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0" r:id="rId2"/>
    <p:sldId id="308" r:id="rId3"/>
    <p:sldId id="314" r:id="rId4"/>
    <p:sldId id="317" r:id="rId5"/>
    <p:sldId id="315" r:id="rId6"/>
    <p:sldId id="316" r:id="rId7"/>
    <p:sldId id="320" r:id="rId8"/>
    <p:sldId id="324" r:id="rId9"/>
    <p:sldId id="318" r:id="rId10"/>
    <p:sldId id="323" r:id="rId11"/>
    <p:sldId id="325" r:id="rId12"/>
    <p:sldId id="326" r:id="rId13"/>
    <p:sldId id="321" r:id="rId14"/>
    <p:sldId id="319" r:id="rId15"/>
    <p:sldId id="322" r:id="rId16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D7703"/>
    <a:srgbClr val="A2E17F"/>
    <a:srgbClr val="7F7FFF"/>
    <a:srgbClr val="F96B7F"/>
    <a:srgbClr val="FDC3F6"/>
    <a:srgbClr val="B7B9BA"/>
    <a:srgbClr val="132577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37" autoAdjust="0"/>
  </p:normalViewPr>
  <p:slideViewPr>
    <p:cSldViewPr showGuides="1">
      <p:cViewPr varScale="1">
        <p:scale>
          <a:sx n="121" d="100"/>
          <a:sy n="121" d="100"/>
        </p:scale>
        <p:origin x="414" y="96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LEL 2022 - S. White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LEL 2022 - S. White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LEL 2022 - S. White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LEL 2022 - S. White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LEL 2022 - S. White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273324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AT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with GPU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tracking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J-L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Pons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88670"/>
            <a:ext cx="2887005" cy="2219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659380"/>
            <a:ext cx="3724712" cy="897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Rectangle 3"/>
          <p:cNvSpPr/>
          <p:nvPr/>
        </p:nvSpPr>
        <p:spPr>
          <a:xfrm>
            <a:off x="1500239" y="841276"/>
            <a:ext cx="5776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No evaluation there but</a:t>
            </a:r>
          </a:p>
          <a:p>
            <a:pPr algn="ctr"/>
            <a:r>
              <a:rPr lang="en-US" dirty="0" smtClean="0"/>
              <a:t>Very fast shared memory can allow to </a:t>
            </a:r>
            <a:r>
              <a:rPr lang="en-US" dirty="0" smtClean="0"/>
              <a:t>build histograms</a:t>
            </a:r>
            <a:endParaRPr lang="en-US" dirty="0" smtClean="0"/>
          </a:p>
          <a:p>
            <a:pPr algn="ctr"/>
            <a:r>
              <a:rPr lang="en-US" dirty="0" smtClean="0"/>
              <a:t>used for </a:t>
            </a:r>
            <a:r>
              <a:rPr lang="en-US" dirty="0" err="1" smtClean="0"/>
              <a:t>WakeFields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5656" y="2065412"/>
            <a:ext cx="629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__shared__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_FLOAT sr6[GPU_GRID * 6];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sr6[0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threadIdx.x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 6] = _r6[0];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x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sr6[1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threadIdx.x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 6] = _r6[1];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px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/p0 = x'(1+d)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sr6[2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threadIdx.x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 6] = _r6[2];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y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sr6[3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threadIdx.x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 6] = _r6[3];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py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/p0 = y'(1+d)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sr6[4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threadIdx.x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 6] = _r6[4];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d = (pz-p0)/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p0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sr6[5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threadIdx.x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 6] = _r6[5];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c.tau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(time lag)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_FLOAT* r6 = &amp;sr6[0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threadIdx.x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 6];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82597" y="3890580"/>
            <a:ext cx="740112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At the hardware level parallelization is done by bunch of 128 particles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hen well synchronized, it allows efficient </a:t>
            </a:r>
            <a:r>
              <a:rPr lang="en-US" b="1" dirty="0" smtClean="0"/>
              <a:t>SIMD</a:t>
            </a:r>
            <a:r>
              <a:rPr lang="en-US" dirty="0" smtClean="0"/>
              <a:t> and </a:t>
            </a:r>
            <a:r>
              <a:rPr lang="en-US" b="1" dirty="0" smtClean="0"/>
              <a:t>SIMT</a:t>
            </a:r>
          </a:p>
          <a:p>
            <a:pPr algn="ctr"/>
            <a:r>
              <a:rPr lang="en-US" dirty="0" smtClean="0"/>
              <a:t>Lots of possibility to implement thread barriers (or fences) in </a:t>
            </a:r>
            <a:r>
              <a:rPr lang="en-US" dirty="0" smtClean="0"/>
              <a:t>CUDA</a:t>
            </a:r>
          </a:p>
          <a:p>
            <a:pPr algn="ctr"/>
            <a:endParaRPr lang="en-US" dirty="0" smtClean="0"/>
          </a:p>
          <a:p>
            <a:pPr algn="ctr"/>
            <a:r>
              <a:rPr lang="en-US" sz="1200" dirty="0" smtClean="0"/>
              <a:t>Breaking </a:t>
            </a:r>
            <a:r>
              <a:rPr lang="en-US" sz="1200" dirty="0" smtClean="0"/>
              <a:t>the ring and going back to host </a:t>
            </a:r>
            <a:r>
              <a:rPr lang="en-US" sz="1200" dirty="0" smtClean="0"/>
              <a:t>has no significant</a:t>
            </a:r>
          </a:p>
          <a:p>
            <a:pPr algn="ctr"/>
            <a:r>
              <a:rPr lang="en-US" sz="1200" dirty="0" smtClean="0"/>
              <a:t> impact if the </a:t>
            </a:r>
            <a:r>
              <a:rPr lang="en-US" sz="1200" b="1" dirty="0" smtClean="0"/>
              <a:t>number of tracked particles</a:t>
            </a:r>
            <a:r>
              <a:rPr lang="en-US" sz="1200" dirty="0" smtClean="0"/>
              <a:t> is a </a:t>
            </a:r>
            <a:r>
              <a:rPr lang="en-US" sz="1200" b="1" dirty="0" smtClean="0"/>
              <a:t>multiple</a:t>
            </a:r>
            <a:r>
              <a:rPr lang="en-US" sz="1200" dirty="0" smtClean="0"/>
              <a:t> of the </a:t>
            </a:r>
            <a:r>
              <a:rPr lang="en-US" sz="1200" b="1" dirty="0" smtClean="0"/>
              <a:t>number of </a:t>
            </a:r>
            <a:r>
              <a:rPr lang="en-US" sz="1200" b="1" dirty="0" err="1" smtClean="0"/>
              <a:t>cuda</a:t>
            </a:r>
            <a:r>
              <a:rPr lang="en-US" sz="1200" b="1" dirty="0" smtClean="0"/>
              <a:t> cores</a:t>
            </a:r>
            <a:r>
              <a:rPr lang="en-US" sz="1200" dirty="0" smtClean="0"/>
              <a:t>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56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and COMPUTE CAPABILITIES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Rectangle 3"/>
          <p:cNvSpPr/>
          <p:nvPr/>
        </p:nvSpPr>
        <p:spPr>
          <a:xfrm>
            <a:off x="323528" y="1703625"/>
            <a:ext cx="2376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0x20, 32},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Fermi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{0x21, 48},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Fermi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{0x30, 192},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Kepler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{0x32, 192},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Kepler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{0x35, 192},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Kepler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{0x37, 192},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Kepler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{0x50,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Maxwell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{0x52,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Maxwell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{0x53,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Maxwell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{0x60,  64},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Pascal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{0x61,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Volta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{0x62,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Volta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{0x70,  64},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Turing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{0x72,  64},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Turing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{0x75,  64},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Turing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{0x80,  64},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Ampere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{0x86,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Ampere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{0x87,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Ampere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{0x89,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Ampere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{0x90, 128},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Hopper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2843808" y="1993404"/>
            <a:ext cx="5415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GTX </a:t>
            </a:r>
            <a:r>
              <a:rPr lang="en-US" dirty="0"/>
              <a:t>1050 </a:t>
            </a:r>
            <a:r>
              <a:rPr lang="en-US" dirty="0" err="1" smtClean="0"/>
              <a:t>Ti</a:t>
            </a:r>
            <a:r>
              <a:rPr lang="en-US" dirty="0" smtClean="0"/>
              <a:t> 	6x128	=&gt; 768 </a:t>
            </a:r>
            <a:r>
              <a:rPr lang="en-US" dirty="0" err="1"/>
              <a:t>cuda</a:t>
            </a:r>
            <a:r>
              <a:rPr lang="en-US" dirty="0"/>
              <a:t> </a:t>
            </a:r>
            <a:r>
              <a:rPr lang="en-US" dirty="0" smtClean="0"/>
              <a:t>cores</a:t>
            </a:r>
          </a:p>
          <a:p>
            <a:r>
              <a:rPr lang="en-US" dirty="0" smtClean="0"/>
              <a:t>A40		88x128	=&gt; 10752 </a:t>
            </a:r>
            <a:r>
              <a:rPr lang="en-US" dirty="0" err="1" smtClean="0"/>
              <a:t>cuda</a:t>
            </a:r>
            <a:r>
              <a:rPr lang="en-US" dirty="0" smtClean="0"/>
              <a:t> cores</a:t>
            </a:r>
          </a:p>
          <a:p>
            <a:r>
              <a:rPr lang="en-US" dirty="0" smtClean="0"/>
              <a:t>A100 		(cluster busy)</a:t>
            </a:r>
          </a:p>
          <a:p>
            <a:r>
              <a:rPr lang="pt-BR" dirty="0" smtClean="0"/>
              <a:t>H100 		114x128 </a:t>
            </a:r>
            <a:r>
              <a:rPr lang="en-US" dirty="0"/>
              <a:t>=&gt; </a:t>
            </a:r>
            <a:r>
              <a:rPr lang="pt-BR" dirty="0" smtClean="0"/>
              <a:t>14592 </a:t>
            </a:r>
            <a:r>
              <a:rPr lang="pt-BR" dirty="0"/>
              <a:t>cuda cores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051720" y="76926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Stream processor and thread spawning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800" y="3712885"/>
            <a:ext cx="5415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If threads are well spawned and synchronized a single H100 </a:t>
            </a:r>
            <a:r>
              <a:rPr lang="en-US" sz="1600" dirty="0" err="1" smtClean="0"/>
              <a:t>cuda</a:t>
            </a:r>
            <a:r>
              <a:rPr lang="en-US" sz="1600" dirty="0" smtClean="0"/>
              <a:t> core is roughly 60% of a 3.0GHz CPU 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1150794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Hardware</a:t>
            </a:r>
            <a:br>
              <a:rPr lang="en-US" sz="800" dirty="0" smtClean="0"/>
            </a:br>
            <a:r>
              <a:rPr lang="en-US" sz="800" dirty="0" smtClean="0"/>
              <a:t>Version</a:t>
            </a:r>
            <a:endParaRPr lang="en-US" sz="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115616" y="1159354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Number of </a:t>
            </a:r>
            <a:r>
              <a:rPr lang="en-US" sz="800" dirty="0" err="1" smtClean="0"/>
              <a:t>StreamProcessors</a:t>
            </a:r>
            <a:endParaRPr lang="en-US" sz="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193209" y="1465143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Number of </a:t>
            </a:r>
            <a:r>
              <a:rPr lang="en-US" sz="800" dirty="0" err="1" smtClean="0"/>
              <a:t>MultiProcessors</a:t>
            </a:r>
            <a:endParaRPr lang="en-US" sz="800" dirty="0" smtClean="0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863588" y="1489348"/>
            <a:ext cx="108012" cy="214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403648" y="1547197"/>
            <a:ext cx="108012" cy="15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61261" y="1803515"/>
            <a:ext cx="108012" cy="214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9041"/>
            <a:ext cx="4968552" cy="50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2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/ OPENCL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5" name="Rectangle 4"/>
          <p:cNvSpPr/>
          <p:nvPr/>
        </p:nvSpPr>
        <p:spPr>
          <a:xfrm>
            <a:off x="234534" y="687968"/>
            <a:ext cx="85859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CUDA is a professional API (NVIDIA)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parameters specific to </a:t>
            </a:r>
            <a:r>
              <a:rPr lang="en-US" dirty="0" err="1" smtClean="0"/>
              <a:t>nvidia</a:t>
            </a:r>
            <a:r>
              <a:rPr lang="en-US" dirty="0" smtClean="0"/>
              <a:t> boards can be tuned to increase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Coalesced memory has not yet been implemented in </a:t>
            </a:r>
            <a:r>
              <a:rPr lang="en-US" dirty="0" err="1" smtClean="0"/>
              <a:t>cudaAT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accurate and complete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error reporting and diagnostic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</a:t>
            </a:r>
          </a:p>
          <a:p>
            <a:endParaRPr lang="en-US" b="1" dirty="0" smtClean="0"/>
          </a:p>
          <a:p>
            <a:r>
              <a:rPr lang="en-US" b="1" dirty="0" smtClean="0"/>
              <a:t>OPENCL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all GPU </a:t>
            </a:r>
            <a:r>
              <a:rPr lang="en-US" dirty="0"/>
              <a:t>trademark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Due to multi trademark support, some features are not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0736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INSTALATION PROCEDURE / ALTERNATIVE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4" name="Rectangle 3"/>
          <p:cNvSpPr/>
          <p:nvPr/>
        </p:nvSpPr>
        <p:spPr>
          <a:xfrm>
            <a:off x="234534" y="687968"/>
            <a:ext cx="858593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pip / </a:t>
            </a:r>
            <a:r>
              <a:rPr lang="en-US" b="1" dirty="0" err="1" smtClean="0"/>
              <a:t>setuptools</a:t>
            </a:r>
            <a:r>
              <a:rPr lang="en-US" b="1" dirty="0" smtClean="0"/>
              <a:t> does not support native </a:t>
            </a:r>
            <a:r>
              <a:rPr lang="en-US" b="1" dirty="0" err="1" smtClean="0"/>
              <a:t>cuda</a:t>
            </a:r>
            <a:r>
              <a:rPr lang="en-US" b="1" dirty="0" smtClean="0"/>
              <a:t> extension (</a:t>
            </a:r>
            <a:r>
              <a:rPr lang="en-US" b="1" dirty="0" err="1" smtClean="0"/>
              <a:t>nvcc</a:t>
            </a:r>
            <a:r>
              <a:rPr lang="en-US" b="1" dirty="0" smtClean="0"/>
              <a:t>) </a:t>
            </a:r>
            <a:r>
              <a:rPr lang="en-US" b="1" dirty="0" smtClean="0">
                <a:sym typeface="Wingdings" panose="05000000000000000000" pitchFamily="2" charset="2"/>
              </a:rPr>
              <a:t>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NVCRT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NVIDIA </a:t>
            </a:r>
            <a:r>
              <a:rPr lang="en-US" sz="1400" dirty="0" err="1" smtClean="0"/>
              <a:t>RunTime</a:t>
            </a:r>
            <a:r>
              <a:rPr lang="en-US" sz="1400" dirty="0" smtClean="0"/>
              <a:t> compiler, it uses the default c/</a:t>
            </a:r>
            <a:r>
              <a:rPr lang="en-US" sz="1400" dirty="0" err="1" smtClean="0"/>
              <a:t>c++</a:t>
            </a:r>
            <a:r>
              <a:rPr lang="en-US" sz="1400" dirty="0" smtClean="0"/>
              <a:t> compiler</a:t>
            </a:r>
          </a:p>
          <a:p>
            <a:endParaRPr lang="en-US" b="1" dirty="0" smtClean="0"/>
          </a:p>
          <a:p>
            <a:r>
              <a:rPr lang="en-US" b="1" dirty="0" err="1" smtClean="0"/>
              <a:t>OpenCL</a:t>
            </a:r>
            <a:r>
              <a:rPr lang="en-US" b="1" dirty="0" smtClean="0"/>
              <a:t> C/C++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Open GPU </a:t>
            </a:r>
            <a:r>
              <a:rPr lang="en-US" sz="1400" dirty="0" err="1" smtClean="0"/>
              <a:t>RunTime</a:t>
            </a:r>
            <a:r>
              <a:rPr lang="en-US" sz="1400" dirty="0" smtClean="0"/>
              <a:t> compiler, also uses default c/</a:t>
            </a:r>
            <a:r>
              <a:rPr lang="en-US" sz="1400" dirty="0" err="1" smtClean="0"/>
              <a:t>c++</a:t>
            </a:r>
            <a:r>
              <a:rPr lang="en-US" sz="1400" dirty="0" smtClean="0"/>
              <a:t> compiler</a:t>
            </a:r>
          </a:p>
          <a:p>
            <a:endParaRPr lang="en-US" b="1" dirty="0"/>
          </a:p>
          <a:p>
            <a:r>
              <a:rPr lang="en-US" b="1" dirty="0" err="1"/>
              <a:t>p</a:t>
            </a:r>
            <a:r>
              <a:rPr lang="en-US" b="1" dirty="0" err="1" smtClean="0"/>
              <a:t>yopencl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OpenCL</a:t>
            </a:r>
            <a:r>
              <a:rPr lang="en-US" sz="1400" dirty="0" smtClean="0"/>
              <a:t> python binding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Need to rewrite </a:t>
            </a:r>
            <a:r>
              <a:rPr lang="en-US" sz="1400" dirty="0" err="1" smtClean="0"/>
              <a:t>at.c</a:t>
            </a:r>
            <a:r>
              <a:rPr lang="en-US" sz="1400" dirty="0" smtClean="0"/>
              <a:t> in python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what about </a:t>
            </a:r>
            <a:r>
              <a:rPr lang="en-US" sz="1400" dirty="0" err="1" smtClean="0"/>
              <a:t>matlab</a:t>
            </a:r>
            <a:r>
              <a:rPr lang="en-US" sz="1400" dirty="0" smtClean="0"/>
              <a:t> ?</a:t>
            </a:r>
          </a:p>
          <a:p>
            <a:endParaRPr lang="en-US" b="1" dirty="0"/>
          </a:p>
          <a:p>
            <a:r>
              <a:rPr lang="en-US" b="1" dirty="0" err="1"/>
              <a:t>cuda</a:t>
            </a:r>
            <a:r>
              <a:rPr lang="en-US" b="1" dirty="0"/>
              <a:t>-python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Low level python NVCRT binding supported by </a:t>
            </a:r>
            <a:r>
              <a:rPr lang="en-US" sz="1400" dirty="0" err="1" smtClean="0"/>
              <a:t>nvidia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What about </a:t>
            </a:r>
            <a:r>
              <a:rPr lang="en-US" sz="1400" dirty="0" err="1" smtClean="0"/>
              <a:t>matlab</a:t>
            </a:r>
            <a:r>
              <a:rPr lang="en-US" sz="1400" dirty="0" smtClean="0"/>
              <a:t> 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79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41276"/>
            <a:ext cx="3240360" cy="304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4" name="Rectangle 3"/>
          <p:cNvSpPr/>
          <p:nvPr/>
        </p:nvSpPr>
        <p:spPr>
          <a:xfrm>
            <a:off x="234534" y="2281436"/>
            <a:ext cx="8585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Beam </a:t>
            </a:r>
            <a:r>
              <a:rPr lang="en-US" b="1" dirty="0" smtClean="0"/>
              <a:t>Dynamics </a:t>
            </a:r>
            <a:r>
              <a:rPr lang="en-US" b="1" dirty="0" smtClean="0"/>
              <a:t>Group (ESRF)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Technical </a:t>
            </a:r>
            <a:r>
              <a:rPr lang="en-US" b="1" dirty="0"/>
              <a:t>Infrastructure </a:t>
            </a:r>
            <a:r>
              <a:rPr lang="en-US" b="1" dirty="0" smtClean="0"/>
              <a:t>Division (ESRF)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Michele </a:t>
            </a:r>
            <a:r>
              <a:rPr lang="en-US" b="1" dirty="0" err="1" smtClean="0"/>
              <a:t>Carlà</a:t>
            </a:r>
            <a:r>
              <a:rPr lang="en-US" b="1" dirty="0" smtClean="0"/>
              <a:t> (ALBA)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93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evaluation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cudaAT</a:t>
            </a:r>
            <a:r>
              <a:rPr lang="en-US" b="1" dirty="0" smtClean="0"/>
              <a:t> is designed with the aim to be 100% compatible with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modification required in existing AT scripts</a:t>
            </a:r>
          </a:p>
          <a:p>
            <a:endParaRPr lang="en-US" sz="1400" dirty="0"/>
          </a:p>
          <a:p>
            <a:r>
              <a:rPr lang="en-US" b="1" dirty="0" err="1" smtClean="0"/>
              <a:t>cudaAT</a:t>
            </a:r>
            <a:r>
              <a:rPr lang="en-US" b="1" dirty="0" smtClean="0"/>
              <a:t> is written in 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nvcc</a:t>
            </a:r>
            <a:r>
              <a:rPr lang="en-US" sz="1400" dirty="0" smtClean="0"/>
              <a:t> compiler (</a:t>
            </a:r>
            <a:r>
              <a:rPr lang="en-US" sz="1400" dirty="0" err="1" smtClean="0"/>
              <a:t>nvidia</a:t>
            </a:r>
            <a:r>
              <a:rPr lang="en-US" sz="1400" dirty="0" smtClean="0"/>
              <a:t> c compiler)</a:t>
            </a:r>
          </a:p>
          <a:p>
            <a:endParaRPr lang="en-US" dirty="0"/>
          </a:p>
          <a:p>
            <a:r>
              <a:rPr lang="en-US" b="1" dirty="0"/>
              <a:t>Very </a:t>
            </a:r>
            <a:r>
              <a:rPr lang="en-US" b="1" dirty="0" err="1" smtClean="0"/>
              <a:t>very</a:t>
            </a:r>
            <a:r>
              <a:rPr lang="en-US" b="1" dirty="0" smtClean="0"/>
              <a:t> first release</a:t>
            </a:r>
            <a:r>
              <a:rPr lang="en-US" dirty="0" smtClean="0"/>
              <a:t> (only basic pass implemented)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DriftPass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BndMPoleSymplectic4Pass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StrMPoleSymplectic4Pass</a:t>
            </a:r>
          </a:p>
          <a:p>
            <a:endParaRPr lang="en-US" dirty="0" smtClean="0"/>
          </a:p>
          <a:p>
            <a:r>
              <a:rPr lang="en-US" b="1" dirty="0" smtClean="0"/>
              <a:t>6D tracking benchmark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cudaAT</a:t>
            </a:r>
            <a:r>
              <a:rPr lang="en-US" sz="1400" dirty="0" smtClean="0"/>
              <a:t> benchmark will be presented with a constant longitudinal momentum but calculation are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synchrotron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RF cavity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It is an evaluation, not an acted decision</a:t>
            </a:r>
          </a:p>
        </p:txBody>
      </p:sp>
    </p:spTree>
    <p:extLst>
      <p:ext uri="{BB962C8B-B14F-4D97-AF65-F5344CB8AC3E}">
        <p14:creationId xmlns:p14="http://schemas.microsoft.com/office/powerpoint/2010/main" val="35639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LATTICE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697260"/>
            <a:ext cx="79208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Benchmarking will be presented using the AT primer lattice</a:t>
            </a:r>
          </a:p>
          <a:p>
            <a:r>
              <a:rPr lang="en-US" sz="1000" b="1" dirty="0" smtClean="0"/>
              <a:t>(10 slices per magnet)</a:t>
            </a:r>
          </a:p>
          <a:p>
            <a:endParaRPr lang="en-US" dirty="0"/>
          </a:p>
          <a:p>
            <a:r>
              <a:rPr lang="en-US" sz="1200" dirty="0"/>
              <a:t>QF=</a:t>
            </a:r>
            <a:r>
              <a:rPr lang="en-US" sz="1200" dirty="0" err="1"/>
              <a:t>at.Quadrupole</a:t>
            </a:r>
            <a:r>
              <a:rPr lang="en-US" sz="1200" dirty="0"/>
              <a:t>('QF',0.5,1.2)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 = </a:t>
            </a:r>
            <a:r>
              <a:rPr lang="en-US" sz="1200" dirty="0" err="1"/>
              <a:t>at.Drift</a:t>
            </a:r>
            <a:r>
              <a:rPr lang="en-US" sz="1200" dirty="0"/>
              <a:t>('</a:t>
            </a:r>
            <a:r>
              <a:rPr lang="en-US" sz="1200" dirty="0" err="1"/>
              <a:t>Dr</a:t>
            </a:r>
            <a:r>
              <a:rPr lang="en-US" sz="1200" dirty="0"/>
              <a:t>', 0.5)</a:t>
            </a:r>
          </a:p>
          <a:p>
            <a:r>
              <a:rPr lang="en-US" sz="1200" dirty="0" err="1"/>
              <a:t>HalfDr</a:t>
            </a:r>
            <a:r>
              <a:rPr lang="en-US" sz="1200" dirty="0"/>
              <a:t> = </a:t>
            </a:r>
            <a:r>
              <a:rPr lang="en-US" sz="1200" dirty="0" err="1"/>
              <a:t>at.Drift</a:t>
            </a:r>
            <a:r>
              <a:rPr lang="en-US" sz="1200" dirty="0"/>
              <a:t>('Dr2', 0.25)</a:t>
            </a:r>
          </a:p>
          <a:p>
            <a:r>
              <a:rPr lang="en-US" sz="1200" dirty="0"/>
              <a:t>QD = </a:t>
            </a:r>
            <a:r>
              <a:rPr lang="en-US" sz="1200" dirty="0" err="1"/>
              <a:t>at.Quadrupole</a:t>
            </a:r>
            <a:r>
              <a:rPr lang="en-US" sz="1200" dirty="0"/>
              <a:t>('QD', 0.5, -1.2)</a:t>
            </a:r>
          </a:p>
          <a:p>
            <a:r>
              <a:rPr lang="en-US" sz="1200" dirty="0"/>
              <a:t>Bend = </a:t>
            </a:r>
            <a:r>
              <a:rPr lang="en-US" sz="1200" dirty="0" err="1"/>
              <a:t>at.Dipole</a:t>
            </a:r>
            <a:r>
              <a:rPr lang="en-US" sz="1200" dirty="0"/>
              <a:t>('Bend', 1, 2*</a:t>
            </a:r>
            <a:r>
              <a:rPr lang="en-US" sz="1200" dirty="0" err="1"/>
              <a:t>math.pi</a:t>
            </a:r>
            <a:r>
              <a:rPr lang="en-US" sz="1200" dirty="0"/>
              <a:t>/40)</a:t>
            </a:r>
          </a:p>
          <a:p>
            <a:endParaRPr lang="en-US" sz="1200" dirty="0"/>
          </a:p>
          <a:p>
            <a:r>
              <a:rPr lang="en-US" sz="1200" b="1" dirty="0" err="1"/>
              <a:t>FODOcell</a:t>
            </a:r>
            <a:r>
              <a:rPr lang="en-US" sz="1200" dirty="0"/>
              <a:t> = </a:t>
            </a:r>
            <a:r>
              <a:rPr lang="en-US" sz="1200" dirty="0" err="1"/>
              <a:t>at.Lattice</a:t>
            </a:r>
            <a:r>
              <a:rPr lang="en-US" sz="1200" dirty="0"/>
              <a:t>([</a:t>
            </a:r>
            <a:r>
              <a:rPr lang="en-US" sz="1200" dirty="0" err="1"/>
              <a:t>HalfDr</a:t>
            </a:r>
            <a:r>
              <a:rPr lang="en-US" sz="1200" dirty="0"/>
              <a:t>, Bend, </a:t>
            </a:r>
            <a:r>
              <a:rPr lang="en-US" sz="1200" dirty="0" err="1"/>
              <a:t>Dr</a:t>
            </a:r>
            <a:r>
              <a:rPr lang="en-US" sz="1200" dirty="0"/>
              <a:t>, QF, </a:t>
            </a:r>
            <a:r>
              <a:rPr lang="en-US" sz="1200" dirty="0" err="1"/>
              <a:t>Dr</a:t>
            </a:r>
            <a:r>
              <a:rPr lang="en-US" sz="1200" dirty="0"/>
              <a:t>, Bend, </a:t>
            </a:r>
            <a:r>
              <a:rPr lang="en-US" sz="1200" dirty="0" err="1"/>
              <a:t>Dr</a:t>
            </a:r>
            <a:r>
              <a:rPr lang="en-US" sz="1200" dirty="0"/>
              <a:t>, QD, </a:t>
            </a:r>
            <a:r>
              <a:rPr lang="en-US" sz="1200" dirty="0" err="1"/>
              <a:t>HalfDr</a:t>
            </a:r>
            <a:r>
              <a:rPr lang="en-US" sz="1200" dirty="0"/>
              <a:t>],</a:t>
            </a:r>
          </a:p>
          <a:p>
            <a:r>
              <a:rPr lang="en-US" sz="1200" dirty="0"/>
              <a:t>name='Simple FODO cell', energy=1E9)</a:t>
            </a:r>
          </a:p>
          <a:p>
            <a:endParaRPr lang="en-US" sz="1200" dirty="0"/>
          </a:p>
          <a:p>
            <a:r>
              <a:rPr lang="en-US" sz="1200" dirty="0"/>
              <a:t>SF = </a:t>
            </a:r>
            <a:r>
              <a:rPr lang="en-US" sz="1200" dirty="0" err="1"/>
              <a:t>at.Sextupole</a:t>
            </a:r>
            <a:r>
              <a:rPr lang="en-US" sz="1200" dirty="0"/>
              <a:t>('SF', 0.1, 0)</a:t>
            </a:r>
          </a:p>
          <a:p>
            <a:r>
              <a:rPr lang="en-US" sz="1200" dirty="0"/>
              <a:t>SD = </a:t>
            </a:r>
            <a:r>
              <a:rPr lang="en-US" sz="1200" dirty="0" err="1"/>
              <a:t>at.Sextupole</a:t>
            </a:r>
            <a:r>
              <a:rPr lang="en-US" sz="1200" dirty="0"/>
              <a:t>('SD', 0.1, 0)</a:t>
            </a:r>
          </a:p>
          <a:p>
            <a:r>
              <a:rPr lang="en-US" sz="1200" dirty="0" err="1"/>
              <a:t>drs</a:t>
            </a:r>
            <a:r>
              <a:rPr lang="en-US" sz="1200" dirty="0"/>
              <a:t> = </a:t>
            </a:r>
            <a:r>
              <a:rPr lang="en-US" sz="1200" dirty="0" err="1"/>
              <a:t>at.Drift</a:t>
            </a:r>
            <a:r>
              <a:rPr lang="en-US" sz="1200" dirty="0"/>
              <a:t>('DRS', 0.2)</a:t>
            </a:r>
          </a:p>
          <a:p>
            <a:endParaRPr lang="en-US" sz="1200" dirty="0"/>
          </a:p>
          <a:p>
            <a:r>
              <a:rPr lang="en-US" sz="1200" dirty="0" err="1"/>
              <a:t>FODOcellSext</a:t>
            </a:r>
            <a:r>
              <a:rPr lang="en-US" sz="1200" dirty="0"/>
              <a:t> = </a:t>
            </a:r>
            <a:r>
              <a:rPr lang="en-US" sz="1200" dirty="0" err="1"/>
              <a:t>FODOcell.copy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FODOcellSext</a:t>
            </a:r>
            <a:r>
              <a:rPr lang="en-US" sz="1200" dirty="0"/>
              <a:t>[6:7] = [</a:t>
            </a:r>
            <a:r>
              <a:rPr lang="en-US" sz="1200" dirty="0" err="1"/>
              <a:t>drs,SD,drs</a:t>
            </a:r>
            <a:r>
              <a:rPr lang="en-US" sz="1200" dirty="0"/>
              <a:t>]</a:t>
            </a:r>
          </a:p>
          <a:p>
            <a:r>
              <a:rPr lang="en-US" sz="1200" dirty="0" err="1"/>
              <a:t>FODOcellSext</a:t>
            </a:r>
            <a:r>
              <a:rPr lang="en-US" sz="1200" dirty="0"/>
              <a:t>[2:3] = [</a:t>
            </a:r>
            <a:r>
              <a:rPr lang="en-US" sz="1200" dirty="0" err="1"/>
              <a:t>drs,SF,drs</a:t>
            </a:r>
            <a:r>
              <a:rPr lang="en-US" sz="1200" dirty="0"/>
              <a:t>]</a:t>
            </a:r>
          </a:p>
          <a:p>
            <a:r>
              <a:rPr lang="en-US" sz="1200" b="1" dirty="0" err="1"/>
              <a:t>FODOSext</a:t>
            </a:r>
            <a:r>
              <a:rPr lang="en-US" sz="1200" dirty="0"/>
              <a:t> = </a:t>
            </a:r>
            <a:r>
              <a:rPr lang="en-US" sz="1200" dirty="0" err="1"/>
              <a:t>FODOcellSext</a:t>
            </a:r>
            <a:r>
              <a:rPr lang="en-US" sz="1200" dirty="0"/>
              <a:t>*20</a:t>
            </a:r>
          </a:p>
          <a:p>
            <a:endParaRPr lang="en-US" sz="1200" dirty="0"/>
          </a:p>
          <a:p>
            <a:r>
              <a:rPr lang="en-US" sz="1200" dirty="0" smtClean="0"/>
              <a:t># </a:t>
            </a:r>
            <a:r>
              <a:rPr lang="en-US" sz="1200" dirty="0"/>
              <a:t>Tune </a:t>
            </a:r>
            <a:r>
              <a:rPr lang="en-US" sz="1200" dirty="0" err="1"/>
              <a:t>sextu</a:t>
            </a:r>
            <a:endParaRPr lang="en-US" sz="1200" dirty="0"/>
          </a:p>
          <a:p>
            <a:r>
              <a:rPr lang="en-US" sz="1200" dirty="0" err="1"/>
              <a:t>refsext</a:t>
            </a:r>
            <a:r>
              <a:rPr lang="en-US" sz="1200" dirty="0"/>
              <a:t> = </a:t>
            </a:r>
            <a:r>
              <a:rPr lang="en-US" sz="1200" dirty="0" err="1"/>
              <a:t>at.get_cells</a:t>
            </a:r>
            <a:r>
              <a:rPr lang="en-US" sz="1200" dirty="0"/>
              <a:t>(</a:t>
            </a:r>
            <a:r>
              <a:rPr lang="en-US" sz="1200" dirty="0" err="1"/>
              <a:t>FODOSext</a:t>
            </a:r>
            <a:r>
              <a:rPr lang="en-US" sz="1200" dirty="0"/>
              <a:t>, </a:t>
            </a:r>
            <a:r>
              <a:rPr lang="en-US" sz="1200" dirty="0" err="1"/>
              <a:t>at.checktype</a:t>
            </a:r>
            <a:r>
              <a:rPr lang="en-US" sz="1200" dirty="0"/>
              <a:t>(</a:t>
            </a:r>
            <a:r>
              <a:rPr lang="en-US" sz="1200" dirty="0" err="1"/>
              <a:t>at.Sextupole</a:t>
            </a:r>
            <a:r>
              <a:rPr lang="en-US" sz="1200" dirty="0"/>
              <a:t>)) # Select all </a:t>
            </a:r>
            <a:r>
              <a:rPr lang="en-US" sz="1200" dirty="0" err="1"/>
              <a:t>sextpoles</a:t>
            </a:r>
            <a:endParaRPr lang="en-US" sz="1200" dirty="0"/>
          </a:p>
          <a:p>
            <a:r>
              <a:rPr lang="en-US" sz="1200" dirty="0" err="1"/>
              <a:t>refsf,refsd</a:t>
            </a:r>
            <a:r>
              <a:rPr lang="en-US" sz="1200" dirty="0"/>
              <a:t> = </a:t>
            </a:r>
            <a:r>
              <a:rPr lang="en-US" sz="1200" dirty="0" err="1"/>
              <a:t>np.flatnonzero</a:t>
            </a:r>
            <a:r>
              <a:rPr lang="en-US" sz="1200" dirty="0"/>
              <a:t>(</a:t>
            </a:r>
            <a:r>
              <a:rPr lang="en-US" sz="1200" dirty="0" err="1"/>
              <a:t>refsext</a:t>
            </a:r>
            <a:r>
              <a:rPr lang="en-US" sz="1200" dirty="0"/>
              <a:t>)[:2</a:t>
            </a:r>
            <a:r>
              <a:rPr lang="en-US" sz="1200" dirty="0" smtClean="0"/>
              <a:t>]</a:t>
            </a:r>
          </a:p>
          <a:p>
            <a:r>
              <a:rPr lang="en-US" sz="1200" dirty="0" err="1" smtClean="0"/>
              <a:t>at.fit_chrom</a:t>
            </a:r>
            <a:r>
              <a:rPr lang="en-US" sz="1200" dirty="0" smtClean="0"/>
              <a:t>(</a:t>
            </a:r>
            <a:r>
              <a:rPr lang="en-US" sz="1200" dirty="0" err="1" smtClean="0"/>
              <a:t>FODOSext</a:t>
            </a:r>
            <a:r>
              <a:rPr lang="en-US" sz="1200" dirty="0" smtClean="0"/>
              <a:t>, </a:t>
            </a:r>
            <a:r>
              <a:rPr lang="en-US" sz="1200" dirty="0" err="1" smtClean="0"/>
              <a:t>refsf</a:t>
            </a:r>
            <a:r>
              <a:rPr lang="en-US" sz="1200" dirty="0" smtClean="0"/>
              <a:t>, </a:t>
            </a:r>
            <a:r>
              <a:rPr lang="en-US" sz="1200" dirty="0" err="1" smtClean="0"/>
              <a:t>refsd</a:t>
            </a:r>
            <a:r>
              <a:rPr lang="en-US" sz="1200" dirty="0" smtClean="0"/>
              <a:t>, [0.5, 0.5])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60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of FODO with SEXTUPOLE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41276"/>
            <a:ext cx="4309601" cy="4394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4382" y="1993404"/>
            <a:ext cx="39652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DA (512x512)  on H100</a:t>
            </a:r>
          </a:p>
          <a:p>
            <a:r>
              <a:rPr lang="en-US" sz="1200" dirty="0" smtClean="0"/>
              <a:t>[</a:t>
            </a:r>
            <a:r>
              <a:rPr lang="en-US" sz="1200" dirty="0"/>
              <a:t>262144 particle, 1000 </a:t>
            </a:r>
            <a:r>
              <a:rPr lang="en-US" sz="1200" dirty="0" smtClean="0"/>
              <a:t>turns]</a:t>
            </a:r>
            <a:endParaRPr lang="en-US" sz="1200" dirty="0"/>
          </a:p>
          <a:p>
            <a:r>
              <a:rPr lang="en-US" sz="1200" dirty="0" err="1" smtClean="0"/>
              <a:t>at_pass</a:t>
            </a:r>
            <a:r>
              <a:rPr lang="en-US" sz="1200" dirty="0" smtClean="0"/>
              <a:t> </a:t>
            </a:r>
            <a:r>
              <a:rPr lang="en-US" sz="1200" dirty="0"/>
              <a:t>loop: </a:t>
            </a:r>
            <a:r>
              <a:rPr lang="en-US" sz="1200" b="1" dirty="0" smtClean="0"/>
              <a:t>824 </a:t>
            </a:r>
            <a:r>
              <a:rPr lang="en-US" sz="1200" b="1" dirty="0" err="1" smtClean="0"/>
              <a:t>ms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dirty="0" err="1" smtClean="0"/>
              <a:t>ap_pass</a:t>
            </a:r>
            <a:r>
              <a:rPr lang="en-US" sz="1200" dirty="0" smtClean="0"/>
              <a:t> loop (same grid): </a:t>
            </a:r>
            <a:r>
              <a:rPr lang="en-US" sz="1200" b="1" dirty="0" smtClean="0"/>
              <a:t>57915</a:t>
            </a:r>
            <a:r>
              <a:rPr lang="en-US" sz="1200" dirty="0" smtClean="0"/>
              <a:t> </a:t>
            </a:r>
            <a:r>
              <a:rPr lang="en-US" sz="1200" dirty="0" err="1" smtClean="0"/>
              <a:t>ms</a:t>
            </a:r>
            <a:r>
              <a:rPr lang="en-US" sz="1200" dirty="0" smtClean="0"/>
              <a:t> on 128 cores</a:t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it-IT" sz="1200" dirty="0" smtClean="0"/>
              <a:t>AMD </a:t>
            </a:r>
            <a:r>
              <a:rPr lang="it-IT" sz="1200" dirty="0"/>
              <a:t>EPYC 7542 32-Core </a:t>
            </a:r>
            <a:r>
              <a:rPr lang="it-IT" sz="1200" dirty="0" smtClean="0"/>
              <a:t>Processor 3.0 GHz)</a:t>
            </a:r>
          </a:p>
          <a:p>
            <a:endParaRPr lang="it-IT" sz="1200" dirty="0"/>
          </a:p>
          <a:p>
            <a:r>
              <a:rPr lang="it-IT" sz="1200" b="1" dirty="0" smtClean="0"/>
              <a:t>1 </a:t>
            </a:r>
            <a:r>
              <a:rPr lang="it-IT" sz="1200" b="1" i="1" dirty="0" smtClean="0"/>
              <a:t>x </a:t>
            </a:r>
            <a:r>
              <a:rPr lang="it-IT" sz="1200" b="1" dirty="0" smtClean="0"/>
              <a:t>H100 ~ 70 </a:t>
            </a:r>
            <a:r>
              <a:rPr lang="it-IT" sz="1200" b="1" i="1" dirty="0" smtClean="0"/>
              <a:t>x </a:t>
            </a:r>
            <a:r>
              <a:rPr lang="it-IT" sz="1200" b="1" dirty="0" smtClean="0"/>
              <a:t>128 core hosts</a:t>
            </a:r>
          </a:p>
          <a:p>
            <a:endParaRPr lang="it-IT" sz="1200" b="1" dirty="0"/>
          </a:p>
          <a:p>
            <a:pPr algn="ctr"/>
            <a:r>
              <a:rPr lang="it-IT" sz="1200" b="1" dirty="0" smtClean="0"/>
              <a:t>H100 is the latest NVIDIA product</a:t>
            </a:r>
            <a:br>
              <a:rPr lang="it-IT" sz="1200" b="1" dirty="0" smtClean="0"/>
            </a:br>
            <a:r>
              <a:rPr lang="it-IT" sz="1200" b="1" dirty="0" smtClean="0"/>
              <a:t>Amazing performances</a:t>
            </a:r>
          </a:p>
        </p:txBody>
      </p:sp>
    </p:spTree>
    <p:extLst>
      <p:ext uri="{BB962C8B-B14F-4D97-AF65-F5344CB8AC3E}">
        <p14:creationId xmlns:p14="http://schemas.microsoft.com/office/powerpoint/2010/main" val="135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smtClean="0"/>
              <a:t>(EMULATED </a:t>
            </a:r>
            <a:r>
              <a:rPr lang="en-US" dirty="0"/>
              <a:t>FP64  on GeForce GTX 1050 </a:t>
            </a:r>
            <a:r>
              <a:rPr lang="en-US" dirty="0" err="1" smtClean="0"/>
              <a:t>Ti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234534" y="622800"/>
            <a:ext cx="8585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Error is the maximum of abs(</a:t>
            </a:r>
            <a:r>
              <a:rPr lang="en-US" sz="1200" dirty="0" err="1" smtClean="0"/>
              <a:t>cudaAT</a:t>
            </a:r>
            <a:r>
              <a:rPr lang="en-US" sz="1200" dirty="0" smtClean="0"/>
              <a:t> – </a:t>
            </a:r>
            <a:r>
              <a:rPr lang="en-US" sz="1200" dirty="0" err="1" smtClean="0"/>
              <a:t>cpuAT</a:t>
            </a:r>
            <a:r>
              <a:rPr lang="en-US" sz="1200" dirty="0" smtClean="0"/>
              <a:t>) for 256 particles tracked inside the DA (for non linear)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3284"/>
            <a:ext cx="78488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(NATIVE FP64  on H100)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3284"/>
            <a:ext cx="7848872" cy="381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534" y="622800"/>
            <a:ext cx="8585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Error is the maximum of abs(</a:t>
            </a:r>
            <a:r>
              <a:rPr lang="en-US" sz="1200" dirty="0" err="1" smtClean="0"/>
              <a:t>cudaAT</a:t>
            </a:r>
            <a:r>
              <a:rPr lang="en-US" sz="1200" dirty="0" smtClean="0"/>
              <a:t> – </a:t>
            </a:r>
            <a:r>
              <a:rPr lang="en-US" sz="1200" dirty="0" err="1" smtClean="0"/>
              <a:t>cpuAT</a:t>
            </a:r>
            <a:r>
              <a:rPr lang="en-US" sz="1200" dirty="0" smtClean="0"/>
              <a:t>) for 256 particles tracked inside the DA (for non linear)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115616" y="472970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Slight difference between emulated and native FP64 </a:t>
            </a:r>
            <a:r>
              <a:rPr lang="en-US" sz="1200" dirty="0"/>
              <a:t>GPU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(can be seen only on the non linear lattice)</a:t>
            </a:r>
            <a:br>
              <a:rPr lang="en-US" sz="1200" dirty="0" smtClean="0"/>
            </a:br>
            <a:r>
              <a:rPr lang="en-US" sz="1200" dirty="0" smtClean="0"/>
              <a:t>The error over 10.000 turns is not catastrophic compare to CPU for this </a:t>
            </a:r>
            <a:r>
              <a:rPr lang="en-US" sz="1200" b="1" dirty="0" smtClean="0"/>
              <a:t>basic lattice</a:t>
            </a:r>
            <a:br>
              <a:rPr lang="en-US" sz="1200" b="1" dirty="0" smtClean="0"/>
            </a:br>
            <a:r>
              <a:rPr lang="en-US" sz="1200" dirty="0" smtClean="0">
                <a:solidFill>
                  <a:srgbClr val="FF0000"/>
                </a:solidFill>
              </a:rPr>
              <a:t>For a real light source, </a:t>
            </a:r>
            <a:r>
              <a:rPr lang="en-US" sz="1200" b="1" dirty="0" smtClean="0">
                <a:solidFill>
                  <a:srgbClr val="FF0000"/>
                </a:solidFill>
              </a:rPr>
              <a:t>FP128 can be emulated in case of failure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5" name="Rectangle 4"/>
          <p:cNvSpPr/>
          <p:nvPr/>
        </p:nvSpPr>
        <p:spPr>
          <a:xfrm>
            <a:off x="827584" y="4793585"/>
            <a:ext cx="7056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UFO has been configured to execute the same number of kick/drift than </a:t>
            </a:r>
            <a:r>
              <a:rPr lang="en-US" sz="1000" dirty="0" err="1" smtClean="0"/>
              <a:t>cudaAT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smtClean="0"/>
              <a:t>(30 slices in UFO)</a:t>
            </a:r>
          </a:p>
          <a:p>
            <a:pPr algn="ctr"/>
            <a:r>
              <a:rPr lang="en-US" sz="1000" dirty="0" smtClean="0"/>
              <a:t>(</a:t>
            </a:r>
            <a:r>
              <a:rPr lang="en-US" sz="1000" dirty="0"/>
              <a:t>10 slices </a:t>
            </a:r>
            <a:r>
              <a:rPr lang="en-US" sz="1000" dirty="0" smtClean="0"/>
              <a:t>in </a:t>
            </a:r>
            <a:r>
              <a:rPr lang="en-US" sz="1000" dirty="0" err="1" smtClean="0"/>
              <a:t>cudaAT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600" b="1" dirty="0" smtClean="0"/>
              <a:t>UFO is still ~2.5 times faster, but why ?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91" y="738554"/>
            <a:ext cx="7169885" cy="406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code generation (UFO)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Rectangle 3"/>
          <p:cNvSpPr/>
          <p:nvPr/>
        </p:nvSpPr>
        <p:spPr>
          <a:xfrm>
            <a:off x="107504" y="199340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x -= 0.0;</a:t>
            </a:r>
          </a:p>
          <a:p>
            <a:r>
              <a:rPr lang="es-ES" sz="1000" dirty="0"/>
              <a:t>y -= 0.0</a:t>
            </a:r>
            <a:r>
              <a:rPr lang="es-ES" sz="1000" dirty="0" smtClean="0"/>
              <a:t>;</a:t>
            </a:r>
          </a:p>
          <a:p>
            <a:endParaRPr lang="es-ES" sz="1000" dirty="0"/>
          </a:p>
          <a:p>
            <a:r>
              <a:rPr lang="es-ES" sz="1000" dirty="0"/>
              <a:t>x += </a:t>
            </a:r>
            <a:r>
              <a:rPr lang="es-ES" sz="1000" dirty="0" err="1"/>
              <a:t>px</a:t>
            </a:r>
            <a:r>
              <a:rPr lang="es-ES" sz="1000" dirty="0"/>
              <a:t> * (0.1 * 1.0 / 2.);</a:t>
            </a:r>
          </a:p>
          <a:p>
            <a:r>
              <a:rPr lang="es-ES" sz="1000" dirty="0"/>
              <a:t>y += </a:t>
            </a:r>
            <a:r>
              <a:rPr lang="es-ES" sz="1000" dirty="0" err="1"/>
              <a:t>py</a:t>
            </a:r>
            <a:r>
              <a:rPr lang="es-ES" sz="1000" dirty="0"/>
              <a:t> * (0.1 * 1.0 / 2</a:t>
            </a:r>
            <a:r>
              <a:rPr lang="es-ES" sz="1000" dirty="0" smtClean="0"/>
              <a:t>.);</a:t>
            </a:r>
          </a:p>
          <a:p>
            <a:endParaRPr lang="es-ES" sz="1000" dirty="0"/>
          </a:p>
          <a:p>
            <a:r>
              <a:rPr lang="es-ES" sz="1000" dirty="0" err="1"/>
              <a:t>px</a:t>
            </a:r>
            <a:r>
              <a:rPr lang="es-ES" sz="1000" dirty="0"/>
              <a:t> -= ((0.*0.1 * 1.0/1) * </a:t>
            </a:r>
            <a:r>
              <a:rPr lang="es-ES" sz="1000" dirty="0" err="1"/>
              <a:t>oodppo</a:t>
            </a:r>
            <a:r>
              <a:rPr lang="es-ES" sz="1000" dirty="0"/>
              <a:t> + (((0.*0.1 * 1.0/1) * </a:t>
            </a:r>
            <a:r>
              <a:rPr lang="es-ES" sz="1000" dirty="0" err="1"/>
              <a:t>oodppo</a:t>
            </a:r>
            <a:r>
              <a:rPr lang="es-ES" sz="1000" dirty="0"/>
              <a:t> + (((0. + 5.6)*0.1 * 1.0/1) * </a:t>
            </a:r>
            <a:r>
              <a:rPr lang="es-ES" sz="1000" dirty="0" err="1"/>
              <a:t>oodppo</a:t>
            </a:r>
            <a:r>
              <a:rPr lang="es-ES" sz="1000" dirty="0"/>
              <a:t> * x - (0. * y)) / 2) * x - ((((0. + 5.6)*0.1 * 1.0/1) * </a:t>
            </a:r>
            <a:r>
              <a:rPr lang="es-ES" sz="1000" dirty="0" err="1"/>
              <a:t>oodppo</a:t>
            </a:r>
            <a:r>
              <a:rPr lang="es-ES" sz="1000" dirty="0"/>
              <a:t> * y + (0. * x)) / 2 * y)) / 1);</a:t>
            </a:r>
          </a:p>
          <a:p>
            <a:r>
              <a:rPr lang="es-ES" sz="1000" dirty="0" err="1"/>
              <a:t>py</a:t>
            </a:r>
            <a:r>
              <a:rPr lang="es-ES" sz="1000" dirty="0"/>
              <a:t> += (((0.*0.1 * 1.0/1) * </a:t>
            </a:r>
            <a:r>
              <a:rPr lang="es-ES" sz="1000" dirty="0" err="1"/>
              <a:t>oodppo</a:t>
            </a:r>
            <a:r>
              <a:rPr lang="es-ES" sz="1000" dirty="0"/>
              <a:t> + (((0. + 5.6)*0.1 * 1.0/1) * </a:t>
            </a:r>
            <a:r>
              <a:rPr lang="es-ES" sz="1000" dirty="0" err="1"/>
              <a:t>oodppo</a:t>
            </a:r>
            <a:r>
              <a:rPr lang="es-ES" sz="1000" dirty="0"/>
              <a:t> * x - (0. * y)) / 2) * y + ((((0. + 5.6)*0.1 * 1.0/1) * </a:t>
            </a:r>
            <a:r>
              <a:rPr lang="es-ES" sz="1000" dirty="0" err="1"/>
              <a:t>oodppo</a:t>
            </a:r>
            <a:r>
              <a:rPr lang="es-ES" sz="1000" dirty="0"/>
              <a:t> * y + (0. * x)) / 2 * x)) / 1;</a:t>
            </a:r>
          </a:p>
          <a:p>
            <a:endParaRPr lang="es-ES" sz="1000" dirty="0"/>
          </a:p>
          <a:p>
            <a:r>
              <a:rPr lang="es-ES" sz="1000" dirty="0" err="1"/>
              <a:t>px</a:t>
            </a:r>
            <a:r>
              <a:rPr lang="es-ES" sz="1000" dirty="0"/>
              <a:t> -= x * ((0) * (0) * (0.1 * 1.0)/1 / (0.1 * 1.0) / (0.1 * 1.0));</a:t>
            </a:r>
          </a:p>
          <a:p>
            <a:r>
              <a:rPr lang="es-ES" sz="1000" dirty="0"/>
              <a:t>x += </a:t>
            </a:r>
            <a:r>
              <a:rPr lang="es-ES" sz="1000" dirty="0" err="1"/>
              <a:t>px</a:t>
            </a:r>
            <a:r>
              <a:rPr lang="es-ES" sz="1000" dirty="0"/>
              <a:t> * (0.1 * 1.0 / 2.);</a:t>
            </a:r>
          </a:p>
          <a:p>
            <a:r>
              <a:rPr lang="es-ES" sz="1000" dirty="0"/>
              <a:t>y += </a:t>
            </a:r>
            <a:r>
              <a:rPr lang="es-ES" sz="1000" dirty="0" err="1"/>
              <a:t>py</a:t>
            </a:r>
            <a:r>
              <a:rPr lang="es-ES" sz="1000" dirty="0"/>
              <a:t> * (0.1 * 1.0 / 2</a:t>
            </a:r>
            <a:r>
              <a:rPr lang="es-ES" sz="1000" dirty="0" smtClean="0"/>
              <a:t>.);</a:t>
            </a:r>
          </a:p>
          <a:p>
            <a:endParaRPr lang="es-ES" sz="1000" dirty="0"/>
          </a:p>
          <a:p>
            <a:r>
              <a:rPr lang="es-ES" sz="1000" dirty="0"/>
              <a:t>x -= -(0.0);</a:t>
            </a:r>
          </a:p>
          <a:p>
            <a:r>
              <a:rPr lang="es-ES" sz="1000" dirty="0"/>
              <a:t>y -= -(0.0);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7243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sf: SEXTUPOLE, L = 0.1, K2 = 5.6;</a:t>
            </a:r>
          </a:p>
          <a:p>
            <a:r>
              <a:rPr lang="en-US" sz="1400" dirty="0"/>
              <a:t>RING: LINE = (sf</a:t>
            </a:r>
            <a:r>
              <a:rPr lang="en-US" sz="1400" dirty="0" smtClean="0"/>
              <a:t>);</a:t>
            </a:r>
          </a:p>
          <a:p>
            <a:endParaRPr lang="en-US" sz="1400" dirty="0"/>
          </a:p>
          <a:p>
            <a:pPr algn="ctr"/>
            <a:r>
              <a:rPr lang="en-US" sz="1400" dirty="0" smtClean="0"/>
              <a:t>1 slice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3688" y="4873724"/>
            <a:ext cx="6048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compiler will automatically skip all useless operations and generate a fast code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499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20214"/>
            <a:ext cx="2013358" cy="62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057300"/>
            <a:ext cx="3251129" cy="841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534" y="687968"/>
            <a:ext cx="8585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Symplectic</a:t>
            </a:r>
            <a:r>
              <a:rPr lang="en-US" b="1" dirty="0"/>
              <a:t> </a:t>
            </a:r>
            <a:r>
              <a:rPr lang="en-US" b="1" dirty="0" smtClean="0"/>
              <a:t>integrator (</a:t>
            </a:r>
            <a:r>
              <a:rPr lang="en-US" sz="1200" dirty="0" smtClean="0"/>
              <a:t>kind of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order integrator </a:t>
            </a:r>
            <a:r>
              <a:rPr lang="en-US" sz="1200" i="1" dirty="0" smtClean="0"/>
              <a:t>used in AT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34155" y="1987014"/>
            <a:ext cx="8585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Most of the time is spent inside the polynomial evaluation</a:t>
            </a:r>
            <a:br>
              <a:rPr lang="en-US" sz="1400" b="1" dirty="0" smtClean="0"/>
            </a:br>
            <a:r>
              <a:rPr lang="en-US" sz="1200" dirty="0" smtClean="0"/>
              <a:t>(there are often lots of zeros)</a:t>
            </a:r>
          </a:p>
          <a:p>
            <a:r>
              <a:rPr lang="pt-BR" b="1" dirty="0"/>
              <a:t> </a:t>
            </a:r>
            <a:r>
              <a:rPr lang="pt-BR" sz="1000" dirty="0"/>
              <a:t>for (i=max_order-1; i&gt;=0; i--) {</a:t>
            </a:r>
          </a:p>
          <a:p>
            <a:r>
              <a:rPr lang="pt-BR" sz="1000" dirty="0"/>
              <a:t>       ReSumTemp = ReSum*r[0] - ImSum*r[2] + B[i];</a:t>
            </a:r>
          </a:p>
          <a:p>
            <a:r>
              <a:rPr lang="pt-BR" sz="1000" dirty="0"/>
              <a:t>  </a:t>
            </a:r>
            <a:r>
              <a:rPr lang="pt-BR" sz="1000" dirty="0" smtClean="0"/>
              <a:t>     </a:t>
            </a:r>
            <a:r>
              <a:rPr lang="pt-BR" sz="1000" dirty="0"/>
              <a:t>ImSum = ImSum*r[0] +  ReSum*r[2] + A[i];</a:t>
            </a:r>
          </a:p>
          <a:p>
            <a:r>
              <a:rPr lang="pt-BR" sz="1000" dirty="0"/>
              <a:t> </a:t>
            </a:r>
            <a:r>
              <a:rPr lang="pt-BR" sz="1000" dirty="0" smtClean="0"/>
              <a:t>      ReSum </a:t>
            </a:r>
            <a:r>
              <a:rPr lang="pt-BR" sz="1000" dirty="0"/>
              <a:t>= ReSumTemp;</a:t>
            </a:r>
          </a:p>
          <a:p>
            <a:r>
              <a:rPr lang="pt-BR" sz="1000" dirty="0"/>
              <a:t> </a:t>
            </a:r>
            <a:r>
              <a:rPr lang="pt-BR" sz="1000" dirty="0" smtClean="0"/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031" y="3438788"/>
            <a:ext cx="85859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Unrolling polynomial by </a:t>
            </a:r>
            <a:r>
              <a:rPr lang="en-US" sz="1200" b="1" dirty="0" smtClean="0"/>
              <a:t>dynamic code generation</a:t>
            </a:r>
            <a:r>
              <a:rPr lang="en-US" sz="1200" dirty="0" smtClean="0"/>
              <a:t> (as done in </a:t>
            </a:r>
            <a:r>
              <a:rPr lang="en-US" sz="1200" b="1" dirty="0" smtClean="0"/>
              <a:t>UFO)</a:t>
            </a:r>
            <a:r>
              <a:rPr lang="en-US" sz="1200" dirty="0" smtClean="0"/>
              <a:t> and adding new parameters to AT can really help to </a:t>
            </a:r>
            <a:r>
              <a:rPr lang="en-US" sz="1200" b="1" dirty="0" smtClean="0"/>
              <a:t>increase performance </a:t>
            </a:r>
            <a:r>
              <a:rPr lang="en-US" sz="1200" dirty="0" smtClean="0"/>
              <a:t>and</a:t>
            </a:r>
            <a:r>
              <a:rPr lang="en-US" sz="1200" b="1" dirty="0" smtClean="0"/>
              <a:t> fit better to user needs</a:t>
            </a:r>
            <a:r>
              <a:rPr lang="en-US" sz="1200" dirty="0" smtClean="0"/>
              <a:t>, for instance:</a:t>
            </a:r>
          </a:p>
          <a:p>
            <a:r>
              <a:rPr lang="en-US" sz="1200" i="1" dirty="0" err="1" smtClean="0"/>
              <a:t>DesignPolynomA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DesignPolynomB</a:t>
            </a:r>
            <a:r>
              <a:rPr lang="en-US" sz="1200" i="1" dirty="0" smtClean="0"/>
              <a:t> (</a:t>
            </a:r>
            <a:r>
              <a:rPr lang="en-US" sz="1000" i="1" dirty="0" smtClean="0"/>
              <a:t>coefficients can be moved to faster constant </a:t>
            </a:r>
            <a:r>
              <a:rPr lang="en-US" sz="1000" i="1" dirty="0" smtClean="0"/>
              <a:t>R/O </a:t>
            </a:r>
            <a:r>
              <a:rPr lang="en-US" sz="1000" i="1" dirty="0" smtClean="0"/>
              <a:t>memory</a:t>
            </a:r>
            <a:r>
              <a:rPr lang="en-US" sz="1200" i="1" dirty="0" smtClean="0"/>
              <a:t>)</a:t>
            </a:r>
            <a:br>
              <a:rPr lang="en-US" sz="1200" i="1" dirty="0" smtClean="0"/>
            </a:br>
            <a:r>
              <a:rPr lang="en-US" sz="1200" i="1" dirty="0" err="1" smtClean="0"/>
              <a:t>ErrorPolynomA</a:t>
            </a:r>
            <a:r>
              <a:rPr lang="en-US" sz="1200" i="1" dirty="0" smtClean="0"/>
              <a:t>,</a:t>
            </a:r>
            <a:r>
              <a:rPr lang="en-US" sz="1200" i="1" dirty="0"/>
              <a:t> </a:t>
            </a:r>
            <a:r>
              <a:rPr lang="en-US" sz="1200" i="1" dirty="0" err="1" smtClean="0"/>
              <a:t>ErrorPolynomB</a:t>
            </a:r>
            <a:r>
              <a:rPr lang="en-US" sz="1200" i="1" dirty="0" smtClean="0"/>
              <a:t> for spreading errors</a:t>
            </a:r>
          </a:p>
          <a:p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 err="1">
                <a:solidFill>
                  <a:schemeClr val="bg1">
                    <a:lumMod val="85000"/>
                  </a:schemeClr>
                </a:solidFill>
              </a:rPr>
              <a:t>PolynomA</a:t>
            </a:r>
            <a:r>
              <a:rPr lang="en-US" sz="1200" i="1" dirty="0">
                <a:solidFill>
                  <a:schemeClr val="bg1">
                    <a:lumMod val="85000"/>
                  </a:schemeClr>
                </a:solidFill>
              </a:rPr>
              <a:t> = </a:t>
            </a:r>
            <a:r>
              <a:rPr lang="en-US" sz="1200" i="1" dirty="0" err="1" smtClean="0">
                <a:solidFill>
                  <a:schemeClr val="bg1">
                    <a:lumMod val="85000"/>
                  </a:schemeClr>
                </a:solidFill>
              </a:rPr>
              <a:t>DesignPolynomA</a:t>
            </a:r>
            <a:r>
              <a:rPr lang="en-US" sz="1200" i="1" dirty="0">
                <a:solidFill>
                  <a:schemeClr val="bg1">
                    <a:lumMod val="85000"/>
                  </a:schemeClr>
                </a:solidFill>
              </a:rPr>
              <a:t>[:] + </a:t>
            </a:r>
            <a:r>
              <a:rPr lang="en-US" sz="1200" i="1" dirty="0" err="1">
                <a:solidFill>
                  <a:schemeClr val="bg1">
                    <a:lumMod val="85000"/>
                  </a:schemeClr>
                </a:solidFill>
              </a:rPr>
              <a:t>ErrorPolynomA</a:t>
            </a:r>
            <a:r>
              <a:rPr lang="en-US" sz="1200" i="1" dirty="0" smtClean="0">
                <a:solidFill>
                  <a:schemeClr val="bg1">
                    <a:lumMod val="85000"/>
                  </a:schemeClr>
                </a:solidFill>
              </a:rPr>
              <a:t>[:]</a:t>
            </a:r>
            <a:r>
              <a:rPr lang="en-US" sz="1200" i="1" dirty="0" smtClean="0"/>
              <a:t> (</a:t>
            </a:r>
            <a:r>
              <a:rPr lang="en-US" sz="1000" i="1" dirty="0"/>
              <a:t>trig a fast dynamic recompilation when something is </a:t>
            </a:r>
            <a:r>
              <a:rPr lang="en-US" sz="1000" i="1" dirty="0" smtClean="0"/>
              <a:t>updated</a:t>
            </a:r>
            <a:r>
              <a:rPr lang="en-US" sz="1200" i="1" dirty="0" smtClean="0"/>
              <a:t>)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polynomials can even be multidimensional allowing tracking one single particle (or more) in multiple ring </a:t>
            </a:r>
            <a:r>
              <a:rPr lang="en-US" sz="1200" b="1" dirty="0" smtClean="0"/>
              <a:t>(parallel response </a:t>
            </a:r>
            <a:r>
              <a:rPr lang="en-US" sz="1200" b="1" dirty="0" smtClean="0"/>
              <a:t>matrix calculation, </a:t>
            </a:r>
            <a:r>
              <a:rPr lang="en-US" sz="1200" b="1" dirty="0"/>
              <a:t>parallel </a:t>
            </a:r>
            <a:r>
              <a:rPr lang="en-US" sz="1200" b="1" dirty="0" smtClean="0"/>
              <a:t>tune scan)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It should be </a:t>
            </a:r>
            <a:r>
              <a:rPr lang="en-US" sz="1200" dirty="0"/>
              <a:t>possible to maintain backward </a:t>
            </a:r>
            <a:r>
              <a:rPr lang="en-US" sz="1200" dirty="0" smtClean="0"/>
              <a:t>compatibility (at least for </a:t>
            </a:r>
            <a:r>
              <a:rPr lang="en-US" sz="1200" dirty="0" err="1" smtClean="0"/>
              <a:t>pyAT</a:t>
            </a:r>
            <a:r>
              <a:rPr lang="en-US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13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1546</Words>
  <Application>Microsoft Office PowerPoint</Application>
  <PresentationFormat>On-screen Show (16:10)</PresentationFormat>
  <Paragraphs>202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ITCOfficinaSans LT Book</vt:lpstr>
      <vt:lpstr>Wingdings</vt:lpstr>
      <vt:lpstr>wide-screen</vt:lpstr>
      <vt:lpstr>PowerPoint Presentation</vt:lpstr>
      <vt:lpstr>CUDA evaluation</vt:lpstr>
      <vt:lpstr>TEST LATTICE</vt:lpstr>
      <vt:lpstr>Dynamic APERTURE of FODO with SEXTUPOLE</vt:lpstr>
      <vt:lpstr>ERROR (EMULATED FP64  on GeForce GTX 1050 Ti)</vt:lpstr>
      <vt:lpstr>ERROR (NATIVE FP64  on H100)</vt:lpstr>
      <vt:lpstr>BENCHMARKING</vt:lpstr>
      <vt:lpstr>Dynamic code generation (UFO)</vt:lpstr>
      <vt:lpstr>PERFORMANCES</vt:lpstr>
      <vt:lpstr>COLLECTIVE EFFECTS</vt:lpstr>
      <vt:lpstr>CUDA and COMPUTE CAPABILITIES</vt:lpstr>
      <vt:lpstr>COTATION</vt:lpstr>
      <vt:lpstr>CUDA / OPENCL</vt:lpstr>
      <vt:lpstr>INSTALATION PROCEDURE / ALTERNATIVE</vt:lpstr>
      <vt:lpstr>THANKS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PONS Jean-Luc</cp:lastModifiedBy>
  <cp:revision>830</cp:revision>
  <cp:lastPrinted>2021-05-17T08:24:34Z</cp:lastPrinted>
  <dcterms:created xsi:type="dcterms:W3CDTF">2014-01-17T08:20:57Z</dcterms:created>
  <dcterms:modified xsi:type="dcterms:W3CDTF">2023-10-03T06:12:57Z</dcterms:modified>
</cp:coreProperties>
</file>