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5" r:id="rId1"/>
  </p:sldMasterIdLst>
  <p:notesMasterIdLst>
    <p:notesMasterId r:id="rId8"/>
  </p:notesMasterIdLst>
  <p:sldIdLst>
    <p:sldId id="257" r:id="rId2"/>
    <p:sldId id="262" r:id="rId3"/>
    <p:sldId id="266" r:id="rId4"/>
    <p:sldId id="267" r:id="rId5"/>
    <p:sldId id="258" r:id="rId6"/>
    <p:sldId id="268" r:id="rId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orient="horz" pos="346" userDrawn="1">
          <p15:clr>
            <a:srgbClr val="A4A3A4"/>
          </p15:clr>
        </p15:guide>
        <p15:guide id="3" orient="horz" pos="3974" userDrawn="1">
          <p15:clr>
            <a:srgbClr val="A4A3A4"/>
          </p15:clr>
        </p15:guide>
        <p15:guide id="4" orient="horz" pos="1026" userDrawn="1">
          <p15:clr>
            <a:srgbClr val="A4A3A4"/>
          </p15:clr>
        </p15:guide>
        <p15:guide id="5" pos="3840" userDrawn="1">
          <p15:clr>
            <a:srgbClr val="A4A3A4"/>
          </p15:clr>
        </p15:guide>
        <p15:guide id="6" pos="695" userDrawn="1">
          <p15:clr>
            <a:srgbClr val="A4A3A4"/>
          </p15:clr>
        </p15:guide>
        <p15:guide id="7" pos="698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7703"/>
    <a:srgbClr val="132577"/>
    <a:srgbClr val="F4F4F4"/>
    <a:srgbClr val="D1D2D4"/>
    <a:srgbClr val="B7B9BA"/>
    <a:srgbClr val="AF007C"/>
    <a:srgbClr val="0098D4"/>
    <a:srgbClr val="51A026"/>
    <a:srgbClr val="FFDD00"/>
    <a:srgbClr val="F4A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0" autoAdjust="0"/>
    <p:restoredTop sz="94660"/>
  </p:normalViewPr>
  <p:slideViewPr>
    <p:cSldViewPr showGuides="1">
      <p:cViewPr varScale="1">
        <p:scale>
          <a:sx n="93" d="100"/>
          <a:sy n="93" d="100"/>
        </p:scale>
        <p:origin x="592" y="208"/>
      </p:cViewPr>
      <p:guideLst>
        <p:guide orient="horz" pos="2160"/>
        <p:guide orient="horz" pos="346"/>
        <p:guide orient="horz" pos="3974"/>
        <p:guide orient="horz" pos="1026"/>
        <p:guide pos="3840"/>
        <p:guide pos="695"/>
        <p:guide pos="698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80E798-53FF-4C51-A981-953463752515}" type="datetimeFigureOut">
              <a:rPr lang="fr-FR" smtClean="0"/>
              <a:pPr/>
              <a:t>03/10/2023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06CD8F-B7ED-4A05-9FB1-A01CC0EF02CC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084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14" descr="logo_couv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55440" y="1484784"/>
            <a:ext cx="9061347" cy="36004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gray">
          <a:xfrm>
            <a:off x="969600" y="126000"/>
            <a:ext cx="10982400" cy="496800"/>
          </a:xfrm>
          <a:solidFill>
            <a:schemeClr val="accent1"/>
          </a:solidFill>
        </p:spPr>
        <p:txBody>
          <a:bodyPr lIns="108000" tIns="0" rIns="108000" anchor="ctr" anchorCtr="0"/>
          <a:lstStyle>
            <a:lvl1pPr>
              <a:lnSpc>
                <a:spcPct val="85000"/>
              </a:lnSpc>
              <a:defRPr sz="25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 bwMode="gray">
          <a:xfrm>
            <a:off x="4468800" y="1098000"/>
            <a:ext cx="7483200" cy="4563248"/>
          </a:xfrm>
          <a:solidFill>
            <a:srgbClr val="4E5B99"/>
          </a:solidFill>
        </p:spPr>
        <p:txBody>
          <a:bodyPr lIns="216000" tIns="252000"/>
          <a:lstStyle>
            <a:lvl1pPr marL="0" indent="0">
              <a:spcAft>
                <a:spcPts val="300"/>
              </a:spcAft>
              <a:buFont typeface="Arial" pitchFamily="34" charset="0"/>
              <a:buNone/>
              <a:defRPr sz="2800">
                <a:solidFill>
                  <a:schemeClr val="bg1"/>
                </a:solidFill>
              </a:defRPr>
            </a:lvl1pPr>
            <a:lvl2pPr marL="0" indent="0">
              <a:spcBef>
                <a:spcPts val="400"/>
              </a:spcBef>
              <a:spcAft>
                <a:spcPts val="0"/>
              </a:spcAft>
              <a:buFont typeface="Arial" pitchFamily="34" charset="0"/>
              <a:buNone/>
              <a:defRPr sz="2600" b="1">
                <a:solidFill>
                  <a:schemeClr val="bg1"/>
                </a:solidFill>
              </a:defRPr>
            </a:lvl2pPr>
            <a:lvl3pPr marL="0" indent="0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 sz="225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SzPct val="80000"/>
              <a:buNone/>
              <a:defRPr sz="1750">
                <a:solidFill>
                  <a:schemeClr val="bg1"/>
                </a:solidFill>
              </a:defRPr>
            </a:lvl4pPr>
            <a:lvl5pPr marL="0" indent="0">
              <a:lnSpc>
                <a:spcPct val="80000"/>
              </a:lnSpc>
              <a:spcAft>
                <a:spcPts val="0"/>
              </a:spcAft>
              <a:buNone/>
              <a:defRPr sz="1500" b="1" i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 dirty="0"/>
          </a:p>
        </p:txBody>
      </p:sp>
      <p:sp>
        <p:nvSpPr>
          <p:cNvPr id="8" name="Espace réservé pour une image  7"/>
          <p:cNvSpPr>
            <a:spLocks noGrp="1"/>
          </p:cNvSpPr>
          <p:nvPr>
            <p:ph type="pic" sz="quarter" idx="13"/>
          </p:nvPr>
        </p:nvSpPr>
        <p:spPr>
          <a:xfrm>
            <a:off x="969600" y="1098000"/>
            <a:ext cx="3432000" cy="4563248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fr-FR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fr-FR"/>
              <a:t>Page </a:t>
            </a:r>
            <a:fld id="{733122C9-A0B9-462F-8757-0847AD287B6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9" name="Espace réservé du pied de page 18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l python MML for INFRATECH-2025 l AT Workshop  2-3 Oct 2023 l S.M.Liuzzo et al.</a:t>
            </a:r>
            <a:endParaRPr lang="fr-F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 bwMode="gray">
          <a:xfrm>
            <a:off x="970251" y="764704"/>
            <a:ext cx="10982400" cy="5400000"/>
          </a:xfrm>
        </p:spPr>
        <p:txBody>
          <a:bodyPr/>
          <a:lstStyle>
            <a:lvl1pPr>
              <a:defRPr baseline="0"/>
            </a:lvl1pPr>
            <a:lvl2pPr>
              <a:defRPr>
                <a:solidFill>
                  <a:schemeClr val="tx1"/>
                </a:solidFill>
              </a:defRPr>
            </a:lvl2pPr>
            <a:lvl4pPr>
              <a:spcBef>
                <a:spcPts val="0"/>
              </a:spcBef>
              <a:spcAft>
                <a:spcPts val="300"/>
              </a:spcAft>
              <a:buSzPct val="80000"/>
              <a:defRPr/>
            </a:lvl4pPr>
            <a:lvl5pPr>
              <a:spcAft>
                <a:spcPts val="300"/>
              </a:spcAft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/>
              <a:t>Page </a:t>
            </a:r>
            <a:fld id="{733122C9-A0B9-462F-8757-0847AD287B6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l python MML for INFRATECH-2025 l AT Workshop  2-3 Oct 2023 l S.M.Liuzzo et al.</a:t>
            </a:r>
            <a:endParaRPr lang="fr-F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se for importing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l python MML for INFRATECH-2025 l AT Workshop  2-3 Oct 2023 l S.M.Liuzzo et al.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/>
              <a:t>Page </a:t>
            </a:r>
            <a:fld id="{733122C9-A0B9-462F-8757-0847AD287B6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295970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ur palet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ESRF COLOUR PALETTE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l python MML for INFRATECH-2025 l AT Workshop  2-3 Oct 2023 l S.M.Liuzzo et al.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/>
              <a:t>Page </a:t>
            </a:r>
            <a:fld id="{733122C9-A0B9-462F-8757-0847AD287B63}" type="slidenum">
              <a:rPr lang="fr-FR" smtClean="0"/>
              <a:pPr/>
              <a:t>‹#›</a:t>
            </a:fld>
            <a:endParaRPr lang="fr-FR" dirty="0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2334965" y="1016733"/>
            <a:ext cx="7073403" cy="4780955"/>
            <a:chOff x="977503" y="761588"/>
            <a:chExt cx="6421177" cy="4780955"/>
          </a:xfrm>
        </p:grpSpPr>
        <p:sp>
          <p:nvSpPr>
            <p:cNvPr id="6" name="Oval 5"/>
            <p:cNvSpPr/>
            <p:nvPr/>
          </p:nvSpPr>
          <p:spPr>
            <a:xfrm>
              <a:off x="2803893" y="1812730"/>
              <a:ext cx="2628292" cy="262829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7" name="Oval 6"/>
            <p:cNvSpPr/>
            <p:nvPr/>
          </p:nvSpPr>
          <p:spPr>
            <a:xfrm>
              <a:off x="4175956" y="1016392"/>
              <a:ext cx="576404" cy="576404"/>
            </a:xfrm>
            <a:prstGeom prst="ellipse">
              <a:avLst/>
            </a:prstGeom>
            <a:solidFill>
              <a:srgbClr val="ED77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8" name="Oval 7"/>
            <p:cNvSpPr/>
            <p:nvPr/>
          </p:nvSpPr>
          <p:spPr>
            <a:xfrm>
              <a:off x="5003708" y="1393465"/>
              <a:ext cx="576404" cy="576404"/>
            </a:xfrm>
            <a:prstGeom prst="ellipse">
              <a:avLst/>
            </a:prstGeom>
            <a:solidFill>
              <a:srgbClr val="F4A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9" name="Oval 8"/>
            <p:cNvSpPr/>
            <p:nvPr/>
          </p:nvSpPr>
          <p:spPr>
            <a:xfrm>
              <a:off x="5507764" y="1980062"/>
              <a:ext cx="576404" cy="576404"/>
            </a:xfrm>
            <a:prstGeom prst="ellipse">
              <a:avLst/>
            </a:prstGeom>
            <a:solidFill>
              <a:srgbClr val="FFDD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10" name="Oval 9"/>
            <p:cNvSpPr/>
            <p:nvPr/>
          </p:nvSpPr>
          <p:spPr>
            <a:xfrm>
              <a:off x="5688124" y="2740535"/>
              <a:ext cx="576404" cy="576404"/>
            </a:xfrm>
            <a:prstGeom prst="ellipse">
              <a:avLst/>
            </a:prstGeom>
            <a:solidFill>
              <a:srgbClr val="51A0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11" name="Oval 10"/>
            <p:cNvSpPr/>
            <p:nvPr/>
          </p:nvSpPr>
          <p:spPr>
            <a:xfrm>
              <a:off x="5580282" y="3501008"/>
              <a:ext cx="576404" cy="576404"/>
            </a:xfrm>
            <a:prstGeom prst="ellipse">
              <a:avLst/>
            </a:prstGeom>
            <a:solidFill>
              <a:srgbClr val="0098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12" name="Oval 11"/>
            <p:cNvSpPr/>
            <p:nvPr/>
          </p:nvSpPr>
          <p:spPr>
            <a:xfrm>
              <a:off x="5148064" y="4169035"/>
              <a:ext cx="576404" cy="576404"/>
            </a:xfrm>
            <a:prstGeom prst="ellipse">
              <a:avLst/>
            </a:prstGeom>
            <a:solidFill>
              <a:srgbClr val="AF007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13" name="Oval 12"/>
            <p:cNvSpPr/>
            <p:nvPr/>
          </p:nvSpPr>
          <p:spPr>
            <a:xfrm>
              <a:off x="2367594" y="1709154"/>
              <a:ext cx="576404" cy="576404"/>
            </a:xfrm>
            <a:prstGeom prst="ellipse">
              <a:avLst/>
            </a:prstGeom>
            <a:solidFill>
              <a:srgbClr val="132577">
                <a:alpha val="7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14" name="Oval 13"/>
            <p:cNvSpPr/>
            <p:nvPr/>
          </p:nvSpPr>
          <p:spPr>
            <a:xfrm>
              <a:off x="2079392" y="2433493"/>
              <a:ext cx="576404" cy="576404"/>
            </a:xfrm>
            <a:prstGeom prst="ellipse">
              <a:avLst/>
            </a:prstGeom>
            <a:solidFill>
              <a:srgbClr val="132577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15" name="Oval 14"/>
            <p:cNvSpPr/>
            <p:nvPr/>
          </p:nvSpPr>
          <p:spPr>
            <a:xfrm>
              <a:off x="3491370" y="4689140"/>
              <a:ext cx="576404" cy="576404"/>
            </a:xfrm>
            <a:prstGeom prst="ellipse">
              <a:avLst/>
            </a:prstGeom>
            <a:solidFill>
              <a:srgbClr val="B7B9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16" name="Oval 15"/>
            <p:cNvSpPr/>
            <p:nvPr/>
          </p:nvSpPr>
          <p:spPr>
            <a:xfrm>
              <a:off x="2706262" y="4329100"/>
              <a:ext cx="576404" cy="576404"/>
            </a:xfrm>
            <a:prstGeom prst="ellipse">
              <a:avLst/>
            </a:prstGeom>
            <a:solidFill>
              <a:srgbClr val="D1D2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17" name="Oval 16"/>
            <p:cNvSpPr/>
            <p:nvPr/>
          </p:nvSpPr>
          <p:spPr>
            <a:xfrm>
              <a:off x="2113415" y="3746995"/>
              <a:ext cx="576404" cy="576404"/>
            </a:xfrm>
            <a:prstGeom prst="ellipse">
              <a:avLst/>
            </a:prstGeom>
            <a:solidFill>
              <a:srgbClr val="F4F4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545461" y="3053707"/>
              <a:ext cx="126099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>
                  <a:solidFill>
                    <a:schemeClr val="bg1"/>
                  </a:solidFill>
                </a:rPr>
                <a:t>R019G037B119</a:t>
              </a:r>
              <a:endParaRPr lang="en-GB" sz="1200" dirty="0">
                <a:solidFill>
                  <a:schemeClr val="bg1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339537" y="761588"/>
              <a:ext cx="126099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/>
                <a:t>R237G119B003</a:t>
              </a:r>
              <a:endParaRPr lang="en-GB" sz="1200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273712" y="1162931"/>
              <a:ext cx="13145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/>
                <a:t>R244G163B000</a:t>
              </a:r>
              <a:endParaRPr lang="en-GB" sz="1200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795966" y="1756869"/>
              <a:ext cx="13145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/>
                <a:t>R255G221B000</a:t>
              </a:r>
              <a:endParaRPr lang="en-GB" sz="1200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084168" y="2570541"/>
              <a:ext cx="13145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/>
                <a:t>R081G160B038</a:t>
              </a:r>
              <a:endParaRPr lang="en-GB" sz="1200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084168" y="3409385"/>
              <a:ext cx="13145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/>
                <a:t>R000G152B212</a:t>
              </a:r>
              <a:endParaRPr lang="en-GB" sz="1200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677172" y="4159448"/>
              <a:ext cx="13145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/>
                <a:t>R175G000B124</a:t>
              </a:r>
              <a:endParaRPr lang="en-GB" sz="1200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312568" y="1497250"/>
              <a:ext cx="13145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/>
                <a:t>ESRF </a:t>
              </a:r>
              <a:r>
                <a:rPr lang="fr-FR" sz="1200" dirty="0" err="1"/>
                <a:t>blue</a:t>
              </a:r>
              <a:r>
                <a:rPr lang="fr-FR" sz="1200" dirty="0"/>
                <a:t> 75%</a:t>
              </a:r>
              <a:endParaRPr lang="en-GB" sz="1200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977503" y="2279467"/>
              <a:ext cx="13145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/>
                <a:t>ESRF </a:t>
              </a:r>
              <a:r>
                <a:rPr lang="fr-FR" sz="1200" dirty="0" err="1"/>
                <a:t>blue</a:t>
              </a:r>
              <a:r>
                <a:rPr lang="fr-FR" sz="1200" dirty="0"/>
                <a:t> 50%</a:t>
              </a:r>
              <a:endParaRPr lang="en-GB" sz="1200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878263" y="5265544"/>
              <a:ext cx="13145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/>
                <a:t>R183G185B186</a:t>
              </a:r>
              <a:endParaRPr lang="en-GB" sz="1200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968154" y="4899336"/>
              <a:ext cx="13145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/>
                <a:t>R209G210B212</a:t>
              </a:r>
              <a:endParaRPr lang="en-GB" sz="1200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238010" y="4311927"/>
              <a:ext cx="13145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/>
                <a:t>R244G244B244</a:t>
              </a:r>
              <a:endParaRPr lang="en-GB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874857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logo_texte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552000" y="6210000"/>
            <a:ext cx="2634592" cy="648000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969600" y="126000"/>
            <a:ext cx="10982400" cy="496800"/>
          </a:xfrm>
          <a:prstGeom prst="rect">
            <a:avLst/>
          </a:prstGeom>
          <a:solidFill>
            <a:schemeClr val="accent1"/>
          </a:solidFill>
        </p:spPr>
        <p:txBody>
          <a:bodyPr vert="horz" lIns="72000" tIns="0" rIns="72000" bIns="0" rtlCol="0" anchor="ctr" anchorCtr="0">
            <a:noAutofit/>
          </a:bodyPr>
          <a:lstStyle/>
          <a:p>
            <a:r>
              <a:rPr lang="fr-FR" dirty="0"/>
              <a:t>CLICK TO MODIFY THE STYLE OF THE TITLE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969600" y="764704"/>
            <a:ext cx="10982400" cy="540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r-FR" dirty="0"/>
              <a:t>Click to </a:t>
            </a:r>
            <a:r>
              <a:rPr lang="fr-FR" dirty="0" err="1"/>
              <a:t>modify</a:t>
            </a:r>
            <a:r>
              <a:rPr lang="fr-FR" dirty="0"/>
              <a:t> </a:t>
            </a:r>
            <a:r>
              <a:rPr lang="fr-FR" dirty="0" err="1"/>
              <a:t>attributes</a:t>
            </a:r>
            <a:endParaRPr lang="fr-FR" dirty="0"/>
          </a:p>
          <a:p>
            <a:pPr lvl="1"/>
            <a:endParaRPr lang="fr-FR" dirty="0"/>
          </a:p>
          <a:p>
            <a:pPr lvl="1"/>
            <a:r>
              <a:rPr lang="fr-FR" dirty="0"/>
              <a:t>Second </a:t>
            </a:r>
            <a:r>
              <a:rPr lang="fr-FR" dirty="0" err="1"/>
              <a:t>level</a:t>
            </a:r>
            <a:endParaRPr lang="fr-FR" dirty="0"/>
          </a:p>
          <a:p>
            <a:pPr lvl="2"/>
            <a:r>
              <a:rPr lang="fr-FR" dirty="0" err="1"/>
              <a:t>Third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3"/>
            <a:r>
              <a:rPr lang="fr-FR" dirty="0" err="1"/>
              <a:t>Fourth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4"/>
            <a:r>
              <a:rPr lang="fr-FR" dirty="0" err="1"/>
              <a:t>Fifth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959429" y="6483350"/>
            <a:ext cx="8160000" cy="212489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800" b="1" cap="none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l python MML for INFRATECH-2025 l AT Workshop  2-3 Oct 2023 l S.M.Liuzzo et al.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239350" y="6483438"/>
            <a:ext cx="551412" cy="2124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800" b="1">
                <a:solidFill>
                  <a:schemeClr val="tx2"/>
                </a:solidFill>
              </a:defRPr>
            </a:lvl1pPr>
          </a:lstStyle>
          <a:p>
            <a:r>
              <a:rPr lang="fr-FR"/>
              <a:t>Page </a:t>
            </a:r>
            <a:fld id="{733122C9-A0B9-462F-8757-0847AD287B6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240000" y="126000"/>
            <a:ext cx="662400" cy="496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pic>
        <p:nvPicPr>
          <p:cNvPr id="10" name="Image 8" descr="logo_texte.jpg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9552000" y="6210000"/>
            <a:ext cx="2634592" cy="6480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240000" y="126000"/>
            <a:ext cx="662400" cy="496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1" r:id="rId5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1600" b="1" kern="1200" cap="all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spcAft>
          <a:spcPts val="1000"/>
        </a:spcAft>
        <a:buFont typeface="Arial" pitchFamily="34" charset="0"/>
        <a:buNone/>
        <a:defRPr sz="1800" b="1" kern="1200" baseline="0">
          <a:solidFill>
            <a:schemeClr val="accent6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spcBef>
          <a:spcPts val="0"/>
        </a:spcBef>
        <a:spcAft>
          <a:spcPts val="1500"/>
        </a:spcAft>
        <a:buFont typeface="Arial" pitchFamily="34" charset="0"/>
        <a:buNone/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105000"/>
        </a:lnSpc>
        <a:spcBef>
          <a:spcPts val="0"/>
        </a:spcBef>
        <a:spcAft>
          <a:spcPts val="500"/>
        </a:spcAft>
        <a:buFont typeface="Arial" pitchFamily="34" charset="0"/>
        <a:buNone/>
        <a:defRPr sz="15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357188" indent="-174625" algn="l" defTabSz="914400" rtl="0" eaLnBrk="1" latinLnBrk="0" hangingPunct="1">
        <a:lnSpc>
          <a:spcPct val="110000"/>
        </a:lnSpc>
        <a:spcBef>
          <a:spcPts val="0"/>
        </a:spcBef>
        <a:spcAft>
          <a:spcPts val="400"/>
        </a:spcAft>
        <a:buClr>
          <a:schemeClr val="accent6"/>
        </a:buClr>
        <a:buFont typeface="Wingdings" pitchFamily="2" charset="2"/>
        <a:buChar char="l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162050" indent="-174625" algn="l" defTabSz="914400" rtl="0" eaLnBrk="1" latinLnBrk="0" hangingPunct="1">
        <a:spcBef>
          <a:spcPts val="0"/>
        </a:spcBef>
        <a:spcAft>
          <a:spcPts val="600"/>
        </a:spcAft>
        <a:buClr>
          <a:schemeClr val="accent6"/>
        </a:buClr>
        <a:buFont typeface="ITCOfficinaSans LT Book" pitchFamily="2" charset="0"/>
        <a:buChar char="&gt;"/>
        <a:defRPr sz="1200" i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3884" userDrawn="1">
          <p15:clr>
            <a:srgbClr val="F26B43"/>
          </p15:clr>
        </p15:guide>
        <p15:guide id="2" pos="151" userDrawn="1">
          <p15:clr>
            <a:srgbClr val="F26B43"/>
          </p15:clr>
        </p15:guide>
        <p15:guide id="3" orient="horz" pos="482" userDrawn="1">
          <p15:clr>
            <a:srgbClr val="F26B43"/>
          </p15:clr>
        </p15:guide>
        <p15:guide id="4" pos="604" userDrawn="1">
          <p15:clr>
            <a:srgbClr val="F26B43"/>
          </p15:clr>
        </p15:guide>
        <p15:guide id="5" pos="752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7.png"/><Relationship Id="rId7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B009892-4CBD-E14C-95A9-57F70275F377}"/>
              </a:ext>
            </a:extLst>
          </p:cNvPr>
          <p:cNvSpPr txBox="1"/>
          <p:nvPr/>
        </p:nvSpPr>
        <p:spPr>
          <a:xfrm>
            <a:off x="1254177" y="4596415"/>
            <a:ext cx="97081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>
                <a:solidFill>
                  <a:schemeClr val="accent2"/>
                </a:solidFill>
              </a:rPr>
              <a:t>python Middle Layer or python </a:t>
            </a:r>
            <a:r>
              <a:rPr lang="fr-FR" sz="2800" b="1" dirty="0" err="1">
                <a:solidFill>
                  <a:schemeClr val="accent2"/>
                </a:solidFill>
              </a:rPr>
              <a:t>storage</a:t>
            </a:r>
            <a:r>
              <a:rPr lang="fr-FR" sz="2800" b="1" dirty="0">
                <a:solidFill>
                  <a:schemeClr val="accent2"/>
                </a:solidFill>
              </a:rPr>
              <a:t> ring digital </a:t>
            </a:r>
            <a:r>
              <a:rPr lang="fr-FR" sz="2800" b="1" dirty="0" err="1">
                <a:solidFill>
                  <a:schemeClr val="accent2"/>
                </a:solidFill>
              </a:rPr>
              <a:t>twin</a:t>
            </a:r>
            <a:r>
              <a:rPr lang="fr-FR" sz="2800" dirty="0">
                <a:solidFill>
                  <a:schemeClr val="accent2"/>
                </a:solidFill>
              </a:rPr>
              <a:t> </a:t>
            </a:r>
            <a:endParaRPr lang="en-US" sz="2800" dirty="0">
              <a:solidFill>
                <a:schemeClr val="accent2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8B35C0D-5D1C-444D-93EB-C36C1BC20BBC}"/>
              </a:ext>
            </a:extLst>
          </p:cNvPr>
          <p:cNvSpPr txBox="1"/>
          <p:nvPr/>
        </p:nvSpPr>
        <p:spPr>
          <a:xfrm>
            <a:off x="1585549" y="3900334"/>
            <a:ext cx="87511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2"/>
                </a:solidFill>
              </a:rPr>
              <a:t>Proposal to participate to an INFRA-TECH-2025-01-01 call 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0D2BED4-308D-854A-8455-605932DB50FB}"/>
              </a:ext>
            </a:extLst>
          </p:cNvPr>
          <p:cNvSpPr txBox="1"/>
          <p:nvPr/>
        </p:nvSpPr>
        <p:spPr>
          <a:xfrm>
            <a:off x="2020412" y="6021288"/>
            <a:ext cx="78813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S.Liuzzo</a:t>
            </a:r>
            <a:r>
              <a:rPr lang="en-US" dirty="0"/>
              <a:t>, on behalf of the EURIZON Task 4.1 collaboration (ESRF + DESY)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17A9034-117F-784B-A6CB-6768A5DEBA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3752" y="2425421"/>
            <a:ext cx="3643865" cy="1289864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0EB8AAD-107E-EF49-890E-C4C8255BC6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7768" y="1693096"/>
            <a:ext cx="3047565" cy="732325"/>
          </a:xfrm>
          <a:prstGeom prst="rect">
            <a:avLst/>
          </a:prstGeom>
        </p:spPr>
      </p:pic>
      <p:pic>
        <p:nvPicPr>
          <p:cNvPr id="7" name="Picture 2" descr="https://lh4.googleusercontent.com/m_gmLcLBhq3vvdYqu52zF0vAbM7fqSVbdl7-Gtt5qm7-aso5j-V-WfEo0JMdAdcZ4vEKcwrWWCXNYDE2CJcA2IgMkMv_zI2HiVGPLdS5P4Qnp3xQBNzU1BOcgYIVYXzxOaylv-qGnOQ5tdrkV8zgP2cRz3xOTstdsFHb4GzYJlTrw3X4_49TFqcHUahdtg">
            <a:extLst>
              <a:ext uri="{FF2B5EF4-FFF2-40B4-BE49-F238E27FC236}">
                <a16:creationId xmlns:a16="http://schemas.microsoft.com/office/drawing/2014/main" id="{41B5516C-03F5-7C44-BD41-AAFD84282A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0296" y="1900417"/>
            <a:ext cx="1776063" cy="1832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70267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A865D6-EF55-9E44-9454-636D99D452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we have already and what the project would give 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9FE286-7C96-5640-BB9A-66D5A9C8DC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WE HAVE AVAILABLE:</a:t>
            </a:r>
          </a:p>
          <a:p>
            <a:r>
              <a:rPr lang="en-US" dirty="0" err="1">
                <a:solidFill>
                  <a:schemeClr val="accent2"/>
                </a:solidFill>
              </a:rPr>
              <a:t>Matlab</a:t>
            </a:r>
            <a:r>
              <a:rPr lang="en-US" dirty="0">
                <a:solidFill>
                  <a:schemeClr val="accent2"/>
                </a:solidFill>
              </a:rPr>
              <a:t> Middle Layer</a:t>
            </a:r>
          </a:p>
          <a:p>
            <a:r>
              <a:rPr lang="en-US" dirty="0"/>
              <a:t>A solid and benchmarked </a:t>
            </a:r>
            <a:r>
              <a:rPr lang="en-US" dirty="0">
                <a:solidFill>
                  <a:schemeClr val="accent2"/>
                </a:solidFill>
              </a:rPr>
              <a:t>python Accelerator Toolbox </a:t>
            </a:r>
            <a:r>
              <a:rPr lang="en-US" dirty="0"/>
              <a:t>package for storage ring simulations</a:t>
            </a:r>
          </a:p>
          <a:p>
            <a:r>
              <a:rPr lang="en-US" dirty="0"/>
              <a:t>Correction algorithms for orbit, tunes, chromaticity, first turns, optics, </a:t>
            </a:r>
            <a:r>
              <a:rPr lang="en-US" dirty="0" err="1"/>
              <a:t>etc</a:t>
            </a:r>
            <a:r>
              <a:rPr lang="en-US" dirty="0"/>
              <a:t>…code is part of </a:t>
            </a:r>
            <a:r>
              <a:rPr lang="en-US" dirty="0">
                <a:solidFill>
                  <a:schemeClr val="accent2"/>
                </a:solidFill>
              </a:rPr>
              <a:t>python Simulated Commissioning</a:t>
            </a:r>
            <a:r>
              <a:rPr lang="en-US" dirty="0"/>
              <a:t> (outcome of EURIZON ~ 1year of collaboration ESRF-DESY)</a:t>
            </a:r>
          </a:p>
          <a:p>
            <a:r>
              <a:rPr lang="en-US" dirty="0"/>
              <a:t>User experience from </a:t>
            </a:r>
            <a:r>
              <a:rPr lang="en-US" dirty="0">
                <a:solidFill>
                  <a:schemeClr val="accent2"/>
                </a:solidFill>
              </a:rPr>
              <a:t>MML</a:t>
            </a:r>
          </a:p>
          <a:p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WE WOULD GET FROM THE PROJECT: </a:t>
            </a:r>
          </a:p>
          <a:p>
            <a:r>
              <a:rPr lang="en-US" dirty="0"/>
              <a:t>Adapt </a:t>
            </a:r>
            <a:r>
              <a:rPr lang="en-US" dirty="0" err="1"/>
              <a:t>pySC</a:t>
            </a:r>
            <a:r>
              <a:rPr lang="en-US" dirty="0"/>
              <a:t> </a:t>
            </a:r>
            <a:r>
              <a:rPr lang="en-US" dirty="0">
                <a:solidFill>
                  <a:schemeClr val="accent1"/>
                </a:solidFill>
              </a:rPr>
              <a:t>correction</a:t>
            </a:r>
            <a:r>
              <a:rPr lang="en-US" dirty="0"/>
              <a:t> tools to </a:t>
            </a:r>
            <a:r>
              <a:rPr lang="en-US" dirty="0">
                <a:solidFill>
                  <a:schemeClr val="accent1"/>
                </a:solidFill>
              </a:rPr>
              <a:t>real beam control</a:t>
            </a:r>
          </a:p>
          <a:p>
            <a:r>
              <a:rPr lang="en-US" dirty="0">
                <a:solidFill>
                  <a:schemeClr val="accent1"/>
                </a:solidFill>
              </a:rPr>
              <a:t>Updated graphical interfaces </a:t>
            </a:r>
            <a:r>
              <a:rPr lang="en-US" dirty="0"/>
              <a:t>as those available in MML</a:t>
            </a:r>
          </a:p>
          <a:p>
            <a:r>
              <a:rPr lang="en-US" dirty="0">
                <a:solidFill>
                  <a:schemeClr val="accent1"/>
                </a:solidFill>
              </a:rPr>
              <a:t>Complex magnet calibrations </a:t>
            </a:r>
            <a:r>
              <a:rPr lang="en-US" dirty="0"/>
              <a:t>and control (to be ported from TANGO C++ for example)</a:t>
            </a:r>
          </a:p>
          <a:p>
            <a:r>
              <a:rPr lang="en-US" dirty="0">
                <a:solidFill>
                  <a:schemeClr val="accent1"/>
                </a:solidFill>
              </a:rPr>
              <a:t>(optional) Commissioning Simulation mode </a:t>
            </a:r>
            <a:r>
              <a:rPr lang="en-US" dirty="0"/>
              <a:t>(use </a:t>
            </a:r>
            <a:r>
              <a:rPr lang="en-US" dirty="0" err="1"/>
              <a:t>pyMML</a:t>
            </a:r>
            <a:r>
              <a:rPr lang="en-US" dirty="0"/>
              <a:t> in background for many error seeds)</a:t>
            </a:r>
          </a:p>
          <a:p>
            <a:r>
              <a:rPr lang="en-US" dirty="0">
                <a:solidFill>
                  <a:schemeClr val="accent1"/>
                </a:solidFill>
              </a:rPr>
              <a:t>Easy installation </a:t>
            </a:r>
            <a:r>
              <a:rPr lang="en-US" dirty="0"/>
              <a:t>and configuration for any accelerator</a:t>
            </a:r>
          </a:p>
          <a:p>
            <a:r>
              <a:rPr lang="en-US" dirty="0">
                <a:solidFill>
                  <a:schemeClr val="accent1"/>
                </a:solidFill>
              </a:rPr>
              <a:t>Easy upgrade </a:t>
            </a:r>
            <a:r>
              <a:rPr lang="en-US" dirty="0"/>
              <a:t>from MML to </a:t>
            </a:r>
            <a:r>
              <a:rPr lang="en-US" dirty="0" err="1"/>
              <a:t>pythonML</a:t>
            </a:r>
            <a:r>
              <a:rPr lang="en-US" dirty="0"/>
              <a:t> (similar interface)</a:t>
            </a:r>
          </a:p>
          <a:p>
            <a:r>
              <a:rPr lang="en-US" dirty="0"/>
              <a:t>Thorough </a:t>
            </a:r>
            <a:r>
              <a:rPr lang="en-US" dirty="0">
                <a:solidFill>
                  <a:schemeClr val="accent1"/>
                </a:solidFill>
              </a:rPr>
              <a:t>documentation</a:t>
            </a:r>
            <a:r>
              <a:rPr lang="en-US" dirty="0"/>
              <a:t>, tests and examples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2C0E63-D1F5-494A-96CE-EB7F9BD4CCD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/>
              <a:t>Page </a:t>
            </a:r>
            <a:fld id="{733122C9-A0B9-462F-8757-0847AD287B63}" type="slidenum">
              <a:rPr lang="fr-FR" smtClean="0"/>
              <a:pPr/>
              <a:t>2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64C07D-8641-504C-858B-C60AE8D6CB8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l python MML for INFRATECH-2025 l AT Workshop  2-3 Oct 2023 l S.M.Liuzzo et al.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880255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069367-599A-3140-BD24-DA4CBEA2A1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Construction and consolidation of the AT collaboration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11A12C-12C3-6F46-908A-718194EF2E1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/>
              <a:t>Page </a:t>
            </a:r>
            <a:fld id="{733122C9-A0B9-462F-8757-0847AD287B63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EAFFDE-386C-6C4F-BD4F-E12BD470EDB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l python MML for INFRATECH-2025 l AT Workshop  2-3 Oct 2023 l S.M.Liuzzo et al.</a:t>
            </a:r>
            <a:endParaRPr lang="fr-FR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35AC4AD-F526-0048-8C40-F85B5CCBDE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3337" y="3102086"/>
            <a:ext cx="4671672" cy="29129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F5E183F-EED2-1540-B1ED-20DBACE0CA4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052" t="37751"/>
          <a:stretch/>
        </p:blipFill>
        <p:spPr>
          <a:xfrm rot="20385615">
            <a:off x="8564674" y="4257644"/>
            <a:ext cx="3311826" cy="1027592"/>
          </a:xfrm>
          <a:prstGeom prst="rect">
            <a:avLst/>
          </a:prstGeom>
          <a:ln w="571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8364F50-95D0-F144-96EB-ED7ABA98394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157"/>
          <a:stretch/>
        </p:blipFill>
        <p:spPr>
          <a:xfrm>
            <a:off x="793890" y="2864975"/>
            <a:ext cx="5359447" cy="296139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CC54D7C-FA1F-9A46-9BAC-1E28FBF0411E}"/>
              </a:ext>
            </a:extLst>
          </p:cNvPr>
          <p:cNvSpPr txBox="1"/>
          <p:nvPr/>
        </p:nvSpPr>
        <p:spPr>
          <a:xfrm>
            <a:off x="8470040" y="2596043"/>
            <a:ext cx="2929007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25 world-wide laboratories 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A74EFA3A-A1E1-1B41-A304-194630F42CF1}"/>
              </a:ext>
            </a:extLst>
          </p:cNvPr>
          <p:cNvCxnSpPr>
            <a:cxnSpLocks/>
          </p:cNvCxnSpPr>
          <p:nvPr/>
        </p:nvCxnSpPr>
        <p:spPr>
          <a:xfrm flipH="1" flipV="1">
            <a:off x="3473613" y="3954164"/>
            <a:ext cx="222604" cy="18455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09FC6522-7C3C-924D-994F-B647DC076163}"/>
              </a:ext>
            </a:extLst>
          </p:cNvPr>
          <p:cNvSpPr txBox="1"/>
          <p:nvPr/>
        </p:nvSpPr>
        <p:spPr>
          <a:xfrm>
            <a:off x="3149992" y="4176362"/>
            <a:ext cx="2706465" cy="175432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Planned to present this project proposal during AT workshop in October. Expected discussion and return of interest for collaboration.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73DDAEE5-6D0E-A240-8ABE-F4A909FFD05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1516" y="1443887"/>
            <a:ext cx="2078285" cy="73567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2A9D219-4690-EE4F-87EF-55C770DE090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6613" y="876031"/>
            <a:ext cx="2640525" cy="634514"/>
          </a:xfrm>
          <a:prstGeom prst="rect">
            <a:avLst/>
          </a:prstGeom>
        </p:spPr>
      </p:pic>
      <p:pic>
        <p:nvPicPr>
          <p:cNvPr id="20" name="Picture 2" descr="https://lh4.googleusercontent.com/m_gmLcLBhq3vvdYqu52zF0vAbM7fqSVbdl7-Gtt5qm7-aso5j-V-WfEo0JMdAdcZ4vEKcwrWWCXNYDE2CJcA2IgMkMv_zI2HiVGPLdS5P4Qnp3xQBNzU1BOcgYIVYXzxOaylv-qGnOQ5tdrkV8zgP2cRz3xOTstdsFHb4GzYJlTrw3X4_49TFqcHUahdtg">
            <a:extLst>
              <a:ext uri="{FF2B5EF4-FFF2-40B4-BE49-F238E27FC236}">
                <a16:creationId xmlns:a16="http://schemas.microsoft.com/office/drawing/2014/main" id="{A71D2CD1-5B3D-C74D-A873-28A3631101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687" y="933623"/>
            <a:ext cx="1207406" cy="1245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5386793-A340-4C49-A966-240E24006EB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1532" y="817482"/>
            <a:ext cx="1196685" cy="1405503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6563F18A-5FD6-B244-A44D-3616076F1ED0}"/>
              </a:ext>
            </a:extLst>
          </p:cNvPr>
          <p:cNvSpPr txBox="1"/>
          <p:nvPr/>
        </p:nvSpPr>
        <p:spPr>
          <a:xfrm>
            <a:off x="5931718" y="1039279"/>
            <a:ext cx="62208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Extremely positive, active and fruitful collaboration within EU project. TO BE CONTINUED and EXTENDED. </a:t>
            </a:r>
          </a:p>
          <a:p>
            <a:r>
              <a:rPr lang="en-US" dirty="0"/>
              <a:t>A net revolution compared to </a:t>
            </a:r>
            <a:r>
              <a:rPr lang="en-US" dirty="0" err="1"/>
              <a:t>CremlinPlus</a:t>
            </a:r>
            <a:r>
              <a:rPr lang="en-US" dirty="0"/>
              <a:t> activities.</a:t>
            </a:r>
          </a:p>
        </p:txBody>
      </p:sp>
    </p:spTree>
    <p:extLst>
      <p:ext uri="{BB962C8B-B14F-4D97-AF65-F5344CB8AC3E}">
        <p14:creationId xmlns:p14="http://schemas.microsoft.com/office/powerpoint/2010/main" val="2481027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8318EDB2-B7C1-4B49-8502-8138437352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Project </a:t>
            </a:r>
            <a:r>
              <a:rPr lang="fr-FR" dirty="0" err="1"/>
              <a:t>preliminary</a:t>
            </a:r>
            <a:r>
              <a:rPr lang="fr-FR" dirty="0"/>
              <a:t>/</a:t>
            </a:r>
            <a:r>
              <a:rPr lang="fr-FR" dirty="0" err="1"/>
              <a:t>draft</a:t>
            </a:r>
            <a:r>
              <a:rPr lang="fr-FR" dirty="0"/>
              <a:t> budget / </a:t>
            </a:r>
            <a:r>
              <a:rPr lang="fr-FR" dirty="0" err="1"/>
              <a:t>human</a:t>
            </a:r>
            <a:r>
              <a:rPr lang="fr-FR" dirty="0"/>
              <a:t> </a:t>
            </a:r>
            <a:r>
              <a:rPr lang="fr-FR" dirty="0" err="1"/>
              <a:t>resources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5A10AC0-4385-4F48-985C-7F507A61DF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 </a:t>
            </a:r>
          </a:p>
          <a:p>
            <a:pPr lvl="0"/>
            <a:r>
              <a:rPr lang="fr-FR" dirty="0">
                <a:solidFill>
                  <a:schemeClr val="accent2"/>
                </a:solidFill>
              </a:rPr>
              <a:t>2 Post-Docs/COD for 4 </a:t>
            </a:r>
            <a:r>
              <a:rPr lang="fr-FR" dirty="0" err="1">
                <a:solidFill>
                  <a:schemeClr val="accent2"/>
                </a:solidFill>
              </a:rPr>
              <a:t>years</a:t>
            </a:r>
            <a:r>
              <a:rPr lang="fr-FR" dirty="0">
                <a:solidFill>
                  <a:schemeClr val="accent2"/>
                </a:solidFill>
              </a:rPr>
              <a:t> (or </a:t>
            </a:r>
            <a:r>
              <a:rPr lang="fr-FR" dirty="0" err="1">
                <a:solidFill>
                  <a:schemeClr val="accent2"/>
                </a:solidFill>
              </a:rPr>
              <a:t>equivalent</a:t>
            </a:r>
            <a:r>
              <a:rPr lang="fr-FR" dirty="0">
                <a:solidFill>
                  <a:schemeClr val="accent2"/>
                </a:solidFill>
              </a:rPr>
              <a:t>)</a:t>
            </a:r>
            <a:r>
              <a:rPr lang="fr-FR" dirty="0"/>
              <a:t>: experts of python </a:t>
            </a:r>
            <a:r>
              <a:rPr lang="fr-FR" dirty="0" err="1"/>
              <a:t>programming</a:t>
            </a:r>
            <a:r>
              <a:rPr lang="fr-FR" dirty="0"/>
              <a:t> (</a:t>
            </a:r>
            <a:r>
              <a:rPr lang="fr-FR" dirty="0" err="1"/>
              <a:t>either</a:t>
            </a:r>
            <a:r>
              <a:rPr lang="fr-FR" dirty="0"/>
              <a:t> </a:t>
            </a:r>
            <a:r>
              <a:rPr lang="fr-FR" dirty="0" err="1">
                <a:solidFill>
                  <a:schemeClr val="accent3"/>
                </a:solidFill>
              </a:rPr>
              <a:t>physicist</a:t>
            </a:r>
            <a:r>
              <a:rPr lang="fr-FR" dirty="0"/>
              <a:t> or </a:t>
            </a:r>
            <a:r>
              <a:rPr lang="fr-FR" dirty="0">
                <a:solidFill>
                  <a:schemeClr val="accent3"/>
                </a:solidFill>
              </a:rPr>
              <a:t>software </a:t>
            </a:r>
            <a:r>
              <a:rPr lang="fr-FR" dirty="0" err="1">
                <a:solidFill>
                  <a:schemeClr val="accent3"/>
                </a:solidFill>
              </a:rPr>
              <a:t>engineer</a:t>
            </a:r>
            <a:r>
              <a:rPr lang="fr-FR" dirty="0"/>
              <a:t>) one of </a:t>
            </a:r>
            <a:r>
              <a:rPr lang="fr-FR" dirty="0" err="1"/>
              <a:t>those</a:t>
            </a:r>
            <a:r>
              <a:rPr lang="fr-FR" dirty="0"/>
              <a:t> </a:t>
            </a:r>
            <a:r>
              <a:rPr lang="fr-FR" dirty="0" err="1"/>
              <a:t>two</a:t>
            </a:r>
            <a:r>
              <a:rPr lang="fr-FR" dirty="0"/>
              <a:t> positions </a:t>
            </a:r>
            <a:r>
              <a:rPr lang="fr-FR" dirty="0" err="1"/>
              <a:t>could</a:t>
            </a:r>
            <a:r>
              <a:rPr lang="fr-FR" dirty="0"/>
              <a:t> </a:t>
            </a:r>
            <a:r>
              <a:rPr lang="fr-FR" dirty="0" err="1"/>
              <a:t>be</a:t>
            </a:r>
            <a:r>
              <a:rPr lang="fr-FR" dirty="0"/>
              <a:t> </a:t>
            </a:r>
            <a:r>
              <a:rPr lang="fr-FR" dirty="0" err="1"/>
              <a:t>based</a:t>
            </a:r>
            <a:r>
              <a:rPr lang="fr-FR" dirty="0"/>
              <a:t> at ESRF and </a:t>
            </a:r>
            <a:r>
              <a:rPr lang="fr-FR" dirty="0" err="1"/>
              <a:t>travel</a:t>
            </a:r>
            <a:r>
              <a:rPr lang="fr-FR" dirty="0"/>
              <a:t> to </a:t>
            </a:r>
            <a:r>
              <a:rPr lang="fr-FR" dirty="0" err="1"/>
              <a:t>other</a:t>
            </a:r>
            <a:r>
              <a:rPr lang="fr-FR" dirty="0"/>
              <a:t> </a:t>
            </a:r>
            <a:r>
              <a:rPr lang="fr-FR" dirty="0" err="1"/>
              <a:t>labs</a:t>
            </a:r>
            <a:r>
              <a:rPr lang="fr-FR" dirty="0"/>
              <a:t>.  ~ 150kEuros/</a:t>
            </a:r>
            <a:r>
              <a:rPr lang="fr-FR" dirty="0" err="1"/>
              <a:t>year</a:t>
            </a:r>
            <a:r>
              <a:rPr lang="fr-FR" dirty="0"/>
              <a:t>/</a:t>
            </a:r>
            <a:r>
              <a:rPr lang="fr-FR" dirty="0" err="1"/>
              <a:t>person</a:t>
            </a:r>
            <a:r>
              <a:rPr lang="fr-FR" dirty="0"/>
              <a:t> </a:t>
            </a:r>
            <a:r>
              <a:rPr lang="fr-FR" dirty="0">
                <a:solidFill>
                  <a:schemeClr val="bg2"/>
                </a:solidFill>
              </a:rPr>
              <a:t>(1.2 </a:t>
            </a:r>
            <a:r>
              <a:rPr lang="fr-FR" dirty="0" err="1">
                <a:solidFill>
                  <a:schemeClr val="bg2"/>
                </a:solidFill>
              </a:rPr>
              <a:t>MEuro</a:t>
            </a:r>
            <a:r>
              <a:rPr lang="fr-FR" dirty="0">
                <a:solidFill>
                  <a:schemeClr val="bg2"/>
                </a:solidFill>
              </a:rPr>
              <a:t> over 4 </a:t>
            </a:r>
            <a:r>
              <a:rPr lang="fr-FR" dirty="0" err="1">
                <a:solidFill>
                  <a:schemeClr val="bg2"/>
                </a:solidFill>
              </a:rPr>
              <a:t>years</a:t>
            </a:r>
            <a:r>
              <a:rPr lang="fr-FR" dirty="0">
                <a:solidFill>
                  <a:schemeClr val="bg2"/>
                </a:solidFill>
              </a:rPr>
              <a:t>)</a:t>
            </a:r>
          </a:p>
          <a:p>
            <a:pPr lvl="0"/>
            <a:r>
              <a:rPr lang="fr-FR" dirty="0"/>
              <a:t>Finances for </a:t>
            </a:r>
            <a:r>
              <a:rPr lang="fr-FR" dirty="0">
                <a:solidFill>
                  <a:schemeClr val="accent2"/>
                </a:solidFill>
              </a:rPr>
              <a:t>travelling</a:t>
            </a:r>
            <a:r>
              <a:rPr lang="fr-FR" dirty="0"/>
              <a:t>  (~10kEuro/</a:t>
            </a:r>
            <a:r>
              <a:rPr lang="fr-FR" dirty="0" err="1"/>
              <a:t>year</a:t>
            </a:r>
            <a:r>
              <a:rPr lang="fr-FR" dirty="0"/>
              <a:t>/</a:t>
            </a:r>
            <a:r>
              <a:rPr lang="fr-FR" dirty="0" err="1"/>
              <a:t>lab</a:t>
            </a:r>
            <a:r>
              <a:rPr lang="fr-FR" dirty="0"/>
              <a:t>) (</a:t>
            </a:r>
            <a:r>
              <a:rPr lang="fr-FR" dirty="0" err="1"/>
              <a:t>assuming</a:t>
            </a:r>
            <a:r>
              <a:rPr lang="fr-FR" dirty="0"/>
              <a:t> 5 </a:t>
            </a:r>
            <a:r>
              <a:rPr lang="fr-FR" dirty="0" err="1"/>
              <a:t>labs</a:t>
            </a:r>
            <a:r>
              <a:rPr lang="fr-FR" dirty="0"/>
              <a:t> </a:t>
            </a:r>
            <a:r>
              <a:rPr lang="fr-FR" dirty="0" err="1"/>
              <a:t>participating</a:t>
            </a:r>
            <a:r>
              <a:rPr lang="fr-FR" dirty="0"/>
              <a:t>, ~</a:t>
            </a:r>
            <a:r>
              <a:rPr lang="fr-FR" dirty="0">
                <a:solidFill>
                  <a:schemeClr val="bg2"/>
                </a:solidFill>
              </a:rPr>
              <a:t>200 </a:t>
            </a:r>
            <a:r>
              <a:rPr lang="fr-FR" dirty="0" err="1">
                <a:solidFill>
                  <a:schemeClr val="bg2"/>
                </a:solidFill>
              </a:rPr>
              <a:t>kEuros</a:t>
            </a:r>
            <a:r>
              <a:rPr lang="fr-FR" dirty="0"/>
              <a:t>)</a:t>
            </a:r>
          </a:p>
          <a:p>
            <a:pPr lvl="0"/>
            <a:r>
              <a:rPr lang="fr-FR" dirty="0"/>
              <a:t>Finances for </a:t>
            </a:r>
            <a:r>
              <a:rPr lang="fr-FR" dirty="0" err="1">
                <a:solidFill>
                  <a:schemeClr val="accent2"/>
                </a:solidFill>
              </a:rPr>
              <a:t>conferences</a:t>
            </a:r>
            <a:r>
              <a:rPr lang="fr-FR" dirty="0">
                <a:solidFill>
                  <a:schemeClr val="accent2"/>
                </a:solidFill>
              </a:rPr>
              <a:t>/workshops </a:t>
            </a:r>
            <a:r>
              <a:rPr lang="fr-FR" dirty="0"/>
              <a:t>(~10kEuro/</a:t>
            </a:r>
            <a:r>
              <a:rPr lang="fr-FR" dirty="0" err="1"/>
              <a:t>conference</a:t>
            </a:r>
            <a:r>
              <a:rPr lang="fr-FR" dirty="0"/>
              <a:t>) (~</a:t>
            </a:r>
            <a:r>
              <a:rPr lang="fr-FR" dirty="0">
                <a:solidFill>
                  <a:schemeClr val="bg2"/>
                </a:solidFill>
              </a:rPr>
              <a:t>40 </a:t>
            </a:r>
            <a:r>
              <a:rPr lang="fr-FR" dirty="0" err="1">
                <a:solidFill>
                  <a:schemeClr val="bg2"/>
                </a:solidFill>
              </a:rPr>
              <a:t>kEuros</a:t>
            </a:r>
            <a:r>
              <a:rPr lang="fr-FR" dirty="0"/>
              <a:t>)</a:t>
            </a:r>
          </a:p>
          <a:p>
            <a:pPr lvl="0"/>
            <a:r>
              <a:rPr lang="fr-FR" dirty="0"/>
              <a:t>Finances for office </a:t>
            </a:r>
            <a:r>
              <a:rPr lang="fr-FR" dirty="0" err="1">
                <a:solidFill>
                  <a:schemeClr val="accent2"/>
                </a:solidFill>
              </a:rPr>
              <a:t>material</a:t>
            </a:r>
            <a:r>
              <a:rPr lang="fr-FR" dirty="0"/>
              <a:t> (computers for the </a:t>
            </a:r>
            <a:r>
              <a:rPr lang="fr-FR" dirty="0" err="1"/>
              <a:t>hired</a:t>
            </a:r>
            <a:r>
              <a:rPr lang="fr-FR" dirty="0"/>
              <a:t> people) (~</a:t>
            </a:r>
            <a:r>
              <a:rPr lang="fr-FR" dirty="0">
                <a:solidFill>
                  <a:schemeClr val="bg2"/>
                </a:solidFill>
              </a:rPr>
              <a:t>10 </a:t>
            </a:r>
            <a:r>
              <a:rPr lang="fr-FR" dirty="0" err="1">
                <a:solidFill>
                  <a:schemeClr val="bg2"/>
                </a:solidFill>
              </a:rPr>
              <a:t>kEuros</a:t>
            </a:r>
            <a:r>
              <a:rPr lang="fr-FR" dirty="0"/>
              <a:t>) </a:t>
            </a:r>
          </a:p>
          <a:p>
            <a:pPr lvl="0"/>
            <a:r>
              <a:rPr lang="fr-FR" dirty="0"/>
              <a:t>Finances to </a:t>
            </a:r>
            <a:r>
              <a:rPr lang="fr-FR" dirty="0">
                <a:solidFill>
                  <a:schemeClr val="accent2"/>
                </a:solidFill>
              </a:rPr>
              <a:t>finance </a:t>
            </a:r>
            <a:r>
              <a:rPr lang="fr-FR" dirty="0" err="1">
                <a:solidFill>
                  <a:schemeClr val="accent2"/>
                </a:solidFill>
              </a:rPr>
              <a:t>external</a:t>
            </a:r>
            <a:r>
              <a:rPr lang="fr-FR" dirty="0">
                <a:solidFill>
                  <a:schemeClr val="accent2"/>
                </a:solidFill>
              </a:rPr>
              <a:t> </a:t>
            </a:r>
            <a:r>
              <a:rPr lang="fr-FR" dirty="0" err="1">
                <a:solidFill>
                  <a:schemeClr val="accent2"/>
                </a:solidFill>
              </a:rPr>
              <a:t>colleagues</a:t>
            </a:r>
            <a:r>
              <a:rPr lang="fr-FR" dirty="0">
                <a:solidFill>
                  <a:schemeClr val="accent2"/>
                </a:solidFill>
              </a:rPr>
              <a:t> to </a:t>
            </a:r>
            <a:r>
              <a:rPr lang="fr-FR" dirty="0" err="1">
                <a:solidFill>
                  <a:schemeClr val="accent2"/>
                </a:solidFill>
              </a:rPr>
              <a:t>work</a:t>
            </a:r>
            <a:r>
              <a:rPr lang="fr-FR" dirty="0">
                <a:solidFill>
                  <a:schemeClr val="accent2"/>
                </a:solidFill>
              </a:rPr>
              <a:t> on the </a:t>
            </a:r>
            <a:r>
              <a:rPr lang="fr-FR" dirty="0" err="1">
                <a:solidFill>
                  <a:schemeClr val="accent2"/>
                </a:solidFill>
              </a:rPr>
              <a:t>project</a:t>
            </a:r>
            <a:r>
              <a:rPr lang="fr-FR" dirty="0">
                <a:solidFill>
                  <a:schemeClr val="accent2"/>
                </a:solidFill>
              </a:rPr>
              <a:t> </a:t>
            </a:r>
            <a:r>
              <a:rPr lang="fr-FR" dirty="0"/>
              <a:t>for </a:t>
            </a:r>
            <a:r>
              <a:rPr lang="fr-FR" dirty="0" err="1"/>
              <a:t>limited</a:t>
            </a:r>
            <a:r>
              <a:rPr lang="fr-FR" dirty="0"/>
              <a:t> </a:t>
            </a:r>
            <a:r>
              <a:rPr lang="fr-FR" dirty="0" err="1"/>
              <a:t>amount</a:t>
            </a:r>
            <a:r>
              <a:rPr lang="fr-FR" dirty="0"/>
              <a:t> of time </a:t>
            </a:r>
            <a:r>
              <a:rPr lang="fr-FR" dirty="0" err="1"/>
              <a:t>even</a:t>
            </a:r>
            <a:r>
              <a:rPr lang="fr-FR" dirty="0"/>
              <a:t> if not </a:t>
            </a:r>
            <a:r>
              <a:rPr lang="fr-FR" dirty="0" err="1"/>
              <a:t>members</a:t>
            </a:r>
            <a:r>
              <a:rPr lang="fr-FR" dirty="0"/>
              <a:t> of the </a:t>
            </a:r>
            <a:r>
              <a:rPr lang="fr-FR" dirty="0" err="1"/>
              <a:t>project</a:t>
            </a:r>
            <a:r>
              <a:rPr lang="fr-FR" dirty="0"/>
              <a:t> (</a:t>
            </a:r>
            <a:r>
              <a:rPr lang="fr-FR" dirty="0">
                <a:solidFill>
                  <a:schemeClr val="bg2"/>
                </a:solidFill>
              </a:rPr>
              <a:t>50kEuro</a:t>
            </a:r>
            <a:r>
              <a:rPr lang="fr-FR" dirty="0"/>
              <a:t>)</a:t>
            </a:r>
          </a:p>
          <a:p>
            <a:r>
              <a:rPr lang="fr-FR" dirty="0"/>
              <a:t>For a total of about </a:t>
            </a:r>
            <a:r>
              <a:rPr lang="fr-FR" dirty="0">
                <a:solidFill>
                  <a:schemeClr val="accent5"/>
                </a:solidFill>
              </a:rPr>
              <a:t>1.5 </a:t>
            </a:r>
            <a:r>
              <a:rPr lang="fr-FR" dirty="0" err="1">
                <a:solidFill>
                  <a:schemeClr val="accent5"/>
                </a:solidFill>
              </a:rPr>
              <a:t>MEuro</a:t>
            </a:r>
            <a:r>
              <a:rPr lang="fr-FR" dirty="0">
                <a:solidFill>
                  <a:schemeClr val="accent5"/>
                </a:solidFill>
              </a:rPr>
              <a:t> over 4 </a:t>
            </a:r>
            <a:r>
              <a:rPr lang="fr-FR" dirty="0" err="1">
                <a:solidFill>
                  <a:schemeClr val="accent5"/>
                </a:solidFill>
              </a:rPr>
              <a:t>years</a:t>
            </a:r>
            <a:r>
              <a:rPr lang="fr-FR" dirty="0"/>
              <a:t>. </a:t>
            </a:r>
          </a:p>
          <a:p>
            <a:endParaRPr lang="fr-FR" dirty="0"/>
          </a:p>
          <a:p>
            <a:r>
              <a:rPr lang="fr-FR" dirty="0"/>
              <a:t>On top of the 2 positions </a:t>
            </a:r>
            <a:r>
              <a:rPr lang="fr-FR" dirty="0" err="1"/>
              <a:t>above</a:t>
            </a:r>
            <a:r>
              <a:rPr lang="fr-FR" dirty="0"/>
              <a:t>, an </a:t>
            </a:r>
            <a:r>
              <a:rPr lang="fr-FR" dirty="0" err="1"/>
              <a:t>additional</a:t>
            </a:r>
            <a:r>
              <a:rPr lang="fr-FR" dirty="0"/>
              <a:t> ~2 full time </a:t>
            </a:r>
            <a:r>
              <a:rPr lang="fr-FR" dirty="0" err="1"/>
              <a:t>equivalent</a:t>
            </a:r>
            <a:r>
              <a:rPr lang="fr-FR" dirty="0"/>
              <a:t> (8-10 FTE for the 4 </a:t>
            </a:r>
            <a:r>
              <a:rPr lang="fr-FR" dirty="0" err="1"/>
              <a:t>years</a:t>
            </a:r>
            <a:r>
              <a:rPr lang="fr-FR" dirty="0"/>
              <a:t>) </a:t>
            </a:r>
            <a:r>
              <a:rPr lang="fr-FR" dirty="0" err="1"/>
              <a:t>will</a:t>
            </a:r>
            <a:r>
              <a:rPr lang="fr-FR" dirty="0"/>
              <a:t> </a:t>
            </a:r>
            <a:r>
              <a:rPr lang="fr-FR" dirty="0" err="1"/>
              <a:t>be</a:t>
            </a:r>
            <a:r>
              <a:rPr lang="fr-FR" dirty="0"/>
              <a:t> </a:t>
            </a:r>
            <a:r>
              <a:rPr lang="fr-FR" dirty="0" err="1"/>
              <a:t>needed</a:t>
            </a:r>
            <a:r>
              <a:rPr lang="fr-FR" dirty="0"/>
              <a:t> for the </a:t>
            </a:r>
            <a:r>
              <a:rPr lang="fr-FR" dirty="0" err="1"/>
              <a:t>project</a:t>
            </a:r>
            <a:r>
              <a:rPr lang="fr-FR" dirty="0"/>
              <a:t> to </a:t>
            </a:r>
            <a:r>
              <a:rPr lang="fr-FR" dirty="0" err="1"/>
              <a:t>be</a:t>
            </a:r>
            <a:r>
              <a:rPr lang="fr-FR" dirty="0"/>
              <a:t> </a:t>
            </a:r>
            <a:r>
              <a:rPr lang="fr-FR" dirty="0" err="1"/>
              <a:t>completed</a:t>
            </a:r>
            <a:r>
              <a:rPr lang="fr-FR" dirty="0"/>
              <a:t>. </a:t>
            </a:r>
            <a:r>
              <a:rPr lang="fr-FR" dirty="0" err="1"/>
              <a:t>Those</a:t>
            </a:r>
            <a:r>
              <a:rPr lang="fr-FR" dirty="0"/>
              <a:t> are </a:t>
            </a:r>
            <a:r>
              <a:rPr lang="fr-FR" dirty="0" err="1"/>
              <a:t>intended</a:t>
            </a:r>
            <a:r>
              <a:rPr lang="fr-FR" dirty="0"/>
              <a:t> as the time </a:t>
            </a:r>
            <a:r>
              <a:rPr lang="fr-FR" dirty="0" err="1"/>
              <a:t>spent</a:t>
            </a:r>
            <a:r>
              <a:rPr lang="fr-FR" dirty="0"/>
              <a:t> by </a:t>
            </a:r>
            <a:r>
              <a:rPr lang="fr-FR" dirty="0" err="1"/>
              <a:t>members</a:t>
            </a:r>
            <a:r>
              <a:rPr lang="fr-FR" dirty="0"/>
              <a:t> of </a:t>
            </a:r>
            <a:r>
              <a:rPr lang="fr-FR" dirty="0" err="1"/>
              <a:t>each</a:t>
            </a:r>
            <a:r>
              <a:rPr lang="fr-FR" dirty="0"/>
              <a:t> </a:t>
            </a:r>
            <a:r>
              <a:rPr lang="fr-FR" dirty="0" err="1"/>
              <a:t>lab</a:t>
            </a:r>
            <a:r>
              <a:rPr lang="fr-FR" dirty="0"/>
              <a:t> on the </a:t>
            </a:r>
            <a:r>
              <a:rPr lang="fr-FR" dirty="0" err="1"/>
              <a:t>project</a:t>
            </a:r>
            <a:r>
              <a:rPr lang="fr-FR" dirty="0"/>
              <a:t> </a:t>
            </a:r>
            <a:r>
              <a:rPr lang="fr-FR" dirty="0" err="1"/>
              <a:t>activities</a:t>
            </a:r>
            <a:r>
              <a:rPr lang="fr-FR" dirty="0"/>
              <a:t>.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292898-222D-3144-BA03-F7E26216F7A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/>
              <a:t>Page </a:t>
            </a:r>
            <a:fld id="{733122C9-A0B9-462F-8757-0847AD287B63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82F293-75B9-F844-A131-3ED536D1957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l python MML for INFRATECH-2025 l AT Workshop  2-3 Oct 2023 l S.M.Liuzzo et al.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026055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0DDE1E-B1D3-9049-8330-743671CC5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DRAFT/EXAMPLE TIMELINE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932300-258B-234D-BEB3-643AECAB9F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9600" y="764704"/>
            <a:ext cx="10982400" cy="5400000"/>
          </a:xfrm>
        </p:spPr>
        <p:txBody>
          <a:bodyPr/>
          <a:lstStyle/>
          <a:p>
            <a:pPr lvl="0"/>
            <a:r>
              <a:rPr lang="fr-FR" dirty="0"/>
              <a:t>July-202(3) to Mar-202(4) : establishment of a group of </a:t>
            </a:r>
            <a:r>
              <a:rPr lang="fr-FR" dirty="0" err="1"/>
              <a:t>partner</a:t>
            </a:r>
            <a:r>
              <a:rPr lang="fr-FR" dirty="0"/>
              <a:t> </a:t>
            </a:r>
            <a:r>
              <a:rPr lang="fr-FR" dirty="0" err="1"/>
              <a:t>laboratories</a:t>
            </a:r>
            <a:r>
              <a:rPr lang="fr-FR" dirty="0"/>
              <a:t> and </a:t>
            </a:r>
            <a:r>
              <a:rPr lang="fr-FR" dirty="0" err="1"/>
              <a:t>preparation</a:t>
            </a:r>
            <a:r>
              <a:rPr lang="fr-FR" dirty="0"/>
              <a:t> of </a:t>
            </a:r>
            <a:r>
              <a:rPr lang="fr-FR" dirty="0" err="1"/>
              <a:t>detailed</a:t>
            </a:r>
            <a:r>
              <a:rPr lang="fr-FR" dirty="0"/>
              <a:t> </a:t>
            </a:r>
            <a:r>
              <a:rPr lang="fr-FR" dirty="0" err="1"/>
              <a:t>project</a:t>
            </a:r>
            <a:r>
              <a:rPr lang="fr-FR" dirty="0"/>
              <a:t> </a:t>
            </a:r>
            <a:r>
              <a:rPr lang="fr-FR" dirty="0" err="1"/>
              <a:t>proposal</a:t>
            </a:r>
            <a:r>
              <a:rPr lang="fr-FR" dirty="0"/>
              <a:t>.</a:t>
            </a:r>
          </a:p>
          <a:p>
            <a:pPr lvl="0"/>
            <a:r>
              <a:rPr lang="fr-FR" dirty="0">
                <a:solidFill>
                  <a:schemeClr val="accent2"/>
                </a:solidFill>
              </a:rPr>
              <a:t>21st-Sep-2023: meeting </a:t>
            </a:r>
            <a:r>
              <a:rPr lang="fr-FR" dirty="0" err="1">
                <a:solidFill>
                  <a:schemeClr val="accent2"/>
                </a:solidFill>
              </a:rPr>
              <a:t>with</a:t>
            </a:r>
            <a:r>
              <a:rPr lang="fr-FR" dirty="0">
                <a:solidFill>
                  <a:schemeClr val="accent2"/>
                </a:solidFill>
              </a:rPr>
              <a:t> LEAPS R&amp;D </a:t>
            </a:r>
            <a:r>
              <a:rPr lang="fr-FR" dirty="0" err="1">
                <a:solidFill>
                  <a:schemeClr val="accent2"/>
                </a:solidFill>
              </a:rPr>
              <a:t>board</a:t>
            </a:r>
            <a:r>
              <a:rPr lang="fr-FR" dirty="0">
                <a:solidFill>
                  <a:schemeClr val="accent2"/>
                </a:solidFill>
              </a:rPr>
              <a:t>. Positive </a:t>
            </a:r>
            <a:r>
              <a:rPr lang="fr-FR" dirty="0" err="1">
                <a:solidFill>
                  <a:schemeClr val="accent2"/>
                </a:solidFill>
              </a:rPr>
              <a:t>outcome</a:t>
            </a:r>
            <a:r>
              <a:rPr lang="fr-FR" dirty="0">
                <a:solidFill>
                  <a:schemeClr val="accent2"/>
                </a:solidFill>
              </a:rPr>
              <a:t>: </a:t>
            </a:r>
            <a:r>
              <a:rPr lang="fr-FR" dirty="0" err="1">
                <a:solidFill>
                  <a:schemeClr val="accent2"/>
                </a:solidFill>
              </a:rPr>
              <a:t>need</a:t>
            </a:r>
            <a:r>
              <a:rPr lang="fr-FR" dirty="0">
                <a:solidFill>
                  <a:schemeClr val="accent2"/>
                </a:solidFill>
              </a:rPr>
              <a:t> </a:t>
            </a:r>
            <a:r>
              <a:rPr lang="fr-FR" dirty="0" err="1">
                <a:solidFill>
                  <a:schemeClr val="accent2"/>
                </a:solidFill>
              </a:rPr>
              <a:t>list</a:t>
            </a:r>
            <a:r>
              <a:rPr lang="fr-FR" dirty="0">
                <a:solidFill>
                  <a:schemeClr val="accent2"/>
                </a:solidFill>
              </a:rPr>
              <a:t> of </a:t>
            </a:r>
            <a:r>
              <a:rPr lang="fr-FR" dirty="0" err="1">
                <a:solidFill>
                  <a:schemeClr val="accent2"/>
                </a:solidFill>
              </a:rPr>
              <a:t>labs</a:t>
            </a:r>
            <a:r>
              <a:rPr lang="fr-FR" dirty="0">
                <a:solidFill>
                  <a:schemeClr val="accent2"/>
                </a:solidFill>
              </a:rPr>
              <a:t> and </a:t>
            </a:r>
            <a:r>
              <a:rPr lang="fr-FR" dirty="0" err="1">
                <a:solidFill>
                  <a:schemeClr val="accent2"/>
                </a:solidFill>
              </a:rPr>
              <a:t>names</a:t>
            </a:r>
            <a:r>
              <a:rPr lang="fr-FR" dirty="0">
                <a:solidFill>
                  <a:schemeClr val="accent2"/>
                </a:solidFill>
              </a:rPr>
              <a:t>.</a:t>
            </a:r>
          </a:p>
          <a:p>
            <a:pPr lvl="0"/>
            <a:r>
              <a:rPr lang="fr-FR" dirty="0">
                <a:solidFill>
                  <a:schemeClr val="accent2"/>
                </a:solidFill>
              </a:rPr>
              <a:t>	            </a:t>
            </a:r>
            <a:r>
              <a:rPr lang="fr-FR" dirty="0" err="1">
                <a:solidFill>
                  <a:schemeClr val="accent2"/>
                </a:solidFill>
              </a:rPr>
              <a:t>too</a:t>
            </a:r>
            <a:r>
              <a:rPr lang="fr-FR" dirty="0">
                <a:solidFill>
                  <a:schemeClr val="accent2"/>
                </a:solidFill>
              </a:rPr>
              <a:t> </a:t>
            </a:r>
            <a:r>
              <a:rPr lang="fr-FR" dirty="0" err="1">
                <a:solidFill>
                  <a:schemeClr val="accent2"/>
                </a:solidFill>
              </a:rPr>
              <a:t>late</a:t>
            </a:r>
            <a:r>
              <a:rPr lang="fr-FR" dirty="0">
                <a:solidFill>
                  <a:schemeClr val="accent2"/>
                </a:solidFill>
              </a:rPr>
              <a:t> for Infra-TECH-202</a:t>
            </a:r>
            <a:r>
              <a:rPr lang="fr-FR" u="sng" dirty="0">
                <a:solidFill>
                  <a:schemeClr val="accent2"/>
                </a:solidFill>
              </a:rPr>
              <a:t>4</a:t>
            </a:r>
            <a:r>
              <a:rPr lang="fr-FR" dirty="0">
                <a:solidFill>
                  <a:schemeClr val="accent2"/>
                </a:solidFill>
              </a:rPr>
              <a:t>-01-01. </a:t>
            </a:r>
          </a:p>
          <a:p>
            <a:pPr lvl="0"/>
            <a:r>
              <a:rPr lang="fr-FR" dirty="0">
                <a:solidFill>
                  <a:schemeClr val="accent2"/>
                </a:solidFill>
              </a:rPr>
              <a:t>	            if collaboration </a:t>
            </a:r>
            <a:r>
              <a:rPr lang="fr-FR" dirty="0" err="1">
                <a:solidFill>
                  <a:schemeClr val="accent2"/>
                </a:solidFill>
              </a:rPr>
              <a:t>community</a:t>
            </a:r>
            <a:r>
              <a:rPr lang="fr-FR" dirty="0">
                <a:solidFill>
                  <a:schemeClr val="accent2"/>
                </a:solidFill>
              </a:rPr>
              <a:t> </a:t>
            </a:r>
            <a:r>
              <a:rPr lang="fr-FR" dirty="0" err="1">
                <a:solidFill>
                  <a:schemeClr val="accent2"/>
                </a:solidFill>
              </a:rPr>
              <a:t>exists</a:t>
            </a:r>
            <a:r>
              <a:rPr lang="fr-FR" dirty="0">
                <a:solidFill>
                  <a:schemeClr val="accent2"/>
                </a:solidFill>
              </a:rPr>
              <a:t>, </a:t>
            </a:r>
            <a:r>
              <a:rPr lang="fr-FR" dirty="0" err="1">
                <a:solidFill>
                  <a:schemeClr val="accent2"/>
                </a:solidFill>
              </a:rPr>
              <a:t>then</a:t>
            </a:r>
            <a:r>
              <a:rPr lang="fr-FR" dirty="0">
                <a:solidFill>
                  <a:schemeClr val="accent2"/>
                </a:solidFill>
              </a:rPr>
              <a:t> </a:t>
            </a:r>
            <a:r>
              <a:rPr lang="fr-FR" dirty="0" err="1">
                <a:solidFill>
                  <a:schemeClr val="accent2"/>
                </a:solidFill>
              </a:rPr>
              <a:t>project</a:t>
            </a:r>
            <a:r>
              <a:rPr lang="fr-FR" dirty="0">
                <a:solidFill>
                  <a:schemeClr val="accent2"/>
                </a:solidFill>
              </a:rPr>
              <a:t> </a:t>
            </a:r>
            <a:r>
              <a:rPr lang="fr-FR" dirty="0" err="1">
                <a:solidFill>
                  <a:schemeClr val="accent2"/>
                </a:solidFill>
              </a:rPr>
              <a:t>will</a:t>
            </a:r>
            <a:r>
              <a:rPr lang="fr-FR" dirty="0">
                <a:solidFill>
                  <a:schemeClr val="accent2"/>
                </a:solidFill>
              </a:rPr>
              <a:t> </a:t>
            </a:r>
            <a:r>
              <a:rPr lang="fr-FR" dirty="0" err="1">
                <a:solidFill>
                  <a:schemeClr val="accent2"/>
                </a:solidFill>
              </a:rPr>
              <a:t>be</a:t>
            </a:r>
            <a:r>
              <a:rPr lang="fr-FR" dirty="0">
                <a:solidFill>
                  <a:schemeClr val="accent2"/>
                </a:solidFill>
              </a:rPr>
              <a:t> </a:t>
            </a:r>
            <a:r>
              <a:rPr lang="fr-FR" dirty="0" err="1">
                <a:solidFill>
                  <a:schemeClr val="accent2"/>
                </a:solidFill>
              </a:rPr>
              <a:t>discussed</a:t>
            </a:r>
            <a:r>
              <a:rPr lang="fr-FR" dirty="0">
                <a:solidFill>
                  <a:schemeClr val="accent2"/>
                </a:solidFill>
              </a:rPr>
              <a:t> in 	            </a:t>
            </a:r>
          </a:p>
          <a:p>
            <a:pPr lvl="0"/>
            <a:r>
              <a:rPr lang="fr-FR" dirty="0">
                <a:solidFill>
                  <a:schemeClr val="accent2"/>
                </a:solidFill>
              </a:rPr>
              <a:t>                          LEAPS </a:t>
            </a:r>
            <a:r>
              <a:rPr lang="fr-FR" dirty="0" err="1">
                <a:solidFill>
                  <a:schemeClr val="accent2"/>
                </a:solidFill>
              </a:rPr>
              <a:t>plenary</a:t>
            </a:r>
            <a:r>
              <a:rPr lang="fr-FR" dirty="0">
                <a:solidFill>
                  <a:schemeClr val="accent2"/>
                </a:solidFill>
              </a:rPr>
              <a:t> 18th </a:t>
            </a:r>
            <a:r>
              <a:rPr lang="fr-FR" dirty="0" err="1">
                <a:solidFill>
                  <a:schemeClr val="accent2"/>
                </a:solidFill>
              </a:rPr>
              <a:t>October</a:t>
            </a:r>
            <a:r>
              <a:rPr lang="fr-FR" dirty="0">
                <a:solidFill>
                  <a:schemeClr val="accent2"/>
                </a:solidFill>
              </a:rPr>
              <a:t> 2023</a:t>
            </a:r>
          </a:p>
          <a:p>
            <a:pPr lvl="0"/>
            <a:r>
              <a:rPr lang="fr-FR" dirty="0"/>
              <a:t>Mar-202</a:t>
            </a:r>
            <a:r>
              <a:rPr lang="fr-FR" dirty="0">
                <a:solidFill>
                  <a:schemeClr val="bg2"/>
                </a:solidFill>
              </a:rPr>
              <a:t>5</a:t>
            </a:r>
            <a:r>
              <a:rPr lang="fr-FR" dirty="0"/>
              <a:t>: </a:t>
            </a:r>
            <a:r>
              <a:rPr lang="fr-FR" dirty="0" err="1"/>
              <a:t>submission</a:t>
            </a:r>
            <a:r>
              <a:rPr lang="fr-FR" dirty="0"/>
              <a:t> of LEAPS </a:t>
            </a:r>
            <a:r>
              <a:rPr lang="fr-FR" dirty="0" err="1"/>
              <a:t>project</a:t>
            </a:r>
            <a:r>
              <a:rPr lang="fr-FR" dirty="0"/>
              <a:t> as part of a </a:t>
            </a:r>
            <a:r>
              <a:rPr lang="fr-FR" dirty="0" err="1"/>
              <a:t>larger</a:t>
            </a:r>
            <a:r>
              <a:rPr lang="fr-FR" dirty="0"/>
              <a:t> INFRA-TECH </a:t>
            </a:r>
            <a:r>
              <a:rPr lang="fr-FR" dirty="0" err="1"/>
              <a:t>project</a:t>
            </a:r>
            <a:r>
              <a:rPr lang="fr-FR" dirty="0"/>
              <a:t> (1.5ME out of 5-6 ME)</a:t>
            </a:r>
          </a:p>
          <a:p>
            <a:pPr lvl="0"/>
            <a:r>
              <a:rPr lang="fr-FR" dirty="0"/>
              <a:t>Oct-202</a:t>
            </a:r>
            <a:r>
              <a:rPr lang="fr-FR" dirty="0">
                <a:solidFill>
                  <a:schemeClr val="bg2"/>
                </a:solidFill>
              </a:rPr>
              <a:t>5</a:t>
            </a:r>
            <a:r>
              <a:rPr lang="fr-FR" dirty="0"/>
              <a:t>: if </a:t>
            </a:r>
            <a:r>
              <a:rPr lang="fr-FR" dirty="0" err="1"/>
              <a:t>project</a:t>
            </a:r>
            <a:r>
              <a:rPr lang="fr-FR" dirty="0"/>
              <a:t> </a:t>
            </a:r>
            <a:r>
              <a:rPr lang="fr-FR" dirty="0" err="1"/>
              <a:t>approval</a:t>
            </a:r>
            <a:r>
              <a:rPr lang="fr-FR" dirty="0"/>
              <a:t>/</a:t>
            </a:r>
            <a:r>
              <a:rPr lang="fr-FR" dirty="0" err="1"/>
              <a:t>start</a:t>
            </a:r>
            <a:r>
              <a:rPr lang="fr-FR" dirty="0"/>
              <a:t> of </a:t>
            </a:r>
            <a:r>
              <a:rPr lang="fr-FR" dirty="0" err="1"/>
              <a:t>activities</a:t>
            </a:r>
            <a:r>
              <a:rPr lang="fr-FR" dirty="0"/>
              <a:t>. </a:t>
            </a:r>
          </a:p>
          <a:p>
            <a:pPr lvl="0"/>
            <a:r>
              <a:rPr lang="fr-FR" dirty="0" err="1">
                <a:solidFill>
                  <a:schemeClr val="bg2"/>
                </a:solidFill>
              </a:rPr>
              <a:t>Year</a:t>
            </a:r>
            <a:r>
              <a:rPr lang="fr-FR" dirty="0">
                <a:solidFill>
                  <a:schemeClr val="bg2"/>
                </a:solidFill>
              </a:rPr>
              <a:t> #1 </a:t>
            </a:r>
            <a:r>
              <a:rPr lang="fr-FR" dirty="0"/>
              <a:t>: </a:t>
            </a:r>
            <a:r>
              <a:rPr lang="fr-FR" dirty="0" err="1"/>
              <a:t>analysis</a:t>
            </a:r>
            <a:r>
              <a:rPr lang="fr-FR" dirty="0"/>
              <a:t> of the </a:t>
            </a:r>
            <a:r>
              <a:rPr lang="fr-FR" dirty="0" err="1"/>
              <a:t>existing</a:t>
            </a:r>
            <a:r>
              <a:rPr lang="fr-FR" dirty="0"/>
              <a:t> MML. Collaborative </a:t>
            </a:r>
            <a:r>
              <a:rPr lang="fr-FR" dirty="0" err="1"/>
              <a:t>work</a:t>
            </a:r>
            <a:r>
              <a:rPr lang="fr-FR" dirty="0"/>
              <a:t> on the </a:t>
            </a:r>
            <a:r>
              <a:rPr lang="fr-FR" dirty="0" err="1"/>
              <a:t>definition</a:t>
            </a:r>
            <a:r>
              <a:rPr lang="fr-FR" dirty="0"/>
              <a:t> of the main structure of the code. Kick-off Workshop.</a:t>
            </a:r>
          </a:p>
          <a:p>
            <a:pPr lvl="0"/>
            <a:r>
              <a:rPr lang="fr-FR" dirty="0" err="1">
                <a:solidFill>
                  <a:schemeClr val="bg2"/>
                </a:solidFill>
              </a:rPr>
              <a:t>Year</a:t>
            </a:r>
            <a:r>
              <a:rPr lang="fr-FR" dirty="0">
                <a:solidFill>
                  <a:schemeClr val="bg2"/>
                </a:solidFill>
              </a:rPr>
              <a:t> #2 </a:t>
            </a:r>
            <a:r>
              <a:rPr lang="fr-FR" dirty="0"/>
              <a:t>: documentation and first </a:t>
            </a:r>
            <a:r>
              <a:rPr lang="fr-FR" dirty="0" err="1"/>
              <a:t>draft</a:t>
            </a:r>
            <a:r>
              <a:rPr lang="fr-FR" dirty="0"/>
              <a:t> </a:t>
            </a:r>
            <a:r>
              <a:rPr lang="fr-FR" dirty="0" err="1"/>
              <a:t>with</a:t>
            </a:r>
            <a:r>
              <a:rPr lang="fr-FR" dirty="0"/>
              <a:t> basic </a:t>
            </a:r>
            <a:r>
              <a:rPr lang="fr-FR" dirty="0" err="1"/>
              <a:t>features</a:t>
            </a:r>
            <a:r>
              <a:rPr lang="fr-FR" dirty="0"/>
              <a:t>: digital </a:t>
            </a:r>
            <a:r>
              <a:rPr lang="fr-FR" dirty="0" err="1"/>
              <a:t>twin</a:t>
            </a:r>
            <a:r>
              <a:rPr lang="fr-FR" dirty="0"/>
              <a:t>, </a:t>
            </a:r>
            <a:r>
              <a:rPr lang="fr-FR" dirty="0" err="1"/>
              <a:t>magnet</a:t>
            </a:r>
            <a:r>
              <a:rPr lang="fr-FR" dirty="0"/>
              <a:t> calibrations, correction of tune, </a:t>
            </a:r>
            <a:r>
              <a:rPr lang="fr-FR" dirty="0" err="1"/>
              <a:t>orbit</a:t>
            </a:r>
            <a:r>
              <a:rPr lang="fr-FR" dirty="0"/>
              <a:t> and </a:t>
            </a:r>
            <a:r>
              <a:rPr lang="fr-FR" dirty="0" err="1"/>
              <a:t>chromaticity</a:t>
            </a:r>
            <a:r>
              <a:rPr lang="fr-FR" dirty="0"/>
              <a:t>. </a:t>
            </a:r>
            <a:r>
              <a:rPr lang="fr-FR" dirty="0" err="1"/>
              <a:t>Yearly</a:t>
            </a:r>
            <a:r>
              <a:rPr lang="fr-FR" dirty="0"/>
              <a:t> Workshop.</a:t>
            </a:r>
          </a:p>
          <a:p>
            <a:pPr lvl="0"/>
            <a:r>
              <a:rPr lang="fr-FR" dirty="0" err="1">
                <a:solidFill>
                  <a:schemeClr val="bg2"/>
                </a:solidFill>
              </a:rPr>
              <a:t>Year</a:t>
            </a:r>
            <a:r>
              <a:rPr lang="fr-FR" dirty="0">
                <a:solidFill>
                  <a:schemeClr val="bg2"/>
                </a:solidFill>
              </a:rPr>
              <a:t> #3 </a:t>
            </a:r>
            <a:r>
              <a:rPr lang="fr-FR" dirty="0"/>
              <a:t>: use as a </a:t>
            </a:r>
            <a:r>
              <a:rPr lang="fr-FR" dirty="0" err="1"/>
              <a:t>commissioning</a:t>
            </a:r>
            <a:r>
              <a:rPr lang="fr-FR" dirty="0"/>
              <a:t> simulations </a:t>
            </a:r>
            <a:r>
              <a:rPr lang="fr-FR" dirty="0" err="1"/>
              <a:t>tool</a:t>
            </a:r>
            <a:r>
              <a:rPr lang="fr-FR" dirty="0"/>
              <a:t>. Extension </a:t>
            </a:r>
            <a:r>
              <a:rPr lang="fr-FR" dirty="0" err="1"/>
              <a:t>with</a:t>
            </a:r>
            <a:r>
              <a:rPr lang="fr-FR" dirty="0"/>
              <a:t> </a:t>
            </a:r>
            <a:r>
              <a:rPr lang="fr-FR" dirty="0" err="1"/>
              <a:t>additional</a:t>
            </a:r>
            <a:r>
              <a:rPr lang="fr-FR" dirty="0"/>
              <a:t> </a:t>
            </a:r>
            <a:r>
              <a:rPr lang="fr-FR" dirty="0" err="1"/>
              <a:t>tuning</a:t>
            </a:r>
            <a:r>
              <a:rPr lang="fr-FR" dirty="0"/>
              <a:t> </a:t>
            </a:r>
            <a:r>
              <a:rPr lang="fr-FR" dirty="0" err="1"/>
              <a:t>features</a:t>
            </a:r>
            <a:r>
              <a:rPr lang="fr-FR" dirty="0"/>
              <a:t> for </a:t>
            </a:r>
            <a:r>
              <a:rPr lang="fr-FR" dirty="0" err="1"/>
              <a:t>optics</a:t>
            </a:r>
            <a:r>
              <a:rPr lang="fr-FR" dirty="0"/>
              <a:t> correction (LOCO). </a:t>
            </a:r>
            <a:r>
              <a:rPr lang="fr-FR" dirty="0" err="1"/>
              <a:t>Yearly</a:t>
            </a:r>
            <a:r>
              <a:rPr lang="fr-FR" dirty="0"/>
              <a:t> Workshop.</a:t>
            </a:r>
          </a:p>
          <a:p>
            <a:pPr lvl="0"/>
            <a:r>
              <a:rPr lang="fr-FR" dirty="0" err="1">
                <a:solidFill>
                  <a:schemeClr val="bg2"/>
                </a:solidFill>
              </a:rPr>
              <a:t>Year</a:t>
            </a:r>
            <a:r>
              <a:rPr lang="fr-FR" dirty="0">
                <a:solidFill>
                  <a:schemeClr val="bg2"/>
                </a:solidFill>
              </a:rPr>
              <a:t> #4 </a:t>
            </a:r>
            <a:r>
              <a:rPr lang="fr-FR" dirty="0"/>
              <a:t>: test in at least 3 </a:t>
            </a:r>
            <a:r>
              <a:rPr lang="fr-FR" dirty="0" err="1"/>
              <a:t>labs</a:t>
            </a:r>
            <a:r>
              <a:rPr lang="fr-FR" dirty="0"/>
              <a:t> (ex: EBS, PETRA-III, </a:t>
            </a:r>
            <a:r>
              <a:rPr lang="fr-FR" dirty="0" err="1"/>
              <a:t>Elettra</a:t>
            </a:r>
            <a:r>
              <a:rPr lang="fr-FR" dirty="0"/>
              <a:t>), </a:t>
            </a:r>
            <a:r>
              <a:rPr lang="fr-FR" dirty="0" err="1"/>
              <a:t>refinement</a:t>
            </a:r>
            <a:r>
              <a:rPr lang="fr-FR" dirty="0"/>
              <a:t> of installation </a:t>
            </a:r>
            <a:r>
              <a:rPr lang="fr-FR" dirty="0" err="1"/>
              <a:t>procedures</a:t>
            </a:r>
            <a:r>
              <a:rPr lang="fr-FR" dirty="0"/>
              <a:t>, </a:t>
            </a:r>
            <a:r>
              <a:rPr lang="fr-FR" dirty="0" err="1"/>
              <a:t>improve</a:t>
            </a:r>
            <a:r>
              <a:rPr lang="fr-FR" dirty="0"/>
              <a:t> documentation, </a:t>
            </a:r>
            <a:r>
              <a:rPr lang="fr-FR" dirty="0" err="1"/>
              <a:t>additional</a:t>
            </a:r>
            <a:r>
              <a:rPr lang="fr-FR" dirty="0"/>
              <a:t> correction </a:t>
            </a:r>
            <a:r>
              <a:rPr lang="fr-FR" dirty="0" err="1"/>
              <a:t>tools</a:t>
            </a:r>
            <a:r>
              <a:rPr lang="fr-FR" dirty="0"/>
              <a:t>. Final Workshop.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D566E4-BC0B-8E49-839D-FECFD95475C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/>
              <a:t>Page </a:t>
            </a:r>
            <a:fld id="{733122C9-A0B9-462F-8757-0847AD287B63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CDAF19-94EF-0D4D-BF41-4F65E871EB6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l python MML for INFRATECH-2025 l AT Workshop  2-3 Oct 2023 l S.M.Liuzzo et al.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437298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BDADFC-C4B0-7A4B-B43C-4B6EBD9FA5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List of interested labs and name of a corresponding person (as requested by LEAPS R&amp;D)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04E8E301-5AF5-9B40-8DCB-F7D2D6DF24F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8203734"/>
              </p:ext>
            </p:extLst>
          </p:nvPr>
        </p:nvGraphicFramePr>
        <p:xfrm>
          <a:off x="969963" y="765175"/>
          <a:ext cx="10982325" cy="556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89733">
                  <a:extLst>
                    <a:ext uri="{9D8B030D-6E8A-4147-A177-3AD203B41FA5}">
                      <a16:colId xmlns:a16="http://schemas.microsoft.com/office/drawing/2014/main" val="1559807578"/>
                    </a:ext>
                  </a:extLst>
                </a:gridCol>
                <a:gridCol w="3672408">
                  <a:extLst>
                    <a:ext uri="{9D8B030D-6E8A-4147-A177-3AD203B41FA5}">
                      <a16:colId xmlns:a16="http://schemas.microsoft.com/office/drawing/2014/main" val="2291323429"/>
                    </a:ext>
                  </a:extLst>
                </a:gridCol>
                <a:gridCol w="4920184">
                  <a:extLst>
                    <a:ext uri="{9D8B030D-6E8A-4147-A177-3AD203B41FA5}">
                      <a16:colId xmlns:a16="http://schemas.microsoft.com/office/drawing/2014/main" val="39950950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Laboratory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Contact person(s)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91321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21955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ESRF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Simone Liuzzo, </a:t>
                      </a:r>
                      <a:r>
                        <a:rPr lang="en-US" dirty="0" err="1"/>
                        <a:t>S.White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pyAT</a:t>
                      </a:r>
                      <a:r>
                        <a:rPr lang="en-US" dirty="0"/>
                        <a:t>, LOCO, injectors, beamtime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31683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DESY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Ilya </a:t>
                      </a:r>
                      <a:r>
                        <a:rPr lang="en-US" dirty="0" err="1"/>
                        <a:t>Agapov</a:t>
                      </a:r>
                      <a:r>
                        <a:rPr lang="en-US" dirty="0"/>
                        <a:t>, </a:t>
                      </a:r>
                      <a:r>
                        <a:rPr lang="en-US" dirty="0" err="1"/>
                        <a:t>L.Malina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pySC</a:t>
                      </a:r>
                      <a:r>
                        <a:rPr lang="en-US" dirty="0"/>
                        <a:t>,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21973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72764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35390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8059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50474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11535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29324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53986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6365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43963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26585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7656255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2AD1D5-D926-1541-92C8-E05365BBE0E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/>
              <a:t>Page </a:t>
            </a:r>
            <a:fld id="{733122C9-A0B9-462F-8757-0847AD287B63}" type="slidenum">
              <a:rPr lang="fr-FR" smtClean="0"/>
              <a:pPr/>
              <a:t>6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35661A-4D66-A64E-A455-4361829AE092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l python MML for INFRATECH-2025 l AT Workshop  2-3 Oct 2023 l S.M.Liuzzo et al.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5001188"/>
      </p:ext>
    </p:extLst>
  </p:cSld>
  <p:clrMapOvr>
    <a:masterClrMapping/>
  </p:clrMapOvr>
</p:sld>
</file>

<file path=ppt/theme/theme1.xml><?xml version="1.0" encoding="utf-8"?>
<a:theme xmlns:a="http://schemas.openxmlformats.org/drawingml/2006/main" name="ESRF-default">
  <a:themeElements>
    <a:clrScheme name="ESRF-LightBlue">
      <a:dk1>
        <a:sysClr val="windowText" lastClr="000000"/>
      </a:dk1>
      <a:lt1>
        <a:sysClr val="window" lastClr="FFFFFF"/>
      </a:lt1>
      <a:dk2>
        <a:srgbClr val="132577"/>
      </a:dk2>
      <a:lt2>
        <a:srgbClr val="51A026"/>
      </a:lt2>
      <a:accent1>
        <a:srgbClr val="132577"/>
      </a:accent1>
      <a:accent2>
        <a:srgbClr val="ED7703"/>
      </a:accent2>
      <a:accent3>
        <a:srgbClr val="F4A300"/>
      </a:accent3>
      <a:accent4>
        <a:srgbClr val="FFDD00"/>
      </a:accent4>
      <a:accent5>
        <a:srgbClr val="AF007C"/>
      </a:accent5>
      <a:accent6>
        <a:srgbClr val="0098D4"/>
      </a:accent6>
      <a:hlink>
        <a:srgbClr val="000000"/>
      </a:hlink>
      <a:folHlink>
        <a:srgbClr val="000000"/>
      </a:folHlink>
    </a:clrScheme>
    <a:fontScheme name="Solocal_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Large" id="{B15BCB97-A8FD-D541-8A4F-8B7C02A4B762}" vid="{1D0DB679-6EAB-7647-A91B-77781071ADD7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ESRF-default</Template>
  <TotalTime>16</TotalTime>
  <Words>804</Words>
  <Application>Microsoft Macintosh PowerPoint</Application>
  <PresentationFormat>Widescreen</PresentationFormat>
  <Paragraphs>64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ITCOfficinaSans LT Book</vt:lpstr>
      <vt:lpstr>Wingdings</vt:lpstr>
      <vt:lpstr>ESRF-default</vt:lpstr>
      <vt:lpstr>PowerPoint Presentation</vt:lpstr>
      <vt:lpstr>What we have already and what the project would give us</vt:lpstr>
      <vt:lpstr>Construction and consolidation of the AT collaboration</vt:lpstr>
      <vt:lpstr>Project preliminary/draft budget / human resources</vt:lpstr>
      <vt:lpstr>DRAFT/EXAMPLE TIMELINE</vt:lpstr>
      <vt:lpstr>List of interested labs and name of a corresponding person (as requested by LEAPS R&amp;D)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Simone Liuzzo</dc:creator>
  <cp:lastModifiedBy>Simone Liuzzo</cp:lastModifiedBy>
  <cp:revision>2</cp:revision>
  <dcterms:created xsi:type="dcterms:W3CDTF">2023-10-03T05:47:58Z</dcterms:created>
  <dcterms:modified xsi:type="dcterms:W3CDTF">2023-10-03T06:04:28Z</dcterms:modified>
</cp:coreProperties>
</file>