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6"/>
  </p:notesMasterIdLst>
  <p:sldIdLst>
    <p:sldId id="256" r:id="rId2"/>
    <p:sldId id="269" r:id="rId3"/>
    <p:sldId id="259" r:id="rId4"/>
    <p:sldId id="261" r:id="rId5"/>
    <p:sldId id="264" r:id="rId6"/>
    <p:sldId id="265" r:id="rId7"/>
    <p:sldId id="260" r:id="rId8"/>
    <p:sldId id="263" r:id="rId9"/>
    <p:sldId id="262" r:id="rId10"/>
    <p:sldId id="266" r:id="rId11"/>
    <p:sldId id="257" r:id="rId12"/>
    <p:sldId id="258" r:id="rId13"/>
    <p:sldId id="267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95" userDrawn="1">
          <p15:clr>
            <a:srgbClr val="A4A3A4"/>
          </p15:clr>
        </p15:guide>
        <p15:guide id="7" pos="69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132577"/>
    <a:srgbClr val="F4F4F4"/>
    <a:srgbClr val="D1D2D4"/>
    <a:srgbClr val="B7B9BA"/>
    <a:srgbClr val="AF007C"/>
    <a:srgbClr val="0098D4"/>
    <a:srgbClr val="51A026"/>
    <a:srgbClr val="FFDD00"/>
    <a:srgbClr val="F4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1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200" y="248"/>
      </p:cViewPr>
      <p:guideLst>
        <p:guide orient="horz" pos="2160"/>
        <p:guide orient="horz" pos="346"/>
        <p:guide orient="horz" pos="3974"/>
        <p:guide orient="horz" pos="1026"/>
        <p:guide pos="3840"/>
        <p:guide pos="695"/>
        <p:guide pos="69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21/09/2023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5440" y="1484784"/>
            <a:ext cx="9061347" cy="360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4468800" y="1098000"/>
            <a:ext cx="7483200" cy="4563248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969600" y="1098000"/>
            <a:ext cx="3432000" cy="4563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970251" y="764704"/>
            <a:ext cx="109824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9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2334965" y="1016733"/>
            <a:ext cx="7073403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ESRF </a:t>
              </a:r>
              <a:r>
                <a:rPr lang="fr-FR" sz="1200" dirty="0" err="1"/>
                <a:t>blue</a:t>
              </a:r>
              <a:r>
                <a:rPr lang="fr-FR" sz="1200" dirty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48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69600" y="126000"/>
            <a:ext cx="109824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/>
              <a:t>CLICK TO MODIFY THE STYLE OF THE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69600" y="764704"/>
            <a:ext cx="109824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modify</a:t>
            </a:r>
            <a:r>
              <a:rPr lang="fr-FR" dirty="0"/>
              <a:t> </a:t>
            </a:r>
            <a:r>
              <a:rPr lang="fr-FR" dirty="0" err="1"/>
              <a:t>attributes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959429" y="6483350"/>
            <a:ext cx="816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239350" y="6483438"/>
            <a:ext cx="551412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8" descr="logo_texte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9552000" y="6210000"/>
            <a:ext cx="2634592" cy="64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40000" y="126000"/>
            <a:ext cx="6624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151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pos="604">
          <p15:clr>
            <a:srgbClr val="F26B43"/>
          </p15:clr>
        </p15:guide>
        <p15:guide id="5" pos="7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url?sa=i&amp;url=https%3A%2F%2Ffr.m.wikipedia.org%2Fwiki%2FFichier%3APython-logo-notext.svg&amp;psig=AOvVaw3kbrj849Qf4zC_8sSxgmah&amp;ust=1694816096848000&amp;source=images&amp;cd=vfe&amp;opi=89978449&amp;ved=0CBAQjRxqFwoTCLjTz4yQq4EDFQAAAAAdAAAAABAE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tcollab/at" TargetMode="External"/><Relationship Id="rId2" Type="http://schemas.openxmlformats.org/officeDocument/2006/relationships/hyperlink" Target="https://indico.ijclab.in2p3.fr/event/2075/attachments/3275/4037/LALseminarMML_nadolski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thub.com/lmalina/pyS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www.google.com/url?sa=i&amp;url=https%3A%2F%2Ffr.m.wikipedia.org%2Fwiki%2FFichier%3APython-logo-notext.svg&amp;psig=AOvVaw3kbrj849Qf4zC_8sSxgmah&amp;ust=1694816096848000&amp;source=images&amp;cd=vfe&amp;opi=89978449&amp;ved=0CBAQjRxqFwoTCLjTz4yQq4EDFQAAAAAdAAAAABAE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google.com/url?sa=i&amp;url=https%3A%2F%2Ffr.m.wikipedia.org%2Fwiki%2FFichier%3APython-logo-notext.svg&amp;psig=AOvVaw3kbrj849Qf4zC_8sSxgmah&amp;ust=1694816096848000&amp;source=images&amp;cd=vfe&amp;opi=89978449&amp;ved=0CBAQjRxqFwoTCLjTz4yQq4EDFQAAAAAdAAAAABA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09892-4CBD-E14C-95A9-57F70275F377}"/>
              </a:ext>
            </a:extLst>
          </p:cNvPr>
          <p:cNvSpPr txBox="1"/>
          <p:nvPr/>
        </p:nvSpPr>
        <p:spPr>
          <a:xfrm>
            <a:off x="3143672" y="4005064"/>
            <a:ext cx="563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python </a:t>
            </a:r>
            <a:r>
              <a:rPr lang="fr-FR" sz="2800" b="1" dirty="0" err="1">
                <a:solidFill>
                  <a:schemeClr val="accent2"/>
                </a:solidFill>
              </a:rPr>
              <a:t>storage</a:t>
            </a:r>
            <a:r>
              <a:rPr lang="fr-FR" sz="2800" b="1" dirty="0">
                <a:solidFill>
                  <a:schemeClr val="accent2"/>
                </a:solidFill>
              </a:rPr>
              <a:t> ring digital </a:t>
            </a:r>
            <a:r>
              <a:rPr lang="fr-FR" sz="2800" b="1" dirty="0" err="1">
                <a:solidFill>
                  <a:schemeClr val="accent2"/>
                </a:solidFill>
              </a:rPr>
              <a:t>twin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B35C0D-5D1C-444D-93EB-C36C1BC20BBC}"/>
              </a:ext>
            </a:extLst>
          </p:cNvPr>
          <p:cNvSpPr txBox="1"/>
          <p:nvPr/>
        </p:nvSpPr>
        <p:spPr>
          <a:xfrm>
            <a:off x="2739713" y="465342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Proposal to participate to an INFRA-TECH-202?-01-01 call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2BED4-308D-854A-8455-605932DB50FB}"/>
              </a:ext>
            </a:extLst>
          </p:cNvPr>
          <p:cNvSpPr txBox="1"/>
          <p:nvPr/>
        </p:nvSpPr>
        <p:spPr>
          <a:xfrm>
            <a:off x="1254177" y="5877272"/>
            <a:ext cx="941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S.Liuzzo</a:t>
            </a:r>
            <a:r>
              <a:rPr lang="en-US" dirty="0"/>
              <a:t>, on behalf of the EURIZON Task 4.1 collaboration (formerly </a:t>
            </a:r>
            <a:r>
              <a:rPr lang="en-US" dirty="0" err="1"/>
              <a:t>CremlinPlus</a:t>
            </a:r>
            <a:r>
              <a:rPr lang="en-US" dirty="0"/>
              <a:t> task 4.1)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A9034-117F-784B-A6CB-6768A5DEB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2425421"/>
            <a:ext cx="3643865" cy="12898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B8AAD-107E-EF49-890E-C4C8255BC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693096"/>
            <a:ext cx="3047565" cy="732325"/>
          </a:xfrm>
          <a:prstGeom prst="rect">
            <a:avLst/>
          </a:prstGeom>
        </p:spPr>
      </p:pic>
      <p:pic>
        <p:nvPicPr>
          <p:cNvPr id="7" name="Picture 2" descr="https://lh4.googleusercontent.com/m_gmLcLBhq3vvdYqu52zF0vAbM7fqSVbdl7-Gtt5qm7-aso5j-V-WfEo0JMdAdcZ4vEKcwrWWCXNYDE2CJcA2IgMkMv_zI2HiVGPLdS5P4Qnp3xQBNzU1BOcgYIVYXzxOaylv-qGnOQ5tdrkV8zgP2cRz3xOTstdsFHb4GzYJlTrw3X4_49TFqcHUahdtg">
            <a:extLst>
              <a:ext uri="{FF2B5EF4-FFF2-40B4-BE49-F238E27FC236}">
                <a16:creationId xmlns:a16="http://schemas.microsoft.com/office/drawing/2014/main" id="{41B5516C-03F5-7C44-BD41-AAFD84282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96" y="1900417"/>
            <a:ext cx="1776063" cy="18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9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9367-599A-3140-BD24-DA4CBEA2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and consolidation of the AT collaboration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1A12C-12C3-6F46-908A-718194EF2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AFFDE-386C-6C4F-BD4F-E12BD470ED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AC4AD-F526-0048-8C40-F85B5CCBD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37" y="3102086"/>
            <a:ext cx="4671672" cy="291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E183F-EED2-1540-B1ED-20DBACE0C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2" t="37751"/>
          <a:stretch/>
        </p:blipFill>
        <p:spPr>
          <a:xfrm rot="20385615">
            <a:off x="8564674" y="4257644"/>
            <a:ext cx="3311826" cy="1027592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64F50-95D0-F144-96EB-ED7ABA9839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7"/>
          <a:stretch/>
        </p:blipFill>
        <p:spPr>
          <a:xfrm>
            <a:off x="793890" y="2864975"/>
            <a:ext cx="5359447" cy="2961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C54D7C-FA1F-9A46-9BAC-1E28FBF0411E}"/>
              </a:ext>
            </a:extLst>
          </p:cNvPr>
          <p:cNvSpPr txBox="1"/>
          <p:nvPr/>
        </p:nvSpPr>
        <p:spPr>
          <a:xfrm>
            <a:off x="8470040" y="2596043"/>
            <a:ext cx="292900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25 world-wide laboratories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4EFA3A-A1E1-1B41-A304-194630F42CF1}"/>
              </a:ext>
            </a:extLst>
          </p:cNvPr>
          <p:cNvCxnSpPr>
            <a:cxnSpLocks/>
          </p:cNvCxnSpPr>
          <p:nvPr/>
        </p:nvCxnSpPr>
        <p:spPr>
          <a:xfrm flipH="1" flipV="1">
            <a:off x="3473613" y="3954164"/>
            <a:ext cx="222604" cy="184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FC6522-7C3C-924D-994F-B647DC076163}"/>
              </a:ext>
            </a:extLst>
          </p:cNvPr>
          <p:cNvSpPr txBox="1"/>
          <p:nvPr/>
        </p:nvSpPr>
        <p:spPr>
          <a:xfrm>
            <a:off x="3149992" y="4176362"/>
            <a:ext cx="2706465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Planned to present this project proposal during AT workshop in October. Expected discussion and return of interest for collaboration.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DDAEE5-6D0E-A240-8ABE-F4A909FFD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16" y="1443887"/>
            <a:ext cx="2078285" cy="735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A9D219-4690-EE4F-87EF-55C770DE0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13" y="876031"/>
            <a:ext cx="2640525" cy="634514"/>
          </a:xfrm>
          <a:prstGeom prst="rect">
            <a:avLst/>
          </a:prstGeom>
        </p:spPr>
      </p:pic>
      <p:pic>
        <p:nvPicPr>
          <p:cNvPr id="20" name="Picture 2" descr="https://lh4.googleusercontent.com/m_gmLcLBhq3vvdYqu52zF0vAbM7fqSVbdl7-Gtt5qm7-aso5j-V-WfEo0JMdAdcZ4vEKcwrWWCXNYDE2CJcA2IgMkMv_zI2HiVGPLdS5P4Qnp3xQBNzU1BOcgYIVYXzxOaylv-qGnOQ5tdrkV8zgP2cRz3xOTstdsFHb4GzYJlTrw3X4_49TFqcHUahdtg">
            <a:extLst>
              <a:ext uri="{FF2B5EF4-FFF2-40B4-BE49-F238E27FC236}">
                <a16:creationId xmlns:a16="http://schemas.microsoft.com/office/drawing/2014/main" id="{A71D2CD1-5B3D-C74D-A873-28A363110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7" y="933623"/>
            <a:ext cx="1207406" cy="12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386793-A340-4C49-A966-240E24006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32" y="817482"/>
            <a:ext cx="1196685" cy="1405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63F18A-5FD6-B244-A44D-3616076F1ED0}"/>
              </a:ext>
            </a:extLst>
          </p:cNvPr>
          <p:cNvSpPr txBox="1"/>
          <p:nvPr/>
        </p:nvSpPr>
        <p:spPr>
          <a:xfrm>
            <a:off x="5931718" y="1039279"/>
            <a:ext cx="622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Extremely positive, active and fruitful collaboration within EU project. TO BE CONTINUED and EXTENDED. </a:t>
            </a:r>
          </a:p>
          <a:p>
            <a:r>
              <a:rPr lang="en-US" dirty="0"/>
              <a:t>A net revolution compared to </a:t>
            </a:r>
            <a:r>
              <a:rPr lang="en-US" dirty="0" err="1"/>
              <a:t>CremlinPlus</a:t>
            </a:r>
            <a:r>
              <a:rPr lang="en-US" dirty="0"/>
              <a:t> activities.</a:t>
            </a:r>
          </a:p>
        </p:txBody>
      </p:sp>
    </p:spTree>
    <p:extLst>
      <p:ext uri="{BB962C8B-B14F-4D97-AF65-F5344CB8AC3E}">
        <p14:creationId xmlns:p14="http://schemas.microsoft.com/office/powerpoint/2010/main" val="118378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18EDB2-B7C1-4B49-8502-81384373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Project </a:t>
            </a:r>
            <a:r>
              <a:rPr lang="fr-FR" dirty="0" err="1"/>
              <a:t>preliminary</a:t>
            </a:r>
            <a:r>
              <a:rPr lang="fr-FR" dirty="0"/>
              <a:t> </a:t>
            </a:r>
            <a:r>
              <a:rPr lang="fr-FR" dirty="0" err="1"/>
              <a:t>draft</a:t>
            </a:r>
            <a:r>
              <a:rPr lang="fr-FR" dirty="0"/>
              <a:t> budget /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A10AC0-4385-4F48-985C-7F507A61D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</a:p>
          <a:p>
            <a:pPr lvl="0"/>
            <a:r>
              <a:rPr lang="fr-FR" dirty="0">
                <a:solidFill>
                  <a:schemeClr val="accent2"/>
                </a:solidFill>
              </a:rPr>
              <a:t>2 Post-Docs/COD for 4 </a:t>
            </a:r>
            <a:r>
              <a:rPr lang="fr-FR" dirty="0" err="1">
                <a:solidFill>
                  <a:schemeClr val="accent2"/>
                </a:solidFill>
              </a:rPr>
              <a:t>years</a:t>
            </a:r>
            <a:r>
              <a:rPr lang="fr-FR" dirty="0">
                <a:solidFill>
                  <a:schemeClr val="accent2"/>
                </a:solidFill>
              </a:rPr>
              <a:t> (or </a:t>
            </a:r>
            <a:r>
              <a:rPr lang="fr-FR" dirty="0" err="1">
                <a:solidFill>
                  <a:schemeClr val="accent2"/>
                </a:solidFill>
              </a:rPr>
              <a:t>equivalent</a:t>
            </a:r>
            <a:r>
              <a:rPr lang="fr-FR" dirty="0">
                <a:solidFill>
                  <a:schemeClr val="accent2"/>
                </a:solidFill>
              </a:rPr>
              <a:t>)</a:t>
            </a:r>
            <a:r>
              <a:rPr lang="fr-FR" dirty="0"/>
              <a:t>: experts of python </a:t>
            </a:r>
            <a:r>
              <a:rPr lang="fr-FR" dirty="0" err="1"/>
              <a:t>programming</a:t>
            </a:r>
            <a:r>
              <a:rPr lang="fr-FR" dirty="0"/>
              <a:t> (</a:t>
            </a:r>
            <a:r>
              <a:rPr lang="fr-FR" dirty="0" err="1"/>
              <a:t>either</a:t>
            </a:r>
            <a:r>
              <a:rPr lang="fr-FR" dirty="0"/>
              <a:t> </a:t>
            </a:r>
            <a:r>
              <a:rPr lang="fr-FR" dirty="0" err="1">
                <a:solidFill>
                  <a:schemeClr val="accent3"/>
                </a:solidFill>
              </a:rPr>
              <a:t>physicist</a:t>
            </a:r>
            <a:r>
              <a:rPr lang="fr-FR" dirty="0"/>
              <a:t> or </a:t>
            </a:r>
            <a:r>
              <a:rPr lang="fr-FR" dirty="0">
                <a:solidFill>
                  <a:schemeClr val="accent3"/>
                </a:solidFill>
              </a:rPr>
              <a:t>software </a:t>
            </a:r>
            <a:r>
              <a:rPr lang="fr-FR" dirty="0" err="1">
                <a:solidFill>
                  <a:schemeClr val="accent3"/>
                </a:solidFill>
              </a:rPr>
              <a:t>engineer</a:t>
            </a:r>
            <a:r>
              <a:rPr lang="fr-FR" dirty="0"/>
              <a:t>) one of </a:t>
            </a:r>
            <a:r>
              <a:rPr lang="fr-FR" dirty="0" err="1"/>
              <a:t>those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positions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at ESRF 100%.  ~ 150kEuros/</a:t>
            </a:r>
            <a:r>
              <a:rPr lang="fr-FR" dirty="0" err="1"/>
              <a:t>year</a:t>
            </a:r>
            <a:r>
              <a:rPr lang="fr-FR" dirty="0"/>
              <a:t>/</a:t>
            </a:r>
            <a:r>
              <a:rPr lang="fr-FR" dirty="0" err="1"/>
              <a:t>person</a:t>
            </a:r>
            <a:r>
              <a:rPr lang="fr-FR" dirty="0"/>
              <a:t> </a:t>
            </a:r>
            <a:r>
              <a:rPr lang="fr-FR" dirty="0">
                <a:solidFill>
                  <a:schemeClr val="bg2"/>
                </a:solidFill>
              </a:rPr>
              <a:t>(1.2 </a:t>
            </a:r>
            <a:r>
              <a:rPr lang="fr-FR" dirty="0" err="1">
                <a:solidFill>
                  <a:schemeClr val="bg2"/>
                </a:solidFill>
              </a:rPr>
              <a:t>MEuro</a:t>
            </a:r>
            <a:r>
              <a:rPr lang="fr-FR" dirty="0">
                <a:solidFill>
                  <a:schemeClr val="bg2"/>
                </a:solidFill>
              </a:rPr>
              <a:t> over 4 </a:t>
            </a:r>
            <a:r>
              <a:rPr lang="fr-FR" dirty="0" err="1">
                <a:solidFill>
                  <a:schemeClr val="bg2"/>
                </a:solidFill>
              </a:rPr>
              <a:t>years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  <a:p>
            <a:pPr lvl="0"/>
            <a:r>
              <a:rPr lang="fr-FR" dirty="0"/>
              <a:t>Finances for </a:t>
            </a:r>
            <a:r>
              <a:rPr lang="fr-FR" dirty="0">
                <a:solidFill>
                  <a:schemeClr val="accent2"/>
                </a:solidFill>
              </a:rPr>
              <a:t>travelling</a:t>
            </a:r>
            <a:r>
              <a:rPr lang="fr-FR" dirty="0"/>
              <a:t>  (~10kEuro/</a:t>
            </a:r>
            <a:r>
              <a:rPr lang="fr-FR" dirty="0" err="1"/>
              <a:t>year</a:t>
            </a:r>
            <a:r>
              <a:rPr lang="fr-FR" dirty="0"/>
              <a:t>/</a:t>
            </a:r>
            <a:r>
              <a:rPr lang="fr-FR" dirty="0" err="1"/>
              <a:t>lab</a:t>
            </a:r>
            <a:r>
              <a:rPr lang="fr-FR" dirty="0"/>
              <a:t>) (</a:t>
            </a:r>
            <a:r>
              <a:rPr lang="fr-FR" dirty="0" err="1"/>
              <a:t>assuming</a:t>
            </a:r>
            <a:r>
              <a:rPr lang="fr-FR" dirty="0"/>
              <a:t> 5 </a:t>
            </a:r>
            <a:r>
              <a:rPr lang="fr-FR" dirty="0" err="1"/>
              <a:t>labs</a:t>
            </a:r>
            <a:r>
              <a:rPr lang="fr-FR" dirty="0"/>
              <a:t> </a:t>
            </a:r>
            <a:r>
              <a:rPr lang="fr-FR" dirty="0" err="1"/>
              <a:t>participating</a:t>
            </a:r>
            <a:r>
              <a:rPr lang="fr-FR" dirty="0"/>
              <a:t>, ~</a:t>
            </a:r>
            <a:r>
              <a:rPr lang="fr-FR" dirty="0">
                <a:solidFill>
                  <a:schemeClr val="bg2"/>
                </a:solidFill>
              </a:rPr>
              <a:t>200 </a:t>
            </a:r>
            <a:r>
              <a:rPr lang="fr-FR" dirty="0" err="1">
                <a:solidFill>
                  <a:schemeClr val="bg2"/>
                </a:solidFill>
              </a:rPr>
              <a:t>kEuros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Finances for </a:t>
            </a:r>
            <a:r>
              <a:rPr lang="fr-FR" dirty="0" err="1">
                <a:solidFill>
                  <a:schemeClr val="accent2"/>
                </a:solidFill>
              </a:rPr>
              <a:t>conferences</a:t>
            </a:r>
            <a:r>
              <a:rPr lang="fr-FR" dirty="0">
                <a:solidFill>
                  <a:schemeClr val="accent2"/>
                </a:solidFill>
              </a:rPr>
              <a:t>/workshops </a:t>
            </a:r>
            <a:r>
              <a:rPr lang="fr-FR" dirty="0"/>
              <a:t>(~10kEuro/</a:t>
            </a:r>
            <a:r>
              <a:rPr lang="fr-FR" dirty="0" err="1"/>
              <a:t>conference</a:t>
            </a:r>
            <a:r>
              <a:rPr lang="fr-FR" dirty="0"/>
              <a:t>) (~</a:t>
            </a:r>
            <a:r>
              <a:rPr lang="fr-FR" dirty="0">
                <a:solidFill>
                  <a:schemeClr val="bg2"/>
                </a:solidFill>
              </a:rPr>
              <a:t>40 </a:t>
            </a:r>
            <a:r>
              <a:rPr lang="fr-FR" dirty="0" err="1">
                <a:solidFill>
                  <a:schemeClr val="bg2"/>
                </a:solidFill>
              </a:rPr>
              <a:t>kEuros</a:t>
            </a:r>
            <a:r>
              <a:rPr lang="fr-FR" dirty="0"/>
              <a:t>)</a:t>
            </a:r>
          </a:p>
          <a:p>
            <a:pPr lvl="0"/>
            <a:r>
              <a:rPr lang="fr-FR" dirty="0"/>
              <a:t>Finances for office </a:t>
            </a:r>
            <a:r>
              <a:rPr lang="fr-FR" dirty="0" err="1">
                <a:solidFill>
                  <a:schemeClr val="accent2"/>
                </a:solidFill>
              </a:rPr>
              <a:t>material</a:t>
            </a:r>
            <a:r>
              <a:rPr lang="fr-FR" dirty="0"/>
              <a:t> (computers for the </a:t>
            </a:r>
            <a:r>
              <a:rPr lang="fr-FR" dirty="0" err="1"/>
              <a:t>hired</a:t>
            </a:r>
            <a:r>
              <a:rPr lang="fr-FR" dirty="0"/>
              <a:t> people) (~</a:t>
            </a:r>
            <a:r>
              <a:rPr lang="fr-FR" dirty="0">
                <a:solidFill>
                  <a:schemeClr val="bg2"/>
                </a:solidFill>
              </a:rPr>
              <a:t>10 </a:t>
            </a:r>
            <a:r>
              <a:rPr lang="fr-FR" dirty="0" err="1">
                <a:solidFill>
                  <a:schemeClr val="bg2"/>
                </a:solidFill>
              </a:rPr>
              <a:t>kEuros</a:t>
            </a:r>
            <a:r>
              <a:rPr lang="fr-FR" dirty="0"/>
              <a:t>) </a:t>
            </a:r>
          </a:p>
          <a:p>
            <a:pPr lvl="0"/>
            <a:r>
              <a:rPr lang="fr-FR" dirty="0"/>
              <a:t>Finances to </a:t>
            </a:r>
            <a:r>
              <a:rPr lang="fr-FR" dirty="0">
                <a:solidFill>
                  <a:schemeClr val="accent2"/>
                </a:solidFill>
              </a:rPr>
              <a:t>finance </a:t>
            </a:r>
            <a:r>
              <a:rPr lang="fr-FR" dirty="0" err="1">
                <a:solidFill>
                  <a:schemeClr val="accent2"/>
                </a:solidFill>
              </a:rPr>
              <a:t>external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colleagues</a:t>
            </a:r>
            <a:r>
              <a:rPr lang="fr-FR" dirty="0">
                <a:solidFill>
                  <a:schemeClr val="accent2"/>
                </a:solidFill>
              </a:rPr>
              <a:t> to </a:t>
            </a:r>
            <a:r>
              <a:rPr lang="fr-FR" dirty="0" err="1">
                <a:solidFill>
                  <a:schemeClr val="accent2"/>
                </a:solidFill>
              </a:rPr>
              <a:t>work</a:t>
            </a:r>
            <a:r>
              <a:rPr lang="fr-FR" dirty="0">
                <a:solidFill>
                  <a:schemeClr val="accent2"/>
                </a:solidFill>
              </a:rPr>
              <a:t> on the </a:t>
            </a:r>
            <a:r>
              <a:rPr lang="fr-FR" dirty="0" err="1">
                <a:solidFill>
                  <a:schemeClr val="accent2"/>
                </a:solidFill>
              </a:rPr>
              <a:t>project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/>
              <a:t>for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amount</a:t>
            </a:r>
            <a:r>
              <a:rPr lang="fr-FR" dirty="0"/>
              <a:t> of time </a:t>
            </a:r>
            <a:r>
              <a:rPr lang="fr-FR" dirty="0" err="1"/>
              <a:t>even</a:t>
            </a:r>
            <a:r>
              <a:rPr lang="fr-FR" dirty="0"/>
              <a:t> if not </a:t>
            </a:r>
            <a:r>
              <a:rPr lang="fr-FR" dirty="0" err="1"/>
              <a:t>members</a:t>
            </a:r>
            <a:r>
              <a:rPr lang="fr-FR" dirty="0"/>
              <a:t> of the </a:t>
            </a:r>
            <a:r>
              <a:rPr lang="fr-FR" dirty="0" err="1"/>
              <a:t>project</a:t>
            </a:r>
            <a:r>
              <a:rPr lang="fr-FR" dirty="0"/>
              <a:t> (</a:t>
            </a:r>
            <a:r>
              <a:rPr lang="fr-FR" dirty="0">
                <a:solidFill>
                  <a:schemeClr val="bg2"/>
                </a:solidFill>
              </a:rPr>
              <a:t>50kEuro</a:t>
            </a:r>
            <a:r>
              <a:rPr lang="fr-FR" dirty="0"/>
              <a:t>)</a:t>
            </a:r>
          </a:p>
          <a:p>
            <a:r>
              <a:rPr lang="fr-FR" dirty="0"/>
              <a:t>For a total of about </a:t>
            </a:r>
            <a:r>
              <a:rPr lang="fr-FR" dirty="0">
                <a:solidFill>
                  <a:schemeClr val="accent5"/>
                </a:solidFill>
              </a:rPr>
              <a:t>1.5 </a:t>
            </a:r>
            <a:r>
              <a:rPr lang="fr-FR" dirty="0" err="1">
                <a:solidFill>
                  <a:schemeClr val="accent5"/>
                </a:solidFill>
              </a:rPr>
              <a:t>MEuro</a:t>
            </a:r>
            <a:r>
              <a:rPr lang="fr-FR" dirty="0">
                <a:solidFill>
                  <a:schemeClr val="accent5"/>
                </a:solidFill>
              </a:rPr>
              <a:t> over 4 </a:t>
            </a:r>
            <a:r>
              <a:rPr lang="fr-FR" dirty="0" err="1">
                <a:solidFill>
                  <a:schemeClr val="accent5"/>
                </a:solidFill>
              </a:rPr>
              <a:t>years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On top of the 2 positions </a:t>
            </a:r>
            <a:r>
              <a:rPr lang="fr-FR" dirty="0" err="1"/>
              <a:t>above</a:t>
            </a:r>
            <a:r>
              <a:rPr lang="fr-FR" dirty="0"/>
              <a:t>, an </a:t>
            </a:r>
            <a:r>
              <a:rPr lang="fr-FR" dirty="0" err="1"/>
              <a:t>additional</a:t>
            </a:r>
            <a:r>
              <a:rPr lang="fr-FR" dirty="0"/>
              <a:t> ~2 full time </a:t>
            </a:r>
            <a:r>
              <a:rPr lang="fr-FR" dirty="0" err="1"/>
              <a:t>equivalent</a:t>
            </a:r>
            <a:r>
              <a:rPr lang="fr-FR" dirty="0"/>
              <a:t> (8-10 FTE for the 4 </a:t>
            </a:r>
            <a:r>
              <a:rPr lang="fr-FR" dirty="0" err="1"/>
              <a:t>years</a:t>
            </a:r>
            <a:r>
              <a:rPr lang="fr-FR" dirty="0"/>
              <a:t>)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for the </a:t>
            </a:r>
            <a:r>
              <a:rPr lang="fr-FR" dirty="0" err="1"/>
              <a:t>project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completed</a:t>
            </a:r>
            <a:r>
              <a:rPr lang="fr-FR" dirty="0"/>
              <a:t>. </a:t>
            </a:r>
            <a:r>
              <a:rPr lang="fr-FR" dirty="0" err="1"/>
              <a:t>Those</a:t>
            </a:r>
            <a:r>
              <a:rPr lang="fr-FR" dirty="0"/>
              <a:t> are </a:t>
            </a:r>
            <a:r>
              <a:rPr lang="fr-FR" dirty="0" err="1"/>
              <a:t>intended</a:t>
            </a:r>
            <a:r>
              <a:rPr lang="fr-FR" dirty="0"/>
              <a:t> as the time </a:t>
            </a:r>
            <a:r>
              <a:rPr lang="fr-FR" dirty="0" err="1"/>
              <a:t>spent</a:t>
            </a:r>
            <a:r>
              <a:rPr lang="fr-FR" dirty="0"/>
              <a:t> by </a:t>
            </a:r>
            <a:r>
              <a:rPr lang="fr-FR" dirty="0" err="1"/>
              <a:t>members</a:t>
            </a:r>
            <a:r>
              <a:rPr lang="fr-FR" dirty="0"/>
              <a:t>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lab</a:t>
            </a:r>
            <a:r>
              <a:rPr lang="fr-FR" dirty="0"/>
              <a:t> on the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2898-222D-3144-BA03-F7E26216F7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F293-75B9-F844-A131-3ED536D19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78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DE1E-B1D3-9049-8330-743671CC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32300-258B-234D-BEB3-643AECAB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July-202(3) to Mar-202(4) : establishment of a group of </a:t>
            </a:r>
            <a:r>
              <a:rPr lang="fr-FR" dirty="0" err="1"/>
              <a:t>partner</a:t>
            </a:r>
            <a:r>
              <a:rPr lang="fr-FR" dirty="0"/>
              <a:t> </a:t>
            </a:r>
            <a:r>
              <a:rPr lang="fr-FR" dirty="0" err="1"/>
              <a:t>laboratories</a:t>
            </a:r>
            <a:r>
              <a:rPr lang="fr-FR" dirty="0"/>
              <a:t> and </a:t>
            </a:r>
            <a:r>
              <a:rPr lang="fr-FR" dirty="0" err="1"/>
              <a:t>preparation</a:t>
            </a:r>
            <a:r>
              <a:rPr lang="fr-FR" dirty="0"/>
              <a:t> of </a:t>
            </a:r>
            <a:r>
              <a:rPr lang="fr-FR" dirty="0" err="1"/>
              <a:t>detailed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</a:t>
            </a:r>
            <a:r>
              <a:rPr lang="fr-FR" dirty="0" err="1"/>
              <a:t>proposal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Mar-202(4): </a:t>
            </a:r>
            <a:r>
              <a:rPr lang="fr-FR" dirty="0" err="1"/>
              <a:t>submission</a:t>
            </a:r>
            <a:r>
              <a:rPr lang="fr-FR" dirty="0"/>
              <a:t> of LEAPS </a:t>
            </a:r>
            <a:r>
              <a:rPr lang="fr-FR" dirty="0" err="1"/>
              <a:t>project</a:t>
            </a:r>
            <a:r>
              <a:rPr lang="fr-FR" dirty="0"/>
              <a:t> as part of a </a:t>
            </a:r>
            <a:r>
              <a:rPr lang="fr-FR" dirty="0" err="1"/>
              <a:t>larger</a:t>
            </a:r>
            <a:r>
              <a:rPr lang="fr-FR" dirty="0"/>
              <a:t> INFRA-TECH </a:t>
            </a:r>
            <a:r>
              <a:rPr lang="fr-FR" dirty="0" err="1"/>
              <a:t>project</a:t>
            </a:r>
            <a:endParaRPr lang="fr-FR" dirty="0"/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#1 </a:t>
            </a:r>
            <a:r>
              <a:rPr lang="fr-FR" dirty="0"/>
              <a:t>: </a:t>
            </a:r>
            <a:r>
              <a:rPr lang="fr-FR" dirty="0" err="1"/>
              <a:t>analysis</a:t>
            </a:r>
            <a:r>
              <a:rPr lang="fr-FR" dirty="0"/>
              <a:t> of the </a:t>
            </a:r>
            <a:r>
              <a:rPr lang="fr-FR" dirty="0" err="1"/>
              <a:t>existing</a:t>
            </a:r>
            <a:r>
              <a:rPr lang="fr-FR" dirty="0"/>
              <a:t> MML. Collaborative </a:t>
            </a:r>
            <a:r>
              <a:rPr lang="fr-FR" dirty="0" err="1"/>
              <a:t>work</a:t>
            </a:r>
            <a:r>
              <a:rPr lang="fr-FR" dirty="0"/>
              <a:t> on the </a:t>
            </a:r>
            <a:r>
              <a:rPr lang="fr-FR" dirty="0" err="1"/>
              <a:t>definition</a:t>
            </a:r>
            <a:r>
              <a:rPr lang="fr-FR" dirty="0"/>
              <a:t> of the main structure of the code. Kick-off Workshop.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#2 </a:t>
            </a:r>
            <a:r>
              <a:rPr lang="fr-FR" dirty="0"/>
              <a:t>: documentation and first </a:t>
            </a:r>
            <a:r>
              <a:rPr lang="fr-FR" dirty="0" err="1"/>
              <a:t>draft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basic </a:t>
            </a:r>
            <a:r>
              <a:rPr lang="fr-FR" dirty="0" err="1"/>
              <a:t>features</a:t>
            </a:r>
            <a:r>
              <a:rPr lang="fr-FR" dirty="0"/>
              <a:t>: digital </a:t>
            </a:r>
            <a:r>
              <a:rPr lang="fr-FR" dirty="0" err="1"/>
              <a:t>twin</a:t>
            </a:r>
            <a:r>
              <a:rPr lang="fr-FR" dirty="0"/>
              <a:t>, </a:t>
            </a:r>
            <a:r>
              <a:rPr lang="fr-FR" dirty="0" err="1"/>
              <a:t>magnet</a:t>
            </a:r>
            <a:r>
              <a:rPr lang="fr-FR" dirty="0"/>
              <a:t> calibrations, correction of tune, </a:t>
            </a:r>
            <a:r>
              <a:rPr lang="fr-FR" dirty="0" err="1"/>
              <a:t>orbit</a:t>
            </a:r>
            <a:r>
              <a:rPr lang="fr-FR" dirty="0"/>
              <a:t> and </a:t>
            </a:r>
            <a:r>
              <a:rPr lang="fr-FR" dirty="0" err="1"/>
              <a:t>chromaticity</a:t>
            </a:r>
            <a:r>
              <a:rPr lang="fr-FR" dirty="0"/>
              <a:t>. </a:t>
            </a:r>
            <a:r>
              <a:rPr lang="fr-FR" dirty="0" err="1"/>
              <a:t>Yearly</a:t>
            </a:r>
            <a:r>
              <a:rPr lang="fr-FR" dirty="0"/>
              <a:t> Workshop.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#3 </a:t>
            </a:r>
            <a:r>
              <a:rPr lang="fr-FR" dirty="0"/>
              <a:t>: use as a </a:t>
            </a:r>
            <a:r>
              <a:rPr lang="fr-FR" dirty="0" err="1"/>
              <a:t>commissioning</a:t>
            </a:r>
            <a:r>
              <a:rPr lang="fr-FR" dirty="0"/>
              <a:t> simulations </a:t>
            </a:r>
            <a:r>
              <a:rPr lang="fr-FR" dirty="0" err="1"/>
              <a:t>tool</a:t>
            </a:r>
            <a:r>
              <a:rPr lang="fr-FR" dirty="0"/>
              <a:t>. Extension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tuning</a:t>
            </a:r>
            <a:r>
              <a:rPr lang="fr-FR" dirty="0"/>
              <a:t> </a:t>
            </a:r>
            <a:r>
              <a:rPr lang="fr-FR" dirty="0" err="1"/>
              <a:t>features</a:t>
            </a:r>
            <a:r>
              <a:rPr lang="fr-FR" dirty="0"/>
              <a:t> for </a:t>
            </a:r>
            <a:r>
              <a:rPr lang="fr-FR" dirty="0" err="1"/>
              <a:t>optics</a:t>
            </a:r>
            <a:r>
              <a:rPr lang="fr-FR" dirty="0"/>
              <a:t> correction (LOCO). </a:t>
            </a:r>
            <a:r>
              <a:rPr lang="fr-FR" dirty="0" err="1"/>
              <a:t>Yearly</a:t>
            </a:r>
            <a:r>
              <a:rPr lang="fr-FR" dirty="0"/>
              <a:t> Workshop.</a:t>
            </a:r>
          </a:p>
          <a:p>
            <a:pPr lvl="0"/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#4 </a:t>
            </a:r>
            <a:r>
              <a:rPr lang="fr-FR" dirty="0"/>
              <a:t>: test in at least 3 </a:t>
            </a:r>
            <a:r>
              <a:rPr lang="fr-FR" dirty="0" err="1"/>
              <a:t>labs</a:t>
            </a:r>
            <a:r>
              <a:rPr lang="fr-FR" dirty="0"/>
              <a:t> (ex: EBS, PETRA-III, </a:t>
            </a:r>
            <a:r>
              <a:rPr lang="fr-FR" dirty="0" err="1"/>
              <a:t>Elettra</a:t>
            </a:r>
            <a:r>
              <a:rPr lang="fr-FR" dirty="0"/>
              <a:t>), </a:t>
            </a:r>
            <a:r>
              <a:rPr lang="fr-FR" dirty="0" err="1"/>
              <a:t>refinement</a:t>
            </a:r>
            <a:r>
              <a:rPr lang="fr-FR" dirty="0"/>
              <a:t> of installation </a:t>
            </a:r>
            <a:r>
              <a:rPr lang="fr-FR" dirty="0" err="1"/>
              <a:t>procedures</a:t>
            </a:r>
            <a:r>
              <a:rPr lang="fr-FR" dirty="0"/>
              <a:t>, </a:t>
            </a:r>
            <a:r>
              <a:rPr lang="fr-FR" dirty="0" err="1"/>
              <a:t>improve</a:t>
            </a:r>
            <a:r>
              <a:rPr lang="fr-FR" dirty="0"/>
              <a:t> documentation, </a:t>
            </a:r>
            <a:r>
              <a:rPr lang="fr-FR" dirty="0" err="1"/>
              <a:t>additional</a:t>
            </a:r>
            <a:r>
              <a:rPr lang="fr-FR" dirty="0"/>
              <a:t> correction </a:t>
            </a:r>
            <a:r>
              <a:rPr lang="fr-FR" dirty="0" err="1"/>
              <a:t>tools</a:t>
            </a:r>
            <a:r>
              <a:rPr lang="fr-FR" dirty="0"/>
              <a:t>. Final Workshop.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566E4-BC0B-8E49-839D-FECFD9547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AF19-94EF-0D4D-BF41-4F65E871E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318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1E8A-145A-A942-8D17-34A3D4A1F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A1CED-C35E-E243-BD9E-9568D4520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077E8-E978-0C47-B792-EBEE92224E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pic>
        <p:nvPicPr>
          <p:cNvPr id="6" name="Picture 2" descr="Fichier:Python-logo-notext.svg — Wikipédia">
            <a:hlinkClick r:id="rId2"/>
            <a:extLst>
              <a:ext uri="{FF2B5EF4-FFF2-40B4-BE49-F238E27FC236}">
                <a16:creationId xmlns:a16="http://schemas.microsoft.com/office/drawing/2014/main" id="{D4D6916A-C1EE-B848-AA25-BBF875CE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36" y="1031829"/>
            <a:ext cx="477571" cy="5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855CD0-6B10-2D42-9CB8-09DF4505EC3E}"/>
              </a:ext>
            </a:extLst>
          </p:cNvPr>
          <p:cNvSpPr txBox="1"/>
          <p:nvPr/>
        </p:nvSpPr>
        <p:spPr>
          <a:xfrm>
            <a:off x="3647728" y="980627"/>
            <a:ext cx="5847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Python Storage Ring Digital-Twin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211A7C-E9E8-0A4B-8FF4-13F45255E12C}"/>
              </a:ext>
            </a:extLst>
          </p:cNvPr>
          <p:cNvSpPr txBox="1"/>
          <p:nvPr/>
        </p:nvSpPr>
        <p:spPr>
          <a:xfrm>
            <a:off x="695400" y="1871472"/>
            <a:ext cx="1098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Would benefit to a large community of laboratories</a:t>
            </a:r>
          </a:p>
          <a:p>
            <a:pPr algn="ctr"/>
            <a:r>
              <a:rPr lang="en-US" dirty="0"/>
              <a:t>in Europe (PETRAIV, SOLEIL, ALBA, ..) and outside Europe</a:t>
            </a: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Especially those that foresee an new SR or an upgrade in the close future.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7BFFB-7DC7-5B44-96CA-D23FD4BF9274}"/>
              </a:ext>
            </a:extLst>
          </p:cNvPr>
          <p:cNvSpPr txBox="1"/>
          <p:nvPr/>
        </p:nvSpPr>
        <p:spPr>
          <a:xfrm>
            <a:off x="1343472" y="5048874"/>
            <a:ext cx="945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Extremely positive, productive and rewarding previous experience from EURIZON Task 4.1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B33A9-D32F-8548-B840-6EAC6BA26289}"/>
              </a:ext>
            </a:extLst>
          </p:cNvPr>
          <p:cNvSpPr txBox="1"/>
          <p:nvPr/>
        </p:nvSpPr>
        <p:spPr>
          <a:xfrm>
            <a:off x="1775520" y="3203921"/>
            <a:ext cx="8699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single laboratory in Europe has sufficient energy to start such project alone.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It is thus a perfect topic for an EU project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with welcome participation of non-European laboratories (not financial).</a:t>
            </a:r>
          </a:p>
        </p:txBody>
      </p:sp>
    </p:spTree>
    <p:extLst>
      <p:ext uri="{BB962C8B-B14F-4D97-AF65-F5344CB8AC3E}">
        <p14:creationId xmlns:p14="http://schemas.microsoft.com/office/powerpoint/2010/main" val="139280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31578-1D90-4549-A758-F929ED6D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2F946-EBC8-4B4C-80ED-770B86A5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51" y="764704"/>
            <a:ext cx="10982400" cy="5400000"/>
          </a:xfrm>
        </p:spPr>
        <p:txBody>
          <a:bodyPr/>
          <a:lstStyle/>
          <a:p>
            <a:r>
              <a:rPr lang="en-US" sz="1400" dirty="0"/>
              <a:t>MML:  </a:t>
            </a:r>
            <a:r>
              <a:rPr lang="fr-FR" sz="1400" dirty="0">
                <a:hlinkClick r:id="rId2"/>
              </a:rPr>
              <a:t>https://indico.ijclab.in2p3.fr/event/2075/attachments/3275/4037/LALseminarMML_nadolski.pdf</a:t>
            </a:r>
            <a:endParaRPr lang="en-US" sz="1400" dirty="0"/>
          </a:p>
          <a:p>
            <a:r>
              <a:rPr lang="en-US" sz="1400" dirty="0"/>
              <a:t>AT: </a:t>
            </a:r>
            <a:r>
              <a:rPr lang="en-US" sz="1400" dirty="0">
                <a:hlinkClick r:id="rId3"/>
              </a:rPr>
              <a:t>https://github.com/atcollab/at</a:t>
            </a:r>
            <a:endParaRPr lang="en-US" sz="1400" dirty="0"/>
          </a:p>
          <a:p>
            <a:r>
              <a:rPr lang="en-US" sz="1400" dirty="0" err="1"/>
              <a:t>pySC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https://github.com/lmalina/pySC</a:t>
            </a:r>
            <a:endParaRPr lang="en-US" sz="1400" dirty="0"/>
          </a:p>
          <a:p>
            <a:endParaRPr lang="en-US" sz="1400" dirty="0"/>
          </a:p>
          <a:p>
            <a:r>
              <a:rPr lang="fr-FR" sz="1200" dirty="0"/>
              <a:t>S. White, L. </a:t>
            </a:r>
            <a:r>
              <a:rPr lang="fr-FR" sz="1200" dirty="0" err="1"/>
              <a:t>Carver</a:t>
            </a:r>
            <a:r>
              <a:rPr lang="fr-FR" sz="1200" dirty="0"/>
              <a:t>, L. </a:t>
            </a:r>
            <a:r>
              <a:rPr lang="fr-FR" sz="1200" dirty="0" err="1"/>
              <a:t>Farvacque</a:t>
            </a:r>
            <a:r>
              <a:rPr lang="fr-FR" sz="1200" dirty="0"/>
              <a:t>, and S. </a:t>
            </a:r>
            <a:r>
              <a:rPr lang="fr-FR" sz="1200" dirty="0" err="1"/>
              <a:t>Liuzzo</a:t>
            </a:r>
            <a:r>
              <a:rPr lang="fr-FR" sz="1200" dirty="0"/>
              <a:t>, “</a:t>
            </a:r>
            <a:r>
              <a:rPr lang="fr-FR" sz="1200" dirty="0" err="1"/>
              <a:t>Status</a:t>
            </a:r>
            <a:r>
              <a:rPr lang="fr-FR" sz="1200" dirty="0"/>
              <a:t> and </a:t>
            </a:r>
            <a:r>
              <a:rPr lang="fr-FR" sz="1200" dirty="0" err="1"/>
              <a:t>recent</a:t>
            </a:r>
            <a:r>
              <a:rPr lang="fr-FR" sz="1200" dirty="0"/>
              <a:t> </a:t>
            </a:r>
            <a:r>
              <a:rPr lang="fr-FR" sz="1200" dirty="0" err="1"/>
              <a:t>developments</a:t>
            </a:r>
            <a:r>
              <a:rPr lang="fr-FR" sz="1200" dirty="0"/>
              <a:t> of python Accelerator </a:t>
            </a:r>
            <a:r>
              <a:rPr lang="fr-FR" sz="1200" dirty="0" err="1"/>
              <a:t>Toolbox</a:t>
            </a:r>
            <a:r>
              <a:rPr lang="fr-FR" sz="1200" dirty="0"/>
              <a:t>”, </a:t>
            </a:r>
            <a:r>
              <a:rPr lang="fr-FR" sz="1200" dirty="0" err="1"/>
              <a:t>presented</a:t>
            </a:r>
            <a:r>
              <a:rPr lang="fr-FR" sz="1200" dirty="0"/>
              <a:t> at the IPAC'23, </a:t>
            </a:r>
            <a:r>
              <a:rPr lang="fr-FR" sz="1200" dirty="0" err="1"/>
              <a:t>Venice</a:t>
            </a:r>
            <a:r>
              <a:rPr lang="fr-FR" sz="1200" dirty="0"/>
              <a:t>, </a:t>
            </a:r>
            <a:r>
              <a:rPr lang="fr-FR" sz="1200" dirty="0" err="1"/>
              <a:t>Italy</a:t>
            </a:r>
            <a:r>
              <a:rPr lang="fr-FR" sz="1200" dirty="0"/>
              <a:t>, May 2023, </a:t>
            </a:r>
            <a:r>
              <a:rPr lang="fr-FR" sz="1200" dirty="0" err="1"/>
              <a:t>paper</a:t>
            </a:r>
            <a:r>
              <a:rPr lang="fr-FR" sz="1200" dirty="0"/>
              <a:t> WEPL031. </a:t>
            </a:r>
          </a:p>
          <a:p>
            <a:r>
              <a:rPr lang="fr-FR" sz="1200" dirty="0" err="1"/>
              <a:t>A.Terebilo</a:t>
            </a:r>
            <a:r>
              <a:rPr lang="fr-FR" sz="1200" dirty="0"/>
              <a:t>, “Accelerator </a:t>
            </a:r>
            <a:r>
              <a:rPr lang="fr-FR" sz="1200" dirty="0" err="1"/>
              <a:t>Modeling</a:t>
            </a:r>
            <a:r>
              <a:rPr lang="fr-FR" sz="1200" dirty="0"/>
              <a:t> </a:t>
            </a:r>
            <a:r>
              <a:rPr lang="fr-FR" sz="1200" dirty="0" err="1"/>
              <a:t>with</a:t>
            </a:r>
            <a:r>
              <a:rPr lang="fr-FR" sz="1200" dirty="0"/>
              <a:t> MATLAB Accelerator </a:t>
            </a:r>
            <a:r>
              <a:rPr lang="fr-FR" sz="1200" dirty="0" err="1"/>
              <a:t>Toolbox</a:t>
            </a:r>
            <a:r>
              <a:rPr lang="fr-FR" sz="1200" dirty="0"/>
              <a:t>”, in </a:t>
            </a:r>
            <a:r>
              <a:rPr lang="fr-FR" sz="1200" i="1" dirty="0"/>
              <a:t>Proc. PAC'01</a:t>
            </a:r>
            <a:r>
              <a:rPr lang="fr-FR" sz="1200" dirty="0"/>
              <a:t>, Chicago, IL, USA, Jun. 2001, </a:t>
            </a:r>
            <a:r>
              <a:rPr lang="fr-FR" sz="1200" dirty="0" err="1"/>
              <a:t>paper</a:t>
            </a:r>
            <a:r>
              <a:rPr lang="fr-FR" sz="1200" dirty="0"/>
              <a:t> RPAH314, pp. 3203-3205. </a:t>
            </a:r>
          </a:p>
          <a:p>
            <a:r>
              <a:rPr lang="fr-FR" sz="1200" dirty="0"/>
              <a:t>W. A. H. Rogers, N. </a:t>
            </a:r>
            <a:r>
              <a:rPr lang="fr-FR" sz="1200" dirty="0" err="1"/>
              <a:t>Carmignani</a:t>
            </a:r>
            <a:r>
              <a:rPr lang="fr-FR" sz="1200" dirty="0"/>
              <a:t>, L. </a:t>
            </a:r>
            <a:r>
              <a:rPr lang="fr-FR" sz="1200" dirty="0" err="1"/>
              <a:t>Farvacque</a:t>
            </a:r>
            <a:r>
              <a:rPr lang="fr-FR" sz="1200" dirty="0"/>
              <a:t>, and B. Nash, “</a:t>
            </a:r>
            <a:r>
              <a:rPr lang="fr-FR" sz="1200" dirty="0" err="1"/>
              <a:t>pyAT</a:t>
            </a:r>
            <a:r>
              <a:rPr lang="fr-FR" sz="1200" dirty="0"/>
              <a:t>: A Python </a:t>
            </a:r>
            <a:r>
              <a:rPr lang="fr-FR" sz="1200" dirty="0" err="1"/>
              <a:t>Build</a:t>
            </a:r>
            <a:r>
              <a:rPr lang="fr-FR" sz="1200" dirty="0"/>
              <a:t> of Accelerator </a:t>
            </a:r>
            <a:r>
              <a:rPr lang="fr-FR" sz="1200" dirty="0" err="1"/>
              <a:t>Toolbox</a:t>
            </a:r>
            <a:r>
              <a:rPr lang="fr-FR" sz="1200" dirty="0"/>
              <a:t>”, in </a:t>
            </a:r>
            <a:r>
              <a:rPr lang="fr-FR" sz="1200" i="1" dirty="0"/>
              <a:t>Proc. IPAC'17</a:t>
            </a:r>
            <a:r>
              <a:rPr lang="fr-FR" sz="1200" dirty="0"/>
              <a:t>, </a:t>
            </a:r>
            <a:r>
              <a:rPr lang="fr-FR" sz="1200" dirty="0" err="1"/>
              <a:t>Copenhagen</a:t>
            </a:r>
            <a:r>
              <a:rPr lang="fr-FR" sz="1200" dirty="0"/>
              <a:t>, </a:t>
            </a:r>
            <a:r>
              <a:rPr lang="fr-FR" sz="1200" dirty="0" err="1"/>
              <a:t>Denmark</a:t>
            </a:r>
            <a:r>
              <a:rPr lang="fr-FR" sz="1200" dirty="0"/>
              <a:t>, May 2017, pp. 3855-3857. doi:10.18429/JACoW-IPAC2017-THPAB060</a:t>
            </a:r>
          </a:p>
          <a:p>
            <a:r>
              <a:rPr lang="fr-FR" sz="1200" dirty="0"/>
              <a:t>B. Nash </a:t>
            </a:r>
            <a:r>
              <a:rPr lang="fr-FR" sz="1200" i="1" dirty="0"/>
              <a:t>et al.</a:t>
            </a:r>
            <a:r>
              <a:rPr lang="fr-FR" sz="1200" dirty="0"/>
              <a:t>, “New </a:t>
            </a:r>
            <a:r>
              <a:rPr lang="fr-FR" sz="1200" dirty="0" err="1"/>
              <a:t>Functionality</a:t>
            </a:r>
            <a:r>
              <a:rPr lang="fr-FR" sz="1200" dirty="0"/>
              <a:t> for </a:t>
            </a:r>
            <a:r>
              <a:rPr lang="fr-FR" sz="1200" dirty="0" err="1"/>
              <a:t>Beam</a:t>
            </a:r>
            <a:r>
              <a:rPr lang="fr-FR" sz="1200" dirty="0"/>
              <a:t> Dynamics in Accelerator </a:t>
            </a:r>
            <a:r>
              <a:rPr lang="fr-FR" sz="1200" dirty="0" err="1"/>
              <a:t>Toolbox</a:t>
            </a:r>
            <a:r>
              <a:rPr lang="fr-FR" sz="1200" dirty="0"/>
              <a:t> (AT)”, in </a:t>
            </a:r>
            <a:r>
              <a:rPr lang="fr-FR" sz="1200" i="1" dirty="0"/>
              <a:t>Proc. IPAC'15</a:t>
            </a:r>
            <a:r>
              <a:rPr lang="fr-FR" sz="1200" dirty="0"/>
              <a:t>, Richmond, VA, USA, May 2015, pp. 113-116. doi:10.18429/JACoW-IPAC2015-MOPWA014</a:t>
            </a:r>
          </a:p>
          <a:p>
            <a:r>
              <a:rPr lang="fr-FR" sz="1200" dirty="0"/>
              <a:t>S. </a:t>
            </a:r>
            <a:r>
              <a:rPr lang="fr-FR" sz="1200" dirty="0" err="1"/>
              <a:t>Liuzzo</a:t>
            </a:r>
            <a:r>
              <a:rPr lang="fr-FR" sz="1200" dirty="0"/>
              <a:t> </a:t>
            </a:r>
            <a:r>
              <a:rPr lang="fr-FR" sz="1200" i="1" dirty="0"/>
              <a:t>et al.</a:t>
            </a:r>
            <a:r>
              <a:rPr lang="fr-FR" sz="1200" dirty="0"/>
              <a:t>, “</a:t>
            </a:r>
            <a:r>
              <a:rPr lang="fr-FR" sz="1200" dirty="0" err="1"/>
              <a:t>Commissioning</a:t>
            </a:r>
            <a:r>
              <a:rPr lang="fr-FR" sz="1200" dirty="0"/>
              <a:t> simulations </a:t>
            </a:r>
            <a:r>
              <a:rPr lang="fr-FR" sz="1200" dirty="0" err="1"/>
              <a:t>tools</a:t>
            </a:r>
            <a:r>
              <a:rPr lang="fr-FR" sz="1200" dirty="0"/>
              <a:t> </a:t>
            </a:r>
            <a:r>
              <a:rPr lang="fr-FR" sz="1200" dirty="0" err="1"/>
              <a:t>based</a:t>
            </a:r>
            <a:r>
              <a:rPr lang="fr-FR" sz="1200" dirty="0"/>
              <a:t> on python Accelerator </a:t>
            </a:r>
            <a:r>
              <a:rPr lang="fr-FR" sz="1200" dirty="0" err="1"/>
              <a:t>Toolbox</a:t>
            </a:r>
            <a:r>
              <a:rPr lang="fr-FR" sz="1200" dirty="0"/>
              <a:t>”, </a:t>
            </a:r>
            <a:r>
              <a:rPr lang="fr-FR" sz="1200" dirty="0" err="1"/>
              <a:t>presented</a:t>
            </a:r>
            <a:r>
              <a:rPr lang="fr-FR" sz="1200" dirty="0"/>
              <a:t> at the IPAC'23, </a:t>
            </a:r>
            <a:r>
              <a:rPr lang="fr-FR" sz="1200" dirty="0" err="1"/>
              <a:t>Venice</a:t>
            </a:r>
            <a:r>
              <a:rPr lang="fr-FR" sz="1200" dirty="0"/>
              <a:t>, </a:t>
            </a:r>
            <a:r>
              <a:rPr lang="fr-FR" sz="1200" dirty="0" err="1"/>
              <a:t>Italy</a:t>
            </a:r>
            <a:r>
              <a:rPr lang="fr-FR" sz="1200" dirty="0"/>
              <a:t>, May 2023, </a:t>
            </a:r>
            <a:r>
              <a:rPr lang="fr-FR" sz="1200" dirty="0" err="1"/>
              <a:t>paper</a:t>
            </a:r>
            <a:r>
              <a:rPr lang="fr-FR" sz="1200" dirty="0"/>
              <a:t> MOPA142, </a:t>
            </a:r>
            <a:r>
              <a:rPr lang="fr-FR" sz="1200" dirty="0" err="1"/>
              <a:t>unpublished</a:t>
            </a:r>
            <a:r>
              <a:rPr lang="fr-FR" sz="1200" dirty="0"/>
              <a:t>. </a:t>
            </a:r>
          </a:p>
          <a:p>
            <a:r>
              <a:rPr lang="fr-FR" sz="1200" dirty="0"/>
              <a:t>S. M. </a:t>
            </a:r>
            <a:r>
              <a:rPr lang="fr-FR" sz="1200" dirty="0" err="1"/>
              <a:t>Liuzzo</a:t>
            </a:r>
            <a:r>
              <a:rPr lang="fr-FR" sz="1200" dirty="0"/>
              <a:t> </a:t>
            </a:r>
            <a:r>
              <a:rPr lang="fr-FR" sz="1200" i="1" dirty="0"/>
              <a:t>et al.</a:t>
            </a:r>
            <a:r>
              <a:rPr lang="fr-FR" sz="1200" dirty="0"/>
              <a:t>, “The ESRF-EBS Simulator: A </a:t>
            </a:r>
            <a:r>
              <a:rPr lang="fr-FR" sz="1200" dirty="0" err="1"/>
              <a:t>Commissioning</a:t>
            </a:r>
            <a:r>
              <a:rPr lang="fr-FR" sz="1200" dirty="0"/>
              <a:t> Booster”, in </a:t>
            </a:r>
            <a:r>
              <a:rPr lang="fr-FR" sz="1200" i="1" dirty="0"/>
              <a:t>Proc. ICALEPCS'21</a:t>
            </a:r>
            <a:r>
              <a:rPr lang="fr-FR" sz="1200" dirty="0"/>
              <a:t>, Shanghai, China, Oct. 2021, pp. 132-137. doi:10.18429/JACoW-ICALEPCS2021-MOPV012</a:t>
            </a:r>
          </a:p>
          <a:p>
            <a:r>
              <a:rPr lang="fr-FR" sz="1200" dirty="0"/>
              <a:t>G. J. </a:t>
            </a:r>
            <a:r>
              <a:rPr lang="fr-FR" sz="1200" dirty="0" err="1"/>
              <a:t>Portmann</a:t>
            </a:r>
            <a:r>
              <a:rPr lang="fr-FR" sz="1200" dirty="0"/>
              <a:t>, W. J. </a:t>
            </a:r>
            <a:r>
              <a:rPr lang="fr-FR" sz="1200" dirty="0" err="1"/>
              <a:t>Corbett</a:t>
            </a:r>
            <a:r>
              <a:rPr lang="fr-FR" sz="1200" dirty="0"/>
              <a:t>, and A. </a:t>
            </a:r>
            <a:r>
              <a:rPr lang="fr-FR" sz="1200" dirty="0" err="1"/>
              <a:t>Terebilo</a:t>
            </a:r>
            <a:r>
              <a:rPr lang="fr-FR" sz="1200" dirty="0"/>
              <a:t>, “An Accelerator Control Middle Layer </a:t>
            </a:r>
            <a:r>
              <a:rPr lang="fr-FR" sz="1200" dirty="0" err="1"/>
              <a:t>Using</a:t>
            </a:r>
            <a:r>
              <a:rPr lang="fr-FR" sz="1200" dirty="0"/>
              <a:t> Matlab”, in </a:t>
            </a:r>
            <a:r>
              <a:rPr lang="fr-FR" sz="1200" i="1" dirty="0"/>
              <a:t>Proc. PAC'05</a:t>
            </a:r>
            <a:r>
              <a:rPr lang="fr-FR" sz="1200" dirty="0"/>
              <a:t>, Knoxville, TN, USA, May 2005, </a:t>
            </a:r>
            <a:r>
              <a:rPr lang="fr-FR" sz="1200" dirty="0" err="1"/>
              <a:t>paper</a:t>
            </a:r>
            <a:r>
              <a:rPr lang="fr-FR" sz="1200" dirty="0"/>
              <a:t> FPAT077, pp. 4009-4011. </a:t>
            </a:r>
          </a:p>
          <a:p>
            <a:r>
              <a:rPr lang="fr-FR" sz="1200" dirty="0"/>
              <a:t>S. M. </a:t>
            </a:r>
            <a:r>
              <a:rPr lang="fr-FR" sz="1200" dirty="0" err="1"/>
              <a:t>Liuzzo</a:t>
            </a:r>
            <a:r>
              <a:rPr lang="fr-FR" sz="1200" dirty="0"/>
              <a:t> </a:t>
            </a:r>
            <a:r>
              <a:rPr lang="fr-FR" sz="1200" i="1" dirty="0"/>
              <a:t>et al.</a:t>
            </a:r>
            <a:r>
              <a:rPr lang="fr-FR" sz="1200" dirty="0"/>
              <a:t>, “UPDATE ON THE EBS STORAGE RING BEAM DYNAMICS DIGITAL TWIN”, in </a:t>
            </a:r>
            <a:r>
              <a:rPr lang="fr-FR" sz="1200" i="1" dirty="0"/>
              <a:t>Proc. ICALEPCS’23</a:t>
            </a:r>
            <a:r>
              <a:rPr lang="fr-FR" sz="1200" dirty="0"/>
              <a:t>, Cape </a:t>
            </a:r>
            <a:r>
              <a:rPr lang="fr-FR" sz="1200" dirty="0" err="1"/>
              <a:t>Town</a:t>
            </a:r>
            <a:r>
              <a:rPr lang="fr-FR" sz="1200" dirty="0"/>
              <a:t>, South </a:t>
            </a:r>
            <a:r>
              <a:rPr lang="fr-FR" sz="1200" dirty="0" err="1"/>
              <a:t>Africa</a:t>
            </a:r>
            <a:r>
              <a:rPr lang="fr-FR" sz="1200" dirty="0"/>
              <a:t>, Oct. 2023, THPDP010</a:t>
            </a:r>
          </a:p>
          <a:p>
            <a:r>
              <a:rPr lang="fr-FR" sz="1200" dirty="0"/>
              <a:t>L. </a:t>
            </a:r>
            <a:r>
              <a:rPr lang="fr-FR" sz="1200" dirty="0" err="1"/>
              <a:t>Malina</a:t>
            </a:r>
            <a:r>
              <a:rPr lang="fr-FR" sz="1200" dirty="0"/>
              <a:t> </a:t>
            </a:r>
            <a:r>
              <a:rPr lang="fr-FR" sz="1200" i="1" dirty="0"/>
              <a:t>et al.</a:t>
            </a:r>
            <a:r>
              <a:rPr lang="fr-FR" sz="1200" dirty="0"/>
              <a:t>, “Python Library for </a:t>
            </a:r>
            <a:r>
              <a:rPr lang="fr-FR" sz="1200" dirty="0" err="1"/>
              <a:t>Simulated</a:t>
            </a:r>
            <a:r>
              <a:rPr lang="fr-FR" sz="1200" dirty="0"/>
              <a:t> </a:t>
            </a:r>
            <a:r>
              <a:rPr lang="fr-FR" sz="1200" dirty="0" err="1"/>
              <a:t>Commissioning</a:t>
            </a:r>
            <a:r>
              <a:rPr lang="fr-FR" sz="1200" dirty="0"/>
              <a:t> of Storage-Ring </a:t>
            </a:r>
            <a:r>
              <a:rPr lang="fr-FR" sz="1200" dirty="0" err="1"/>
              <a:t>Accelerators</a:t>
            </a:r>
            <a:r>
              <a:rPr lang="fr-FR" sz="1200" dirty="0"/>
              <a:t>”, in </a:t>
            </a:r>
            <a:r>
              <a:rPr lang="fr-FR" sz="1200" i="1" dirty="0"/>
              <a:t>Proc. ICALEPCS’23</a:t>
            </a:r>
            <a:r>
              <a:rPr lang="fr-FR" sz="1200" dirty="0"/>
              <a:t>, Cape </a:t>
            </a:r>
            <a:r>
              <a:rPr lang="fr-FR" sz="1200" dirty="0" err="1"/>
              <a:t>Town</a:t>
            </a:r>
            <a:r>
              <a:rPr lang="fr-FR" sz="1200" dirty="0"/>
              <a:t>, South </a:t>
            </a:r>
            <a:r>
              <a:rPr lang="fr-FR" sz="1200" dirty="0" err="1"/>
              <a:t>Africa</a:t>
            </a:r>
            <a:r>
              <a:rPr lang="fr-FR" sz="1200" dirty="0"/>
              <a:t>, Oct. 2023, FR2AO05 </a:t>
            </a:r>
          </a:p>
          <a:p>
            <a:endParaRPr lang="fr-FR" sz="1400" dirty="0"/>
          </a:p>
          <a:p>
            <a:endParaRPr lang="fr-FR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B199E-DA8A-B745-B0F7-6B8911B0B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8E8FA-C731-7745-AD19-E09EC0A580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173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FA07-C473-B54D-B87B-5DE7ABB9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F53806-89DD-424B-90E1-44D56E235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/>
          <a:stretch/>
        </p:blipFill>
        <p:spPr>
          <a:xfrm>
            <a:off x="-57621" y="19968"/>
            <a:ext cx="12432573" cy="68380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D3EA5-1684-CA4E-A983-3FE269AAB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7831F-FA65-634E-839C-2714CD6BBC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6DEEF-D0F4-9C43-BE64-D3022AD29CBE}"/>
              </a:ext>
            </a:extLst>
          </p:cNvPr>
          <p:cNvSpPr txBox="1"/>
          <p:nvPr/>
        </p:nvSpPr>
        <p:spPr>
          <a:xfrm>
            <a:off x="239350" y="6088736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</a:t>
            </a:r>
            <a:r>
              <a:rPr lang="en-US" dirty="0" err="1">
                <a:solidFill>
                  <a:schemeClr val="bg1"/>
                </a:solidFill>
              </a:rPr>
              <a:t>Januray</a:t>
            </a:r>
            <a:r>
              <a:rPr lang="en-US" dirty="0">
                <a:solidFill>
                  <a:schemeClr val="bg1"/>
                </a:solidFill>
              </a:rPr>
              <a:t> 2019, EBS commissioning</a:t>
            </a:r>
          </a:p>
        </p:txBody>
      </p:sp>
    </p:spTree>
    <p:extLst>
      <p:ext uri="{BB962C8B-B14F-4D97-AF65-F5344CB8AC3E}">
        <p14:creationId xmlns:p14="http://schemas.microsoft.com/office/powerpoint/2010/main" val="189194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9DBA1A-77E2-6D44-B78E-4C189A4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 Storage ring digital-twin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4B47-C1C4-B14A-B1D2-CE96CE9F16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7302E-3F17-714F-8C32-0A1600019FD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C7B01C-4071-A54E-954C-D9B61F1CA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50708" b="6950"/>
          <a:stretch/>
        </p:blipFill>
        <p:spPr>
          <a:xfrm>
            <a:off x="7188117" y="1095013"/>
            <a:ext cx="3862623" cy="466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D00CEB-0585-A34B-A0F6-2C2D5B5A45A6}"/>
              </a:ext>
            </a:extLst>
          </p:cNvPr>
          <p:cNvSpPr txBox="1"/>
          <p:nvPr/>
        </p:nvSpPr>
        <p:spPr>
          <a:xfrm>
            <a:off x="571165" y="3735097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While beam is delivered to the users or without an SR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49E16C-C0A7-2E40-98DA-14C7521E19D5}"/>
              </a:ext>
            </a:extLst>
          </p:cNvPr>
          <p:cNvSpPr txBox="1"/>
          <p:nvPr/>
        </p:nvSpPr>
        <p:spPr>
          <a:xfrm>
            <a:off x="1127448" y="1073965"/>
            <a:ext cx="4657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Evaluate</a:t>
            </a:r>
            <a:r>
              <a:rPr lang="en-US" dirty="0"/>
              <a:t> expected beam dynamics</a:t>
            </a:r>
          </a:p>
          <a:p>
            <a:r>
              <a:rPr lang="en-US" dirty="0"/>
              <a:t>debug, </a:t>
            </a:r>
          </a:p>
          <a:p>
            <a:r>
              <a:rPr lang="en-US" b="1" dirty="0"/>
              <a:t>optimize</a:t>
            </a:r>
            <a:r>
              <a:rPr lang="en-US" dirty="0"/>
              <a:t>, </a:t>
            </a:r>
          </a:p>
          <a:p>
            <a:r>
              <a:rPr lang="en-US" b="1" dirty="0"/>
              <a:t>correct</a:t>
            </a:r>
            <a:r>
              <a:rPr lang="en-US" dirty="0"/>
              <a:t>,</a:t>
            </a:r>
          </a:p>
          <a:p>
            <a:r>
              <a:rPr lang="en-US" b="1" dirty="0"/>
              <a:t>tune</a:t>
            </a:r>
            <a:r>
              <a:rPr lang="en-US" dirty="0"/>
              <a:t>,</a:t>
            </a:r>
          </a:p>
          <a:p>
            <a:r>
              <a:rPr lang="en-US" b="1" dirty="0"/>
              <a:t>prepare</a:t>
            </a:r>
            <a:r>
              <a:rPr lang="en-US" dirty="0"/>
              <a:t> beam </a:t>
            </a:r>
            <a:r>
              <a:rPr lang="en-US" b="1" dirty="0"/>
              <a:t>commissioning</a:t>
            </a:r>
            <a:r>
              <a:rPr lang="en-US" dirty="0"/>
              <a:t>,</a:t>
            </a:r>
          </a:p>
          <a:p>
            <a:r>
              <a:rPr lang="en-US" b="1" dirty="0"/>
              <a:t>test</a:t>
            </a:r>
            <a:r>
              <a:rPr lang="en-US" dirty="0"/>
              <a:t> new software tools,</a:t>
            </a:r>
          </a:p>
          <a:p>
            <a:r>
              <a:rPr lang="en-US" dirty="0" err="1"/>
              <a:t>etc</a:t>
            </a:r>
            <a:r>
              <a:rPr lang="en-US" dirty="0"/>
              <a:t>…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02262-82D2-6643-97F4-950C631149CB}"/>
              </a:ext>
            </a:extLst>
          </p:cNvPr>
          <p:cNvSpPr txBox="1"/>
          <p:nvPr/>
        </p:nvSpPr>
        <p:spPr>
          <a:xfrm>
            <a:off x="1055440" y="4604935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Less Machine Dedicate Time lost in code development </a:t>
            </a:r>
          </a:p>
          <a:p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 More frequent and secure improvement of beam parameters.</a:t>
            </a:r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221D10C7-3C3B-5C4F-8634-2A30B1DF60F4}"/>
              </a:ext>
            </a:extLst>
          </p:cNvPr>
          <p:cNvSpPr/>
          <p:nvPr/>
        </p:nvSpPr>
        <p:spPr>
          <a:xfrm rot="4951502">
            <a:off x="6266159" y="4764383"/>
            <a:ext cx="583581" cy="734613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194-1DE0-AE41-8E4D-08C374F1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middle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B58C-380E-7F4C-B42B-ADB2C197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398" y="1376118"/>
            <a:ext cx="4317483" cy="4439746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Matlab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Middle Layer (MML)</a:t>
            </a:r>
          </a:p>
          <a:p>
            <a:r>
              <a:rPr lang="en-US" dirty="0"/>
              <a:t>Allows to develop high level applications and tuning tools based on simulations and use the same identical tools for operation.</a:t>
            </a:r>
          </a:p>
          <a:p>
            <a:r>
              <a:rPr lang="en-US" dirty="0"/>
              <a:t>It is control system agnostic.</a:t>
            </a:r>
          </a:p>
          <a:p>
            <a:r>
              <a:rPr lang="en-US" dirty="0"/>
              <a:t>It is collaborative (same code for every one)</a:t>
            </a:r>
          </a:p>
          <a:p>
            <a:endParaRPr lang="en-US" dirty="0"/>
          </a:p>
          <a:p>
            <a:r>
              <a:rPr lang="en-US" dirty="0"/>
              <a:t>Code configuration for a new SR is clear (needs experts to start with).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74EA3-361E-6A4D-86E7-6FAFCE42D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AEA1-0F19-4F44-B25A-E02DB0F9AB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6AEB1-263F-7441-B19F-3307ACE6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" y="1376118"/>
            <a:ext cx="1311657" cy="1405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DE285-D835-C44F-95B5-56984A1C2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3" y="3068960"/>
            <a:ext cx="1327150" cy="1301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505203-E287-AA4A-99F2-37DC28821369}"/>
              </a:ext>
            </a:extLst>
          </p:cNvPr>
          <p:cNvSpPr/>
          <p:nvPr/>
        </p:nvSpPr>
        <p:spPr>
          <a:xfrm>
            <a:off x="755628" y="496978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made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D06DB3F-AD6F-4A44-BB6A-C88E12E880F0}"/>
              </a:ext>
            </a:extLst>
          </p:cNvPr>
          <p:cNvSpPr/>
          <p:nvPr/>
        </p:nvSpPr>
        <p:spPr>
          <a:xfrm rot="16200000">
            <a:off x="2422448" y="3007503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1DDCE-C071-E546-A878-533D31A23219}"/>
              </a:ext>
            </a:extLst>
          </p:cNvPr>
          <p:cNvSpPr txBox="1"/>
          <p:nvPr/>
        </p:nvSpPr>
        <p:spPr>
          <a:xfrm>
            <a:off x="10400251" y="2895511"/>
            <a:ext cx="14874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Accelerator Toolbox (</a:t>
            </a:r>
            <a:r>
              <a:rPr lang="en-US" sz="2000" b="1" dirty="0"/>
              <a:t>AT</a:t>
            </a:r>
            <a:r>
              <a:rPr lang="en-US" dirty="0"/>
              <a:t>) simulations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17CCFF9-8CB7-4242-914C-9DF919076A36}"/>
              </a:ext>
            </a:extLst>
          </p:cNvPr>
          <p:cNvSpPr/>
          <p:nvPr/>
        </p:nvSpPr>
        <p:spPr>
          <a:xfrm rot="5400000">
            <a:off x="9046277" y="3007502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E33FE-8B88-0B43-A664-AEC618452728}"/>
              </a:ext>
            </a:extLst>
          </p:cNvPr>
          <p:cNvSpPr txBox="1"/>
          <p:nvPr/>
        </p:nvSpPr>
        <p:spPr>
          <a:xfrm>
            <a:off x="8976320" y="4269706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48AD9-99F4-7949-B7D7-E3AB0B2F387E}"/>
              </a:ext>
            </a:extLst>
          </p:cNvPr>
          <p:cNvSpPr txBox="1"/>
          <p:nvPr/>
        </p:nvSpPr>
        <p:spPr>
          <a:xfrm>
            <a:off x="1835769" y="4303323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Operation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9FA6F-7C4C-3541-97CD-80572A712883}"/>
              </a:ext>
            </a:extLst>
          </p:cNvPr>
          <p:cNvSpPr txBox="1"/>
          <p:nvPr/>
        </p:nvSpPr>
        <p:spPr>
          <a:xfrm>
            <a:off x="8866153" y="5513903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switch2sim;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E5806-E2EE-6D44-9334-BDC57E048E7D}"/>
              </a:ext>
            </a:extLst>
          </p:cNvPr>
          <p:cNvSpPr txBox="1"/>
          <p:nvPr/>
        </p:nvSpPr>
        <p:spPr>
          <a:xfrm>
            <a:off x="448455" y="909423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switch2online;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8670EC-2ABD-3942-A3E7-EE280072B0F7}"/>
              </a:ext>
            </a:extLst>
          </p:cNvPr>
          <p:cNvSpPr txBox="1"/>
          <p:nvPr/>
        </p:nvSpPr>
        <p:spPr>
          <a:xfrm>
            <a:off x="8400257" y="820692"/>
            <a:ext cx="3312368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MML IS used as an SR DIGITAL-TWIN </a:t>
            </a:r>
            <a:r>
              <a:rPr lang="en-US" dirty="0"/>
              <a:t>with great profit in many labs since several years.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28B118-8D23-BE42-B71D-8A3F9918DFDA}"/>
              </a:ext>
            </a:extLst>
          </p:cNvPr>
          <p:cNvSpPr txBox="1"/>
          <p:nvPr/>
        </p:nvSpPr>
        <p:spPr>
          <a:xfrm>
            <a:off x="839700" y="252617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tango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85559A-C106-5E41-96DE-4B46B2E78AD4}"/>
              </a:ext>
            </a:extLst>
          </p:cNvPr>
          <p:cNvCxnSpPr>
            <a:cxnSpLocks/>
          </p:cNvCxnSpPr>
          <p:nvPr/>
        </p:nvCxnSpPr>
        <p:spPr>
          <a:xfrm>
            <a:off x="6969745" y="148478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2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65A4-46B0-664E-890D-4E228DCA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Middle layer has World wide users (incomplete list)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98A90-DD1C-8E48-8B93-903624F9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USA: ALS, Stanford (Spear3), Duke FEL, Brookhaven (VUV or X-Ray rings), B-</a:t>
            </a:r>
            <a:r>
              <a:rPr lang="fr-FR" dirty="0" err="1"/>
              <a:t>Factory</a:t>
            </a:r>
            <a:r>
              <a:rPr lang="fr-FR" dirty="0"/>
              <a:t> </a:t>
            </a:r>
          </a:p>
          <a:p>
            <a:r>
              <a:rPr lang="fr-FR" dirty="0"/>
              <a:t>Canada: CLS</a:t>
            </a:r>
            <a:br>
              <a:rPr lang="fr-FR" dirty="0"/>
            </a:br>
            <a:r>
              <a:rPr lang="fr-FR" dirty="0"/>
              <a:t>Europe: SOLEIL (France), DIAMOND (</a:t>
            </a:r>
            <a:r>
              <a:rPr lang="fr-FR" dirty="0" err="1"/>
              <a:t>England</a:t>
            </a:r>
            <a:r>
              <a:rPr lang="fr-FR" dirty="0"/>
              <a:t>), ALBA (Spain), Soleil (</a:t>
            </a:r>
            <a:r>
              <a:rPr lang="fr-FR" dirty="0" err="1"/>
              <a:t>Poland</a:t>
            </a:r>
            <a:r>
              <a:rPr lang="fr-FR" dirty="0"/>
              <a:t>), MAX-IV (</a:t>
            </a:r>
            <a:r>
              <a:rPr lang="fr-FR" dirty="0" err="1"/>
              <a:t>Sweden</a:t>
            </a:r>
            <a:r>
              <a:rPr lang="fr-FR" dirty="0"/>
              <a:t>)</a:t>
            </a:r>
          </a:p>
          <a:p>
            <a:r>
              <a:rPr lang="fr-FR" dirty="0"/>
              <a:t>Asia: PLS2 (</a:t>
            </a:r>
            <a:r>
              <a:rPr lang="fr-FR" dirty="0" err="1"/>
              <a:t>Korea</a:t>
            </a:r>
            <a:r>
              <a:rPr lang="fr-FR" dirty="0"/>
              <a:t>), SLS (</a:t>
            </a:r>
            <a:r>
              <a:rPr lang="fr-FR" dirty="0" err="1"/>
              <a:t>Thailand</a:t>
            </a:r>
            <a:r>
              <a:rPr lang="fr-FR" dirty="0"/>
              <a:t>), SSRF (Shanghai), NSRRC (Taiwan) </a:t>
            </a:r>
          </a:p>
          <a:p>
            <a:r>
              <a:rPr lang="fr-FR" dirty="0"/>
              <a:t>Middle East: SESAME (Jordan) </a:t>
            </a:r>
          </a:p>
          <a:p>
            <a:r>
              <a:rPr lang="fr-FR" dirty="0" err="1"/>
              <a:t>Australia</a:t>
            </a:r>
            <a:r>
              <a:rPr lang="fr-FR" dirty="0"/>
              <a:t>: ASP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65686-9E49-3D4F-BD4A-18668B997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8F3D0-B361-6546-BCB4-261A2B4492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7B672B-778D-4944-BDA3-71933407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659504"/>
            <a:ext cx="8686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194-1DE0-AE41-8E4D-08C374F1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middle layer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B58C-380E-7F4C-B42B-ADB2C197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398" y="963536"/>
            <a:ext cx="4317483" cy="4439746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Matlab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Middle Layer</a:t>
            </a:r>
          </a:p>
          <a:p>
            <a:r>
              <a:rPr lang="en-US" dirty="0">
                <a:solidFill>
                  <a:schemeClr val="accent2"/>
                </a:solidFill>
              </a:rPr>
              <a:t>Last minor updates in 2013 and 2018</a:t>
            </a:r>
          </a:p>
          <a:p>
            <a:r>
              <a:rPr lang="en-US" dirty="0">
                <a:solidFill>
                  <a:schemeClr val="accent2"/>
                </a:solidFill>
              </a:rPr>
              <a:t>Based on </a:t>
            </a:r>
            <a:r>
              <a:rPr lang="en-US" dirty="0">
                <a:solidFill>
                  <a:srgbClr val="C00000"/>
                </a:solidFill>
              </a:rPr>
              <a:t>deprecated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matlab</a:t>
            </a:r>
            <a:r>
              <a:rPr lang="en-US" dirty="0">
                <a:solidFill>
                  <a:schemeClr val="accent2"/>
                </a:solidFill>
              </a:rPr>
              <a:t> graphical interfaces</a:t>
            </a:r>
          </a:p>
          <a:p>
            <a:r>
              <a:rPr lang="en-US" dirty="0">
                <a:solidFill>
                  <a:schemeClr val="accent2"/>
                </a:solidFill>
              </a:rPr>
              <a:t>Not easy to set up and start with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Scarse</a:t>
            </a:r>
            <a:r>
              <a:rPr lang="en-US" dirty="0">
                <a:solidFill>
                  <a:schemeClr val="accent2"/>
                </a:solidFill>
              </a:rPr>
              <a:t> documentation</a:t>
            </a:r>
          </a:p>
          <a:p>
            <a:r>
              <a:rPr lang="en-US" dirty="0">
                <a:solidFill>
                  <a:schemeClr val="accent2"/>
                </a:solidFill>
              </a:rPr>
              <a:t>Community of old and new users is looking towards alternatives, often leading to home-made solutions.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74EA3-361E-6A4D-86E7-6FAFCE42D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AEA1-0F19-4F44-B25A-E02DB0F9AB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l python storage ring digital twin l 21st September 2023 l </a:t>
            </a:r>
            <a:r>
              <a:rPr lang="en-US" dirty="0" err="1"/>
              <a:t>S.M.Liuzzo</a:t>
            </a:r>
            <a:r>
              <a:rPr lang="en-US" dirty="0"/>
              <a:t> et al.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6AEB1-263F-7441-B19F-3307ACE6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" y="1376118"/>
            <a:ext cx="1311657" cy="1405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DE285-D835-C44F-95B5-56984A1C2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3" y="3068960"/>
            <a:ext cx="1327150" cy="1301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505203-E287-AA4A-99F2-37DC28821369}"/>
              </a:ext>
            </a:extLst>
          </p:cNvPr>
          <p:cNvSpPr/>
          <p:nvPr/>
        </p:nvSpPr>
        <p:spPr>
          <a:xfrm>
            <a:off x="755628" y="496978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made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D06DB3F-AD6F-4A44-BB6A-C88E12E880F0}"/>
              </a:ext>
            </a:extLst>
          </p:cNvPr>
          <p:cNvSpPr/>
          <p:nvPr/>
        </p:nvSpPr>
        <p:spPr>
          <a:xfrm rot="16200000">
            <a:off x="2422448" y="3007503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1DDCE-C071-E546-A878-533D31A23219}"/>
              </a:ext>
            </a:extLst>
          </p:cNvPr>
          <p:cNvSpPr txBox="1"/>
          <p:nvPr/>
        </p:nvSpPr>
        <p:spPr>
          <a:xfrm>
            <a:off x="10449242" y="2855879"/>
            <a:ext cx="1487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Accelerator Toolbox simulations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17CCFF9-8CB7-4242-914C-9DF919076A36}"/>
              </a:ext>
            </a:extLst>
          </p:cNvPr>
          <p:cNvSpPr/>
          <p:nvPr/>
        </p:nvSpPr>
        <p:spPr>
          <a:xfrm rot="5400000">
            <a:off x="9046277" y="2973464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E33FE-8B88-0B43-A664-AEC618452728}"/>
              </a:ext>
            </a:extLst>
          </p:cNvPr>
          <p:cNvSpPr txBox="1"/>
          <p:nvPr/>
        </p:nvSpPr>
        <p:spPr>
          <a:xfrm>
            <a:off x="8976320" y="4269706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48AD9-99F4-7949-B7D7-E3AB0B2F387E}"/>
              </a:ext>
            </a:extLst>
          </p:cNvPr>
          <p:cNvSpPr txBox="1"/>
          <p:nvPr/>
        </p:nvSpPr>
        <p:spPr>
          <a:xfrm>
            <a:off x="1835769" y="4303323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Operation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9FA6F-7C4C-3541-97CD-80572A712883}"/>
              </a:ext>
            </a:extLst>
          </p:cNvPr>
          <p:cNvSpPr txBox="1"/>
          <p:nvPr/>
        </p:nvSpPr>
        <p:spPr>
          <a:xfrm>
            <a:off x="8866153" y="5513903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switch2sim;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E5806-E2EE-6D44-9334-BDC57E048E7D}"/>
              </a:ext>
            </a:extLst>
          </p:cNvPr>
          <p:cNvSpPr txBox="1"/>
          <p:nvPr/>
        </p:nvSpPr>
        <p:spPr>
          <a:xfrm>
            <a:off x="448455" y="909423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switch2online;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8670EC-2ABD-3942-A3E7-EE280072B0F7}"/>
              </a:ext>
            </a:extLst>
          </p:cNvPr>
          <p:cNvSpPr txBox="1"/>
          <p:nvPr/>
        </p:nvSpPr>
        <p:spPr>
          <a:xfrm>
            <a:off x="8400256" y="820692"/>
            <a:ext cx="355174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MML IS used as an off-line SR DIGITAL-TWIN with great profit in many labs since several years.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28B118-8D23-BE42-B71D-8A3F9918DFDA}"/>
              </a:ext>
            </a:extLst>
          </p:cNvPr>
          <p:cNvSpPr txBox="1"/>
          <p:nvPr/>
        </p:nvSpPr>
        <p:spPr>
          <a:xfrm>
            <a:off x="839700" y="252617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tango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52B990-A399-D74C-917D-35B750780A75}"/>
              </a:ext>
            </a:extLst>
          </p:cNvPr>
          <p:cNvSpPr txBox="1"/>
          <p:nvPr/>
        </p:nvSpPr>
        <p:spPr>
          <a:xfrm>
            <a:off x="7058634" y="796665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~ 2005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83329D-EF86-F74A-BC3E-3E3C1C1A7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96" y="4071759"/>
            <a:ext cx="3500008" cy="27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2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B10A-0086-0C4A-9720-AA60659A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ESRF In-house Digital-Twin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57FD4-F512-114F-B1EF-47E887F34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67A9-0D51-C24E-846F-EF6126A227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3F8D9-8812-A840-8986-46C963875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16" y="4286659"/>
            <a:ext cx="2539450" cy="2246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947FB-98B4-364A-A33D-862106193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6" y="1314567"/>
            <a:ext cx="5369265" cy="2795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72ECE-C500-EB47-BC1C-C06126844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00" y="1314567"/>
            <a:ext cx="5400600" cy="2826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8D13DC-79C8-5F49-949E-786B7DC78B50}"/>
              </a:ext>
            </a:extLst>
          </p:cNvPr>
          <p:cNvSpPr txBox="1"/>
          <p:nvPr/>
        </p:nvSpPr>
        <p:spPr>
          <a:xfrm>
            <a:off x="271536" y="790636"/>
            <a:ext cx="40186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REAL</a:t>
            </a:r>
            <a:r>
              <a:rPr lang="en-US" dirty="0"/>
              <a:t> CONTROL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B6BB0-1F09-4645-AF41-976CAFE4820C}"/>
              </a:ext>
            </a:extLst>
          </p:cNvPr>
          <p:cNvSpPr txBox="1"/>
          <p:nvPr/>
        </p:nvSpPr>
        <p:spPr>
          <a:xfrm>
            <a:off x="7653516" y="799696"/>
            <a:ext cx="429848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b="1" dirty="0"/>
              <a:t>SIMULATED</a:t>
            </a:r>
            <a:r>
              <a:rPr lang="en-US" dirty="0"/>
              <a:t> 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BA97D-CC0B-C64B-819A-46CD17AA9F14}"/>
              </a:ext>
            </a:extLst>
          </p:cNvPr>
          <p:cNvSpPr txBox="1"/>
          <p:nvPr/>
        </p:nvSpPr>
        <p:spPr>
          <a:xfrm>
            <a:off x="8558346" y="4225684"/>
            <a:ext cx="2488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PRESENT ESRF-EBS</a:t>
            </a:r>
          </a:p>
          <a:p>
            <a:r>
              <a:rPr lang="en-US" dirty="0"/>
              <a:t>Digital twin</a:t>
            </a:r>
          </a:p>
        </p:txBody>
      </p:sp>
      <p:pic>
        <p:nvPicPr>
          <p:cNvPr id="1026" name="Picture 2" descr="Fichier:Python-logo-notext.svg — Wikipédia">
            <a:hlinkClick r:id="rId5"/>
            <a:extLst>
              <a:ext uri="{FF2B5EF4-FFF2-40B4-BE49-F238E27FC236}">
                <a16:creationId xmlns:a16="http://schemas.microsoft.com/office/drawing/2014/main" id="{2279E849-2FA7-204D-BD35-06B80C67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02" y="4936592"/>
            <a:ext cx="1016907" cy="1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DCC43EFF-E13E-754C-868A-D6CCC06EE45B}"/>
              </a:ext>
            </a:extLst>
          </p:cNvPr>
          <p:cNvSpPr/>
          <p:nvPr/>
        </p:nvSpPr>
        <p:spPr>
          <a:xfrm>
            <a:off x="9500350" y="5229200"/>
            <a:ext cx="398769" cy="398769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4B24AC-0317-DF41-8C9F-1CAAC745FF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934" y="4645545"/>
            <a:ext cx="1311657" cy="14053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D9A97E-1593-7348-9710-D9720AA5E531}"/>
              </a:ext>
            </a:extLst>
          </p:cNvPr>
          <p:cNvSpPr txBox="1"/>
          <p:nvPr/>
        </p:nvSpPr>
        <p:spPr>
          <a:xfrm>
            <a:off x="8105232" y="608202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F03C65-1D17-FD47-90A0-1BC6ECD22791}"/>
              </a:ext>
            </a:extLst>
          </p:cNvPr>
          <p:cNvSpPr txBox="1"/>
          <p:nvPr/>
        </p:nvSpPr>
        <p:spPr>
          <a:xfrm>
            <a:off x="10363620" y="6114018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C52940-2179-9345-9C42-0D835BF02E10}"/>
              </a:ext>
            </a:extLst>
          </p:cNvPr>
          <p:cNvSpPr txBox="1"/>
          <p:nvPr/>
        </p:nvSpPr>
        <p:spPr>
          <a:xfrm>
            <a:off x="335360" y="4619296"/>
            <a:ext cx="4379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ESRF based solution.</a:t>
            </a:r>
          </a:p>
          <a:p>
            <a:r>
              <a:rPr lang="en-US" dirty="0"/>
              <a:t>Con’s: DIFFICULT TO SHARE, strongly linked to control system infrastructure.</a:t>
            </a:r>
          </a:p>
          <a:p>
            <a:endParaRPr lang="en-US" dirty="0"/>
          </a:p>
          <a:p>
            <a:r>
              <a:rPr lang="en-US" dirty="0"/>
              <a:t>Pro’s: Has online monitoring.</a:t>
            </a:r>
          </a:p>
        </p:txBody>
      </p:sp>
    </p:spTree>
    <p:extLst>
      <p:ext uri="{BB962C8B-B14F-4D97-AF65-F5344CB8AC3E}">
        <p14:creationId xmlns:p14="http://schemas.microsoft.com/office/powerpoint/2010/main" val="376684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194-1DE0-AE41-8E4D-08C374F1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digital-twin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B58C-380E-7F4C-B42B-ADB2C197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847" y="1924715"/>
            <a:ext cx="4735363" cy="4460862"/>
          </a:xfrm>
        </p:spPr>
        <p:txBody>
          <a:bodyPr/>
          <a:lstStyle/>
          <a:p>
            <a:r>
              <a:rPr lang="en-US" strike="sngStrike" dirty="0" err="1">
                <a:solidFill>
                  <a:schemeClr val="bg2">
                    <a:lumMod val="50000"/>
                  </a:schemeClr>
                </a:solidFill>
              </a:rPr>
              <a:t>Matlab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trike="sngStrike" dirty="0">
                <a:solidFill>
                  <a:schemeClr val="bg2">
                    <a:lumMod val="50000"/>
                  </a:schemeClr>
                </a:solidFill>
              </a:rPr>
              <a:t>Middle Layer</a:t>
            </a:r>
          </a:p>
          <a:p>
            <a:r>
              <a:rPr lang="en-US" dirty="0"/>
              <a:t>Allows to develop high level applications and tuning tools based on simulations and use the same identical tools for operation.</a:t>
            </a:r>
          </a:p>
          <a:p>
            <a:r>
              <a:rPr lang="en-US" dirty="0"/>
              <a:t>It is control system agnostic.</a:t>
            </a:r>
          </a:p>
          <a:p>
            <a:r>
              <a:rPr lang="en-US" dirty="0"/>
              <a:t>It is collaborative (same code for every one) as MML.</a:t>
            </a:r>
          </a:p>
          <a:p>
            <a:r>
              <a:rPr lang="en-US" dirty="0"/>
              <a:t>EASY to extend, interface with AI/ML tools (ex. Badger, </a:t>
            </a:r>
            <a:r>
              <a:rPr lang="en-US" dirty="0" err="1"/>
              <a:t>XOpt</a:t>
            </a:r>
            <a:r>
              <a:rPr lang="en-US" dirty="0"/>
              <a:t>, etc..)</a:t>
            </a:r>
          </a:p>
          <a:p>
            <a:r>
              <a:rPr lang="en-US" dirty="0"/>
              <a:t>Works for SR, Transfer lines, booster, (</a:t>
            </a:r>
            <a:r>
              <a:rPr lang="en-US" dirty="0" err="1"/>
              <a:t>linacs</a:t>
            </a:r>
            <a:r>
              <a:rPr lang="en-US" dirty="0"/>
              <a:t>)</a:t>
            </a:r>
          </a:p>
          <a:p>
            <a:r>
              <a:rPr lang="en-US" dirty="0" err="1"/>
              <a:t>Clear&amp;EASY</a:t>
            </a:r>
            <a:r>
              <a:rPr lang="en-US" dirty="0"/>
              <a:t> code configuration for new SR users.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74EA3-361E-6A4D-86E7-6FAFCE42D6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AEA1-0F19-4F44-B25A-E02DB0F9AB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l python storage ring digital twin l 21st September 2023 l </a:t>
            </a:r>
            <a:r>
              <a:rPr lang="en-US" dirty="0" err="1"/>
              <a:t>S.M.Liuzzo</a:t>
            </a:r>
            <a:r>
              <a:rPr lang="en-US" dirty="0"/>
              <a:t> et al.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36AEB1-263F-7441-B19F-3307ACE6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6" y="1376118"/>
            <a:ext cx="1311657" cy="1405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4DE285-D835-C44F-95B5-56984A1C2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53" y="3068960"/>
            <a:ext cx="1327150" cy="1301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505203-E287-AA4A-99F2-37DC28821369}"/>
              </a:ext>
            </a:extLst>
          </p:cNvPr>
          <p:cNvSpPr/>
          <p:nvPr/>
        </p:nvSpPr>
        <p:spPr>
          <a:xfrm>
            <a:off x="755628" y="4969786"/>
            <a:ext cx="914400" cy="914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 made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9D06DB3F-AD6F-4A44-BB6A-C88E12E880F0}"/>
              </a:ext>
            </a:extLst>
          </p:cNvPr>
          <p:cNvSpPr/>
          <p:nvPr/>
        </p:nvSpPr>
        <p:spPr>
          <a:xfrm rot="16200000">
            <a:off x="2422448" y="3007503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1DDCE-C071-E546-A878-533D31A23219}"/>
              </a:ext>
            </a:extLst>
          </p:cNvPr>
          <p:cNvSpPr txBox="1"/>
          <p:nvPr/>
        </p:nvSpPr>
        <p:spPr>
          <a:xfrm>
            <a:off x="10464569" y="2707313"/>
            <a:ext cx="1487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</a:t>
            </a:r>
          </a:p>
          <a:p>
            <a:r>
              <a:rPr lang="en-US" dirty="0"/>
              <a:t>Accelerator Toolbox simulations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17CCFF9-8CB7-4242-914C-9DF919076A36}"/>
              </a:ext>
            </a:extLst>
          </p:cNvPr>
          <p:cNvSpPr/>
          <p:nvPr/>
        </p:nvSpPr>
        <p:spPr>
          <a:xfrm rot="5400000">
            <a:off x="9039538" y="3007503"/>
            <a:ext cx="1060704" cy="914400"/>
          </a:xfrm>
          <a:prstGeom prst="triangl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E33FE-8B88-0B43-A664-AEC618452728}"/>
              </a:ext>
            </a:extLst>
          </p:cNvPr>
          <p:cNvSpPr txBox="1"/>
          <p:nvPr/>
        </p:nvSpPr>
        <p:spPr>
          <a:xfrm>
            <a:off x="8976320" y="4269706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phase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48AD9-99F4-7949-B7D7-E3AB0B2F387E}"/>
              </a:ext>
            </a:extLst>
          </p:cNvPr>
          <p:cNvSpPr txBox="1"/>
          <p:nvPr/>
        </p:nvSpPr>
        <p:spPr>
          <a:xfrm>
            <a:off x="1835769" y="4303323"/>
            <a:ext cx="16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Operation phase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BDE83C-9BD6-D445-8E50-51AC24BA6DF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007915" y="1525413"/>
            <a:ext cx="536357" cy="100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6D7214-FEDB-D344-983D-9581216B8BE5}"/>
              </a:ext>
            </a:extLst>
          </p:cNvPr>
          <p:cNvSpPr txBox="1"/>
          <p:nvPr/>
        </p:nvSpPr>
        <p:spPr>
          <a:xfrm>
            <a:off x="8741823" y="786749"/>
            <a:ext cx="3479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Free from licenses</a:t>
            </a:r>
          </a:p>
          <a:p>
            <a:r>
              <a:rPr lang="en-US" dirty="0"/>
              <a:t>Easier to maintain</a:t>
            </a:r>
          </a:p>
          <a:p>
            <a:r>
              <a:rPr lang="en-US" dirty="0"/>
              <a:t>Very large user community</a:t>
            </a:r>
          </a:p>
          <a:p>
            <a:r>
              <a:rPr lang="en-US" dirty="0"/>
              <a:t>Easy to collaborate and add features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E9FA6F-7C4C-3541-97CD-80572A712883}"/>
              </a:ext>
            </a:extLst>
          </p:cNvPr>
          <p:cNvSpPr txBox="1"/>
          <p:nvPr/>
        </p:nvSpPr>
        <p:spPr>
          <a:xfrm>
            <a:off x="8866153" y="5513903"/>
            <a:ext cx="335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switch_to_physics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E5806-E2EE-6D44-9334-BDC57E048E7D}"/>
              </a:ext>
            </a:extLst>
          </p:cNvPr>
          <p:cNvSpPr txBox="1"/>
          <p:nvPr/>
        </p:nvSpPr>
        <p:spPr>
          <a:xfrm>
            <a:off x="448455" y="909423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switch_to_hardware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21" name="Picture 2" descr="Fichier:Python-logo-notext.svg — Wikipédia">
            <a:hlinkClick r:id="rId4"/>
            <a:extLst>
              <a:ext uri="{FF2B5EF4-FFF2-40B4-BE49-F238E27FC236}">
                <a16:creationId xmlns:a16="http://schemas.microsoft.com/office/drawing/2014/main" id="{34CF510F-20F0-5E40-9AC9-2B6BAEB5B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49" y="1415008"/>
            <a:ext cx="477571" cy="5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B6FF0E-0CBD-8248-951C-712906B23A39}"/>
              </a:ext>
            </a:extLst>
          </p:cNvPr>
          <p:cNvSpPr txBox="1"/>
          <p:nvPr/>
        </p:nvSpPr>
        <p:spPr>
          <a:xfrm>
            <a:off x="4496441" y="1363806"/>
            <a:ext cx="3511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Python Digital-Twin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87C68-C106-6D41-A2A2-50D839417CA0}"/>
              </a:ext>
            </a:extLst>
          </p:cNvPr>
          <p:cNvSpPr txBox="1"/>
          <p:nvPr/>
        </p:nvSpPr>
        <p:spPr>
          <a:xfrm>
            <a:off x="5421135" y="786749"/>
            <a:ext cx="207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Call it with the correct name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1AED96-DCD7-D84A-B228-41A3A2DF9881}"/>
              </a:ext>
            </a:extLst>
          </p:cNvPr>
          <p:cNvCxnSpPr>
            <a:cxnSpLocks/>
          </p:cNvCxnSpPr>
          <p:nvPr/>
        </p:nvCxnSpPr>
        <p:spPr>
          <a:xfrm>
            <a:off x="6460800" y="1132507"/>
            <a:ext cx="0" cy="193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Fichier:Python-logo-notext.svg — Wikipédia">
            <a:hlinkClick r:id="rId4"/>
            <a:extLst>
              <a:ext uri="{FF2B5EF4-FFF2-40B4-BE49-F238E27FC236}">
                <a16:creationId xmlns:a16="http://schemas.microsoft.com/office/drawing/2014/main" id="{9112C330-1D62-1C4E-BD4D-92965A59C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224040"/>
            <a:ext cx="477571" cy="5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43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65D6-EF55-9E44-9454-636D99D4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already and what the project would give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E286-7C96-5640-BB9A-66D5A9C8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HAVE AVAILABLE:</a:t>
            </a:r>
          </a:p>
          <a:p>
            <a:r>
              <a:rPr lang="en-US" dirty="0"/>
              <a:t>A solid and benchmarked </a:t>
            </a:r>
            <a:r>
              <a:rPr lang="en-US" dirty="0">
                <a:solidFill>
                  <a:schemeClr val="accent2"/>
                </a:solidFill>
              </a:rPr>
              <a:t>python Accelerator Toolbox </a:t>
            </a:r>
            <a:r>
              <a:rPr lang="en-US" dirty="0"/>
              <a:t>package for storage ring simulations</a:t>
            </a:r>
          </a:p>
          <a:p>
            <a:r>
              <a:rPr lang="en-US" dirty="0"/>
              <a:t>Correction algorithms for orbit, tunes, chromaticity, first turns, optics, </a:t>
            </a:r>
            <a:r>
              <a:rPr lang="en-US" dirty="0" err="1"/>
              <a:t>etc</a:t>
            </a:r>
            <a:r>
              <a:rPr lang="en-US" dirty="0"/>
              <a:t>…code is part of </a:t>
            </a:r>
            <a:r>
              <a:rPr lang="en-US" dirty="0">
                <a:solidFill>
                  <a:schemeClr val="accent2"/>
                </a:solidFill>
              </a:rPr>
              <a:t>python Simulated Commissioning</a:t>
            </a:r>
            <a:r>
              <a:rPr lang="en-US" dirty="0"/>
              <a:t> (outcome of EURIZON ~ 1year of collaboration ESRF-DESY)</a:t>
            </a:r>
          </a:p>
          <a:p>
            <a:r>
              <a:rPr lang="en-US" dirty="0"/>
              <a:t>User experience from </a:t>
            </a:r>
            <a:r>
              <a:rPr lang="en-US" dirty="0">
                <a:solidFill>
                  <a:schemeClr val="accent2"/>
                </a:solidFill>
              </a:rPr>
              <a:t>MML</a:t>
            </a:r>
          </a:p>
          <a:p>
            <a:endParaRPr lang="en-US" dirty="0"/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 WOULD GET FROM THE PROJECT: </a:t>
            </a:r>
          </a:p>
          <a:p>
            <a:r>
              <a:rPr lang="en-US" dirty="0"/>
              <a:t>Adapt </a:t>
            </a:r>
            <a:r>
              <a:rPr lang="en-US" dirty="0" err="1"/>
              <a:t>pySC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correction</a:t>
            </a:r>
            <a:r>
              <a:rPr lang="en-US" dirty="0"/>
              <a:t> tools to </a:t>
            </a:r>
            <a:r>
              <a:rPr lang="en-US" dirty="0">
                <a:solidFill>
                  <a:schemeClr val="accent1"/>
                </a:solidFill>
              </a:rPr>
              <a:t>real beam control</a:t>
            </a:r>
          </a:p>
          <a:p>
            <a:r>
              <a:rPr lang="en-US" dirty="0">
                <a:solidFill>
                  <a:schemeClr val="accent1"/>
                </a:solidFill>
              </a:rPr>
              <a:t>Graphical interfaces </a:t>
            </a:r>
            <a:r>
              <a:rPr lang="en-US" dirty="0"/>
              <a:t>as those available in MML</a:t>
            </a:r>
          </a:p>
          <a:p>
            <a:r>
              <a:rPr lang="en-US" dirty="0">
                <a:solidFill>
                  <a:schemeClr val="accent1"/>
                </a:solidFill>
              </a:rPr>
              <a:t>Magnet calibrations </a:t>
            </a:r>
            <a:r>
              <a:rPr lang="en-US" dirty="0"/>
              <a:t>and control (to be ported from TANGO C++ for example)</a:t>
            </a:r>
          </a:p>
          <a:p>
            <a:r>
              <a:rPr lang="en-US" dirty="0">
                <a:solidFill>
                  <a:schemeClr val="accent1"/>
                </a:solidFill>
              </a:rPr>
              <a:t>Commissioning Simulation mode </a:t>
            </a:r>
            <a:r>
              <a:rPr lang="en-US" dirty="0"/>
              <a:t>(use simulations software in background for many error seeds)</a:t>
            </a:r>
          </a:p>
          <a:p>
            <a:r>
              <a:rPr lang="en-US" dirty="0">
                <a:solidFill>
                  <a:schemeClr val="accent1"/>
                </a:solidFill>
              </a:rPr>
              <a:t>Easy installation </a:t>
            </a:r>
            <a:r>
              <a:rPr lang="en-US" dirty="0"/>
              <a:t>and configuration for any accelerator</a:t>
            </a:r>
          </a:p>
          <a:p>
            <a:r>
              <a:rPr lang="en-US" dirty="0">
                <a:solidFill>
                  <a:schemeClr val="accent1"/>
                </a:solidFill>
              </a:rPr>
              <a:t>Easy upgrade </a:t>
            </a:r>
            <a:r>
              <a:rPr lang="en-US" dirty="0"/>
              <a:t>from MML to </a:t>
            </a:r>
            <a:r>
              <a:rPr lang="en-US" dirty="0" err="1"/>
              <a:t>pythonDigitalTwin</a:t>
            </a:r>
            <a:r>
              <a:rPr lang="en-US" dirty="0"/>
              <a:t> (similar interface)</a:t>
            </a:r>
          </a:p>
          <a:p>
            <a:r>
              <a:rPr lang="en-US" dirty="0"/>
              <a:t>Thorough </a:t>
            </a:r>
            <a:r>
              <a:rPr lang="en-US" dirty="0">
                <a:solidFill>
                  <a:schemeClr val="accent1"/>
                </a:solidFill>
              </a:rPr>
              <a:t>documentation</a:t>
            </a:r>
            <a:r>
              <a:rPr lang="en-US" dirty="0"/>
              <a:t>, tests and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C0E63-D1F5-494A-96CE-EB7F9BD4C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Page </a:t>
            </a:r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4C07D-8641-504C-858B-C60AE8D6CB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 python storage ring digital twin l 21st September 2023 l S.M.Liuzzo et 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9546382"/>
      </p:ext>
    </p:extLst>
  </p:cSld>
  <p:clrMapOvr>
    <a:masterClrMapping/>
  </p:clrMapOvr>
</p:sld>
</file>

<file path=ppt/theme/theme1.xml><?xml version="1.0" encoding="utf-8"?>
<a:theme xmlns:a="http://schemas.openxmlformats.org/drawingml/2006/main" name="ESRF-default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arge" id="{B15BCB97-A8FD-D541-8A4F-8B7C02A4B762}" vid="{1D0DB679-6EAB-7647-A91B-77781071AD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1830</Words>
  <Application>Microsoft Macintosh PowerPoint</Application>
  <PresentationFormat>Widescreen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ITCOfficinaSans LT Book</vt:lpstr>
      <vt:lpstr>Wingdings</vt:lpstr>
      <vt:lpstr>ESRF-default</vt:lpstr>
      <vt:lpstr>PowerPoint Presentation</vt:lpstr>
      <vt:lpstr>PowerPoint Presentation</vt:lpstr>
      <vt:lpstr>Use of a Storage ring digital-twin </vt:lpstr>
      <vt:lpstr>Matlab middle layer</vt:lpstr>
      <vt:lpstr>Matlab Middle layer has World wide users (incomplete list)</vt:lpstr>
      <vt:lpstr>Matlab middle layer ISSUES</vt:lpstr>
      <vt:lpstr>ESRF In-house Digital-Twin</vt:lpstr>
      <vt:lpstr>Python digital-twin</vt:lpstr>
      <vt:lpstr>What we have already and what the project would give us</vt:lpstr>
      <vt:lpstr>Construction and consolidation of the AT collaboration</vt:lpstr>
      <vt:lpstr>Project preliminary draft budget / human resources</vt:lpstr>
      <vt:lpstr>TIMELINE</vt:lpstr>
      <vt:lpstr>Conclusion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Liuzzo</dc:creator>
  <cp:lastModifiedBy>Simone Liuzzo</cp:lastModifiedBy>
  <cp:revision>23</cp:revision>
  <dcterms:created xsi:type="dcterms:W3CDTF">2023-09-14T21:59:09Z</dcterms:created>
  <dcterms:modified xsi:type="dcterms:W3CDTF">2023-09-21T06:51:07Z</dcterms:modified>
</cp:coreProperties>
</file>