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90" r:id="rId6"/>
    <p:sldId id="285" r:id="rId7"/>
    <p:sldId id="266" r:id="rId8"/>
    <p:sldId id="291" r:id="rId9"/>
    <p:sldId id="306" r:id="rId10"/>
    <p:sldId id="308" r:id="rId11"/>
    <p:sldId id="261" r:id="rId12"/>
    <p:sldId id="296" r:id="rId13"/>
    <p:sldId id="294" r:id="rId14"/>
    <p:sldId id="281" r:id="rId15"/>
    <p:sldId id="295" r:id="rId16"/>
    <p:sldId id="297" r:id="rId17"/>
    <p:sldId id="298" r:id="rId18"/>
    <p:sldId id="299" r:id="rId19"/>
    <p:sldId id="309" r:id="rId20"/>
    <p:sldId id="301" r:id="rId21"/>
    <p:sldId id="302" r:id="rId22"/>
    <p:sldId id="303" r:id="rId23"/>
    <p:sldId id="304" r:id="rId24"/>
    <p:sldId id="292" r:id="rId25"/>
    <p:sldId id="307" r:id="rId26"/>
    <p:sldId id="305" r:id="rId27"/>
    <p:sldId id="31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70438" autoAdjust="0"/>
  </p:normalViewPr>
  <p:slideViewPr>
    <p:cSldViewPr snapToGrid="0">
      <p:cViewPr varScale="1">
        <p:scale>
          <a:sx n="60" d="100"/>
          <a:sy n="60" d="100"/>
        </p:scale>
        <p:origin x="145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CA185-B70F-4DAC-9D96-323C01528E4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7F7E6-C812-46EC-912B-4F67024985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 err="1"/>
            <a:t>Pytac</a:t>
          </a:r>
          <a:r>
            <a:rPr lang="en-GB" dirty="0"/>
            <a:t> &amp; Friends</a:t>
          </a:r>
          <a:endParaRPr lang="en-US" dirty="0"/>
        </a:p>
      </dgm:t>
    </dgm:pt>
    <dgm:pt modelId="{144DD543-EE03-4FC7-A866-340965520BB6}" type="parTrans" cxnId="{1DAF20F3-7C45-4CD1-94E8-A768569DE945}">
      <dgm:prSet/>
      <dgm:spPr/>
      <dgm:t>
        <a:bodyPr/>
        <a:lstStyle/>
        <a:p>
          <a:endParaRPr lang="en-US"/>
        </a:p>
      </dgm:t>
    </dgm:pt>
    <dgm:pt modelId="{76ADD9AA-9019-4045-9974-0572245B8D1E}" type="sibTrans" cxnId="{1DAF20F3-7C45-4CD1-94E8-A768569DE945}">
      <dgm:prSet/>
      <dgm:spPr/>
      <dgm:t>
        <a:bodyPr/>
        <a:lstStyle/>
        <a:p>
          <a:endParaRPr lang="en-US"/>
        </a:p>
      </dgm:t>
    </dgm:pt>
    <dgm:pt modelId="{1B484106-ABE9-42E5-BC2C-8382A2F670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Only supports EPICS</a:t>
          </a:r>
          <a:endParaRPr lang="en-US" dirty="0"/>
        </a:p>
      </dgm:t>
    </dgm:pt>
    <dgm:pt modelId="{C3F11433-770E-4A1A-B2A0-530A44452D7A}" type="parTrans" cxnId="{2ED8B31C-2C29-4680-ACDF-4F6430AC5C71}">
      <dgm:prSet/>
      <dgm:spPr/>
      <dgm:t>
        <a:bodyPr/>
        <a:lstStyle/>
        <a:p>
          <a:endParaRPr lang="en-US"/>
        </a:p>
      </dgm:t>
    </dgm:pt>
    <dgm:pt modelId="{42F57E56-774E-4D38-B1D1-582F83479D88}" type="sibTrans" cxnId="{2ED8B31C-2C29-4680-ACDF-4F6430AC5C71}">
      <dgm:prSet/>
      <dgm:spPr/>
      <dgm:t>
        <a:bodyPr/>
        <a:lstStyle/>
        <a:p>
          <a:endParaRPr lang="en-US"/>
        </a:p>
      </dgm:t>
    </dgm:pt>
    <dgm:pt modelId="{A4FD6CFD-BFA2-4264-BDFA-B90C485153B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 err="1"/>
            <a:t>Matlab</a:t>
          </a:r>
          <a:r>
            <a:rPr lang="en-GB" dirty="0"/>
            <a:t> Middle Layer</a:t>
          </a:r>
          <a:endParaRPr lang="en-US" dirty="0"/>
        </a:p>
      </dgm:t>
    </dgm:pt>
    <dgm:pt modelId="{4A56EF4A-BC15-415C-9DAE-786D651F1BA4}" type="parTrans" cxnId="{AEA6B483-E880-4E15-9BEA-23025A8097FA}">
      <dgm:prSet/>
      <dgm:spPr/>
      <dgm:t>
        <a:bodyPr/>
        <a:lstStyle/>
        <a:p>
          <a:endParaRPr lang="en-US"/>
        </a:p>
      </dgm:t>
    </dgm:pt>
    <dgm:pt modelId="{4A9CB0F6-33E3-4FF1-B0A1-2E52C8080A3A}" type="sibTrans" cxnId="{AEA6B483-E880-4E15-9BEA-23025A8097FA}">
      <dgm:prSet/>
      <dgm:spPr/>
      <dgm:t>
        <a:bodyPr/>
        <a:lstStyle/>
        <a:p>
          <a:endParaRPr lang="en-US"/>
        </a:p>
      </dgm:t>
    </dgm:pt>
    <dgm:pt modelId="{EDDF5013-BD5F-4B46-80C8-85355FF2C4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Supports EPICS and Tango</a:t>
          </a:r>
          <a:endParaRPr lang="en-US" dirty="0"/>
        </a:p>
      </dgm:t>
    </dgm:pt>
    <dgm:pt modelId="{6366121F-9422-434F-9F19-03CC2DA743CF}" type="parTrans" cxnId="{A2AE79C8-0541-49A8-A835-87EDF04F31AC}">
      <dgm:prSet/>
      <dgm:spPr/>
      <dgm:t>
        <a:bodyPr/>
        <a:lstStyle/>
        <a:p>
          <a:endParaRPr lang="en-GB"/>
        </a:p>
      </dgm:t>
    </dgm:pt>
    <dgm:pt modelId="{D0CA34B4-2CC7-40A9-833C-2FA72430EAF7}" type="sibTrans" cxnId="{A2AE79C8-0541-49A8-A835-87EDF04F31AC}">
      <dgm:prSet/>
      <dgm:spPr/>
      <dgm:t>
        <a:bodyPr/>
        <a:lstStyle/>
        <a:p>
          <a:endParaRPr lang="en-GB"/>
        </a:p>
      </dgm:t>
    </dgm:pt>
    <dgm:pt modelId="{C70C06B7-D8A0-4FF2-BB5F-776D5DE058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Feedback systems, tools etc. available for anyone</a:t>
          </a:r>
        </a:p>
      </dgm:t>
    </dgm:pt>
    <dgm:pt modelId="{D824F01B-C925-4A86-8C30-42EF0F6485B8}" type="parTrans" cxnId="{13AA31D7-16F9-476C-966D-8B1B3D931721}">
      <dgm:prSet/>
      <dgm:spPr/>
      <dgm:t>
        <a:bodyPr/>
        <a:lstStyle/>
        <a:p>
          <a:endParaRPr lang="en-GB"/>
        </a:p>
      </dgm:t>
    </dgm:pt>
    <dgm:pt modelId="{176B3C0E-22E3-4A77-BD21-6CA66F2ABE79}" type="sibTrans" cxnId="{13AA31D7-16F9-476C-966D-8B1B3D931721}">
      <dgm:prSet/>
      <dgm:spPr/>
      <dgm:t>
        <a:bodyPr/>
        <a:lstStyle/>
        <a:p>
          <a:endParaRPr lang="en-GB"/>
        </a:p>
      </dgm:t>
    </dgm:pt>
    <dgm:pt modelId="{CEA86497-B504-42AB-9297-76835642A8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Wide collaboration</a:t>
          </a:r>
        </a:p>
      </dgm:t>
    </dgm:pt>
    <dgm:pt modelId="{2D3BDDAB-23BD-4C1F-87AF-8B9DFB519D16}" type="parTrans" cxnId="{04778963-D2E2-48AD-8185-485C02E535F2}">
      <dgm:prSet/>
      <dgm:spPr/>
      <dgm:t>
        <a:bodyPr/>
        <a:lstStyle/>
        <a:p>
          <a:endParaRPr lang="en-GB"/>
        </a:p>
      </dgm:t>
    </dgm:pt>
    <dgm:pt modelId="{CD432EB1-B936-4096-9F81-915B85AAC9ED}" type="sibTrans" cxnId="{04778963-D2E2-48AD-8185-485C02E535F2}">
      <dgm:prSet/>
      <dgm:spPr/>
      <dgm:t>
        <a:bodyPr/>
        <a:lstStyle/>
        <a:p>
          <a:endParaRPr lang="en-GB"/>
        </a:p>
      </dgm:t>
    </dgm:pt>
    <dgm:pt modelId="{AB8092F5-1C26-4E6E-AEDD-5C04C4D4C3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Supports Accelerator Toolbox </a:t>
          </a:r>
          <a:endParaRPr lang="en-GB" dirty="0"/>
        </a:p>
      </dgm:t>
    </dgm:pt>
    <dgm:pt modelId="{CC99E857-8589-4EB1-B3D8-436AC9E5EF75}" type="parTrans" cxnId="{EB561194-862C-41CB-B817-3F5F598531B6}">
      <dgm:prSet/>
      <dgm:spPr/>
      <dgm:t>
        <a:bodyPr/>
        <a:lstStyle/>
        <a:p>
          <a:endParaRPr lang="en-GB"/>
        </a:p>
      </dgm:t>
    </dgm:pt>
    <dgm:pt modelId="{B62D144F-CAF3-4149-8A22-6B50E0B598F0}" type="sibTrans" cxnId="{EB561194-862C-41CB-B817-3F5F598531B6}">
      <dgm:prSet/>
      <dgm:spPr/>
      <dgm:t>
        <a:bodyPr/>
        <a:lstStyle/>
        <a:p>
          <a:endParaRPr lang="en-GB"/>
        </a:p>
      </dgm:t>
    </dgm:pt>
    <dgm:pt modelId="{C7EB2084-77AE-4887-BBF9-6AD109A6F9C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generic tools and utilities</a:t>
          </a:r>
          <a:endParaRPr lang="en-GB" dirty="0"/>
        </a:p>
      </dgm:t>
    </dgm:pt>
    <dgm:pt modelId="{3D23FD6A-8F42-4F9C-ADA8-5E15DAC70C61}" type="parTrans" cxnId="{0C828370-BFB8-44B9-8419-4BA16FB46F2D}">
      <dgm:prSet/>
      <dgm:spPr/>
      <dgm:t>
        <a:bodyPr/>
        <a:lstStyle/>
        <a:p>
          <a:endParaRPr lang="en-GB"/>
        </a:p>
      </dgm:t>
    </dgm:pt>
    <dgm:pt modelId="{E2A76EE7-A120-4DAD-BEBA-F4A16E7C1762}" type="sibTrans" cxnId="{0C828370-BFB8-44B9-8419-4BA16FB46F2D}">
      <dgm:prSet/>
      <dgm:spPr/>
      <dgm:t>
        <a:bodyPr/>
        <a:lstStyle/>
        <a:p>
          <a:endParaRPr lang="en-GB"/>
        </a:p>
      </dgm:t>
    </dgm:pt>
    <dgm:pt modelId="{467FBAE0-DF82-4C7D-98DB-52C31E7A40F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Only maintained by Diamond Light Source</a:t>
          </a:r>
        </a:p>
      </dgm:t>
    </dgm:pt>
    <dgm:pt modelId="{60FA439B-90C5-4CDF-8019-A019A197A9C1}" type="parTrans" cxnId="{D4A3AC32-0243-4223-BD11-8A1C0B7A9F95}">
      <dgm:prSet/>
      <dgm:spPr/>
      <dgm:t>
        <a:bodyPr/>
        <a:lstStyle/>
        <a:p>
          <a:endParaRPr lang="en-GB"/>
        </a:p>
      </dgm:t>
    </dgm:pt>
    <dgm:pt modelId="{47EF0CAD-D0CA-4FFA-8859-9C1107783841}" type="sibTrans" cxnId="{D4A3AC32-0243-4223-BD11-8A1C0B7A9F95}">
      <dgm:prSet/>
      <dgm:spPr/>
      <dgm:t>
        <a:bodyPr/>
        <a:lstStyle/>
        <a:p>
          <a:endParaRPr lang="en-GB"/>
        </a:p>
      </dgm:t>
    </dgm:pt>
    <dgm:pt modelId="{21CF76C9-CA39-49EB-B99E-A92682EE1A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Supports Accelerator Toolbox</a:t>
          </a:r>
        </a:p>
      </dgm:t>
    </dgm:pt>
    <dgm:pt modelId="{1F0371BD-EDE8-49D6-AD0E-7EA118B8C848}" type="parTrans" cxnId="{10E6984C-F895-4714-9DB6-35D85B42550D}">
      <dgm:prSet/>
      <dgm:spPr/>
      <dgm:t>
        <a:bodyPr/>
        <a:lstStyle/>
        <a:p>
          <a:endParaRPr lang="en-GB"/>
        </a:p>
      </dgm:t>
    </dgm:pt>
    <dgm:pt modelId="{3DD3515C-97CD-449A-A796-757991219E40}" type="sibTrans" cxnId="{10E6984C-F895-4714-9DB6-35D85B42550D}">
      <dgm:prSet/>
      <dgm:spPr/>
      <dgm:t>
        <a:bodyPr/>
        <a:lstStyle/>
        <a:p>
          <a:endParaRPr lang="en-GB"/>
        </a:p>
      </dgm:t>
    </dgm:pt>
    <dgm:pt modelId="{3C4B8396-7DCB-4FF0-885A-870A9A04619F}" type="pres">
      <dgm:prSet presAssocID="{FB8CA185-B70F-4DAC-9D96-323C01528E48}" presName="root" presStyleCnt="0">
        <dgm:presLayoutVars>
          <dgm:dir/>
          <dgm:resizeHandles val="exact"/>
        </dgm:presLayoutVars>
      </dgm:prSet>
      <dgm:spPr/>
    </dgm:pt>
    <dgm:pt modelId="{9F214C14-26B6-4376-90B4-11AA2679CD0F}" type="pres">
      <dgm:prSet presAssocID="{C967F7E6-C812-46EC-912B-4F6702498587}" presName="compNode" presStyleCnt="0"/>
      <dgm:spPr/>
    </dgm:pt>
    <dgm:pt modelId="{628004E9-479D-4747-AC8C-CCEFBE5A4C56}" type="pres">
      <dgm:prSet presAssocID="{C967F7E6-C812-46EC-912B-4F6702498587}" presName="iconRect" presStyleLbl="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44" t="1848" r="12344" b="1848"/>
          </a:stretch>
        </a:blipFill>
      </dgm:spPr>
    </dgm:pt>
    <dgm:pt modelId="{09AC45A5-9CBE-48D8-B834-F071C73F60F8}" type="pres">
      <dgm:prSet presAssocID="{C967F7E6-C812-46EC-912B-4F6702498587}" presName="iconSpace" presStyleCnt="0"/>
      <dgm:spPr/>
    </dgm:pt>
    <dgm:pt modelId="{713D541A-DE4C-4686-B453-4D1E5BBC18E9}" type="pres">
      <dgm:prSet presAssocID="{C967F7E6-C812-46EC-912B-4F6702498587}" presName="parTx" presStyleLbl="revTx" presStyleIdx="0" presStyleCnt="4">
        <dgm:presLayoutVars>
          <dgm:chMax val="0"/>
          <dgm:chPref val="0"/>
        </dgm:presLayoutVars>
      </dgm:prSet>
      <dgm:spPr/>
    </dgm:pt>
    <dgm:pt modelId="{12FD47AA-91E2-4BCC-B9B9-CED12EC1B665}" type="pres">
      <dgm:prSet presAssocID="{C967F7E6-C812-46EC-912B-4F6702498587}" presName="txSpace" presStyleCnt="0"/>
      <dgm:spPr/>
    </dgm:pt>
    <dgm:pt modelId="{1CAD6413-A86F-4F96-B2CB-4822AA5A3764}" type="pres">
      <dgm:prSet presAssocID="{C967F7E6-C812-46EC-912B-4F6702498587}" presName="desTx" presStyleLbl="revTx" presStyleIdx="1" presStyleCnt="4">
        <dgm:presLayoutVars/>
      </dgm:prSet>
      <dgm:spPr/>
    </dgm:pt>
    <dgm:pt modelId="{E2D7FDC5-C6AD-4F56-9CA9-832B7FEC5D78}" type="pres">
      <dgm:prSet presAssocID="{76ADD9AA-9019-4045-9974-0572245B8D1E}" presName="sibTrans" presStyleCnt="0"/>
      <dgm:spPr/>
    </dgm:pt>
    <dgm:pt modelId="{56975904-60E7-4752-BDDA-150AF8AC084A}" type="pres">
      <dgm:prSet presAssocID="{A4FD6CFD-BFA2-4264-BDFA-B90C485153BE}" presName="compNode" presStyleCnt="0"/>
      <dgm:spPr/>
    </dgm:pt>
    <dgm:pt modelId="{7C7E8F8B-7FBF-4885-B8EE-2FD963B126CA}" type="pres">
      <dgm:prSet presAssocID="{A4FD6CFD-BFA2-4264-BDFA-B90C485153BE}" presName="iconRect" presStyleLbl="node1" presStyleIdx="1" presStyleCnt="2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6204D3E-0F06-4E15-AD3C-7FA7B245481A}" type="pres">
      <dgm:prSet presAssocID="{A4FD6CFD-BFA2-4264-BDFA-B90C485153BE}" presName="iconSpace" presStyleCnt="0"/>
      <dgm:spPr/>
    </dgm:pt>
    <dgm:pt modelId="{778D8BD8-ADCD-426F-9297-60F190C8B916}" type="pres">
      <dgm:prSet presAssocID="{A4FD6CFD-BFA2-4264-BDFA-B90C485153BE}" presName="parTx" presStyleLbl="revTx" presStyleIdx="2" presStyleCnt="4">
        <dgm:presLayoutVars>
          <dgm:chMax val="0"/>
          <dgm:chPref val="0"/>
        </dgm:presLayoutVars>
      </dgm:prSet>
      <dgm:spPr/>
    </dgm:pt>
    <dgm:pt modelId="{563FB9BB-B4C5-49E8-9BE3-70029BAA2EEE}" type="pres">
      <dgm:prSet presAssocID="{A4FD6CFD-BFA2-4264-BDFA-B90C485153BE}" presName="txSpace" presStyleCnt="0"/>
      <dgm:spPr/>
    </dgm:pt>
    <dgm:pt modelId="{75E41CF4-A52E-44DC-9CE9-B52AC363F9C0}" type="pres">
      <dgm:prSet presAssocID="{A4FD6CFD-BFA2-4264-BDFA-B90C485153BE}" presName="desTx" presStyleLbl="revTx" presStyleIdx="3" presStyleCnt="4">
        <dgm:presLayoutVars/>
      </dgm:prSet>
      <dgm:spPr/>
    </dgm:pt>
  </dgm:ptLst>
  <dgm:cxnLst>
    <dgm:cxn modelId="{12C92E0A-3F6B-467A-AB8D-5C808EB7A42B}" type="presOf" srcId="{AB8092F5-1C26-4E6E-AEDD-5C04C4D4C316}" destId="{75E41CF4-A52E-44DC-9CE9-B52AC363F9C0}" srcOrd="0" destOrd="3" presId="urn:microsoft.com/office/officeart/2018/2/layout/IconLabelDescriptionList"/>
    <dgm:cxn modelId="{2ED8B31C-2C29-4680-ACDF-4F6430AC5C71}" srcId="{C967F7E6-C812-46EC-912B-4F6702498587}" destId="{1B484106-ABE9-42E5-BC2C-8382A2F67069}" srcOrd="0" destOrd="0" parTransId="{C3F11433-770E-4A1A-B2A0-530A44452D7A}" sibTransId="{42F57E56-774E-4D38-B1D1-582F83479D88}"/>
    <dgm:cxn modelId="{70DD7A27-30FB-422E-A3D6-280CD57C0C12}" type="presOf" srcId="{1B484106-ABE9-42E5-BC2C-8382A2F67069}" destId="{1CAD6413-A86F-4F96-B2CB-4822AA5A3764}" srcOrd="0" destOrd="0" presId="urn:microsoft.com/office/officeart/2018/2/layout/IconLabelDescriptionList"/>
    <dgm:cxn modelId="{68B9FC2B-4732-48AF-94A3-47795258B037}" type="presOf" srcId="{EDDF5013-BD5F-4B46-80C8-85355FF2C4EE}" destId="{75E41CF4-A52E-44DC-9CE9-B52AC363F9C0}" srcOrd="0" destOrd="0" presId="urn:microsoft.com/office/officeart/2018/2/layout/IconLabelDescriptionList"/>
    <dgm:cxn modelId="{103DC72D-96AF-480F-91F4-2C0DEA3084EC}" type="presOf" srcId="{C70C06B7-D8A0-4FF2-BB5F-776D5DE058AB}" destId="{75E41CF4-A52E-44DC-9CE9-B52AC363F9C0}" srcOrd="0" destOrd="1" presId="urn:microsoft.com/office/officeart/2018/2/layout/IconLabelDescriptionList"/>
    <dgm:cxn modelId="{D4A3AC32-0243-4223-BD11-8A1C0B7A9F95}" srcId="{C967F7E6-C812-46EC-912B-4F6702498587}" destId="{467FBAE0-DF82-4C7D-98DB-52C31E7A40FD}" srcOrd="2" destOrd="0" parTransId="{60FA439B-90C5-4CDF-8019-A019A197A9C1}" sibTransId="{47EF0CAD-D0CA-4FFA-8859-9C1107783841}"/>
    <dgm:cxn modelId="{04778963-D2E2-48AD-8185-485C02E535F2}" srcId="{A4FD6CFD-BFA2-4264-BDFA-B90C485153BE}" destId="{CEA86497-B504-42AB-9297-76835642A870}" srcOrd="2" destOrd="0" parTransId="{2D3BDDAB-23BD-4C1F-87AF-8B9DFB519D16}" sibTransId="{CD432EB1-B936-4096-9F81-915B85AAC9ED}"/>
    <dgm:cxn modelId="{25C2C465-9AE2-4795-8B16-7765EFA5F9A2}" type="presOf" srcId="{FB8CA185-B70F-4DAC-9D96-323C01528E48}" destId="{3C4B8396-7DCB-4FF0-885A-870A9A04619F}" srcOrd="0" destOrd="0" presId="urn:microsoft.com/office/officeart/2018/2/layout/IconLabelDescriptionList"/>
    <dgm:cxn modelId="{10E6984C-F895-4714-9DB6-35D85B42550D}" srcId="{C967F7E6-C812-46EC-912B-4F6702498587}" destId="{21CF76C9-CA39-49EB-B99E-A92682EE1A8F}" srcOrd="3" destOrd="0" parTransId="{1F0371BD-EDE8-49D6-AD0E-7EA118B8C848}" sibTransId="{3DD3515C-97CD-449A-A796-757991219E40}"/>
    <dgm:cxn modelId="{3D98A04C-1673-4C5D-8E7F-4AC0DD9BFB52}" type="presOf" srcId="{C7EB2084-77AE-4887-BBF9-6AD109A6F9C9}" destId="{1CAD6413-A86F-4F96-B2CB-4822AA5A3764}" srcOrd="0" destOrd="1" presId="urn:microsoft.com/office/officeart/2018/2/layout/IconLabelDescriptionList"/>
    <dgm:cxn modelId="{E9351D6E-4159-464C-9E8F-BE072AD6A3B2}" type="presOf" srcId="{A4FD6CFD-BFA2-4264-BDFA-B90C485153BE}" destId="{778D8BD8-ADCD-426F-9297-60F190C8B916}" srcOrd="0" destOrd="0" presId="urn:microsoft.com/office/officeart/2018/2/layout/IconLabelDescriptionList"/>
    <dgm:cxn modelId="{0C828370-BFB8-44B9-8419-4BA16FB46F2D}" srcId="{C967F7E6-C812-46EC-912B-4F6702498587}" destId="{C7EB2084-77AE-4887-BBF9-6AD109A6F9C9}" srcOrd="1" destOrd="0" parTransId="{3D23FD6A-8F42-4F9C-ADA8-5E15DAC70C61}" sibTransId="{E2A76EE7-A120-4DAD-BEBA-F4A16E7C1762}"/>
    <dgm:cxn modelId="{AEA6B483-E880-4E15-9BEA-23025A8097FA}" srcId="{FB8CA185-B70F-4DAC-9D96-323C01528E48}" destId="{A4FD6CFD-BFA2-4264-BDFA-B90C485153BE}" srcOrd="1" destOrd="0" parTransId="{4A56EF4A-BC15-415C-9DAE-786D651F1BA4}" sibTransId="{4A9CB0F6-33E3-4FF1-B0A1-2E52C8080A3A}"/>
    <dgm:cxn modelId="{EB561194-862C-41CB-B817-3F5F598531B6}" srcId="{A4FD6CFD-BFA2-4264-BDFA-B90C485153BE}" destId="{AB8092F5-1C26-4E6E-AEDD-5C04C4D4C316}" srcOrd="3" destOrd="0" parTransId="{CC99E857-8589-4EB1-B3D8-436AC9E5EF75}" sibTransId="{B62D144F-CAF3-4149-8A22-6B50E0B598F0}"/>
    <dgm:cxn modelId="{A2AE79C8-0541-49A8-A835-87EDF04F31AC}" srcId="{A4FD6CFD-BFA2-4264-BDFA-B90C485153BE}" destId="{EDDF5013-BD5F-4B46-80C8-85355FF2C4EE}" srcOrd="0" destOrd="0" parTransId="{6366121F-9422-434F-9F19-03CC2DA743CF}" sibTransId="{D0CA34B4-2CC7-40A9-833C-2FA72430EAF7}"/>
    <dgm:cxn modelId="{2E0B57CA-53CE-4199-A7C1-9DCFE061C5D3}" type="presOf" srcId="{467FBAE0-DF82-4C7D-98DB-52C31E7A40FD}" destId="{1CAD6413-A86F-4F96-B2CB-4822AA5A3764}" srcOrd="0" destOrd="2" presId="urn:microsoft.com/office/officeart/2018/2/layout/IconLabelDescriptionList"/>
    <dgm:cxn modelId="{C2E203D2-007B-41D9-B218-E199D0E1CA91}" type="presOf" srcId="{C967F7E6-C812-46EC-912B-4F6702498587}" destId="{713D541A-DE4C-4686-B453-4D1E5BBC18E9}" srcOrd="0" destOrd="0" presId="urn:microsoft.com/office/officeart/2018/2/layout/IconLabelDescriptionList"/>
    <dgm:cxn modelId="{99D5E1D6-D9D5-4D1D-9DE2-A5BE4FB231CE}" type="presOf" srcId="{CEA86497-B504-42AB-9297-76835642A870}" destId="{75E41CF4-A52E-44DC-9CE9-B52AC363F9C0}" srcOrd="0" destOrd="2" presId="urn:microsoft.com/office/officeart/2018/2/layout/IconLabelDescriptionList"/>
    <dgm:cxn modelId="{13AA31D7-16F9-476C-966D-8B1B3D931721}" srcId="{A4FD6CFD-BFA2-4264-BDFA-B90C485153BE}" destId="{C70C06B7-D8A0-4FF2-BB5F-776D5DE058AB}" srcOrd="1" destOrd="0" parTransId="{D824F01B-C925-4A86-8C30-42EF0F6485B8}" sibTransId="{176B3C0E-22E3-4A77-BD21-6CA66F2ABE79}"/>
    <dgm:cxn modelId="{1DAF20F3-7C45-4CD1-94E8-A768569DE945}" srcId="{FB8CA185-B70F-4DAC-9D96-323C01528E48}" destId="{C967F7E6-C812-46EC-912B-4F6702498587}" srcOrd="0" destOrd="0" parTransId="{144DD543-EE03-4FC7-A866-340965520BB6}" sibTransId="{76ADD9AA-9019-4045-9974-0572245B8D1E}"/>
    <dgm:cxn modelId="{3EC1FDF9-E624-44E2-B7D1-807E52DF9668}" type="presOf" srcId="{21CF76C9-CA39-49EB-B99E-A92682EE1A8F}" destId="{1CAD6413-A86F-4F96-B2CB-4822AA5A3764}" srcOrd="0" destOrd="3" presId="urn:microsoft.com/office/officeart/2018/2/layout/IconLabelDescriptionList"/>
    <dgm:cxn modelId="{A20FBF21-28D3-4314-8B88-1457CBD01C62}" type="presParOf" srcId="{3C4B8396-7DCB-4FF0-885A-870A9A04619F}" destId="{9F214C14-26B6-4376-90B4-11AA2679CD0F}" srcOrd="0" destOrd="0" presId="urn:microsoft.com/office/officeart/2018/2/layout/IconLabelDescriptionList"/>
    <dgm:cxn modelId="{AB7EA911-8E47-4B2B-ACA0-CE0E906F90E9}" type="presParOf" srcId="{9F214C14-26B6-4376-90B4-11AA2679CD0F}" destId="{628004E9-479D-4747-AC8C-CCEFBE5A4C56}" srcOrd="0" destOrd="0" presId="urn:microsoft.com/office/officeart/2018/2/layout/IconLabelDescriptionList"/>
    <dgm:cxn modelId="{06CA428B-F884-4134-A343-09C4D907106D}" type="presParOf" srcId="{9F214C14-26B6-4376-90B4-11AA2679CD0F}" destId="{09AC45A5-9CBE-48D8-B834-F071C73F60F8}" srcOrd="1" destOrd="0" presId="urn:microsoft.com/office/officeart/2018/2/layout/IconLabelDescriptionList"/>
    <dgm:cxn modelId="{6545CC1E-C464-4041-A140-F5A4C7633A65}" type="presParOf" srcId="{9F214C14-26B6-4376-90B4-11AA2679CD0F}" destId="{713D541A-DE4C-4686-B453-4D1E5BBC18E9}" srcOrd="2" destOrd="0" presId="urn:microsoft.com/office/officeart/2018/2/layout/IconLabelDescriptionList"/>
    <dgm:cxn modelId="{22EF640F-9E8D-4A6A-9DFF-DAC61F878409}" type="presParOf" srcId="{9F214C14-26B6-4376-90B4-11AA2679CD0F}" destId="{12FD47AA-91E2-4BCC-B9B9-CED12EC1B665}" srcOrd="3" destOrd="0" presId="urn:microsoft.com/office/officeart/2018/2/layout/IconLabelDescriptionList"/>
    <dgm:cxn modelId="{01BBD08A-733B-4837-8CEA-EED7624D536F}" type="presParOf" srcId="{9F214C14-26B6-4376-90B4-11AA2679CD0F}" destId="{1CAD6413-A86F-4F96-B2CB-4822AA5A3764}" srcOrd="4" destOrd="0" presId="urn:microsoft.com/office/officeart/2018/2/layout/IconLabelDescriptionList"/>
    <dgm:cxn modelId="{848FD774-7B34-4CCF-8F11-CE1FAAF4C8D1}" type="presParOf" srcId="{3C4B8396-7DCB-4FF0-885A-870A9A04619F}" destId="{E2D7FDC5-C6AD-4F56-9CA9-832B7FEC5D78}" srcOrd="1" destOrd="0" presId="urn:microsoft.com/office/officeart/2018/2/layout/IconLabelDescriptionList"/>
    <dgm:cxn modelId="{53079AFD-14F2-4C8B-8D71-3CCDFF2F781E}" type="presParOf" srcId="{3C4B8396-7DCB-4FF0-885A-870A9A04619F}" destId="{56975904-60E7-4752-BDDA-150AF8AC084A}" srcOrd="2" destOrd="0" presId="urn:microsoft.com/office/officeart/2018/2/layout/IconLabelDescriptionList"/>
    <dgm:cxn modelId="{D1D8E14E-F18E-40BC-AE48-8B4ACDA65BF2}" type="presParOf" srcId="{56975904-60E7-4752-BDDA-150AF8AC084A}" destId="{7C7E8F8B-7FBF-4885-B8EE-2FD963B126CA}" srcOrd="0" destOrd="0" presId="urn:microsoft.com/office/officeart/2018/2/layout/IconLabelDescriptionList"/>
    <dgm:cxn modelId="{ACA05229-298D-4D82-803C-EA05FD5DDEB6}" type="presParOf" srcId="{56975904-60E7-4752-BDDA-150AF8AC084A}" destId="{86204D3E-0F06-4E15-AD3C-7FA7B245481A}" srcOrd="1" destOrd="0" presId="urn:microsoft.com/office/officeart/2018/2/layout/IconLabelDescriptionList"/>
    <dgm:cxn modelId="{57F03DE1-9940-4933-BC3B-7492B40497D8}" type="presParOf" srcId="{56975904-60E7-4752-BDDA-150AF8AC084A}" destId="{778D8BD8-ADCD-426F-9297-60F190C8B916}" srcOrd="2" destOrd="0" presId="urn:microsoft.com/office/officeart/2018/2/layout/IconLabelDescriptionList"/>
    <dgm:cxn modelId="{D9596EBF-C265-4FDB-AE10-FFEC5EA74BDF}" type="presParOf" srcId="{56975904-60E7-4752-BDDA-150AF8AC084A}" destId="{563FB9BB-B4C5-49E8-9BE3-70029BAA2EEE}" srcOrd="3" destOrd="0" presId="urn:microsoft.com/office/officeart/2018/2/layout/IconLabelDescriptionList"/>
    <dgm:cxn modelId="{33ADAA64-30F1-4956-8B6E-F30383C7A167}" type="presParOf" srcId="{56975904-60E7-4752-BDDA-150AF8AC084A}" destId="{75E41CF4-A52E-44DC-9CE9-B52AC363F9C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004E9-479D-4747-AC8C-CCEFBE5A4C56}">
      <dsp:nvSpPr>
        <dsp:cNvPr id="0" name=""/>
        <dsp:cNvSpPr/>
      </dsp:nvSpPr>
      <dsp:spPr>
        <a:xfrm>
          <a:off x="236046" y="0"/>
          <a:ext cx="1509048" cy="123986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44" t="1848" r="12344" b="184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D541A-DE4C-4686-B453-4D1E5BBC18E9}">
      <dsp:nvSpPr>
        <dsp:cNvPr id="0" name=""/>
        <dsp:cNvSpPr/>
      </dsp:nvSpPr>
      <dsp:spPr>
        <a:xfrm>
          <a:off x="236046" y="1346890"/>
          <a:ext cx="4311566" cy="53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kern="1200" dirty="0" err="1"/>
            <a:t>Pytac</a:t>
          </a:r>
          <a:r>
            <a:rPr lang="en-GB" sz="3400" kern="1200" dirty="0"/>
            <a:t> &amp; Friends</a:t>
          </a:r>
          <a:endParaRPr lang="en-US" sz="3400" kern="1200" dirty="0"/>
        </a:p>
      </dsp:txBody>
      <dsp:txXfrm>
        <a:off x="236046" y="1346890"/>
        <a:ext cx="4311566" cy="531372"/>
      </dsp:txXfrm>
    </dsp:sp>
    <dsp:sp modelId="{1CAD6413-A86F-4F96-B2CB-4822AA5A3764}">
      <dsp:nvSpPr>
        <dsp:cNvPr id="0" name=""/>
        <dsp:cNvSpPr/>
      </dsp:nvSpPr>
      <dsp:spPr>
        <a:xfrm>
          <a:off x="236046" y="1928040"/>
          <a:ext cx="4311566" cy="110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Only supports EPICS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generic tools and utilities</a:t>
          </a:r>
          <a:endParaRPr lang="en-GB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Only maintained by Diamond Light Source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Supports Accelerator Toolbox</a:t>
          </a:r>
        </a:p>
      </dsp:txBody>
      <dsp:txXfrm>
        <a:off x="236046" y="1928040"/>
        <a:ext cx="4311566" cy="1104127"/>
      </dsp:txXfrm>
    </dsp:sp>
    <dsp:sp modelId="{7C7E8F8B-7FBF-4885-B8EE-2FD963B126CA}">
      <dsp:nvSpPr>
        <dsp:cNvPr id="0" name=""/>
        <dsp:cNvSpPr/>
      </dsp:nvSpPr>
      <dsp:spPr>
        <a:xfrm>
          <a:off x="5302137" y="0"/>
          <a:ext cx="1509048" cy="1239869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D8BD8-ADCD-426F-9297-60F190C8B916}">
      <dsp:nvSpPr>
        <dsp:cNvPr id="0" name=""/>
        <dsp:cNvSpPr/>
      </dsp:nvSpPr>
      <dsp:spPr>
        <a:xfrm>
          <a:off x="5302137" y="1346890"/>
          <a:ext cx="4311566" cy="53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kern="1200" dirty="0" err="1"/>
            <a:t>Matlab</a:t>
          </a:r>
          <a:r>
            <a:rPr lang="en-GB" sz="3400" kern="1200" dirty="0"/>
            <a:t> Middle Layer</a:t>
          </a:r>
          <a:endParaRPr lang="en-US" sz="3400" kern="1200" dirty="0"/>
        </a:p>
      </dsp:txBody>
      <dsp:txXfrm>
        <a:off x="5302137" y="1346890"/>
        <a:ext cx="4311566" cy="531372"/>
      </dsp:txXfrm>
    </dsp:sp>
    <dsp:sp modelId="{75E41CF4-A52E-44DC-9CE9-B52AC363F9C0}">
      <dsp:nvSpPr>
        <dsp:cNvPr id="0" name=""/>
        <dsp:cNvSpPr/>
      </dsp:nvSpPr>
      <dsp:spPr>
        <a:xfrm>
          <a:off x="5302137" y="1928040"/>
          <a:ext cx="4311566" cy="110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Supports EPICS and Tango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Feedback systems, tools etc. available for anyone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Wide collaboration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Supports Accelerator Toolbox </a:t>
          </a:r>
          <a:endParaRPr lang="en-GB" sz="1700" kern="1200" dirty="0"/>
        </a:p>
      </dsp:txBody>
      <dsp:txXfrm>
        <a:off x="5302137" y="1928040"/>
        <a:ext cx="4311566" cy="1104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92660-5104-41FC-8D97-9D9513E6386B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3B5F9-A6FA-4D7A-B889-603CD406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3B5F9-A6FA-4D7A-B889-603CD4061B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4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31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71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149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7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01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6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40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0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13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9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43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00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2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2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54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26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3B5F9-A6FA-4D7A-B889-603CD4061B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1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17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3B5F9-A6FA-4D7A-B889-603CD4061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2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1743-9F18-BAAB-6C91-42BC493BF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29E01-AFA2-4DEC-7BBA-74AD229A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B20FF-113F-EB86-2B50-E8CCAA52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57D87-D289-AF7F-821E-585BF87A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79F45-26F0-9B1C-07A9-A2C8A458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44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0BC7-C206-E275-DCBE-AA949593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70E5-01E7-695A-C93E-B2B13D8C4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AFD0C-9D8E-3DD9-D83E-67AD1B7E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E8B73-B017-D9A5-9549-CD6C3CCD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4BDF9-AC96-A4E3-F24C-8B5F4219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05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F574A-9240-560A-9756-777060193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9F956-DBC0-E719-7936-0D2D1DCB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2E29-3CB4-B2F2-388C-76FBD933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4DF3-F91B-28E6-4C49-B7E00496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26441-D6C7-BB5F-BC7C-57B1342B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96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6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6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1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5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8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9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00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7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596E-760B-5D73-0DCF-30A20DAD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CBB4-91AA-9E7B-AFD2-A44B4188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EFCB-F428-541B-5290-6258DDD2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E58-E5A8-464E-C63A-D9A65D8B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A723-4809-E4F2-357E-D2954498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47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2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5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909F-97C3-030A-A545-D1AB128C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CF36A-3809-4E8F-A66E-C9A86A88D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BAA9-D3F1-B902-3851-5385086C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66544-7D71-D0A4-4FA9-C205989E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69583-2FDD-F31E-08A8-16FED4A0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F79C-B7B5-61B1-94D9-081A4084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F1FA-17FD-EDFF-1D64-E09535A58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07792-6DD9-B842-A0FB-14F94905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39C27-0809-3D5B-5405-26F9BCB6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299FF-37FC-4D9B-112E-D3F69793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26F8-51BC-3AB9-4E1E-4C00E25B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6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CDDC-D312-14E5-456E-4C31C69F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7BEE1-7A5A-7F79-85D4-B4D191E1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A3EFA-8BAE-215C-EA13-569FB0C2B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F8C8F-D451-758E-5F56-1A002B4B8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65586-2295-A12C-6868-0EA0ED733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6996D-1656-C5E0-A582-BE711F0E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C5242-030F-EAC3-3BB1-15ECEF54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49501-8167-899A-6CAF-EE8D9A55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84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A18E-18F9-3D39-AE80-5D918D7C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4C024-DE80-C558-FFFA-38B5E3BE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35770-FC5B-1AB8-3655-5113FC51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D068-2BFA-D459-65F5-65D7DAB9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3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C5C-2FE4-6359-2209-E5B5A45D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79CC7-8878-D531-A5A4-DF22690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D4210-3FC0-B52A-3676-1B550459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25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2A93-370B-ED0D-C6FF-2D86D7D1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CE2C-77F1-A0B6-9F5C-57D1B9DF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F7CDB-BD19-8CD2-EC72-2EB0835EE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9F6FF-C698-5C1D-526F-0B93C8B7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AF8CA-0587-9803-8CD0-3DEC2034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52B7-1049-0C41-233C-0CDBA20F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9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21-6E88-794F-3FA2-CA675CB0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1CB31-EB9F-7B4C-CA9C-7AF3D5509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5A12-0441-9BD2-2425-63608CC5A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7B94E-8CBA-36E7-F9FC-71C65C02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786E6-C69F-2AA8-3293-C2D5C1D2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B9FD-1916-4910-4124-8A66FA10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77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F793A-B905-761C-087F-DF71A73B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CE8B5-C609-3DC2-BA78-1C69C4CD8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1B9D-A8B0-A9CC-5D65-F8D67D48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5B00-59B9-4315-A857-626C2D17DAE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FA55-6129-3353-1DD8-BFA47DB5A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CDDA1-D273-6874-FAD4-BCDEA1EB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5D4F-DB55-4C91-840A-B9AD620E11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5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amondLightSource/pyta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ls-controls/ati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5400" b="1" dirty="0"/>
              <a:t>Python AT for Accelerator Controls </a:t>
            </a:r>
            <a:br>
              <a:rPr lang="en-GB" sz="5400" dirty="0">
                <a:cs typeface="Calibri"/>
              </a:rPr>
            </a:br>
            <a:endParaRPr lang="en-GB" sz="5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DA75DB-BAF7-4E74-9540-088DBBFD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Martin Gaughran, Diamond Light Source</a:t>
            </a:r>
            <a:endParaRPr lang="en-GB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812C3E-8103-CE69-AE15-CE9827D7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5" y="5005062"/>
            <a:ext cx="3291840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4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318B9-625C-49A9-6045-BF5AE647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ATIP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interface</a:t>
            </a:r>
          </a:p>
        </p:txBody>
      </p:sp>
      <p:sp>
        <p:nvSpPr>
          <p:cNvPr id="8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B19DE3-093A-F7A5-8BEB-DBADED348A4D}"/>
              </a:ext>
            </a:extLst>
          </p:cNvPr>
          <p:cNvGrpSpPr/>
          <p:nvPr/>
        </p:nvGrpSpPr>
        <p:grpSpPr>
          <a:xfrm>
            <a:off x="4654296" y="1715957"/>
            <a:ext cx="7165377" cy="3398653"/>
            <a:chOff x="4654296" y="1715957"/>
            <a:chExt cx="7165377" cy="339865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C85AE8F-FA5C-0117-46FD-240827259FB1}"/>
                </a:ext>
              </a:extLst>
            </p:cNvPr>
            <p:cNvSpPr/>
            <p:nvPr/>
          </p:nvSpPr>
          <p:spPr>
            <a:xfrm rot="10980123">
              <a:off x="4654296" y="3209295"/>
              <a:ext cx="7165377" cy="1905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930"/>
                <a:gd name="f5" fmla="val 7160"/>
                <a:gd name="f6" fmla="val 1530"/>
                <a:gd name="f7" fmla="val 4490"/>
                <a:gd name="f8" fmla="val 3400"/>
                <a:gd name="f9" fmla="val 1970"/>
                <a:gd name="f10" fmla="val 5270"/>
                <a:gd name="f11" fmla="val 5860"/>
                <a:gd name="f12" fmla="val 1950"/>
                <a:gd name="f13" fmla="val 6470"/>
                <a:gd name="f14" fmla="val 2210"/>
                <a:gd name="f15" fmla="val 6970"/>
                <a:gd name="f16" fmla="val 2600"/>
                <a:gd name="f17" fmla="val 7450"/>
                <a:gd name="f18" fmla="val 1390"/>
                <a:gd name="f19" fmla="val 8340"/>
                <a:gd name="f20" fmla="val 650"/>
                <a:gd name="f21" fmla="val 9340"/>
                <a:gd name="f22" fmla="val 10004"/>
                <a:gd name="f23" fmla="val 690"/>
                <a:gd name="f24" fmla="val 10710"/>
                <a:gd name="f25" fmla="val 1050"/>
                <a:gd name="f26" fmla="val 11210"/>
                <a:gd name="f27" fmla="val 1700"/>
                <a:gd name="f28" fmla="val 11570"/>
                <a:gd name="f29" fmla="val 630"/>
                <a:gd name="f30" fmla="val 12330"/>
                <a:gd name="f31" fmla="val 13150"/>
                <a:gd name="f32" fmla="val 13840"/>
                <a:gd name="f33" fmla="val 14470"/>
                <a:gd name="f34" fmla="val 460"/>
                <a:gd name="f35" fmla="val 14870"/>
                <a:gd name="f36" fmla="val 1160"/>
                <a:gd name="f37" fmla="val 15330"/>
                <a:gd name="f38" fmla="val 440"/>
                <a:gd name="f39" fmla="val 16020"/>
                <a:gd name="f40" fmla="val 16740"/>
                <a:gd name="f41" fmla="val 17910"/>
                <a:gd name="f42" fmla="val 18900"/>
                <a:gd name="f43" fmla="val 1130"/>
                <a:gd name="f44" fmla="val 19110"/>
                <a:gd name="f45" fmla="val 2710"/>
                <a:gd name="f46" fmla="val 20240"/>
                <a:gd name="f47" fmla="val 3150"/>
                <a:gd name="f48" fmla="val 21060"/>
                <a:gd name="f49" fmla="val 4580"/>
                <a:gd name="f50" fmla="val 6220"/>
                <a:gd name="f51" fmla="val 6720"/>
                <a:gd name="f52" fmla="val 21000"/>
                <a:gd name="f53" fmla="val 7200"/>
                <a:gd name="f54" fmla="val 20830"/>
                <a:gd name="f55" fmla="val 7660"/>
                <a:gd name="f56" fmla="val 21310"/>
                <a:gd name="f57" fmla="val 8460"/>
                <a:gd name="f58" fmla="val 9450"/>
                <a:gd name="f59" fmla="val 10460"/>
                <a:gd name="f60" fmla="val 12750"/>
                <a:gd name="f61" fmla="val 20310"/>
                <a:gd name="f62" fmla="val 14680"/>
                <a:gd name="f63" fmla="val 18650"/>
                <a:gd name="f64" fmla="val 15010"/>
                <a:gd name="f65" fmla="val 17200"/>
                <a:gd name="f66" fmla="val 17370"/>
                <a:gd name="f67" fmla="val 18920"/>
                <a:gd name="f68" fmla="val 15770"/>
                <a:gd name="f69" fmla="val 15220"/>
                <a:gd name="f70" fmla="val 14700"/>
                <a:gd name="f71" fmla="val 18710"/>
                <a:gd name="f72" fmla="val 14240"/>
                <a:gd name="f73" fmla="val 18310"/>
                <a:gd name="f74" fmla="val 13820"/>
                <a:gd name="f75" fmla="val 12490"/>
                <a:gd name="f76" fmla="val 11000"/>
                <a:gd name="f77" fmla="val 9890"/>
                <a:gd name="f78" fmla="val 8840"/>
                <a:gd name="f79" fmla="val 20790"/>
                <a:gd name="f80" fmla="val 8210"/>
                <a:gd name="f81" fmla="val 19510"/>
                <a:gd name="f82" fmla="val 7620"/>
                <a:gd name="f83" fmla="val 20000"/>
                <a:gd name="f84" fmla="val 7930"/>
                <a:gd name="f85" fmla="val 20290"/>
                <a:gd name="f86" fmla="val 6240"/>
                <a:gd name="f87" fmla="val 4850"/>
                <a:gd name="f88" fmla="val 3570"/>
                <a:gd name="f89" fmla="val 19280"/>
                <a:gd name="f90" fmla="val 2900"/>
                <a:gd name="f91" fmla="val 17640"/>
                <a:gd name="f92" fmla="val 1300"/>
                <a:gd name="f93" fmla="val 17600"/>
                <a:gd name="f94" fmla="val 480"/>
                <a:gd name="f95" fmla="val 16300"/>
                <a:gd name="f96" fmla="val 14660"/>
                <a:gd name="f97" fmla="val 13900"/>
                <a:gd name="f98" fmla="val 13210"/>
                <a:gd name="f99" fmla="val 1070"/>
                <a:gd name="f100" fmla="val 12640"/>
                <a:gd name="f101" fmla="val 380"/>
                <a:gd name="f102" fmla="val 12160"/>
                <a:gd name="f103" fmla="val 10120"/>
                <a:gd name="f104" fmla="val 8590"/>
                <a:gd name="f105" fmla="val 840"/>
                <a:gd name="f106" fmla="val 7330"/>
                <a:gd name="f107" fmla="val 7410"/>
                <a:gd name="f108" fmla="val 2040"/>
                <a:gd name="f109" fmla="val 7690"/>
                <a:gd name="f110" fmla="val 2090"/>
                <a:gd name="f111" fmla="val 7920"/>
                <a:gd name="f112" fmla="val 2790"/>
                <a:gd name="f113" fmla="val 7480"/>
                <a:gd name="f114" fmla="val 3050"/>
                <a:gd name="f115" fmla="val 7670"/>
                <a:gd name="f116" fmla="val 3310"/>
                <a:gd name="f117" fmla="val 11130"/>
                <a:gd name="f118" fmla="val 1910"/>
                <a:gd name="f119" fmla="val 11080"/>
                <a:gd name="f120" fmla="val 2160"/>
                <a:gd name="f121" fmla="val 11030"/>
                <a:gd name="f122" fmla="val 2400"/>
                <a:gd name="f123" fmla="val 14720"/>
                <a:gd name="f124" fmla="val 1400"/>
                <a:gd name="f125" fmla="val 14640"/>
                <a:gd name="f126" fmla="val 1720"/>
                <a:gd name="f127" fmla="val 14540"/>
                <a:gd name="f128" fmla="val 2010"/>
                <a:gd name="f129" fmla="val 19130"/>
                <a:gd name="f130" fmla="val 2890"/>
                <a:gd name="f131" fmla="val 19230"/>
                <a:gd name="f132" fmla="val 3290"/>
                <a:gd name="f133" fmla="val 19190"/>
                <a:gd name="f134" fmla="val 3380"/>
                <a:gd name="f135" fmla="val 20660"/>
                <a:gd name="f136" fmla="val 8170"/>
                <a:gd name="f137" fmla="val 20430"/>
                <a:gd name="f138" fmla="val 8620"/>
                <a:gd name="f139" fmla="val 20110"/>
                <a:gd name="f140" fmla="val 8990"/>
                <a:gd name="f141" fmla="val 18660"/>
                <a:gd name="f142" fmla="val 18740"/>
                <a:gd name="f143" fmla="val 14200"/>
                <a:gd name="f144" fmla="val 18280"/>
                <a:gd name="f145" fmla="val 12200"/>
                <a:gd name="f146" fmla="val 17000"/>
                <a:gd name="f147" fmla="val 11450"/>
                <a:gd name="f148" fmla="val 14320"/>
                <a:gd name="f149" fmla="val 17980"/>
                <a:gd name="f150" fmla="val 14350"/>
                <a:gd name="f151" fmla="val 17680"/>
                <a:gd name="f152" fmla="val 14370"/>
                <a:gd name="f153" fmla="val 17360"/>
                <a:gd name="f154" fmla="val 8220"/>
                <a:gd name="f155" fmla="val 8060"/>
                <a:gd name="f156" fmla="val 19250"/>
                <a:gd name="f157" fmla="val 7960"/>
                <a:gd name="f158" fmla="val 18950"/>
                <a:gd name="f159" fmla="val 7860"/>
                <a:gd name="f160" fmla="val 18640"/>
                <a:gd name="f161" fmla="val 3090"/>
                <a:gd name="f162" fmla="val 3280"/>
                <a:gd name="f163" fmla="val 17540"/>
                <a:gd name="f164" fmla="val 3460"/>
                <a:gd name="f165" fmla="val 17450"/>
                <a:gd name="f166" fmla="val 12900"/>
                <a:gd name="f167" fmla="val 1780"/>
                <a:gd name="f168" fmla="val 13130"/>
                <a:gd name="f169" fmla="val 2330"/>
                <a:gd name="f170" fmla="val 13040"/>
                <a:gd name="f171" fmla="*/ f0 1 21600"/>
                <a:gd name="f172" fmla="*/ f1 1 21600"/>
                <a:gd name="f173" fmla="*/ 3000 f171 1"/>
                <a:gd name="f174" fmla="*/ 17110 f171 1"/>
                <a:gd name="f175" fmla="*/ 17330 f172 1"/>
                <a:gd name="f176" fmla="*/ 3320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3" t="f176" r="f174" b="f175"/>
              <a:pathLst>
                <a:path w="21600" h="21600">
                  <a:moveTo>
                    <a:pt x="f4" y="f5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31" y="f2"/>
                  </a:cubicBezTo>
                  <a:cubicBezTo>
                    <a:pt x="f32" y="f2"/>
                    <a:pt x="f33" y="f34"/>
                    <a:pt x="f35" y="f36"/>
                  </a:cubicBezTo>
                  <a:cubicBezTo>
                    <a:pt x="f37" y="f38"/>
                    <a:pt x="f39" y="f2"/>
                    <a:pt x="f40" y="f2"/>
                  </a:cubicBezTo>
                  <a:cubicBezTo>
                    <a:pt x="f41" y="f2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5"/>
                  </a:cubicBezTo>
                  <a:cubicBezTo>
                    <a:pt x="f56" y="f57"/>
                    <a:pt x="f3" y="f58"/>
                    <a:pt x="f3" y="f59"/>
                  </a:cubicBezTo>
                  <a:cubicBezTo>
                    <a:pt x="f3" y="f60"/>
                    <a:pt x="f61" y="f62"/>
                    <a:pt x="f63" y="f64"/>
                  </a:cubicBezTo>
                  <a:cubicBezTo>
                    <a:pt x="f63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cubicBezTo>
                    <a:pt x="f74" y="f46"/>
                    <a:pt x="f75" y="f3"/>
                    <a:pt x="f76" y="f3"/>
                  </a:cubicBezTo>
                  <a:cubicBezTo>
                    <a:pt x="f77" y="f3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4" y="f96"/>
                  </a:cubicBezTo>
                  <a:cubicBezTo>
                    <a:pt x="f94" y="f97"/>
                    <a:pt x="f23" y="f98"/>
                    <a:pt x="f99" y="f100"/>
                  </a:cubicBezTo>
                  <a:cubicBezTo>
                    <a:pt x="f101" y="f102"/>
                    <a:pt x="f2" y="f26"/>
                    <a:pt x="f2" y="f103"/>
                  </a:cubicBezTo>
                  <a:cubicBezTo>
                    <a:pt x="f2" y="f104"/>
                    <a:pt x="f105" y="f106"/>
                    <a:pt x="f4" y="f5"/>
                  </a:cubicBezTo>
                  <a:close/>
                </a:path>
                <a:path w="21600" h="21600" fill="none">
                  <a:moveTo>
                    <a:pt x="f4" y="f5"/>
                  </a:moveTo>
                  <a:cubicBezTo>
                    <a:pt x="f12" y="f107"/>
                    <a:pt x="f108" y="f109"/>
                    <a:pt x="f110" y="f111"/>
                  </a:cubicBezTo>
                </a:path>
                <a:path w="21600" h="21600" fill="none">
                  <a:moveTo>
                    <a:pt x="f15" y="f16"/>
                  </a:moveTo>
                  <a:cubicBezTo>
                    <a:pt x="f53" y="f112"/>
                    <a:pt x="f113" y="f114"/>
                    <a:pt x="f115" y="f116"/>
                  </a:cubicBezTo>
                </a:path>
                <a:path w="21600" h="21600" fill="none">
                  <a:moveTo>
                    <a:pt x="f26" y="f27"/>
                  </a:moveTo>
                  <a:cubicBezTo>
                    <a:pt x="f117" y="f118"/>
                    <a:pt x="f119" y="f120"/>
                    <a:pt x="f121" y="f122"/>
                  </a:cubicBezTo>
                </a:path>
                <a:path w="21600" h="21600" fill="none">
                  <a:moveTo>
                    <a:pt x="f35" y="f36"/>
                  </a:moveTo>
                  <a:cubicBezTo>
                    <a:pt x="f123" y="f124"/>
                    <a:pt x="f125" y="f126"/>
                    <a:pt x="f127" y="f128"/>
                  </a:cubicBezTo>
                </a:path>
                <a:path w="21600" h="21600" fill="none">
                  <a:moveTo>
                    <a:pt x="f44" y="f45"/>
                  </a:moveTo>
                  <a:cubicBezTo>
                    <a:pt x="f129" y="f130"/>
                    <a:pt x="f131" y="f132"/>
                    <a:pt x="f133" y="f134"/>
                  </a:cubicBezTo>
                </a:path>
                <a:path w="21600" h="21600" fill="none">
                  <a:moveTo>
                    <a:pt x="f54" y="f55"/>
                  </a:moveTo>
                  <a:cubicBezTo>
                    <a:pt x="f135" y="f136"/>
                    <a:pt x="f137" y="f138"/>
                    <a:pt x="f139" y="f140"/>
                  </a:cubicBezTo>
                </a:path>
                <a:path w="21600" h="21600" fill="none">
                  <a:moveTo>
                    <a:pt x="f141" y="f64"/>
                  </a:moveTo>
                  <a:cubicBezTo>
                    <a:pt x="f142" y="f143"/>
                    <a:pt x="f144" y="f145"/>
                    <a:pt x="f146" y="f147"/>
                  </a:cubicBezTo>
                </a:path>
                <a:path w="21600" h="21600" fill="none">
                  <a:moveTo>
                    <a:pt x="f72" y="f73"/>
                  </a:moveTo>
                  <a:cubicBezTo>
                    <a:pt x="f148" y="f149"/>
                    <a:pt x="f150" y="f151"/>
                    <a:pt x="f152" y="f153"/>
                  </a:cubicBezTo>
                </a:path>
                <a:path w="21600" h="21600" fill="none">
                  <a:moveTo>
                    <a:pt x="f154" y="f81"/>
                  </a:moveTo>
                  <a:cubicBezTo>
                    <a:pt x="f155" y="f156"/>
                    <a:pt x="f157" y="f158"/>
                    <a:pt x="f159" y="f160"/>
                  </a:cubicBezTo>
                </a:path>
                <a:path w="21600" h="21600" fill="none">
                  <a:moveTo>
                    <a:pt x="f90" y="f91"/>
                  </a:moveTo>
                  <a:cubicBezTo>
                    <a:pt x="f161" y="f93"/>
                    <a:pt x="f162" y="f163"/>
                    <a:pt x="f164" y="f165"/>
                  </a:cubicBezTo>
                </a:path>
                <a:path w="21600" h="21600" fill="none">
                  <a:moveTo>
                    <a:pt x="f99" y="f100"/>
                  </a:moveTo>
                  <a:cubicBezTo>
                    <a:pt x="f124" y="f166"/>
                    <a:pt x="f167" y="f168"/>
                    <a:pt x="f169" y="f170"/>
                  </a:cubicBezTo>
                </a:path>
              </a:pathLst>
            </a:custGeom>
            <a:solidFill>
              <a:schemeClr val="bg2"/>
            </a:solidFill>
            <a:ln w="0">
              <a:solidFill>
                <a:schemeClr val="bg2">
                  <a:lumMod val="75000"/>
                </a:schemeClr>
              </a:solidFill>
              <a:prstDash val="solid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69B5E59-D4E7-5A2E-CF30-F7AB312D0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0204" y="3889508"/>
              <a:ext cx="6001015" cy="544891"/>
              <a:chOff x="1080000" y="5040000"/>
              <a:chExt cx="7920000" cy="72000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116AA9E-BBCE-207A-2755-13B32567979C}"/>
                  </a:ext>
                </a:extLst>
              </p:cNvPr>
              <p:cNvSpPr/>
              <p:nvPr/>
            </p:nvSpPr>
            <p:spPr>
              <a:xfrm>
                <a:off x="3240578" y="5040000"/>
                <a:ext cx="719134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A9DCC84-76C3-0F09-C36E-84E815B837D8}"/>
                  </a:ext>
                </a:extLst>
              </p:cNvPr>
              <p:cNvSpPr/>
              <p:nvPr/>
            </p:nvSpPr>
            <p:spPr>
              <a:xfrm>
                <a:off x="2519856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697F26-856C-D536-05F6-AA1486A218F2}"/>
                  </a:ext>
                </a:extLst>
              </p:cNvPr>
              <p:cNvSpPr/>
              <p:nvPr/>
            </p:nvSpPr>
            <p:spPr>
              <a:xfrm>
                <a:off x="1080000" y="5040000"/>
                <a:ext cx="1439856" cy="72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CC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A541B07-AEFA-B783-C8F4-51D38F3DA11F}"/>
                  </a:ext>
                </a:extLst>
              </p:cNvPr>
              <p:cNvSpPr/>
              <p:nvPr/>
            </p:nvSpPr>
            <p:spPr>
              <a:xfrm>
                <a:off x="6839422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E3E6F7E-030C-D8A0-F433-44566DC60F2F}"/>
                  </a:ext>
                </a:extLst>
              </p:cNvPr>
              <p:cNvSpPr/>
              <p:nvPr/>
            </p:nvSpPr>
            <p:spPr>
              <a:xfrm>
                <a:off x="5399567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87B1B83-998F-0A42-1D5E-274C9E27F453}"/>
                  </a:ext>
                </a:extLst>
              </p:cNvPr>
              <p:cNvSpPr/>
              <p:nvPr/>
            </p:nvSpPr>
            <p:spPr>
              <a:xfrm>
                <a:off x="3959711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F3768D-FFFA-3906-209B-29ED083E85A8}"/>
                  </a:ext>
                </a:extLst>
              </p:cNvPr>
              <p:cNvSpPr/>
              <p:nvPr/>
            </p:nvSpPr>
            <p:spPr>
              <a:xfrm>
                <a:off x="4680433" y="5040000"/>
                <a:ext cx="719135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C6360E0-F427-3AD4-3057-0539FC8E31B5}"/>
                  </a:ext>
                </a:extLst>
              </p:cNvPr>
              <p:cNvSpPr/>
              <p:nvPr/>
            </p:nvSpPr>
            <p:spPr>
              <a:xfrm>
                <a:off x="6120289" y="5040000"/>
                <a:ext cx="719134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815FBB-9AFB-FB13-1BD2-FC459D99D9E5}"/>
                  </a:ext>
                </a:extLst>
              </p:cNvPr>
              <p:cNvSpPr/>
              <p:nvPr/>
            </p:nvSpPr>
            <p:spPr>
              <a:xfrm>
                <a:off x="7560144" y="5040000"/>
                <a:ext cx="1439856" cy="72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CC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</p:grp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4BC0F61C-C430-D92A-5122-F6738B89AF7F}"/>
                </a:ext>
              </a:extLst>
            </p:cNvPr>
            <p:cNvSpPr/>
            <p:nvPr/>
          </p:nvSpPr>
          <p:spPr>
            <a:xfrm>
              <a:off x="7080330" y="3397540"/>
              <a:ext cx="0" cy="4919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</a:ln>
          </p:spPr>
          <p:txBody>
            <a:bodyPr wrap="none" lIns="96120" tIns="51119" rIns="96120" bIns="51119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51FBB042-C78C-D936-6AEE-193E9C0C1F8B}"/>
                </a:ext>
              </a:extLst>
            </p:cNvPr>
            <p:cNvSpPr/>
            <p:nvPr/>
          </p:nvSpPr>
          <p:spPr>
            <a:xfrm>
              <a:off x="9262301" y="3397540"/>
              <a:ext cx="0" cy="4919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wrap="none" lIns="96120" tIns="51119" rIns="96120" bIns="51119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3BCE2E93-C602-CE34-03EB-D6181B5324AE}"/>
                </a:ext>
              </a:extLst>
            </p:cNvPr>
            <p:cNvSpPr/>
            <p:nvPr/>
          </p:nvSpPr>
          <p:spPr>
            <a:xfrm flipH="1" flipV="1">
              <a:off x="5771632" y="1980584"/>
              <a:ext cx="1308700" cy="1418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66DF09-5B45-AAA1-EB15-A4728CB417F3}"/>
                </a:ext>
              </a:extLst>
            </p:cNvPr>
            <p:cNvSpPr txBox="1"/>
            <p:nvPr/>
          </p:nvSpPr>
          <p:spPr>
            <a:xfrm>
              <a:off x="6705250" y="4526255"/>
              <a:ext cx="2628115" cy="269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compatLnSpc="0">
              <a:spAutoFit/>
            </a:bodyPr>
            <a:lstStyle/>
            <a:p>
              <a:pPr algn="ctr" defTabSz="689458">
                <a:spcAft>
                  <a:spcPts val="780"/>
                </a:spcAft>
                <a:defRPr/>
              </a:pPr>
              <a:r>
                <a:rPr lang="en-GB" sz="1357" kern="120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Accelerator Toolbox simulation</a:t>
              </a: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C5BBEDBD-DD2E-0FAF-4FCC-A907FDE3638E}"/>
                </a:ext>
              </a:extLst>
            </p:cNvPr>
            <p:cNvSpPr/>
            <p:nvPr/>
          </p:nvSpPr>
          <p:spPr>
            <a:xfrm flipH="1" flipV="1">
              <a:off x="8348134" y="2408767"/>
              <a:ext cx="913564" cy="989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  <a:tailEnd type="none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ED91F8-153C-2786-5279-E3ADCA562399}"/>
                </a:ext>
              </a:extLst>
            </p:cNvPr>
            <p:cNvSpPr txBox="1"/>
            <p:nvPr/>
          </p:nvSpPr>
          <p:spPr>
            <a:xfrm>
              <a:off x="4827015" y="1715957"/>
              <a:ext cx="4383293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S01.get_value('b2’,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pytac.RB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pytac.PHYS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pytac.SIM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0E92A3-E961-C7F3-319A-8E6FF635EC85}"/>
                </a:ext>
              </a:extLst>
            </p:cNvPr>
            <p:cNvSpPr txBox="1"/>
            <p:nvPr/>
          </p:nvSpPr>
          <p:spPr>
            <a:xfrm>
              <a:off x="6659519" y="2157476"/>
              <a:ext cx="4848676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S03.set_value('b2', value,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pytac.SP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dirty="0" err="1">
                  <a:latin typeface="Liberation Sans" pitchFamily="18"/>
                  <a:ea typeface="Tahoma" pitchFamily="2"/>
                </a:rPr>
                <a:t>pytac.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PHYS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pytac.SIM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32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67BF0-7CFE-D835-275D-C54C8F7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Autofit/>
          </a:bodyPr>
          <a:lstStyle/>
          <a:p>
            <a:r>
              <a:rPr lang="en-GB" sz="5400" dirty="0"/>
              <a:t>Virtual Accelerator (</a:t>
            </a:r>
            <a:r>
              <a:rPr lang="en-GB" sz="5400" dirty="0" err="1"/>
              <a:t>Virtac</a:t>
            </a:r>
            <a:r>
              <a:rPr lang="en-GB" sz="54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0334B-DAA4-2497-B3A8-891586E2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963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dirty="0"/>
              <a:t>Standalone application with EPICS interface. </a:t>
            </a:r>
          </a:p>
          <a:p>
            <a:r>
              <a:rPr lang="en-GB" dirty="0"/>
              <a:t>EPICS backend to </a:t>
            </a:r>
            <a:r>
              <a:rPr lang="en-GB" dirty="0" err="1"/>
              <a:t>Pytac</a:t>
            </a:r>
            <a:r>
              <a:rPr lang="en-GB" dirty="0"/>
              <a:t> is then able to interact with the </a:t>
            </a:r>
            <a:r>
              <a:rPr lang="en-GB" dirty="0" err="1"/>
              <a:t>Virtac</a:t>
            </a:r>
            <a:endParaRPr lang="en-GB" dirty="0"/>
          </a:p>
          <a:p>
            <a:pPr lvl="1"/>
            <a:r>
              <a:rPr lang="en-GB" dirty="0"/>
              <a:t>Complete end-to-end simulation of our high-level Controls applications</a:t>
            </a:r>
          </a:p>
          <a:p>
            <a:r>
              <a:rPr lang="en-GB" sz="2800" dirty="0"/>
              <a:t>Virtual accelerator can be used with non-</a:t>
            </a:r>
            <a:r>
              <a:rPr lang="en-GB" sz="2800" dirty="0" err="1"/>
              <a:t>pytac</a:t>
            </a:r>
            <a:r>
              <a:rPr lang="en-GB" sz="2800" dirty="0"/>
              <a:t> commands by including extensions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3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4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318B9-625C-49A9-6045-BF5AE647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Virtac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interface</a:t>
            </a:r>
          </a:p>
        </p:txBody>
      </p:sp>
      <p:sp>
        <p:nvSpPr>
          <p:cNvPr id="8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6ED9C6-09EC-C4C7-73D6-9ED032CCBDF8}"/>
              </a:ext>
            </a:extLst>
          </p:cNvPr>
          <p:cNvGrpSpPr/>
          <p:nvPr/>
        </p:nvGrpSpPr>
        <p:grpSpPr>
          <a:xfrm>
            <a:off x="4654296" y="1715957"/>
            <a:ext cx="7165377" cy="3398653"/>
            <a:chOff x="4654296" y="1715957"/>
            <a:chExt cx="7165377" cy="339865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C85AE8F-FA5C-0117-46FD-240827259FB1}"/>
                </a:ext>
              </a:extLst>
            </p:cNvPr>
            <p:cNvSpPr/>
            <p:nvPr/>
          </p:nvSpPr>
          <p:spPr>
            <a:xfrm rot="10980123">
              <a:off x="4654296" y="3209295"/>
              <a:ext cx="7165377" cy="1905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930"/>
                <a:gd name="f5" fmla="val 7160"/>
                <a:gd name="f6" fmla="val 1530"/>
                <a:gd name="f7" fmla="val 4490"/>
                <a:gd name="f8" fmla="val 3400"/>
                <a:gd name="f9" fmla="val 1970"/>
                <a:gd name="f10" fmla="val 5270"/>
                <a:gd name="f11" fmla="val 5860"/>
                <a:gd name="f12" fmla="val 1950"/>
                <a:gd name="f13" fmla="val 6470"/>
                <a:gd name="f14" fmla="val 2210"/>
                <a:gd name="f15" fmla="val 6970"/>
                <a:gd name="f16" fmla="val 2600"/>
                <a:gd name="f17" fmla="val 7450"/>
                <a:gd name="f18" fmla="val 1390"/>
                <a:gd name="f19" fmla="val 8340"/>
                <a:gd name="f20" fmla="val 650"/>
                <a:gd name="f21" fmla="val 9340"/>
                <a:gd name="f22" fmla="val 10004"/>
                <a:gd name="f23" fmla="val 690"/>
                <a:gd name="f24" fmla="val 10710"/>
                <a:gd name="f25" fmla="val 1050"/>
                <a:gd name="f26" fmla="val 11210"/>
                <a:gd name="f27" fmla="val 1700"/>
                <a:gd name="f28" fmla="val 11570"/>
                <a:gd name="f29" fmla="val 630"/>
                <a:gd name="f30" fmla="val 12330"/>
                <a:gd name="f31" fmla="val 13150"/>
                <a:gd name="f32" fmla="val 13840"/>
                <a:gd name="f33" fmla="val 14470"/>
                <a:gd name="f34" fmla="val 460"/>
                <a:gd name="f35" fmla="val 14870"/>
                <a:gd name="f36" fmla="val 1160"/>
                <a:gd name="f37" fmla="val 15330"/>
                <a:gd name="f38" fmla="val 440"/>
                <a:gd name="f39" fmla="val 16020"/>
                <a:gd name="f40" fmla="val 16740"/>
                <a:gd name="f41" fmla="val 17910"/>
                <a:gd name="f42" fmla="val 18900"/>
                <a:gd name="f43" fmla="val 1130"/>
                <a:gd name="f44" fmla="val 19110"/>
                <a:gd name="f45" fmla="val 2710"/>
                <a:gd name="f46" fmla="val 20240"/>
                <a:gd name="f47" fmla="val 3150"/>
                <a:gd name="f48" fmla="val 21060"/>
                <a:gd name="f49" fmla="val 4580"/>
                <a:gd name="f50" fmla="val 6220"/>
                <a:gd name="f51" fmla="val 6720"/>
                <a:gd name="f52" fmla="val 21000"/>
                <a:gd name="f53" fmla="val 7200"/>
                <a:gd name="f54" fmla="val 20830"/>
                <a:gd name="f55" fmla="val 7660"/>
                <a:gd name="f56" fmla="val 21310"/>
                <a:gd name="f57" fmla="val 8460"/>
                <a:gd name="f58" fmla="val 9450"/>
                <a:gd name="f59" fmla="val 10460"/>
                <a:gd name="f60" fmla="val 12750"/>
                <a:gd name="f61" fmla="val 20310"/>
                <a:gd name="f62" fmla="val 14680"/>
                <a:gd name="f63" fmla="val 18650"/>
                <a:gd name="f64" fmla="val 15010"/>
                <a:gd name="f65" fmla="val 17200"/>
                <a:gd name="f66" fmla="val 17370"/>
                <a:gd name="f67" fmla="val 18920"/>
                <a:gd name="f68" fmla="val 15770"/>
                <a:gd name="f69" fmla="val 15220"/>
                <a:gd name="f70" fmla="val 14700"/>
                <a:gd name="f71" fmla="val 18710"/>
                <a:gd name="f72" fmla="val 14240"/>
                <a:gd name="f73" fmla="val 18310"/>
                <a:gd name="f74" fmla="val 13820"/>
                <a:gd name="f75" fmla="val 12490"/>
                <a:gd name="f76" fmla="val 11000"/>
                <a:gd name="f77" fmla="val 9890"/>
                <a:gd name="f78" fmla="val 8840"/>
                <a:gd name="f79" fmla="val 20790"/>
                <a:gd name="f80" fmla="val 8210"/>
                <a:gd name="f81" fmla="val 19510"/>
                <a:gd name="f82" fmla="val 7620"/>
                <a:gd name="f83" fmla="val 20000"/>
                <a:gd name="f84" fmla="val 7930"/>
                <a:gd name="f85" fmla="val 20290"/>
                <a:gd name="f86" fmla="val 6240"/>
                <a:gd name="f87" fmla="val 4850"/>
                <a:gd name="f88" fmla="val 3570"/>
                <a:gd name="f89" fmla="val 19280"/>
                <a:gd name="f90" fmla="val 2900"/>
                <a:gd name="f91" fmla="val 17640"/>
                <a:gd name="f92" fmla="val 1300"/>
                <a:gd name="f93" fmla="val 17600"/>
                <a:gd name="f94" fmla="val 480"/>
                <a:gd name="f95" fmla="val 16300"/>
                <a:gd name="f96" fmla="val 14660"/>
                <a:gd name="f97" fmla="val 13900"/>
                <a:gd name="f98" fmla="val 13210"/>
                <a:gd name="f99" fmla="val 1070"/>
                <a:gd name="f100" fmla="val 12640"/>
                <a:gd name="f101" fmla="val 380"/>
                <a:gd name="f102" fmla="val 12160"/>
                <a:gd name="f103" fmla="val 10120"/>
                <a:gd name="f104" fmla="val 8590"/>
                <a:gd name="f105" fmla="val 840"/>
                <a:gd name="f106" fmla="val 7330"/>
                <a:gd name="f107" fmla="val 7410"/>
                <a:gd name="f108" fmla="val 2040"/>
                <a:gd name="f109" fmla="val 7690"/>
                <a:gd name="f110" fmla="val 2090"/>
                <a:gd name="f111" fmla="val 7920"/>
                <a:gd name="f112" fmla="val 2790"/>
                <a:gd name="f113" fmla="val 7480"/>
                <a:gd name="f114" fmla="val 3050"/>
                <a:gd name="f115" fmla="val 7670"/>
                <a:gd name="f116" fmla="val 3310"/>
                <a:gd name="f117" fmla="val 11130"/>
                <a:gd name="f118" fmla="val 1910"/>
                <a:gd name="f119" fmla="val 11080"/>
                <a:gd name="f120" fmla="val 2160"/>
                <a:gd name="f121" fmla="val 11030"/>
                <a:gd name="f122" fmla="val 2400"/>
                <a:gd name="f123" fmla="val 14720"/>
                <a:gd name="f124" fmla="val 1400"/>
                <a:gd name="f125" fmla="val 14640"/>
                <a:gd name="f126" fmla="val 1720"/>
                <a:gd name="f127" fmla="val 14540"/>
                <a:gd name="f128" fmla="val 2010"/>
                <a:gd name="f129" fmla="val 19130"/>
                <a:gd name="f130" fmla="val 2890"/>
                <a:gd name="f131" fmla="val 19230"/>
                <a:gd name="f132" fmla="val 3290"/>
                <a:gd name="f133" fmla="val 19190"/>
                <a:gd name="f134" fmla="val 3380"/>
                <a:gd name="f135" fmla="val 20660"/>
                <a:gd name="f136" fmla="val 8170"/>
                <a:gd name="f137" fmla="val 20430"/>
                <a:gd name="f138" fmla="val 8620"/>
                <a:gd name="f139" fmla="val 20110"/>
                <a:gd name="f140" fmla="val 8990"/>
                <a:gd name="f141" fmla="val 18660"/>
                <a:gd name="f142" fmla="val 18740"/>
                <a:gd name="f143" fmla="val 14200"/>
                <a:gd name="f144" fmla="val 18280"/>
                <a:gd name="f145" fmla="val 12200"/>
                <a:gd name="f146" fmla="val 17000"/>
                <a:gd name="f147" fmla="val 11450"/>
                <a:gd name="f148" fmla="val 14320"/>
                <a:gd name="f149" fmla="val 17980"/>
                <a:gd name="f150" fmla="val 14350"/>
                <a:gd name="f151" fmla="val 17680"/>
                <a:gd name="f152" fmla="val 14370"/>
                <a:gd name="f153" fmla="val 17360"/>
                <a:gd name="f154" fmla="val 8220"/>
                <a:gd name="f155" fmla="val 8060"/>
                <a:gd name="f156" fmla="val 19250"/>
                <a:gd name="f157" fmla="val 7960"/>
                <a:gd name="f158" fmla="val 18950"/>
                <a:gd name="f159" fmla="val 7860"/>
                <a:gd name="f160" fmla="val 18640"/>
                <a:gd name="f161" fmla="val 3090"/>
                <a:gd name="f162" fmla="val 3280"/>
                <a:gd name="f163" fmla="val 17540"/>
                <a:gd name="f164" fmla="val 3460"/>
                <a:gd name="f165" fmla="val 17450"/>
                <a:gd name="f166" fmla="val 12900"/>
                <a:gd name="f167" fmla="val 1780"/>
                <a:gd name="f168" fmla="val 13130"/>
                <a:gd name="f169" fmla="val 2330"/>
                <a:gd name="f170" fmla="val 13040"/>
                <a:gd name="f171" fmla="*/ f0 1 21600"/>
                <a:gd name="f172" fmla="*/ f1 1 21600"/>
                <a:gd name="f173" fmla="*/ 3000 f171 1"/>
                <a:gd name="f174" fmla="*/ 17110 f171 1"/>
                <a:gd name="f175" fmla="*/ 17330 f172 1"/>
                <a:gd name="f176" fmla="*/ 3320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3" t="f176" r="f174" b="f175"/>
              <a:pathLst>
                <a:path w="21600" h="21600">
                  <a:moveTo>
                    <a:pt x="f4" y="f5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31" y="f2"/>
                  </a:cubicBezTo>
                  <a:cubicBezTo>
                    <a:pt x="f32" y="f2"/>
                    <a:pt x="f33" y="f34"/>
                    <a:pt x="f35" y="f36"/>
                  </a:cubicBezTo>
                  <a:cubicBezTo>
                    <a:pt x="f37" y="f38"/>
                    <a:pt x="f39" y="f2"/>
                    <a:pt x="f40" y="f2"/>
                  </a:cubicBezTo>
                  <a:cubicBezTo>
                    <a:pt x="f41" y="f2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5"/>
                  </a:cubicBezTo>
                  <a:cubicBezTo>
                    <a:pt x="f56" y="f57"/>
                    <a:pt x="f3" y="f58"/>
                    <a:pt x="f3" y="f59"/>
                  </a:cubicBezTo>
                  <a:cubicBezTo>
                    <a:pt x="f3" y="f60"/>
                    <a:pt x="f61" y="f62"/>
                    <a:pt x="f63" y="f64"/>
                  </a:cubicBezTo>
                  <a:cubicBezTo>
                    <a:pt x="f63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cubicBezTo>
                    <a:pt x="f74" y="f46"/>
                    <a:pt x="f75" y="f3"/>
                    <a:pt x="f76" y="f3"/>
                  </a:cubicBezTo>
                  <a:cubicBezTo>
                    <a:pt x="f77" y="f3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4" y="f96"/>
                  </a:cubicBezTo>
                  <a:cubicBezTo>
                    <a:pt x="f94" y="f97"/>
                    <a:pt x="f23" y="f98"/>
                    <a:pt x="f99" y="f100"/>
                  </a:cubicBezTo>
                  <a:cubicBezTo>
                    <a:pt x="f101" y="f102"/>
                    <a:pt x="f2" y="f26"/>
                    <a:pt x="f2" y="f103"/>
                  </a:cubicBezTo>
                  <a:cubicBezTo>
                    <a:pt x="f2" y="f104"/>
                    <a:pt x="f105" y="f106"/>
                    <a:pt x="f4" y="f5"/>
                  </a:cubicBezTo>
                  <a:close/>
                </a:path>
                <a:path w="21600" h="21600" fill="none">
                  <a:moveTo>
                    <a:pt x="f4" y="f5"/>
                  </a:moveTo>
                  <a:cubicBezTo>
                    <a:pt x="f12" y="f107"/>
                    <a:pt x="f108" y="f109"/>
                    <a:pt x="f110" y="f111"/>
                  </a:cubicBezTo>
                </a:path>
                <a:path w="21600" h="21600" fill="none">
                  <a:moveTo>
                    <a:pt x="f15" y="f16"/>
                  </a:moveTo>
                  <a:cubicBezTo>
                    <a:pt x="f53" y="f112"/>
                    <a:pt x="f113" y="f114"/>
                    <a:pt x="f115" y="f116"/>
                  </a:cubicBezTo>
                </a:path>
                <a:path w="21600" h="21600" fill="none">
                  <a:moveTo>
                    <a:pt x="f26" y="f27"/>
                  </a:moveTo>
                  <a:cubicBezTo>
                    <a:pt x="f117" y="f118"/>
                    <a:pt x="f119" y="f120"/>
                    <a:pt x="f121" y="f122"/>
                  </a:cubicBezTo>
                </a:path>
                <a:path w="21600" h="21600" fill="none">
                  <a:moveTo>
                    <a:pt x="f35" y="f36"/>
                  </a:moveTo>
                  <a:cubicBezTo>
                    <a:pt x="f123" y="f124"/>
                    <a:pt x="f125" y="f126"/>
                    <a:pt x="f127" y="f128"/>
                  </a:cubicBezTo>
                </a:path>
                <a:path w="21600" h="21600" fill="none">
                  <a:moveTo>
                    <a:pt x="f44" y="f45"/>
                  </a:moveTo>
                  <a:cubicBezTo>
                    <a:pt x="f129" y="f130"/>
                    <a:pt x="f131" y="f132"/>
                    <a:pt x="f133" y="f134"/>
                  </a:cubicBezTo>
                </a:path>
                <a:path w="21600" h="21600" fill="none">
                  <a:moveTo>
                    <a:pt x="f54" y="f55"/>
                  </a:moveTo>
                  <a:cubicBezTo>
                    <a:pt x="f135" y="f136"/>
                    <a:pt x="f137" y="f138"/>
                    <a:pt x="f139" y="f140"/>
                  </a:cubicBezTo>
                </a:path>
                <a:path w="21600" h="21600" fill="none">
                  <a:moveTo>
                    <a:pt x="f141" y="f64"/>
                  </a:moveTo>
                  <a:cubicBezTo>
                    <a:pt x="f142" y="f143"/>
                    <a:pt x="f144" y="f145"/>
                    <a:pt x="f146" y="f147"/>
                  </a:cubicBezTo>
                </a:path>
                <a:path w="21600" h="21600" fill="none">
                  <a:moveTo>
                    <a:pt x="f72" y="f73"/>
                  </a:moveTo>
                  <a:cubicBezTo>
                    <a:pt x="f148" y="f149"/>
                    <a:pt x="f150" y="f151"/>
                    <a:pt x="f152" y="f153"/>
                  </a:cubicBezTo>
                </a:path>
                <a:path w="21600" h="21600" fill="none">
                  <a:moveTo>
                    <a:pt x="f154" y="f81"/>
                  </a:moveTo>
                  <a:cubicBezTo>
                    <a:pt x="f155" y="f156"/>
                    <a:pt x="f157" y="f158"/>
                    <a:pt x="f159" y="f160"/>
                  </a:cubicBezTo>
                </a:path>
                <a:path w="21600" h="21600" fill="none">
                  <a:moveTo>
                    <a:pt x="f90" y="f91"/>
                  </a:moveTo>
                  <a:cubicBezTo>
                    <a:pt x="f161" y="f93"/>
                    <a:pt x="f162" y="f163"/>
                    <a:pt x="f164" y="f165"/>
                  </a:cubicBezTo>
                </a:path>
                <a:path w="21600" h="21600" fill="none">
                  <a:moveTo>
                    <a:pt x="f99" y="f100"/>
                  </a:moveTo>
                  <a:cubicBezTo>
                    <a:pt x="f124" y="f166"/>
                    <a:pt x="f167" y="f168"/>
                    <a:pt x="f169" y="f170"/>
                  </a:cubicBezTo>
                </a:path>
              </a:pathLst>
            </a:custGeom>
            <a:solidFill>
              <a:schemeClr val="bg2"/>
            </a:solidFill>
            <a:ln w="0">
              <a:solidFill>
                <a:schemeClr val="bg2">
                  <a:lumMod val="75000"/>
                </a:schemeClr>
              </a:solidFill>
              <a:prstDash val="solid"/>
            </a:ln>
          </p:spPr>
          <p:txBody>
            <a:bodyPr wrap="none" lIns="90000" tIns="45000" rIns="90000" bIns="45000" anchor="ctr" compatLnSpc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69B5E59-D4E7-5A2E-CF30-F7AB312D0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0204" y="3889508"/>
              <a:ext cx="6001015" cy="544891"/>
              <a:chOff x="1080000" y="5040000"/>
              <a:chExt cx="7920000" cy="72000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116AA9E-BBCE-207A-2755-13B32567979C}"/>
                  </a:ext>
                </a:extLst>
              </p:cNvPr>
              <p:cNvSpPr/>
              <p:nvPr/>
            </p:nvSpPr>
            <p:spPr>
              <a:xfrm>
                <a:off x="3240578" y="5040000"/>
                <a:ext cx="719134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A9DCC84-76C3-0F09-C36E-84E815B837D8}"/>
                  </a:ext>
                </a:extLst>
              </p:cNvPr>
              <p:cNvSpPr/>
              <p:nvPr/>
            </p:nvSpPr>
            <p:spPr>
              <a:xfrm>
                <a:off x="2519856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697F26-856C-D536-05F6-AA1486A218F2}"/>
                  </a:ext>
                </a:extLst>
              </p:cNvPr>
              <p:cNvSpPr/>
              <p:nvPr/>
            </p:nvSpPr>
            <p:spPr>
              <a:xfrm>
                <a:off x="1080000" y="5040000"/>
                <a:ext cx="1439856" cy="72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CC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A541B07-AEFA-B783-C8F4-51D38F3DA11F}"/>
                  </a:ext>
                </a:extLst>
              </p:cNvPr>
              <p:cNvSpPr/>
              <p:nvPr/>
            </p:nvSpPr>
            <p:spPr>
              <a:xfrm>
                <a:off x="6839422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E3E6F7E-030C-D8A0-F433-44566DC60F2F}"/>
                  </a:ext>
                </a:extLst>
              </p:cNvPr>
              <p:cNvSpPr/>
              <p:nvPr/>
            </p:nvSpPr>
            <p:spPr>
              <a:xfrm>
                <a:off x="5399567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87B1B83-998F-0A42-1D5E-274C9E27F453}"/>
                  </a:ext>
                </a:extLst>
              </p:cNvPr>
              <p:cNvSpPr/>
              <p:nvPr/>
            </p:nvSpPr>
            <p:spPr>
              <a:xfrm>
                <a:off x="3959711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F3768D-FFFA-3906-209B-29ED083E85A8}"/>
                  </a:ext>
                </a:extLst>
              </p:cNvPr>
              <p:cNvSpPr/>
              <p:nvPr/>
            </p:nvSpPr>
            <p:spPr>
              <a:xfrm>
                <a:off x="4680433" y="5040000"/>
                <a:ext cx="719135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C6360E0-F427-3AD4-3057-0539FC8E31B5}"/>
                  </a:ext>
                </a:extLst>
              </p:cNvPr>
              <p:cNvSpPr/>
              <p:nvPr/>
            </p:nvSpPr>
            <p:spPr>
              <a:xfrm>
                <a:off x="6120289" y="5040000"/>
                <a:ext cx="719134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815FBB-9AFB-FB13-1BD2-FC459D99D9E5}"/>
                  </a:ext>
                </a:extLst>
              </p:cNvPr>
              <p:cNvSpPr/>
              <p:nvPr/>
            </p:nvSpPr>
            <p:spPr>
              <a:xfrm>
                <a:off x="7560144" y="5040000"/>
                <a:ext cx="1439856" cy="72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CC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66DF09-5B45-AAA1-EB15-A4728CB417F3}"/>
                </a:ext>
              </a:extLst>
            </p:cNvPr>
            <p:cNvSpPr txBox="1"/>
            <p:nvPr/>
          </p:nvSpPr>
          <p:spPr>
            <a:xfrm>
              <a:off x="6705250" y="4526255"/>
              <a:ext cx="2628115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compatLnSpc="0">
              <a:spAutoFit/>
            </a:bodyPr>
            <a:lstStyle/>
            <a:p>
              <a:pPr marL="0" marR="0" lvl="0" indent="0" algn="ctr" defTabSz="689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8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Tahoma" pitchFamily="2"/>
                  <a:cs typeface="+mn-cs"/>
                </a:rPr>
                <a:t>Virtual Accelerator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56" name="Straight Connector 55">
              <a:extLst>
                <a:ext uri="{FF2B5EF4-FFF2-40B4-BE49-F238E27FC236}">
                  <a16:creationId xmlns:a16="http://schemas.microsoft.com/office/drawing/2014/main" id="{B5226C30-0F03-E260-D6E3-E25BE61D0DC8}"/>
                </a:ext>
              </a:extLst>
            </p:cNvPr>
            <p:cNvSpPr/>
            <p:nvPr/>
          </p:nvSpPr>
          <p:spPr>
            <a:xfrm>
              <a:off x="7076460" y="3580133"/>
              <a:ext cx="0" cy="3136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headEnd type="arrow"/>
              <a:tailEnd type="none"/>
            </a:ln>
          </p:spPr>
          <p:txBody>
            <a:bodyPr wrap="none" lIns="96120" tIns="51119" rIns="96120" bIns="51119" anchor="ctr" compatLnSpc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57" name="Straight Connector 56">
              <a:extLst>
                <a:ext uri="{FF2B5EF4-FFF2-40B4-BE49-F238E27FC236}">
                  <a16:creationId xmlns:a16="http://schemas.microsoft.com/office/drawing/2014/main" id="{9B499C44-07A7-CFDC-7416-C8DDCD2CCBA2}"/>
                </a:ext>
              </a:extLst>
            </p:cNvPr>
            <p:cNvSpPr/>
            <p:nvPr/>
          </p:nvSpPr>
          <p:spPr>
            <a:xfrm>
              <a:off x="9261698" y="3575819"/>
              <a:ext cx="0" cy="3136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headEnd type="none"/>
              <a:tailEnd type="arrow"/>
            </a:ln>
          </p:spPr>
          <p:txBody>
            <a:bodyPr wrap="none" lIns="96120" tIns="51119" rIns="96120" bIns="51119" anchor="ctr" compatLnSpc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025950-7757-9CD3-83E3-AD3E8A5D02A8}"/>
                </a:ext>
              </a:extLst>
            </p:cNvPr>
            <p:cNvSpPr txBox="1"/>
            <p:nvPr/>
          </p:nvSpPr>
          <p:spPr>
            <a:xfrm>
              <a:off x="4827015" y="1715957"/>
              <a:ext cx="4451132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S01.get_value('b2’,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pytac.RB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pytac.PHYS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pytac.LIVE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3A5300-03FB-D9DA-F7AF-A998B423877E}"/>
                </a:ext>
              </a:extLst>
            </p:cNvPr>
            <p:cNvSpPr txBox="1"/>
            <p:nvPr/>
          </p:nvSpPr>
          <p:spPr>
            <a:xfrm>
              <a:off x="6663186" y="2157476"/>
              <a:ext cx="4916516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S03.set_value('b2', value,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pytac.SP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pytac.PHYS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pytac.LIVE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3D2033-C0E7-A488-4E73-279872250F2A}"/>
                </a:ext>
              </a:extLst>
            </p:cNvPr>
            <p:cNvSpPr/>
            <p:nvPr/>
          </p:nvSpPr>
          <p:spPr>
            <a:xfrm>
              <a:off x="6874157" y="3272155"/>
              <a:ext cx="2592685" cy="31368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</a:ln>
          </p:spPr>
          <p:txBody>
            <a:bodyPr wrap="none" lIns="90000" tIns="45000" rIns="90000" bIns="45000" anchor="ctr" compatLnSpc="0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Liberation Sans" pitchFamily="18"/>
                  <a:ea typeface="Tahoma" pitchFamily="2"/>
                  <a:cs typeface="Lohit Devanagari" pitchFamily="2"/>
                </a:rPr>
                <a:t>IOC</a:t>
              </a:r>
            </a:p>
          </p:txBody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66AF8F94-0D51-FD18-4471-E8C6F4D09D01}"/>
                </a:ext>
              </a:extLst>
            </p:cNvPr>
            <p:cNvSpPr/>
            <p:nvPr/>
          </p:nvSpPr>
          <p:spPr>
            <a:xfrm flipH="1" flipV="1">
              <a:off x="5891032" y="1987577"/>
              <a:ext cx="1185428" cy="1284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4431B780-4FF2-DF2B-21B4-E978AF00174E}"/>
                </a:ext>
              </a:extLst>
            </p:cNvPr>
            <p:cNvSpPr/>
            <p:nvPr/>
          </p:nvSpPr>
          <p:spPr>
            <a:xfrm flipH="1" flipV="1">
              <a:off x="8470038" y="2424112"/>
              <a:ext cx="791655" cy="857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  <a:tailEnd type="none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62791C4-CE2F-3A42-7649-77270B3667D3}"/>
              </a:ext>
            </a:extLst>
          </p:cNvPr>
          <p:cNvSpPr txBox="1"/>
          <p:nvPr/>
        </p:nvSpPr>
        <p:spPr>
          <a:xfrm>
            <a:off x="6193699" y="2654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39172-D6A4-466B-1CA4-AF7D4064F9A7}"/>
              </a:ext>
            </a:extLst>
          </p:cNvPr>
          <p:cNvSpPr txBox="1"/>
          <p:nvPr/>
        </p:nvSpPr>
        <p:spPr>
          <a:xfrm>
            <a:off x="8410404" y="2654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12812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Virtual Accelerator (design)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 err="1"/>
              <a:t>ATSimulator</a:t>
            </a:r>
            <a:r>
              <a:rPr lang="en-GB" sz="1800" dirty="0"/>
              <a:t> provided by ATIP library</a:t>
            </a:r>
          </a:p>
          <a:p>
            <a:r>
              <a:rPr lang="en-GB" sz="1800" dirty="0" err="1"/>
              <a:t>ATIPServer</a:t>
            </a:r>
            <a:r>
              <a:rPr lang="en-GB" sz="1800" dirty="0"/>
              <a:t> designed for </a:t>
            </a:r>
            <a:r>
              <a:rPr lang="en-GB" sz="1800" dirty="0" err="1"/>
              <a:t>Virtac</a:t>
            </a:r>
            <a:endParaRPr lang="en-GB" sz="1800" dirty="0"/>
          </a:p>
          <a:p>
            <a:r>
              <a:rPr lang="en-GB" sz="1800" dirty="0" err="1"/>
              <a:t>pythonSoftIOC</a:t>
            </a:r>
            <a:r>
              <a:rPr lang="en-GB" sz="1800" dirty="0"/>
              <a:t> used for EPICS IOC generation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A diagram of a software developer&#10;&#10;Description automatically generated">
            <a:extLst>
              <a:ext uri="{FF2B5EF4-FFF2-40B4-BE49-F238E27FC236}">
                <a16:creationId xmlns:a16="http://schemas.microsoft.com/office/drawing/2014/main" id="{47BF9BA5-ADD5-D642-0100-EAB897251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87738" y="1596020"/>
            <a:ext cx="5628018" cy="3433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C1CA5-0F9B-F5FB-8212-D3011A806EF4}"/>
              </a:ext>
            </a:extLst>
          </p:cNvPr>
          <p:cNvSpPr txBox="1"/>
          <p:nvPr/>
        </p:nvSpPr>
        <p:spPr>
          <a:xfrm>
            <a:off x="5987738" y="5611831"/>
            <a:ext cx="4985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Tobyn</a:t>
            </a:r>
            <a:r>
              <a:rPr lang="en-GB" sz="1100" dirty="0"/>
              <a:t> Nicholls</a:t>
            </a:r>
          </a:p>
        </p:txBody>
      </p:sp>
    </p:spTree>
    <p:extLst>
      <p:ext uri="{BB962C8B-B14F-4D97-AF65-F5344CB8AC3E}">
        <p14:creationId xmlns:p14="http://schemas.microsoft.com/office/powerpoint/2010/main" val="323940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Python tools overview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 err="1"/>
              <a:t>Pytac</a:t>
            </a:r>
            <a:r>
              <a:rPr lang="en-GB" sz="1800" dirty="0"/>
              <a:t> can be used for the majority of tasks</a:t>
            </a:r>
          </a:p>
          <a:p>
            <a:r>
              <a:rPr lang="en-GB" sz="1800" dirty="0"/>
              <a:t>Direct EPICS control required for non-standard components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7BF9BA5-ADD5-D642-0100-EAB897251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1236589"/>
            <a:ext cx="5354973" cy="39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6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Adoption at Diamond</a:t>
            </a:r>
            <a:endParaRPr lang="en-GB" sz="72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82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Slow Feedbacks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/>
              <a:t>Python IOC</a:t>
            </a:r>
          </a:p>
          <a:p>
            <a:r>
              <a:rPr lang="en-GB" sz="1800" dirty="0"/>
              <a:t>Uses </a:t>
            </a:r>
            <a:r>
              <a:rPr lang="en-GB" sz="1800" dirty="0" err="1"/>
              <a:t>Pytac</a:t>
            </a:r>
            <a:r>
              <a:rPr lang="en-GB" sz="1800" dirty="0"/>
              <a:t> for majority of features</a:t>
            </a:r>
          </a:p>
          <a:p>
            <a:r>
              <a:rPr lang="en-GB" sz="1800" dirty="0"/>
              <a:t>Includes:</a:t>
            </a:r>
          </a:p>
          <a:p>
            <a:pPr lvl="1"/>
            <a:r>
              <a:rPr lang="en-GB" sz="1400" dirty="0"/>
              <a:t>Slow orbit feedback</a:t>
            </a:r>
          </a:p>
          <a:p>
            <a:pPr lvl="1"/>
            <a:r>
              <a:rPr lang="en-GB" sz="1400" dirty="0"/>
              <a:t>RF feedback</a:t>
            </a:r>
          </a:p>
          <a:p>
            <a:pPr lvl="1"/>
            <a:r>
              <a:rPr lang="en-GB" sz="1400" dirty="0"/>
              <a:t>Tune feedback</a:t>
            </a:r>
          </a:p>
          <a:p>
            <a:pPr lvl="1"/>
            <a:r>
              <a:rPr lang="en-GB" sz="1400" dirty="0"/>
              <a:t>Vertical emittance feedback</a:t>
            </a:r>
          </a:p>
          <a:p>
            <a:r>
              <a:rPr lang="en-GB" sz="1800" dirty="0"/>
              <a:t>Virtual Accelerator is used for offline testing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7BF9BA5-ADD5-D642-0100-EAB897251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1403073"/>
            <a:ext cx="5271084" cy="39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3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Beam-Based Alignment (BBA)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/>
              <a:t>Python ‘Slow’ and ‘Fast’ Beam-Based Alignment developed in 2023</a:t>
            </a:r>
          </a:p>
          <a:p>
            <a:r>
              <a:rPr lang="en-GB" sz="1800" dirty="0"/>
              <a:t>Uses </a:t>
            </a:r>
            <a:r>
              <a:rPr lang="en-GB" sz="1800" dirty="0" err="1"/>
              <a:t>Pytac</a:t>
            </a:r>
            <a:r>
              <a:rPr lang="en-GB" sz="1800" dirty="0"/>
              <a:t> for control of lattice components</a:t>
            </a:r>
          </a:p>
          <a:p>
            <a:r>
              <a:rPr lang="en-GB" sz="1800" dirty="0"/>
              <a:t>Intend to add </a:t>
            </a:r>
            <a:r>
              <a:rPr lang="en-GB" sz="1800" dirty="0" err="1"/>
              <a:t>Virtac</a:t>
            </a:r>
            <a:r>
              <a:rPr lang="en-GB" sz="1800" dirty="0"/>
              <a:t> support for testing ‘slow’ BBA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C0722-B0E0-CE7B-B3E3-9A179C2259A8}"/>
              </a:ext>
            </a:extLst>
          </p:cNvPr>
          <p:cNvSpPr txBox="1"/>
          <p:nvPr/>
        </p:nvSpPr>
        <p:spPr>
          <a:xfrm>
            <a:off x="5987738" y="5611831"/>
            <a:ext cx="4985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Joshua Appleby, Development of Fast Beam-Based Alignment for Diamond Light  Source, 2023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835B7A-4408-BD29-90F8-815B0CAF94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368" y="1152813"/>
            <a:ext cx="5068758" cy="43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Fast Beam-Based Alignment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/>
              <a:t>Priority for our BBA development</a:t>
            </a:r>
          </a:p>
          <a:p>
            <a:r>
              <a:rPr lang="en-GB" sz="1800" dirty="0"/>
              <a:t>Process developed by ALBA</a:t>
            </a:r>
          </a:p>
          <a:p>
            <a:r>
              <a:rPr lang="en-GB" sz="1800" dirty="0"/>
              <a:t>No simulator support due to non-standard components, e.g. :</a:t>
            </a:r>
          </a:p>
          <a:p>
            <a:pPr lvl="1"/>
            <a:r>
              <a:rPr lang="en-GB" sz="1800" dirty="0"/>
              <a:t>Fast archiver</a:t>
            </a:r>
          </a:p>
          <a:p>
            <a:pPr lvl="1"/>
            <a:r>
              <a:rPr lang="en-GB" sz="1800" dirty="0"/>
              <a:t>Corrector oscillation control</a:t>
            </a:r>
          </a:p>
          <a:p>
            <a:r>
              <a:rPr lang="en-GB" sz="1800" dirty="0"/>
              <a:t>Uses unit and integration tests</a:t>
            </a:r>
            <a:endParaRPr lang="en-GB" sz="22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9EAA2-A5B0-7994-B889-D3DED0317609}"/>
              </a:ext>
            </a:extLst>
          </p:cNvPr>
          <p:cNvSpPr txBox="1"/>
          <p:nvPr/>
        </p:nvSpPr>
        <p:spPr>
          <a:xfrm>
            <a:off x="5987738" y="5611831"/>
            <a:ext cx="4985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Joshua Appleby, Development of Fast Beam-Based Alignment for Diamond Light  Source, 2023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FFDF3D7-3EBA-6174-C191-5268B2C320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725206"/>
            <a:ext cx="5110218" cy="48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8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67BF0-7CFE-D835-275D-C54C8F7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Autofit/>
          </a:bodyPr>
          <a:lstStyle/>
          <a:p>
            <a:r>
              <a:rPr lang="en-GB" sz="5400" dirty="0"/>
              <a:t>Near-term Improvements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0334B-DAA4-2497-B3A8-891586E2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dirty="0"/>
              <a:t>Improve design of </a:t>
            </a:r>
            <a:r>
              <a:rPr lang="en-GB" dirty="0" err="1"/>
              <a:t>Virtac</a:t>
            </a:r>
            <a:r>
              <a:rPr lang="en-GB" dirty="0"/>
              <a:t> extensions for customisability</a:t>
            </a:r>
          </a:p>
          <a:p>
            <a:r>
              <a:rPr lang="en-GB" dirty="0"/>
              <a:t>Provide standard pattern for integration of facility-specific components with </a:t>
            </a:r>
            <a:r>
              <a:rPr lang="en-GB" dirty="0" err="1"/>
              <a:t>Pytac</a:t>
            </a:r>
            <a:endParaRPr lang="en-GB" dirty="0"/>
          </a:p>
          <a:p>
            <a:r>
              <a:rPr lang="en-GB" dirty="0"/>
              <a:t>Adopt modern Python features</a:t>
            </a:r>
          </a:p>
          <a:p>
            <a:pPr lvl="1"/>
            <a:r>
              <a:rPr lang="en-GB" dirty="0"/>
              <a:t>Type hints problematic due to </a:t>
            </a:r>
            <a:r>
              <a:rPr lang="en-GB" dirty="0" err="1"/>
              <a:t>cothread</a:t>
            </a:r>
            <a:r>
              <a:rPr lang="en-GB" dirty="0"/>
              <a:t> – use different EPICS library</a:t>
            </a:r>
          </a:p>
        </p:txBody>
      </p:sp>
    </p:spTree>
    <p:extLst>
      <p:ext uri="{BB962C8B-B14F-4D97-AF65-F5344CB8AC3E}">
        <p14:creationId xmlns:p14="http://schemas.microsoft.com/office/powerpoint/2010/main" val="378388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Background</a:t>
            </a:r>
            <a:endParaRPr lang="en-GB" sz="7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7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Summary</a:t>
            </a:r>
          </a:p>
        </p:txBody>
      </p:sp>
      <p:graphicFrame>
        <p:nvGraphicFramePr>
          <p:cNvPr id="181" name="Content Placeholder 2">
            <a:extLst>
              <a:ext uri="{FF2B5EF4-FFF2-40B4-BE49-F238E27FC236}">
                <a16:creationId xmlns:a16="http://schemas.microsoft.com/office/drawing/2014/main" id="{133EE235-9A2F-8D1E-6529-C7CBF3F0D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928153"/>
              </p:ext>
            </p:extLst>
          </p:nvPr>
        </p:nvGraphicFramePr>
        <p:xfrm>
          <a:off x="1289304" y="2902913"/>
          <a:ext cx="9849751" cy="303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67BF0-7CFE-D835-275D-C54C8F7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Autofit/>
          </a:bodyPr>
          <a:lstStyle/>
          <a:p>
            <a:r>
              <a:rPr lang="en-GB" sz="5400" dirty="0"/>
              <a:t>Repositories and Documentation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0334B-DAA4-2497-B3A8-891586E2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dirty="0">
                <a:hlinkClick r:id="rId3"/>
              </a:rPr>
              <a:t>https://github.com/DiamondLightSource/pytac</a:t>
            </a:r>
            <a:endParaRPr lang="en-GB" dirty="0"/>
          </a:p>
          <a:p>
            <a:r>
              <a:rPr lang="en-GB" dirty="0">
                <a:hlinkClick r:id="rId4"/>
              </a:rPr>
              <a:t>https://github.com/dls-controls/atip</a:t>
            </a:r>
            <a:endParaRPr lang="en-GB" dirty="0"/>
          </a:p>
          <a:p>
            <a:pPr lvl="1"/>
            <a:r>
              <a:rPr lang="en-GB" dirty="0"/>
              <a:t>Includes ATIP and Virtual Accelerator</a:t>
            </a:r>
          </a:p>
          <a:p>
            <a:pPr lvl="1"/>
            <a:r>
              <a:rPr lang="en-GB" dirty="0"/>
              <a:t>Will be moved soon to </a:t>
            </a:r>
            <a:r>
              <a:rPr lang="en-GB" dirty="0" err="1"/>
              <a:t>DiamondLightSource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67BF0-7CFE-D835-275D-C54C8F7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Autofit/>
          </a:bodyPr>
          <a:lstStyle/>
          <a:p>
            <a:r>
              <a:rPr lang="en-GB" sz="5400" dirty="0"/>
              <a:t>Acknowledgements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0334B-DAA4-2497-B3A8-891586E2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dirty="0"/>
              <a:t>Will Rogers, Razvan </a:t>
            </a:r>
            <a:r>
              <a:rPr lang="en-GB" dirty="0" err="1"/>
              <a:t>Vasile</a:t>
            </a:r>
            <a:endParaRPr lang="en-GB" dirty="0"/>
          </a:p>
          <a:p>
            <a:pPr lvl="1"/>
            <a:r>
              <a:rPr lang="en-GB" dirty="0" err="1"/>
              <a:t>Pytac</a:t>
            </a:r>
            <a:r>
              <a:rPr lang="en-GB" dirty="0"/>
              <a:t>, Slow Feedbacks</a:t>
            </a:r>
          </a:p>
          <a:p>
            <a:r>
              <a:rPr lang="en-GB" dirty="0" err="1"/>
              <a:t>Tobyn</a:t>
            </a:r>
            <a:r>
              <a:rPr lang="en-GB" dirty="0"/>
              <a:t> Nicholls</a:t>
            </a:r>
          </a:p>
          <a:p>
            <a:pPr lvl="1"/>
            <a:r>
              <a:rPr lang="en-GB" dirty="0"/>
              <a:t>ATIP, Virtual Accelerator</a:t>
            </a:r>
          </a:p>
          <a:p>
            <a:r>
              <a:rPr lang="en-GB" dirty="0"/>
              <a:t>Joshua Appleby</a:t>
            </a:r>
          </a:p>
          <a:p>
            <a:pPr lvl="1"/>
            <a:r>
              <a:rPr lang="en-GB" dirty="0"/>
              <a:t>FBBA</a:t>
            </a:r>
          </a:p>
        </p:txBody>
      </p:sp>
    </p:spTree>
    <p:extLst>
      <p:ext uri="{BB962C8B-B14F-4D97-AF65-F5344CB8AC3E}">
        <p14:creationId xmlns:p14="http://schemas.microsoft.com/office/powerpoint/2010/main" val="114220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Demo</a:t>
            </a:r>
            <a:endParaRPr lang="en-GB" sz="72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3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Any Questions?</a:t>
            </a:r>
            <a:endParaRPr lang="en-GB" sz="72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5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Accelerator Tools</a:t>
            </a:r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/>
              <a:t>High-Level Applications team is part of Accelerator Controls</a:t>
            </a:r>
          </a:p>
          <a:p>
            <a:r>
              <a:rPr lang="en-GB" sz="1800" dirty="0"/>
              <a:t>We are responsible for several accelerator tools, including:</a:t>
            </a:r>
          </a:p>
          <a:p>
            <a:pPr lvl="1"/>
            <a:r>
              <a:rPr lang="en-GB" sz="1800" dirty="0"/>
              <a:t>Top-up process</a:t>
            </a:r>
          </a:p>
          <a:p>
            <a:pPr lvl="1"/>
            <a:r>
              <a:rPr lang="en-GB" sz="1800" dirty="0"/>
              <a:t>Slow Feedbacks</a:t>
            </a:r>
          </a:p>
          <a:p>
            <a:r>
              <a:rPr lang="en-GB" sz="1800" dirty="0"/>
              <a:t>Transitioning some tools away from Accelerator Physics for HLA support:</a:t>
            </a:r>
          </a:p>
          <a:p>
            <a:pPr lvl="1"/>
            <a:r>
              <a:rPr lang="en-GB" sz="1800" dirty="0"/>
              <a:t>Beam-Based Alignment (soon!)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machines with wheels&#10;&#10;Description automatically generated with medium confidence">
            <a:extLst>
              <a:ext uri="{FF2B5EF4-FFF2-40B4-BE49-F238E27FC236}">
                <a16:creationId xmlns:a16="http://schemas.microsoft.com/office/drawing/2014/main" id="{98EC7104-975E-3F57-27B6-06BEC1262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898525"/>
            <a:ext cx="5628018" cy="28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2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dirty="0"/>
              <a:t>MATLAB Middle Layer (MML)</a:t>
            </a:r>
          </a:p>
        </p:txBody>
      </p:sp>
      <p:sp>
        <p:nvSpPr>
          <p:cNvPr id="121" name="Rectangle 1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/>
              <a:t>Used at Diamond by Accelerator Physics and Operations</a:t>
            </a:r>
          </a:p>
          <a:p>
            <a:r>
              <a:rPr lang="en-GB" sz="1800" dirty="0"/>
              <a:t>Simulation or direct control</a:t>
            </a:r>
          </a:p>
          <a:p>
            <a:r>
              <a:rPr lang="en-GB" sz="1800" dirty="0"/>
              <a:t>Includes generic tools and utilities</a:t>
            </a:r>
          </a:p>
          <a:p>
            <a:r>
              <a:rPr lang="en-GB" sz="1800" dirty="0"/>
              <a:t>Currently used at Diamond for:</a:t>
            </a:r>
          </a:p>
          <a:p>
            <a:pPr lvl="1"/>
            <a:r>
              <a:rPr lang="en-GB" sz="1800" dirty="0"/>
              <a:t>Beam-based alignment</a:t>
            </a:r>
          </a:p>
          <a:p>
            <a:pPr lvl="1"/>
            <a:r>
              <a:rPr lang="en-GB" sz="1800" dirty="0"/>
              <a:t>Chromaticity and dispersion</a:t>
            </a:r>
          </a:p>
          <a:p>
            <a:pPr lvl="1"/>
            <a:r>
              <a:rPr lang="en-GB" sz="1800" dirty="0"/>
              <a:t>Response matrix calculations</a:t>
            </a:r>
          </a:p>
          <a:p>
            <a:pPr lvl="1"/>
            <a:r>
              <a:rPr lang="en-GB" sz="1800" dirty="0"/>
              <a:t>Etc.</a:t>
            </a:r>
          </a:p>
        </p:txBody>
      </p:sp>
      <p:sp>
        <p:nvSpPr>
          <p:cNvPr id="122" name="Rectangle 1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47BF9BA5-ADD5-D642-0100-EAB897251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152813"/>
            <a:ext cx="5628018" cy="4319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EBC8A-A69E-1D49-3C86-B52EC5BD3BA3}"/>
              </a:ext>
            </a:extLst>
          </p:cNvPr>
          <p:cNvSpPr txBox="1"/>
          <p:nvPr/>
        </p:nvSpPr>
        <p:spPr>
          <a:xfrm>
            <a:off x="5987738" y="5611831"/>
            <a:ext cx="4985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G. </a:t>
            </a:r>
            <a:r>
              <a:rPr lang="en-GB" sz="1100" dirty="0" err="1"/>
              <a:t>Portmann</a:t>
            </a:r>
            <a:r>
              <a:rPr lang="en-GB" sz="1100" dirty="0"/>
              <a:t>, J. Corbett, A. </a:t>
            </a:r>
            <a:r>
              <a:rPr lang="en-GB" sz="1100" dirty="0" err="1"/>
              <a:t>Terebilo</a:t>
            </a:r>
            <a:r>
              <a:rPr lang="en-GB" sz="1100" dirty="0"/>
              <a:t>, “An Accelerator Control Middle Layer using MATLAB”, Proceedings of 2005 Particle Accelerator Conference, 2005</a:t>
            </a:r>
          </a:p>
        </p:txBody>
      </p:sp>
    </p:spTree>
    <p:extLst>
      <p:ext uri="{BB962C8B-B14F-4D97-AF65-F5344CB8AC3E}">
        <p14:creationId xmlns:p14="http://schemas.microsoft.com/office/powerpoint/2010/main" val="33710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Migration to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000" dirty="0"/>
              <a:t>Diamond intends to move tools critical to user operations away from </a:t>
            </a:r>
            <a:r>
              <a:rPr lang="en-GB" sz="2000" dirty="0" err="1"/>
              <a:t>Matlab</a:t>
            </a:r>
            <a:r>
              <a:rPr lang="en-GB" sz="2000" dirty="0"/>
              <a:t>:</a:t>
            </a:r>
            <a:endParaRPr lang="en-GB" sz="1600" dirty="0"/>
          </a:p>
          <a:p>
            <a:pPr lvl="1"/>
            <a:r>
              <a:rPr lang="en-GB" sz="2000" dirty="0"/>
              <a:t>Improved support from Controls group</a:t>
            </a:r>
          </a:p>
          <a:p>
            <a:pPr lvl="1"/>
            <a:r>
              <a:rPr lang="en-GB" sz="2000" dirty="0"/>
              <a:t>Better programming language</a:t>
            </a:r>
          </a:p>
          <a:p>
            <a:pPr lvl="1"/>
            <a:r>
              <a:rPr lang="en-GB" sz="2000" dirty="0"/>
              <a:t>Easier to integrate with other Controls tools</a:t>
            </a:r>
          </a:p>
          <a:p>
            <a:pPr lvl="1"/>
            <a:r>
              <a:rPr lang="en-GB" sz="2000" dirty="0"/>
              <a:t>Etc.</a:t>
            </a:r>
          </a:p>
          <a:p>
            <a:r>
              <a:rPr lang="en-GB" sz="2000" dirty="0"/>
              <a:t>Interest in a more uniform approach to Python development</a:t>
            </a:r>
          </a:p>
        </p:txBody>
      </p:sp>
    </p:spTree>
    <p:extLst>
      <p:ext uri="{BB962C8B-B14F-4D97-AF65-F5344CB8AC3E}">
        <p14:creationId xmlns:p14="http://schemas.microsoft.com/office/powerpoint/2010/main" val="209942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Python Tools</a:t>
            </a:r>
            <a:endParaRPr lang="en-GB" sz="72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83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67BF0-7CFE-D835-275D-C54C8F7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 err="1"/>
              <a:t>Pytac</a:t>
            </a:r>
            <a:endParaRPr lang="en-GB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0334B-DAA4-2497-B3A8-891586E2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dirty="0"/>
              <a:t>Python Toolkit for Accelerator Controls</a:t>
            </a:r>
          </a:p>
          <a:p>
            <a:r>
              <a:rPr lang="en-GB" dirty="0"/>
              <a:t>Work with standard Lattice elements similar to </a:t>
            </a:r>
            <a:r>
              <a:rPr lang="en-GB" dirty="0" err="1"/>
              <a:t>pyAT</a:t>
            </a:r>
            <a:endParaRPr lang="en-GB" dirty="0"/>
          </a:p>
          <a:p>
            <a:pPr lvl="1"/>
            <a:r>
              <a:rPr lang="en-GB" dirty="0"/>
              <a:t>Load elements from MML configuration</a:t>
            </a:r>
          </a:p>
          <a:p>
            <a:r>
              <a:rPr lang="en-GB" dirty="0"/>
              <a:t>Customise Control System backend for EPICS support</a:t>
            </a:r>
          </a:p>
          <a:p>
            <a:r>
              <a:rPr lang="en-GB" dirty="0"/>
              <a:t>Physics / engineering unit conversions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68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4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318B9-625C-49A9-6045-BF5AE647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Pytac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interface</a:t>
            </a:r>
          </a:p>
        </p:txBody>
      </p:sp>
      <p:sp>
        <p:nvSpPr>
          <p:cNvPr id="8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2C85C3-AB5F-B72E-57AC-A9DF21DFE2C6}"/>
              </a:ext>
            </a:extLst>
          </p:cNvPr>
          <p:cNvGrpSpPr/>
          <p:nvPr/>
        </p:nvGrpSpPr>
        <p:grpSpPr>
          <a:xfrm>
            <a:off x="4827015" y="1715957"/>
            <a:ext cx="6752687" cy="3101296"/>
            <a:chOff x="4827015" y="1715957"/>
            <a:chExt cx="6752687" cy="3101296"/>
          </a:xfrm>
        </p:grpSpPr>
        <p:grpSp>
          <p:nvGrpSpPr>
            <p:cNvPr id="46" name="Group 3">
              <a:extLst>
                <a:ext uri="{FF2B5EF4-FFF2-40B4-BE49-F238E27FC236}">
                  <a16:creationId xmlns:a16="http://schemas.microsoft.com/office/drawing/2014/main" id="{5975FB3E-D7B2-BAFE-02FE-BA0BA177B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0204" y="3889508"/>
              <a:ext cx="6001015" cy="544891"/>
              <a:chOff x="1080000" y="5040000"/>
              <a:chExt cx="7920000" cy="72000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B646AE2-AECD-9405-C982-B7BFC6ACE0B3}"/>
                  </a:ext>
                </a:extLst>
              </p:cNvPr>
              <p:cNvSpPr/>
              <p:nvPr/>
            </p:nvSpPr>
            <p:spPr>
              <a:xfrm>
                <a:off x="3240578" y="5040000"/>
                <a:ext cx="719134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374B516-6C0D-F094-8273-74E331221815}"/>
                  </a:ext>
                </a:extLst>
              </p:cNvPr>
              <p:cNvSpPr/>
              <p:nvPr/>
            </p:nvSpPr>
            <p:spPr>
              <a:xfrm>
                <a:off x="2519856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FB95BB3-E9E6-95AE-3F99-E04D7EC56378}"/>
                  </a:ext>
                </a:extLst>
              </p:cNvPr>
              <p:cNvSpPr/>
              <p:nvPr/>
            </p:nvSpPr>
            <p:spPr>
              <a:xfrm>
                <a:off x="1080000" y="5040000"/>
                <a:ext cx="1439856" cy="72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CC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230DC49-FE61-58C9-6780-FA3431EE4E4D}"/>
                  </a:ext>
                </a:extLst>
              </p:cNvPr>
              <p:cNvSpPr/>
              <p:nvPr/>
            </p:nvSpPr>
            <p:spPr>
              <a:xfrm>
                <a:off x="6839422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D072192-5401-B284-7A7B-1081698FECE7}"/>
                  </a:ext>
                </a:extLst>
              </p:cNvPr>
              <p:cNvSpPr/>
              <p:nvPr/>
            </p:nvSpPr>
            <p:spPr>
              <a:xfrm>
                <a:off x="5399567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AF07AA4-96CB-6C5A-A16C-1A9BB2A9FA10}"/>
                  </a:ext>
                </a:extLst>
              </p:cNvPr>
              <p:cNvSpPr/>
              <p:nvPr/>
            </p:nvSpPr>
            <p:spPr>
              <a:xfrm>
                <a:off x="3959711" y="5040000"/>
                <a:ext cx="720722" cy="7200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10800"/>
                  <a:gd name="f9" fmla="val -2147483647"/>
                  <a:gd name="f10" fmla="val 2147483647"/>
                  <a:gd name="f11" fmla="+- 0 0 0"/>
                  <a:gd name="f12" fmla="*/ f4 1 21600"/>
                  <a:gd name="f13" fmla="*/ f5 1 21600"/>
                  <a:gd name="f14" fmla="pin 0 f0 10800"/>
                  <a:gd name="f15" fmla="*/ f11 f1 1"/>
                  <a:gd name="f16" fmla="val f14"/>
                  <a:gd name="f17" fmla="+- 21600 0 f14"/>
                  <a:gd name="f18" fmla="*/ f14 100 1"/>
                  <a:gd name="f19" fmla="*/ f14 f12 1"/>
                  <a:gd name="f20" fmla="*/ f6 f13 1"/>
                  <a:gd name="f21" fmla="*/ 10800 f12 1"/>
                  <a:gd name="f22" fmla="*/ 0 f13 1"/>
                  <a:gd name="f23" fmla="*/ f15 1 f3"/>
                  <a:gd name="f24" fmla="*/ 0 f12 1"/>
                  <a:gd name="f25" fmla="*/ 10800 f13 1"/>
                  <a:gd name="f26" fmla="*/ 21600 f13 1"/>
                  <a:gd name="f27" fmla="*/ 21600 f12 1"/>
                  <a:gd name="f28" fmla="*/ f18 1 234"/>
                  <a:gd name="f29" fmla="+- f23 0 f2"/>
                  <a:gd name="f30" fmla="+- f28 1700 0"/>
                  <a:gd name="f31" fmla="+- 21600 0 f30"/>
                  <a:gd name="f32" fmla="*/ f30 f12 1"/>
                  <a:gd name="f33" fmla="*/ f30 f13 1"/>
                  <a:gd name="f34" fmla="*/ f31 f12 1"/>
                  <a:gd name="f35" fmla="*/ f31 f13 1"/>
                </a:gdLst>
                <a:ahLst>
                  <a:ahXY gdRefX="f0" minX="f6" maxX="f8">
                    <a:pos x="f19" y="f20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1" y="f22"/>
                  </a:cxn>
                  <a:cxn ang="f29">
                    <a:pos x="f24" y="f25"/>
                  </a:cxn>
                  <a:cxn ang="f29">
                    <a:pos x="f21" y="f26"/>
                  </a:cxn>
                  <a:cxn ang="f29">
                    <a:pos x="f27" y="f25"/>
                  </a:cxn>
                </a:cxnLst>
                <a:rect l="f32" t="f33" r="f34" b="f35"/>
                <a:pathLst>
                  <a:path w="21600" h="21600">
                    <a:moveTo>
                      <a:pt x="f16" y="f6"/>
                    </a:moveTo>
                    <a:lnTo>
                      <a:pt x="f17" y="f6"/>
                    </a:lnTo>
                    <a:lnTo>
                      <a:pt x="f7" y="f8"/>
                    </a:lnTo>
                    <a:lnTo>
                      <a:pt x="f17" y="f7"/>
                    </a:lnTo>
                    <a:lnTo>
                      <a:pt x="f16" y="f7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3333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3EF4684-3052-8832-0BE4-E854AD89FE50}"/>
                  </a:ext>
                </a:extLst>
              </p:cNvPr>
              <p:cNvSpPr/>
              <p:nvPr/>
            </p:nvSpPr>
            <p:spPr>
              <a:xfrm>
                <a:off x="4680433" y="5040000"/>
                <a:ext cx="719135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02B4E00-5015-1DF1-B4E7-176DADA93B13}"/>
                  </a:ext>
                </a:extLst>
              </p:cNvPr>
              <p:cNvSpPr/>
              <p:nvPr/>
            </p:nvSpPr>
            <p:spPr>
              <a:xfrm>
                <a:off x="6120289" y="5040000"/>
                <a:ext cx="719134" cy="720000"/>
              </a:xfrm>
              <a:custGeom>
                <a:avLst>
                  <a:gd name="f0" fmla="val 6326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10800"/>
                  <a:gd name="f9" fmla="val -2147483647"/>
                  <a:gd name="f10" fmla="val 2147483647"/>
                  <a:gd name="f11" fmla="+- 0 0 0"/>
                  <a:gd name="f12" fmla="abs f4"/>
                  <a:gd name="f13" fmla="abs f5"/>
                  <a:gd name="f14" fmla="abs f6"/>
                  <a:gd name="f15" fmla="pin 0 f0 10800"/>
                  <a:gd name="f16" fmla="*/ f11 f1 1"/>
                  <a:gd name="f17" fmla="?: f12 f4 1"/>
                  <a:gd name="f18" fmla="?: f13 f5 1"/>
                  <a:gd name="f19" fmla="?: f14 f6 1"/>
                  <a:gd name="f20" fmla="+- f7 f15 0"/>
                  <a:gd name="f21" fmla="*/ f15 1 2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7 f21 0"/>
                  <a:gd name="f28" fmla="+- f22 0 f2"/>
                  <a:gd name="f29" fmla="min f24 f23"/>
                  <a:gd name="f30" fmla="*/ f25 1 f19"/>
                  <a:gd name="f31" fmla="*/ f26 1 f19"/>
                  <a:gd name="f32" fmla="+- f30 0 f15"/>
                  <a:gd name="f33" fmla="+- f31 0 f15"/>
                  <a:gd name="f34" fmla="+- f30 0 f21"/>
                  <a:gd name="f35" fmla="+- f31 0 f21"/>
                  <a:gd name="f36" fmla="*/ f15 f29 1"/>
                  <a:gd name="f37" fmla="*/ f7 f29 1"/>
                  <a:gd name="f38" fmla="*/ f27 f29 1"/>
                  <a:gd name="f39" fmla="*/ f20 f29 1"/>
                  <a:gd name="f40" fmla="*/ f30 f29 1"/>
                  <a:gd name="f41" fmla="*/ f31 f29 1"/>
                  <a:gd name="f42" fmla="*/ 10800 f29 1"/>
                  <a:gd name="f43" fmla="*/ f34 f29 1"/>
                  <a:gd name="f44" fmla="*/ f35 f29 1"/>
                  <a:gd name="f45" fmla="*/ f32 f29 1"/>
                  <a:gd name="f46" fmla="*/ f33 f29 1"/>
                </a:gdLst>
                <a:ahLst>
                  <a:ahXY gdRefX="f0" minX="f7" maxX="f8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2" y="f37"/>
                  </a:cxn>
                  <a:cxn ang="f28">
                    <a:pos x="f37" y="f42"/>
                  </a:cxn>
                  <a:cxn ang="f28">
                    <a:pos x="f42" y="f41"/>
                  </a:cxn>
                  <a:cxn ang="f28">
                    <a:pos x="f40" y="f42"/>
                  </a:cxn>
                </a:cxnLst>
                <a:rect l="f38" t="f38" r="f43" b="f44"/>
                <a:pathLst>
                  <a:path>
                    <a:moveTo>
                      <a:pt x="f39" y="f37"/>
                    </a:moveTo>
                    <a:lnTo>
                      <a:pt x="f45" y="f37"/>
                    </a:lnTo>
                    <a:lnTo>
                      <a:pt x="f40" y="f39"/>
                    </a:lnTo>
                    <a:lnTo>
                      <a:pt x="f40" y="f46"/>
                    </a:lnTo>
                    <a:lnTo>
                      <a:pt x="f45" y="f41"/>
                    </a:lnTo>
                    <a:lnTo>
                      <a:pt x="f39" y="f41"/>
                    </a:lnTo>
                    <a:lnTo>
                      <a:pt x="f37" y="f46"/>
                    </a:lnTo>
                    <a:lnTo>
                      <a:pt x="f37" y="f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55541CA-555E-8439-696D-3BC94FFAE32E}"/>
                  </a:ext>
                </a:extLst>
              </p:cNvPr>
              <p:cNvSpPr/>
              <p:nvPr/>
            </p:nvSpPr>
            <p:spPr>
              <a:xfrm>
                <a:off x="7560144" y="5040000"/>
                <a:ext cx="1439856" cy="72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00CC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</p:grp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40F87F65-11A7-D2EE-BE48-F9F64E29DAD3}"/>
                </a:ext>
              </a:extLst>
            </p:cNvPr>
            <p:cNvSpPr/>
            <p:nvPr/>
          </p:nvSpPr>
          <p:spPr>
            <a:xfrm flipH="1" flipV="1">
              <a:off x="5891032" y="1987577"/>
              <a:ext cx="1185428" cy="1284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54C0F2-6051-D6AF-B752-9140D5C5ECF7}"/>
                </a:ext>
              </a:extLst>
            </p:cNvPr>
            <p:cNvSpPr txBox="1"/>
            <p:nvPr/>
          </p:nvSpPr>
          <p:spPr>
            <a:xfrm>
              <a:off x="6705250" y="4526255"/>
              <a:ext cx="2628115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compatLnSpc="0">
              <a:spAutoFit/>
            </a:bodyPr>
            <a:lstStyle/>
            <a:p>
              <a:pPr algn="ctr"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Machine hardware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53" name="Straight Connector 52">
              <a:extLst>
                <a:ext uri="{FF2B5EF4-FFF2-40B4-BE49-F238E27FC236}">
                  <a16:creationId xmlns:a16="http://schemas.microsoft.com/office/drawing/2014/main" id="{48288A60-DF1D-A1E3-F558-6548B7C69494}"/>
                </a:ext>
              </a:extLst>
            </p:cNvPr>
            <p:cNvSpPr/>
            <p:nvPr/>
          </p:nvSpPr>
          <p:spPr>
            <a:xfrm flipH="1" flipV="1">
              <a:off x="8470038" y="2424112"/>
              <a:ext cx="791655" cy="8578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  <a:tailEnd type="none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951A7EC-2811-95A1-D7F5-76CDECF48BF2}"/>
                </a:ext>
              </a:extLst>
            </p:cNvPr>
            <p:cNvSpPr/>
            <p:nvPr/>
          </p:nvSpPr>
          <p:spPr>
            <a:xfrm>
              <a:off x="6874157" y="3272155"/>
              <a:ext cx="410295" cy="31368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</a:ln>
          </p:spPr>
          <p:txBody>
            <a:bodyPr wrap="none" lIns="90000" tIns="45000" rIns="90000" bIns="45000" anchor="ctr" compatLnSpc="0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Liberation Sans" pitchFamily="18"/>
                  <a:ea typeface="Tahoma" pitchFamily="2"/>
                  <a:cs typeface="Lohit Devanagari" pitchFamily="2"/>
                </a:rPr>
                <a:t>IOC</a:t>
              </a:r>
            </a:p>
          </p:txBody>
        </p:sp>
        <p:sp>
          <p:nvSpPr>
            <p:cNvPr id="69" name="Straight Connector 68">
              <a:extLst>
                <a:ext uri="{FF2B5EF4-FFF2-40B4-BE49-F238E27FC236}">
                  <a16:creationId xmlns:a16="http://schemas.microsoft.com/office/drawing/2014/main" id="{6845185D-93E8-2D3A-0110-1E8A19DAF1E6}"/>
                </a:ext>
              </a:extLst>
            </p:cNvPr>
            <p:cNvSpPr/>
            <p:nvPr/>
          </p:nvSpPr>
          <p:spPr>
            <a:xfrm>
              <a:off x="7076460" y="3580133"/>
              <a:ext cx="0" cy="3136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headEnd type="arrow"/>
              <a:tailEnd type="none"/>
            </a:ln>
          </p:spPr>
          <p:txBody>
            <a:bodyPr wrap="none" lIns="96120" tIns="51119" rIns="96120" bIns="51119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70" name="Straight Connector 69">
              <a:extLst>
                <a:ext uri="{FF2B5EF4-FFF2-40B4-BE49-F238E27FC236}">
                  <a16:creationId xmlns:a16="http://schemas.microsoft.com/office/drawing/2014/main" id="{19C79286-F57A-11A0-3F86-79F8DE71EB13}"/>
                </a:ext>
              </a:extLst>
            </p:cNvPr>
            <p:cNvSpPr/>
            <p:nvPr/>
          </p:nvSpPr>
          <p:spPr>
            <a:xfrm>
              <a:off x="9261698" y="3575819"/>
              <a:ext cx="0" cy="3136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headEnd type="none"/>
              <a:tailEnd type="arrow"/>
            </a:ln>
          </p:spPr>
          <p:txBody>
            <a:bodyPr wrap="none" lIns="96120" tIns="51119" rIns="96120" bIns="51119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ED91F8-153C-2786-5279-E3ADCA562399}"/>
                </a:ext>
              </a:extLst>
            </p:cNvPr>
            <p:cNvSpPr txBox="1"/>
            <p:nvPr/>
          </p:nvSpPr>
          <p:spPr>
            <a:xfrm>
              <a:off x="4827015" y="1715957"/>
              <a:ext cx="4451132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S01.get_value('b2’,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pytac.RB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pytac.PHYS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pytac.LIVE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0E92A3-E961-C7F3-319A-8E6FF635EC85}"/>
                </a:ext>
              </a:extLst>
            </p:cNvPr>
            <p:cNvSpPr txBox="1"/>
            <p:nvPr/>
          </p:nvSpPr>
          <p:spPr>
            <a:xfrm>
              <a:off x="6663186" y="2157476"/>
              <a:ext cx="4916516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defTabSz="689458">
                <a:spcAft>
                  <a:spcPts val="780"/>
                </a:spcAft>
                <a:defRPr/>
              </a:pP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S03.set_value('b2', value,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pytac.SP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pytac.PHYS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, </a:t>
              </a:r>
              <a:r>
                <a:rPr lang="en-GB" sz="1357" kern="1200" dirty="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pytac.LIVE</a:t>
              </a:r>
              <a:r>
                <a:rPr lang="en-GB" sz="1357" kern="1200" dirty="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dirty="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2236C0E-B8A5-5234-883D-96BDC5391656}"/>
                </a:ext>
              </a:extLst>
            </p:cNvPr>
            <p:cNvSpPr/>
            <p:nvPr/>
          </p:nvSpPr>
          <p:spPr>
            <a:xfrm>
              <a:off x="9056547" y="3276016"/>
              <a:ext cx="410295" cy="31368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</a:ln>
          </p:spPr>
          <p:txBody>
            <a:bodyPr wrap="none" lIns="90000" tIns="45000" rIns="90000" bIns="45000" anchor="ctr" compatLnSpc="0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Liberation Sans" pitchFamily="18"/>
                  <a:ea typeface="Tahoma" pitchFamily="2"/>
                  <a:cs typeface="Lohit Devanagari" pitchFamily="2"/>
                </a:rPr>
                <a:t>IOC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1A6336-5E39-7E31-B06B-D310DAD76955}"/>
              </a:ext>
            </a:extLst>
          </p:cNvPr>
          <p:cNvSpPr txBox="1"/>
          <p:nvPr/>
        </p:nvSpPr>
        <p:spPr>
          <a:xfrm>
            <a:off x="6193699" y="2654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6BD53-DDEB-DBD7-E69E-CDC82D3DE02C}"/>
              </a:ext>
            </a:extLst>
          </p:cNvPr>
          <p:cNvSpPr txBox="1"/>
          <p:nvPr/>
        </p:nvSpPr>
        <p:spPr>
          <a:xfrm>
            <a:off x="8410404" y="2654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94396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67BF0-7CFE-D835-275D-C54C8F7A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Autofit/>
          </a:bodyPr>
          <a:lstStyle/>
          <a:p>
            <a:r>
              <a:rPr lang="en-GB" sz="5400" dirty="0"/>
              <a:t>ATIP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0334B-DAA4-2497-B3A8-891586E2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dirty="0"/>
              <a:t>Accelerator Toolbox Interface for </a:t>
            </a:r>
            <a:r>
              <a:rPr lang="en-GB" dirty="0" err="1"/>
              <a:t>Pytac</a:t>
            </a:r>
            <a:endParaRPr lang="en-GB" dirty="0"/>
          </a:p>
          <a:p>
            <a:r>
              <a:rPr lang="en-GB" dirty="0"/>
              <a:t>Provides a simulator to </a:t>
            </a:r>
            <a:r>
              <a:rPr lang="en-GB" dirty="0" err="1"/>
              <a:t>Pytac</a:t>
            </a:r>
            <a:r>
              <a:rPr lang="en-GB" dirty="0"/>
              <a:t>, using </a:t>
            </a:r>
            <a:r>
              <a:rPr lang="en-GB" dirty="0" err="1"/>
              <a:t>pyAT</a:t>
            </a:r>
            <a:endParaRPr lang="en-GB" dirty="0"/>
          </a:p>
          <a:p>
            <a:r>
              <a:rPr lang="en-GB" dirty="0"/>
              <a:t>Enables offline testing of accelerator controls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3826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21e21-392c-437b-9c6c-ca8ff57d7f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511AEB5DC3446862388E63CC85ACB" ma:contentTypeVersion="13" ma:contentTypeDescription="Create a new document." ma:contentTypeScope="" ma:versionID="01560c3883e712e899e7bd2d10cc09bf">
  <xsd:schema xmlns:xsd="http://www.w3.org/2001/XMLSchema" xmlns:xs="http://www.w3.org/2001/XMLSchema" xmlns:p="http://schemas.microsoft.com/office/2006/metadata/properties" xmlns:ns3="81e21e21-392c-437b-9c6c-ca8ff57d7fd6" xmlns:ns4="35e2ab30-a9dc-4e25-bbb9-d2ad59db67cc" targetNamespace="http://schemas.microsoft.com/office/2006/metadata/properties" ma:root="true" ma:fieldsID="7636917c7126ca2956f2a6a3df4b393b" ns3:_="" ns4:_="">
    <xsd:import namespace="81e21e21-392c-437b-9c6c-ca8ff57d7fd6"/>
    <xsd:import namespace="35e2ab30-a9dc-4e25-bbb9-d2ad59db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e21-392c-437b-9c6c-ca8ff57d7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ab30-a9dc-4e25-bbb9-d2ad59db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DE5D9-2E7A-4F7B-A529-8A7984006425}">
  <ds:schemaRefs>
    <ds:schemaRef ds:uri="35e2ab30-a9dc-4e25-bbb9-d2ad59db67c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e21e21-392c-437b-9c6c-ca8ff57d7f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205525-A502-48A5-B7B6-38C7F35991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A2E96-15E7-4262-AE3A-582A9FC02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21e21-392c-437b-9c6c-ca8ff57d7fd6"/>
    <ds:schemaRef ds:uri="35e2ab30-a9dc-4e25-bbb9-d2ad59db67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733</Words>
  <Application>Microsoft Office PowerPoint</Application>
  <PresentationFormat>Widescreen</PresentationFormat>
  <Paragraphs>147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Liberation Sans</vt:lpstr>
      <vt:lpstr>Office Theme</vt:lpstr>
      <vt:lpstr>1_Office Theme</vt:lpstr>
      <vt:lpstr>Python AT for Accelerator Controls  </vt:lpstr>
      <vt:lpstr>Background</vt:lpstr>
      <vt:lpstr>Accelerator Tools</vt:lpstr>
      <vt:lpstr>MATLAB Middle Layer (MML)</vt:lpstr>
      <vt:lpstr>Migration to Python</vt:lpstr>
      <vt:lpstr>Python Tools</vt:lpstr>
      <vt:lpstr>Pytac</vt:lpstr>
      <vt:lpstr>Pytac interface</vt:lpstr>
      <vt:lpstr>ATIP</vt:lpstr>
      <vt:lpstr>ATIP interface</vt:lpstr>
      <vt:lpstr>Virtual Accelerator (Virtac)</vt:lpstr>
      <vt:lpstr>Virtac interface</vt:lpstr>
      <vt:lpstr>Virtual Accelerator (design)</vt:lpstr>
      <vt:lpstr>Python tools overview</vt:lpstr>
      <vt:lpstr>Adoption at Diamond</vt:lpstr>
      <vt:lpstr>Slow Feedbacks</vt:lpstr>
      <vt:lpstr>Beam-Based Alignment (BBA)</vt:lpstr>
      <vt:lpstr>Fast Beam-Based Alignment</vt:lpstr>
      <vt:lpstr>Near-term Improvements</vt:lpstr>
      <vt:lpstr>Summary</vt:lpstr>
      <vt:lpstr>Repositories and Documentation</vt:lpstr>
      <vt:lpstr>Acknowledgements</vt:lpstr>
      <vt:lpstr>Demo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AT for Accelerator Controls</dc:title>
  <dc:creator>Gaughran, Martin (DLSLtd,RAL,LSCI)</dc:creator>
  <cp:lastModifiedBy>Gaughran, Martin (DLSLtd,RAL,LSCI)</cp:lastModifiedBy>
  <cp:revision>123</cp:revision>
  <dcterms:created xsi:type="dcterms:W3CDTF">2023-09-21T18:45:24Z</dcterms:created>
  <dcterms:modified xsi:type="dcterms:W3CDTF">2023-10-02T21:32:04Z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0x010100940511AEB5DC3446862388E63CC85ACB</vt:lpwstr>
  </property>
</Properties>
</file>