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6" r:id="rId6"/>
    <p:sldId id="272" r:id="rId7"/>
    <p:sldId id="493" r:id="rId8"/>
    <p:sldId id="271" r:id="rId9"/>
    <p:sldId id="494" r:id="rId10"/>
    <p:sldId id="495" r:id="rId11"/>
    <p:sldId id="491" r:id="rId12"/>
    <p:sldId id="4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017BF-6856-46AF-865F-EB45BDED82A1}" v="219" dt="2023-09-29T09:51:27.53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F24-BD2A-193E-5E6D-4FA32CB22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7FDF1-AFD1-5D9D-51E3-EFCF663A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EF23-84FD-9B88-4B40-6E23E2AC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AC176-CDA7-A661-8123-103AA2A5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D116C-355A-63B7-A01D-A02960B5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77CA-EECE-E03C-45A7-A5C67BDB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F2C7C-1C98-F73A-9158-010F325F5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149FA-9380-2573-E22B-61D92549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A68EC-CA7F-0C28-6D45-127BA2CC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68D5-76A7-75D5-6427-09E302A3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2D0D8-964B-D4E7-9C36-A782007D7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DA3CD-A69A-D70A-05AC-A52DCF59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B85AB-752E-32C6-2550-92E79368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94F92-9954-B046-7A8A-89F7A40E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B60A-8B4C-3886-F97B-E514AF64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1FE4-640D-5ACB-E251-F8210941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5189-7F74-57EA-A649-6A5E5C639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F9387-BCCA-C1A4-48F6-44AE6C1D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E96F-124C-ACC5-AB7A-351447F9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3C594-94D0-39C1-9F8F-2AFF8C5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1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9D8C-4E45-3B90-074B-7FAFF0A5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1988-7858-DDAB-D17B-46A44F18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EBA0C-9260-9332-8241-F382D631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C43B-DA0E-F887-2249-5B27B781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2F82B-3543-ABB0-8767-6F91321E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920D-F31E-A069-6743-2DE6EC84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19BA-8B5E-CE3B-1EDD-B7624BAF8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AB98F-A043-EE7E-B64C-B43A39C66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1388-76FE-1DEB-29BA-3A3D2C47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EA038-318F-0AC8-2C58-3C0341D8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8EB29-24A5-1752-D302-48D1CC59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5C43-13B5-0125-62C2-1E58EC83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F0026-D014-2A36-DC93-BB78FB96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10DB-5C0F-99A2-EB41-F998ADBD4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48D37-DC66-9BCE-B904-46A0BAB44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FC3A2-C008-1728-26BA-BADD3CF7A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5E0F7-A9C6-793C-F1D3-A4623DC6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9BBF3-E92A-E3C9-1323-0BDBFD8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2208A-50E3-E294-10A9-91E9442C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9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A552-DB32-DF97-FEB0-19CB9DE9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8176D-D2B7-0D33-47D9-41FB1982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D65C-C232-5381-1ADB-A53F8E01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1A98A-5ECD-5EFA-D753-AAF4AB22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5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7F572-59F4-65C7-CA6A-E2C3BDBC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B4046-73FA-5C7A-90B5-4D2CD5EE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43744-B08F-65AC-4770-65F6F348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5857-AF75-FA4A-522A-5D6EE4ED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C6B5-F7E1-64E3-A392-02D05E6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D0A9A-D666-0F6A-8827-397DE181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B0E96-9109-A8D7-9B4E-50F8C134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0E8F7-99D4-88D9-DEE6-4D7AA5FE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6B15-5676-3D1C-EDB2-D7574EB3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FE1F-8F95-675F-26E8-719CB67A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5830D-A5A3-DA6D-0FFA-29C5AD5D9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8C094-ACD3-4FB1-971D-D893A65C6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40FC4-BA1A-D554-E4B3-11707152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C29C2-7C92-E820-390F-5538D47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C0234-0668-0697-F0E7-8D0A84E3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EFD51-998B-7AA5-A270-5B4CD5A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CF458-AC2B-2205-6F4C-2C700835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390C8-2568-DC0D-E55C-C836159EE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0BD0-F076-4D04-A776-2064C10DC05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B9D9-22BF-482A-09BB-F436B282D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E54F-530A-11C9-CA35-DE7E7CF42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74BF-33B3-463D-9FFD-8C3DFDCA3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6F5C-D1FC-E728-D888-0B58C28B06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i="0" dirty="0">
                <a:solidFill>
                  <a:srgbClr val="1D041F"/>
                </a:solidFill>
                <a:effectLst/>
                <a:latin typeface="Liberation Sans"/>
              </a:rPr>
              <a:t>Diamond-II Commissioning Simulations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F1147-9C7C-C85F-BAFF-F7AF74690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Hung-Chun Chao</a:t>
            </a:r>
          </a:p>
          <a:p>
            <a:r>
              <a:rPr lang="en-US" dirty="0"/>
              <a:t>ESRF, Grenoble, 2-3 Oct 2023</a:t>
            </a:r>
          </a:p>
          <a:p>
            <a:r>
              <a:rPr lang="en-US" dirty="0"/>
              <a:t>AT workshop (</a:t>
            </a:r>
            <a:r>
              <a:rPr lang="en-GB" dirty="0"/>
              <a:t>https://indico.esrf.fr/event/93/)</a:t>
            </a:r>
            <a:endParaRPr lang="en-US" dirty="0"/>
          </a:p>
        </p:txBody>
      </p:sp>
      <p:pic>
        <p:nvPicPr>
          <p:cNvPr id="1026" name="Picture 2" descr="Accelerator Toolbox Workshop">
            <a:extLst>
              <a:ext uri="{FF2B5EF4-FFF2-40B4-BE49-F238E27FC236}">
                <a16:creationId xmlns:a16="http://schemas.microsoft.com/office/drawing/2014/main" id="{A7AE085C-8533-DDC1-B7A7-3BD71D3F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291"/>
            <a:ext cx="7010400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005D3-DF61-9262-4E1B-0F1C5E89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318250"/>
            <a:ext cx="13620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3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0AC6-2178-C319-5E0D-8A76FC22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en-US" sz="4000"/>
              <a:t>BPM offset update and Beam Based Alignment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E43D1-6F0D-DDD0-1BDC-3E2B24F20447}"/>
              </a:ext>
            </a:extLst>
          </p:cNvPr>
          <p:cNvSpPr txBox="1"/>
          <p:nvPr/>
        </p:nvSpPr>
        <p:spPr>
          <a:xfrm>
            <a:off x="4940992" y="3949856"/>
            <a:ext cx="623484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Pseudo code for </a:t>
            </a:r>
            <a:r>
              <a:rPr lang="en-GB" dirty="0"/>
              <a:t>BBA48_xxx.m, xxx=first, second, third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loop (until all girders visited)</a:t>
            </a:r>
          </a:p>
          <a:p>
            <a:pPr lvl="1"/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foreach (BPM index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in (girder index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ig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</a:p>
          <a:p>
            <a:pPr lvl="2"/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meas_orbits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(SC,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</a:p>
          <a:p>
            <a:pPr lvl="2"/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QuadCenterFitx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(SC,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</a:p>
          <a:p>
            <a:pPr lvl="1"/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end</a:t>
            </a:r>
          </a:p>
          <a:p>
            <a:pPr lvl="1"/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SCcorrectCO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(SC, …)</a:t>
            </a:r>
          </a:p>
          <a:p>
            <a:pPr lvl="1"/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SCfixQC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(SC, …)</a:t>
            </a:r>
          </a:p>
          <a:p>
            <a:pPr lvl="1"/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ig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decide_next_girder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(SC); % where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sort_girder_BPM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is called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end loop</a:t>
            </a:r>
          </a:p>
          <a:p>
            <a:endParaRPr lang="en-GB" sz="12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sorting algorithms and parameters applied</a:t>
            </a:r>
          </a:p>
          <a:p>
            <a:endParaRPr lang="en-GB" sz="1200" dirty="0"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434B9-A403-770F-2A6A-3AC96CE5A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35" y="1260609"/>
            <a:ext cx="3287188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12242-A7CC-5556-181B-90FBB1CED3FB}"/>
              </a:ext>
            </a:extLst>
          </p:cNvPr>
          <p:cNvSpPr txBox="1"/>
          <p:nvPr/>
        </p:nvSpPr>
        <p:spPr>
          <a:xfrm>
            <a:off x="838200" y="4054828"/>
            <a:ext cx="3763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second BBA, a few cases have larger BPM x readouts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happen at dispersive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under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improve the algorithms and more iterations to fix it</a:t>
            </a:r>
            <a:endParaRPr lang="en-GB" dirty="0"/>
          </a:p>
        </p:txBody>
      </p:sp>
      <p:pic>
        <p:nvPicPr>
          <p:cNvPr id="8" name="Picture 7" descr="A graph of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377241B9-2325-E5FC-6B9D-0A250D2EB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15" y="1260609"/>
            <a:ext cx="3295385" cy="252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5082D7-E1E8-6CD8-6A52-B3AF13B78DB6}"/>
              </a:ext>
            </a:extLst>
          </p:cNvPr>
          <p:cNvGrpSpPr/>
          <p:nvPr/>
        </p:nvGrpSpPr>
        <p:grpSpPr>
          <a:xfrm>
            <a:off x="890023" y="1260609"/>
            <a:ext cx="3383187" cy="2520000"/>
            <a:chOff x="890023" y="1260609"/>
            <a:chExt cx="3383187" cy="2520000"/>
          </a:xfrm>
        </p:grpSpPr>
        <p:pic>
          <p:nvPicPr>
            <p:cNvPr id="4" name="Picture 3" descr="A screenshot of a graph&#10;&#10;Description automatically generated">
              <a:extLst>
                <a:ext uri="{FF2B5EF4-FFF2-40B4-BE49-F238E27FC236}">
                  <a16:creationId xmlns:a16="http://schemas.microsoft.com/office/drawing/2014/main" id="{A4BCCB2B-61EE-DDAD-78DC-48916A7F1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23" y="1260609"/>
              <a:ext cx="3106187" cy="252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0C5B1F-504E-D3DB-F490-3067F660DD06}"/>
                </a:ext>
              </a:extLst>
            </p:cNvPr>
            <p:cNvSpPr txBox="1"/>
            <p:nvPr/>
          </p:nvSpPr>
          <p:spPr>
            <a:xfrm>
              <a:off x="2272269" y="2413077"/>
              <a:ext cx="895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Quad index</a:t>
              </a:r>
              <a:endParaRPr lang="en-GB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F4D2CE-5338-8CD9-8772-79E0FF4D315A}"/>
                </a:ext>
              </a:extLst>
            </p:cNvPr>
            <p:cNvSpPr txBox="1"/>
            <p:nvPr/>
          </p:nvSpPr>
          <p:spPr>
            <a:xfrm rot="16200000">
              <a:off x="226284" y="2382109"/>
              <a:ext cx="16044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BPM readout (X/Y) (m)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725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ACBF-198D-60B2-217B-0A8DE9DD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>
            <a:normAutofit/>
          </a:bodyPr>
          <a:lstStyle/>
          <a:p>
            <a:r>
              <a:rPr lang="en-US" sz="4000" dirty="0"/>
              <a:t>Beta beating correction (preliminary)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23565-93A6-3B2D-37AD-A1D16AAB1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223380"/>
                <a:ext cx="5257800" cy="5338259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Measure average beta at quads by tune variation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Beta beating is linear to the quadrupole strengths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Standard SVD technique to attack linear problems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calculated by simulation of ideal model, </a:t>
                </a:r>
                <a:r>
                  <a:rPr lang="en-US" sz="1600" dirty="0" err="1">
                    <a:sym typeface="Wingdings" panose="05000000000000000000" pitchFamily="2" charset="2"/>
                  </a:rPr>
                  <a:t>R</a:t>
                </a:r>
                <a:r>
                  <a:rPr lang="en-US" sz="1600" baseline="-25000" dirty="0" err="1">
                    <a:sym typeface="Wingdings" panose="05000000000000000000" pitchFamily="2" charset="2"/>
                  </a:rPr>
                  <a:t>ij</a:t>
                </a:r>
                <a:r>
                  <a:rPr lang="en-US" sz="1600" dirty="0">
                    <a:sym typeface="Wingdings" panose="05000000000000000000" pitchFamily="2" charset="2"/>
                  </a:rPr>
                  <a:t> from simulated measurement</a:t>
                </a:r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Diamond-II simulations: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23565-93A6-3B2D-37AD-A1D16AAB1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223380"/>
                <a:ext cx="5257800" cy="5338259"/>
              </a:xfrm>
              <a:blipFill>
                <a:blip r:embed="rId3"/>
                <a:stretch>
                  <a:fillRect l="-464" t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AE7CEF8-C6BE-22DC-C307-594DEDE38281}"/>
              </a:ext>
            </a:extLst>
          </p:cNvPr>
          <p:cNvSpPr txBox="1"/>
          <p:nvPr/>
        </p:nvSpPr>
        <p:spPr>
          <a:xfrm>
            <a:off x="6390496" y="4991979"/>
            <a:ext cx="4588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Time consuming, may consider reduced RM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H/V tune should be identified with NAFF </a:t>
            </a:r>
            <a:br>
              <a:rPr lang="en-US" sz="1600" dirty="0"/>
            </a:br>
            <a:r>
              <a:rPr lang="en-US" sz="1600" dirty="0"/>
              <a:t>as long as a few hundred turns are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Suggested beam condition: </a:t>
            </a:r>
            <a:br>
              <a:rPr lang="en-US" sz="1600" dirty="0"/>
            </a:br>
            <a:r>
              <a:rPr lang="en-US" sz="1600" dirty="0"/>
              <a:t>1mA (on-axis injected) and stored for &gt; 10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 to fix integer tune before this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also use model RM</a:t>
            </a:r>
          </a:p>
        </p:txBody>
      </p:sp>
      <p:pic>
        <p:nvPicPr>
          <p:cNvPr id="8" name="Picture 7" descr="A mathematical equation with a small symbol&#10;&#10;Description automatically generated with medium confidence">
            <a:extLst>
              <a:ext uri="{FF2B5EF4-FFF2-40B4-BE49-F238E27FC236}">
                <a16:creationId xmlns:a16="http://schemas.microsoft.com/office/drawing/2014/main" id="{2DA2346D-3088-C678-AC15-4040F0D0A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13" y="2273614"/>
            <a:ext cx="1998039" cy="675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B93C62-00CD-4815-03C6-7D71A6961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74" y="1570341"/>
            <a:ext cx="2050678" cy="2963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49CECE-28D5-3590-B32B-6C9B3F3EBE5D}"/>
              </a:ext>
            </a:extLst>
          </p:cNvPr>
          <p:cNvSpPr txBox="1"/>
          <p:nvPr/>
        </p:nvSpPr>
        <p:spPr>
          <a:xfrm>
            <a:off x="6390496" y="1131376"/>
            <a:ext cx="54884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Beta function measurement tested in Diamond-I (248 quads)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Fill 1.3 mA into first 10 buckets, closed ID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Tune can be extracted by NAFF 512 TBT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Measured results: 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Problematic quads are discovered near double minimal section</a:t>
            </a:r>
            <a:br>
              <a:rPr lang="en-US" sz="1600" dirty="0">
                <a:sym typeface="Wingdings" panose="05000000000000000000" pitchFamily="2" charset="2"/>
              </a:rPr>
            </a:b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13" name="Picture 1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EF0F720-B82E-5525-D09B-8C0E6E7EE3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/>
          <a:stretch/>
        </p:blipFill>
        <p:spPr>
          <a:xfrm>
            <a:off x="7679185" y="2439103"/>
            <a:ext cx="3622004" cy="25528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D20754-92FD-3A64-35B6-031688B00C39}"/>
              </a:ext>
            </a:extLst>
          </p:cNvPr>
          <p:cNvGrpSpPr/>
          <p:nvPr/>
        </p:nvGrpSpPr>
        <p:grpSpPr>
          <a:xfrm>
            <a:off x="2151950" y="4188503"/>
            <a:ext cx="3122604" cy="2521772"/>
            <a:chOff x="2421385" y="4131871"/>
            <a:chExt cx="3122604" cy="25217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B89251-C4A2-103B-0501-28DA770C3341}"/>
                </a:ext>
              </a:extLst>
            </p:cNvPr>
            <p:cNvGrpSpPr/>
            <p:nvPr/>
          </p:nvGrpSpPr>
          <p:grpSpPr>
            <a:xfrm>
              <a:off x="2421385" y="4131871"/>
              <a:ext cx="3080458" cy="2521772"/>
              <a:chOff x="2421385" y="4131871"/>
              <a:chExt cx="3080458" cy="2521772"/>
            </a:xfrm>
          </p:grpSpPr>
          <p:pic>
            <p:nvPicPr>
              <p:cNvPr id="14" name="Picture 13" descr="A green and purple sound wave&#10;&#10;Description automatically generated">
                <a:extLst>
                  <a:ext uri="{FF2B5EF4-FFF2-40B4-BE49-F238E27FC236}">
                    <a16:creationId xmlns:a16="http://schemas.microsoft.com/office/drawing/2014/main" id="{C61A9FE3-576D-FA8E-94BD-E2BA29EBC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1385" y="4131871"/>
                <a:ext cx="3080458" cy="2311576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1B6E3-490E-EBF4-9A31-64B60D76D462}"/>
                  </a:ext>
                </a:extLst>
              </p:cNvPr>
              <p:cNvSpPr txBox="1"/>
              <p:nvPr/>
            </p:nvSpPr>
            <p:spPr>
              <a:xfrm>
                <a:off x="2916729" y="6376644"/>
                <a:ext cx="895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Quad index</a:t>
                </a:r>
                <a:endParaRPr lang="en-GB" sz="12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95413D-2D3A-8970-DC12-537868589665}"/>
                </a:ext>
              </a:extLst>
            </p:cNvPr>
            <p:cNvSpPr txBox="1"/>
            <p:nvPr/>
          </p:nvSpPr>
          <p:spPr>
            <a:xfrm>
              <a:off x="4045098" y="6073951"/>
              <a:ext cx="14988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301~600 for vertical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41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2033-0BD8-E2EA-9206-4D8B368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5"/>
          </a:xfrm>
        </p:spPr>
        <p:txBody>
          <a:bodyPr>
            <a:normAutofit/>
          </a:bodyPr>
          <a:lstStyle/>
          <a:p>
            <a:r>
              <a:rPr lang="en-US" sz="4000" dirty="0"/>
              <a:t>Summary and Future Work</a:t>
            </a:r>
            <a:endParaRPr lang="en-GB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23D652-7B63-3E8E-7FAA-E84274BA8E30}"/>
              </a:ext>
            </a:extLst>
          </p:cNvPr>
          <p:cNvSpPr txBox="1">
            <a:spLocks/>
          </p:cNvSpPr>
          <p:nvPr/>
        </p:nvSpPr>
        <p:spPr>
          <a:xfrm>
            <a:off x="6194791" y="1195565"/>
            <a:ext cx="5414113" cy="398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Future Work</a:t>
            </a:r>
          </a:p>
          <a:p>
            <a:r>
              <a:rPr lang="en-US" sz="1800" dirty="0"/>
              <a:t>Finish all 200 seed simulations (coupling, ID-effects)</a:t>
            </a:r>
          </a:p>
          <a:p>
            <a:r>
              <a:rPr lang="en-US" sz="1800" dirty="0"/>
              <a:t>Add missing multipole errors</a:t>
            </a:r>
          </a:p>
          <a:p>
            <a:r>
              <a:rPr lang="en-US" sz="1800" dirty="0"/>
              <a:t>Ensure all magnet within engineering limits during commissioning</a:t>
            </a:r>
          </a:p>
          <a:p>
            <a:r>
              <a:rPr lang="en-US" sz="1800" dirty="0"/>
              <a:t>Investigate the possibility to fix the integer tune at early stages</a:t>
            </a:r>
          </a:p>
          <a:p>
            <a:r>
              <a:rPr lang="en-US" sz="1800" dirty="0"/>
              <a:t>Tuning method for multi-RF</a:t>
            </a:r>
          </a:p>
          <a:p>
            <a:r>
              <a:rPr lang="en-US" sz="1800" dirty="0"/>
              <a:t>Refine BBA routine: sorting algorithm and fitting algorithm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BDEF2-ED58-1A88-5F82-38ABFF028B03}"/>
              </a:ext>
            </a:extLst>
          </p:cNvPr>
          <p:cNvGrpSpPr/>
          <p:nvPr/>
        </p:nvGrpSpPr>
        <p:grpSpPr>
          <a:xfrm>
            <a:off x="6077660" y="5395783"/>
            <a:ext cx="2954680" cy="1330411"/>
            <a:chOff x="841435" y="4645059"/>
            <a:chExt cx="5319065" cy="2774224"/>
          </a:xfrm>
        </p:grpSpPr>
        <p:pic>
          <p:nvPicPr>
            <p:cNvPr id="2052" name="Picture 4" descr="M16 Machine gun Fire Selector Switch.">
              <a:extLst>
                <a:ext uri="{FF2B5EF4-FFF2-40B4-BE49-F238E27FC236}">
                  <a16:creationId xmlns:a16="http://schemas.microsoft.com/office/drawing/2014/main" id="{233724C5-5E22-91B1-2B4B-EC8E83A69C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0" t="30992" r="19999" b="31722"/>
            <a:stretch/>
          </p:blipFill>
          <p:spPr bwMode="auto">
            <a:xfrm>
              <a:off x="956715" y="4645059"/>
              <a:ext cx="5004517" cy="273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F15282-71B9-50C3-28CA-D84320856C3B}"/>
                </a:ext>
              </a:extLst>
            </p:cNvPr>
            <p:cNvSpPr txBox="1"/>
            <p:nvPr/>
          </p:nvSpPr>
          <p:spPr>
            <a:xfrm>
              <a:off x="841435" y="6923288"/>
              <a:ext cx="5319065" cy="49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3CD391-BFE0-3213-26B8-ABCFF3B15B4B}"/>
              </a:ext>
            </a:extLst>
          </p:cNvPr>
          <p:cNvSpPr txBox="1">
            <a:spLocks/>
          </p:cNvSpPr>
          <p:nvPr/>
        </p:nvSpPr>
        <p:spPr>
          <a:xfrm>
            <a:off x="676180" y="1195567"/>
            <a:ext cx="5159009" cy="368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Summary</a:t>
            </a:r>
          </a:p>
          <a:p>
            <a:r>
              <a:rPr lang="en-US" sz="1800" dirty="0"/>
              <a:t>Review of current Diamond-II lattice and commissioning plans and simulation results</a:t>
            </a:r>
          </a:p>
          <a:p>
            <a:r>
              <a:rPr lang="en-US" sz="1800" dirty="0"/>
              <a:t>Review of error specifications and </a:t>
            </a:r>
            <a:r>
              <a:rPr lang="en-GB" sz="1800" dirty="0"/>
              <a:t>magnet </a:t>
            </a:r>
            <a:r>
              <a:rPr lang="en-GB" sz="1800" dirty="0" err="1"/>
              <a:t>fiducialisation</a:t>
            </a:r>
            <a:r>
              <a:rPr lang="en-GB" sz="1800" dirty="0"/>
              <a:t> uncertainties</a:t>
            </a:r>
            <a:endParaRPr lang="en-US" sz="1800" dirty="0"/>
          </a:p>
          <a:p>
            <a:r>
              <a:rPr lang="en-US" sz="1800" dirty="0"/>
              <a:t>Recap of </a:t>
            </a:r>
            <a:r>
              <a:rPr lang="en-GB" sz="1800" dirty="0"/>
              <a:t>special implementations for Diamond-II commissioning simulations</a:t>
            </a:r>
          </a:p>
          <a:p>
            <a:pPr lvl="1"/>
            <a:r>
              <a:rPr lang="en-GB" sz="1400" dirty="0"/>
              <a:t>Error assignment modifications</a:t>
            </a:r>
          </a:p>
          <a:p>
            <a:pPr lvl="1"/>
            <a:r>
              <a:rPr lang="en-GB" sz="1400" dirty="0"/>
              <a:t>AT modelling for anti-bend quadrupoles</a:t>
            </a:r>
          </a:p>
          <a:p>
            <a:pPr lvl="1"/>
            <a:r>
              <a:rPr lang="en-GB" sz="1400" dirty="0"/>
              <a:t>BPM-to-quad offset and BBA methods</a:t>
            </a:r>
          </a:p>
          <a:p>
            <a:pPr lvl="1"/>
            <a:r>
              <a:rPr lang="en-GB" sz="1400" dirty="0"/>
              <a:t>A simple beta-beating correction scheme (testing on D-I)</a:t>
            </a:r>
          </a:p>
          <a:p>
            <a:r>
              <a:rPr lang="en-US" sz="1800" dirty="0"/>
              <a:t>200 seed simulated until off-axis injection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D888D-3BCD-86E6-C945-B34C23245D43}"/>
              </a:ext>
            </a:extLst>
          </p:cNvPr>
          <p:cNvSpPr txBox="1"/>
          <p:nvPr/>
        </p:nvSpPr>
        <p:spPr>
          <a:xfrm>
            <a:off x="735145" y="5519966"/>
            <a:ext cx="5342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Human supervision and intervention are beneficial at early commissioning stages.</a:t>
            </a:r>
          </a:p>
        </p:txBody>
      </p:sp>
    </p:spTree>
    <p:extLst>
      <p:ext uri="{BB962C8B-B14F-4D97-AF65-F5344CB8AC3E}">
        <p14:creationId xmlns:p14="http://schemas.microsoft.com/office/powerpoint/2010/main" val="18507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49F9-666B-7A61-8242-C9C2C9B1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>
            <a:normAutofit/>
          </a:bodyPr>
          <a:lstStyle/>
          <a:p>
            <a:r>
              <a:rPr lang="en-US" sz="4000" dirty="0"/>
              <a:t>Outline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EFC5-5E2B-E307-1736-8C4E972C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lvl="1"/>
            <a:r>
              <a:rPr lang="en-US" dirty="0"/>
              <a:t>Diamond-II lattice</a:t>
            </a:r>
          </a:p>
          <a:p>
            <a:pPr lvl="1"/>
            <a:r>
              <a:rPr lang="en-US" dirty="0"/>
              <a:t>Error specification</a:t>
            </a:r>
          </a:p>
          <a:p>
            <a:pPr lvl="1"/>
            <a:r>
              <a:rPr lang="en-GB" sz="2400" dirty="0"/>
              <a:t>Different magnetic </a:t>
            </a:r>
            <a:r>
              <a:rPr lang="en-GB" sz="2400" dirty="0" err="1"/>
              <a:t>fiducialisation</a:t>
            </a:r>
            <a:r>
              <a:rPr lang="en-GB" sz="2400" dirty="0"/>
              <a:t> approaches</a:t>
            </a:r>
            <a:endParaRPr lang="en-US" dirty="0"/>
          </a:p>
          <a:p>
            <a:pPr lvl="1"/>
            <a:r>
              <a:rPr lang="en-GB" dirty="0"/>
              <a:t>Commissioning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Implementations for Diamond-II Simulation</a:t>
            </a:r>
          </a:p>
          <a:p>
            <a:pPr lvl="1"/>
            <a:r>
              <a:rPr lang="en-GB" dirty="0"/>
              <a:t>Anti-bend quad modelling</a:t>
            </a:r>
          </a:p>
          <a:p>
            <a:pPr lvl="1"/>
            <a:r>
              <a:rPr lang="en-GB" dirty="0"/>
              <a:t>Multipole error implementation example</a:t>
            </a:r>
          </a:p>
          <a:p>
            <a:pPr lvl="1"/>
            <a:r>
              <a:rPr lang="en-GB" dirty="0"/>
              <a:t>Beam based alignment</a:t>
            </a:r>
          </a:p>
          <a:p>
            <a:pPr lvl="1"/>
            <a:r>
              <a:rPr lang="en-GB" dirty="0"/>
              <a:t>Beta-beating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Summary and Future tasks</a:t>
            </a:r>
          </a:p>
        </p:txBody>
      </p:sp>
    </p:spTree>
    <p:extLst>
      <p:ext uri="{BB962C8B-B14F-4D97-AF65-F5344CB8AC3E}">
        <p14:creationId xmlns:p14="http://schemas.microsoft.com/office/powerpoint/2010/main" val="136615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CFA1-F42D-9DA9-CE99-F84F5C67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r>
              <a:rPr lang="en-US" sz="4000" dirty="0"/>
              <a:t>Diamond-II Parameters</a:t>
            </a:r>
            <a:endParaRPr lang="en-GB" sz="400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03CC26-54D9-41D6-AC15-4C1583F5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12" y="1266826"/>
            <a:ext cx="3927188" cy="5318124"/>
          </a:xfrm>
          <a:prstGeom prst="rect">
            <a:avLst/>
          </a:prstGeom>
        </p:spPr>
      </p:pic>
      <p:pic>
        <p:nvPicPr>
          <p:cNvPr id="10" name="Picture 9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8568B281-8600-3C75-0053-A9A21FD07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6" y="2801417"/>
            <a:ext cx="3975584" cy="35878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7487A8-DDDA-DFD3-322F-00D9CE42B92F}"/>
              </a:ext>
            </a:extLst>
          </p:cNvPr>
          <p:cNvSpPr txBox="1"/>
          <p:nvPr/>
        </p:nvSpPr>
        <p:spPr>
          <a:xfrm>
            <a:off x="848873" y="1223701"/>
            <a:ext cx="6732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Diamond-II upgrade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H6BA lattice (stemmed from ESRF-EBS’s H7BA lattice)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Combine DDBA ideal to create 24 new middle straights (2.9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 3 -&gt; 3.5 GeV, Emittance 2.7 nm -&gt; 160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Lattice: (LM,MS,SM,MS,SM,MS,SM,ML)*6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8A0EF-B38D-4C00-F633-BE2A7771C79C}"/>
              </a:ext>
            </a:extLst>
          </p:cNvPr>
          <p:cNvSpPr txBox="1"/>
          <p:nvPr/>
        </p:nvSpPr>
        <p:spPr>
          <a:xfrm>
            <a:off x="7596823" y="449980"/>
            <a:ext cx="3586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girder modules (LM, ML, SM, MS):</a:t>
            </a:r>
          </a:p>
          <a:p>
            <a:r>
              <a:rPr lang="en-GB" dirty="0"/>
              <a:t>L: long straight, M: middle straight, S: standard straight</a:t>
            </a:r>
          </a:p>
        </p:txBody>
      </p:sp>
    </p:spTree>
    <p:extLst>
      <p:ext uri="{BB962C8B-B14F-4D97-AF65-F5344CB8AC3E}">
        <p14:creationId xmlns:p14="http://schemas.microsoft.com/office/powerpoint/2010/main" val="111148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7875A7-23B6-4613-20F5-1D67FE284C4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Diamond-II Storage Ring Error Specifications</a:t>
            </a:r>
            <a:endParaRPr lang="en-GB" sz="4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76640D-3358-BA37-FB45-3E12A3F1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80897"/>
              </p:ext>
            </p:extLst>
          </p:nvPr>
        </p:nvGraphicFramePr>
        <p:xfrm>
          <a:off x="5160185" y="1114789"/>
          <a:ext cx="4463240" cy="2823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576">
                  <a:extLst>
                    <a:ext uri="{9D8B030D-6E8A-4147-A177-3AD203B41FA5}">
                      <a16:colId xmlns:a16="http://schemas.microsoft.com/office/drawing/2014/main" val="3228101629"/>
                    </a:ext>
                  </a:extLst>
                </a:gridCol>
                <a:gridCol w="686746">
                  <a:extLst>
                    <a:ext uri="{9D8B030D-6E8A-4147-A177-3AD203B41FA5}">
                      <a16:colId xmlns:a16="http://schemas.microsoft.com/office/drawing/2014/main" val="1841621404"/>
                    </a:ext>
                  </a:extLst>
                </a:gridCol>
                <a:gridCol w="786896">
                  <a:extLst>
                    <a:ext uri="{9D8B030D-6E8A-4147-A177-3AD203B41FA5}">
                      <a16:colId xmlns:a16="http://schemas.microsoft.com/office/drawing/2014/main" val="4060709289"/>
                    </a:ext>
                  </a:extLst>
                </a:gridCol>
                <a:gridCol w="801203">
                  <a:extLst>
                    <a:ext uri="{9D8B030D-6E8A-4147-A177-3AD203B41FA5}">
                      <a16:colId xmlns:a16="http://schemas.microsoft.com/office/drawing/2014/main" val="1932892208"/>
                    </a:ext>
                  </a:extLst>
                </a:gridCol>
                <a:gridCol w="829819">
                  <a:extLst>
                    <a:ext uri="{9D8B030D-6E8A-4147-A177-3AD203B41FA5}">
                      <a16:colId xmlns:a16="http://schemas.microsoft.com/office/drawing/2014/main" val="1222897785"/>
                    </a:ext>
                  </a:extLst>
                </a:gridCol>
              </a:tblGrid>
              <a:tr h="89143">
                <a:tc gridSpan="5">
                  <a:txBody>
                    <a:bodyPr/>
                    <a:lstStyle/>
                    <a:p>
                      <a:pPr marL="0" marR="0" lvl="0" indent="0" algn="ctr" defTabSz="91436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Errors of Magnet and Girder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68057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Misalignment Errors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Setpoint Errors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55393"/>
                  </a:ext>
                </a:extLst>
              </a:tr>
              <a:tr h="24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Offset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(µm)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Roll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(µrad)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Main Field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Secondary Field (%)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1227692517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Girder Centre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2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866905010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Girder Ends</a:t>
                      </a:r>
                      <a:r>
                        <a:rPr lang="en-US" sz="1200" b="1" baseline="30000" dirty="0">
                          <a:effectLst/>
                        </a:rPr>
                        <a:t>1</a:t>
                      </a:r>
                      <a:endParaRPr lang="en-GB" sz="1200" b="1" baseline="300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3061120530"/>
                  </a:ext>
                </a:extLst>
              </a:tr>
              <a:tr h="181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Longitudinal Varying Dipole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0.05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ctr"/>
                </a:tc>
                <a:extLst>
                  <a:ext uri="{0D108BD9-81ED-4DB2-BD59-A6C34878D82A}">
                    <a16:rowId xmlns:a16="http://schemas.microsoft.com/office/drawing/2014/main" val="4070609589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Gradient Dipole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00</a:t>
                      </a:r>
                      <a:r>
                        <a:rPr lang="en-GB" sz="1200" dirty="0">
                          <a:effectLst/>
                        </a:rPr>
                        <a:t>/40</a:t>
                      </a:r>
                      <a:r>
                        <a:rPr lang="en-GB" sz="1200" baseline="30000" dirty="0">
                          <a:effectLst/>
                        </a:rPr>
                        <a:t>#</a:t>
                      </a:r>
                      <a:endParaRPr lang="en-GB" sz="1200" baseline="30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0.05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1439958531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Anti-bend Quad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0.05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147699834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Quadrupole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2585977073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Sextupole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1884180187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Octupole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821420887"/>
                  </a:ext>
                </a:extLst>
              </a:tr>
              <a:tr h="897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Corrector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2602761876"/>
                  </a:ext>
                </a:extLst>
              </a:tr>
              <a:tr h="8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Skew Quad</a:t>
                      </a:r>
                      <a:r>
                        <a:rPr lang="en-GB" sz="1200" baseline="300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25032867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A31CDA-DFF6-6035-AD8B-83AB4AC0C994}"/>
              </a:ext>
            </a:extLst>
          </p:cNvPr>
          <p:cNvSpPr txBox="1"/>
          <p:nvPr/>
        </p:nvSpPr>
        <p:spPr>
          <a:xfrm>
            <a:off x="5160185" y="3938126"/>
            <a:ext cx="3213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1 Relative to girder centres</a:t>
            </a:r>
          </a:p>
          <a:p>
            <a:r>
              <a:rPr lang="en-GB" sz="12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Embedded in sextupoles and octupoles</a:t>
            </a:r>
          </a:p>
          <a:p>
            <a:r>
              <a:rPr lang="en-GB" sz="12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3 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Embedded in sextupoles</a:t>
            </a:r>
          </a:p>
          <a:p>
            <a:r>
              <a:rPr lang="en-GB" sz="12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# 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Horizontal / vertical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AB99AFE-F18B-F68F-D60D-C8EF0B11B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44111"/>
              </p:ext>
            </p:extLst>
          </p:nvPr>
        </p:nvGraphicFramePr>
        <p:xfrm>
          <a:off x="9350807" y="4069117"/>
          <a:ext cx="2720321" cy="240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71">
                  <a:extLst>
                    <a:ext uri="{9D8B030D-6E8A-4147-A177-3AD203B41FA5}">
                      <a16:colId xmlns:a16="http://schemas.microsoft.com/office/drawing/2014/main" val="1301550833"/>
                    </a:ext>
                  </a:extLst>
                </a:gridCol>
                <a:gridCol w="517071">
                  <a:extLst>
                    <a:ext uri="{9D8B030D-6E8A-4147-A177-3AD203B41FA5}">
                      <a16:colId xmlns:a16="http://schemas.microsoft.com/office/drawing/2014/main" val="156261367"/>
                    </a:ext>
                  </a:extLst>
                </a:gridCol>
                <a:gridCol w="517071">
                  <a:extLst>
                    <a:ext uri="{9D8B030D-6E8A-4147-A177-3AD203B41FA5}">
                      <a16:colId xmlns:a16="http://schemas.microsoft.com/office/drawing/2014/main" val="1432285073"/>
                    </a:ext>
                  </a:extLst>
                </a:gridCol>
                <a:gridCol w="517071">
                  <a:extLst>
                    <a:ext uri="{9D8B030D-6E8A-4147-A177-3AD203B41FA5}">
                      <a16:colId xmlns:a16="http://schemas.microsoft.com/office/drawing/2014/main" val="3205091875"/>
                    </a:ext>
                  </a:extLst>
                </a:gridCol>
                <a:gridCol w="652037">
                  <a:extLst>
                    <a:ext uri="{9D8B030D-6E8A-4147-A177-3AD203B41FA5}">
                      <a16:colId xmlns:a16="http://schemas.microsoft.com/office/drawing/2014/main" val="769217311"/>
                    </a:ext>
                  </a:extLst>
                </a:gridCol>
              </a:tblGrid>
              <a:tr h="28571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Injection Beam Errors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299083"/>
                  </a:ext>
                </a:extLst>
              </a:tr>
              <a:tr h="3236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Systematic Offsets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Pulse Jitter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2427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</a:t>
                      </a:r>
                      <a:r>
                        <a:rPr lang="en-US" sz="1200" dirty="0"/>
                        <a:t>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σ</a:t>
                      </a:r>
                      <a:r>
                        <a:rPr lang="en-US" sz="1200" baseline="-25000" dirty="0"/>
                        <a:t>x</a:t>
                      </a:r>
                      <a:endParaRPr lang="en-GB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83469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</a:t>
                      </a:r>
                      <a:r>
                        <a:rPr lang="en-US" sz="1200" dirty="0"/>
                        <a:t>x’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σ</a:t>
                      </a:r>
                      <a:r>
                        <a:rPr lang="en-US" sz="1200" baseline="-25000" dirty="0"/>
                        <a:t>x’</a:t>
                      </a:r>
                      <a:endParaRPr lang="en-GB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rad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532197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</a:t>
                      </a:r>
                      <a:r>
                        <a:rPr lang="en-US" sz="1200" dirty="0"/>
                        <a:t>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σ</a:t>
                      </a:r>
                      <a:r>
                        <a:rPr lang="en-US" sz="1200" baseline="-25000" dirty="0"/>
                        <a:t>y</a:t>
                      </a:r>
                      <a:endParaRPr lang="en-GB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16822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</a:t>
                      </a:r>
                      <a:r>
                        <a:rPr lang="en-US" sz="1200" dirty="0"/>
                        <a:t>y’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σ</a:t>
                      </a:r>
                      <a:r>
                        <a:rPr lang="en-US" sz="1200" baseline="-25000" dirty="0"/>
                        <a:t>y’</a:t>
                      </a:r>
                      <a:endParaRPr lang="en-GB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rad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24837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Δδ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σ</a:t>
                      </a:r>
                      <a:r>
                        <a:rPr lang="el-GR" sz="1200" baseline="-25000" dirty="0"/>
                        <a:t>δ</a:t>
                      </a:r>
                      <a:endParaRPr lang="en-GB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44811"/>
                  </a:ext>
                </a:extLst>
              </a:tr>
              <a:tr h="285714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Δφ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σ</a:t>
                      </a:r>
                      <a:r>
                        <a:rPr lang="el-GR" sz="1200" baseline="-25000" dirty="0"/>
                        <a:t>φ</a:t>
                      </a:r>
                      <a:endParaRPr lang="en-GB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degree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056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4E9FC1-D02F-D672-B79C-28F9255078AF}"/>
              </a:ext>
            </a:extLst>
          </p:cNvPr>
          <p:cNvSpPr txBox="1"/>
          <p:nvPr/>
        </p:nvSpPr>
        <p:spPr>
          <a:xfrm>
            <a:off x="9303306" y="6469345"/>
            <a:ext cx="281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Injection pulsed magnet jitter 0.024%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EC7244-1AAA-2865-9F51-2F7186E5A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48455"/>
              </p:ext>
            </p:extLst>
          </p:nvPr>
        </p:nvGraphicFramePr>
        <p:xfrm>
          <a:off x="5160185" y="4922671"/>
          <a:ext cx="4061646" cy="11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446">
                  <a:extLst>
                    <a:ext uri="{9D8B030D-6E8A-4147-A177-3AD203B41FA5}">
                      <a16:colId xmlns:a16="http://schemas.microsoft.com/office/drawing/2014/main" val="582960227"/>
                    </a:ext>
                  </a:extLst>
                </a:gridCol>
                <a:gridCol w="650294">
                  <a:extLst>
                    <a:ext uri="{9D8B030D-6E8A-4147-A177-3AD203B41FA5}">
                      <a16:colId xmlns:a16="http://schemas.microsoft.com/office/drawing/2014/main" val="2964465368"/>
                    </a:ext>
                  </a:extLst>
                </a:gridCol>
                <a:gridCol w="1216606">
                  <a:extLst>
                    <a:ext uri="{9D8B030D-6E8A-4147-A177-3AD203B41FA5}">
                      <a16:colId xmlns:a16="http://schemas.microsoft.com/office/drawing/2014/main" val="1487112913"/>
                    </a:ext>
                  </a:extLst>
                </a:gridCol>
                <a:gridCol w="604300">
                  <a:extLst>
                    <a:ext uri="{9D8B030D-6E8A-4147-A177-3AD203B41FA5}">
                      <a16:colId xmlns:a16="http://schemas.microsoft.com/office/drawing/2014/main" val="292707312"/>
                    </a:ext>
                  </a:extLst>
                </a:gridCol>
              </a:tblGrid>
              <a:tr h="589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BPM Errors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RF Errors</a:t>
                      </a:r>
                      <a:r>
                        <a:rPr lang="en-GB" sz="1200" b="1" baseline="30000" dirty="0"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236270"/>
                  </a:ext>
                </a:extLst>
              </a:tr>
              <a:tr h="9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Initial Offsets*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500 µm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100 Hz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1789751513"/>
                  </a:ext>
                </a:extLst>
              </a:tr>
              <a:tr h="182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Roll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 </a:t>
                      </a:r>
                      <a:r>
                        <a:rPr lang="en-GB" sz="1200" dirty="0" err="1">
                          <a:effectLst/>
                        </a:rPr>
                        <a:t>mrad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Voltage</a:t>
                      </a:r>
                      <a:endParaRPr lang="en-GB" sz="1200" b="1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1.5 %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2985085686"/>
                  </a:ext>
                </a:extLst>
              </a:tr>
              <a:tr h="9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Calibration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5 %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Phase Offset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90°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2253717542"/>
                  </a:ext>
                </a:extLst>
              </a:tr>
              <a:tr h="14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Noise (Turn-By-Turn)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60 µm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Circumference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0.001%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3791256597"/>
                  </a:ext>
                </a:extLst>
              </a:tr>
              <a:tr h="14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Noise (Closed Orbit)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 µm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4075" marR="64075" marT="0" marB="0" anchor="b"/>
                </a:tc>
                <a:extLst>
                  <a:ext uri="{0D108BD9-81ED-4DB2-BD59-A6C34878D82A}">
                    <a16:rowId xmlns:a16="http://schemas.microsoft.com/office/drawing/2014/main" val="772213884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76634AA7-6B4B-4F14-84C7-21425D9DF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5857"/>
              </p:ext>
            </p:extLst>
          </p:nvPr>
        </p:nvGraphicFramePr>
        <p:xfrm>
          <a:off x="213438" y="2837723"/>
          <a:ext cx="475957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829">
                  <a:extLst>
                    <a:ext uri="{9D8B030D-6E8A-4147-A177-3AD203B41FA5}">
                      <a16:colId xmlns:a16="http://schemas.microsoft.com/office/drawing/2014/main" val="3859362769"/>
                    </a:ext>
                  </a:extLst>
                </a:gridCol>
                <a:gridCol w="1252576">
                  <a:extLst>
                    <a:ext uri="{9D8B030D-6E8A-4147-A177-3AD203B41FA5}">
                      <a16:colId xmlns:a16="http://schemas.microsoft.com/office/drawing/2014/main" val="1948743951"/>
                    </a:ext>
                  </a:extLst>
                </a:gridCol>
                <a:gridCol w="1180268">
                  <a:extLst>
                    <a:ext uri="{9D8B030D-6E8A-4147-A177-3AD203B41FA5}">
                      <a16:colId xmlns:a16="http://schemas.microsoft.com/office/drawing/2014/main" val="4058960199"/>
                    </a:ext>
                  </a:extLst>
                </a:gridCol>
                <a:gridCol w="877902">
                  <a:extLst>
                    <a:ext uri="{9D8B030D-6E8A-4147-A177-3AD203B41FA5}">
                      <a16:colId xmlns:a16="http://schemas.microsoft.com/office/drawing/2014/main" val="238538749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Multipole Error References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69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Systematic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Random</a:t>
                      </a:r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Max order</a:t>
                      </a:r>
                      <a:endParaRPr lang="en-GB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45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Diamond II</a:t>
                      </a:r>
                      <a:r>
                        <a:rPr lang="en-US" sz="1200" baseline="30000" dirty="0"/>
                        <a:t>**</a:t>
                      </a:r>
                      <a:endParaRPr lang="en-GB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NULL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50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DQ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</a:rPr>
                        <a:t>ESRF-EBS*</a:t>
                      </a:r>
                      <a:endParaRPr lang="en-GB" sz="1200" strike="noStrike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>
                          <a:solidFill>
                            <a:schemeClr val="tx1"/>
                          </a:solidFill>
                        </a:rPr>
                        <a:t>ESRF-EBS*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04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Pure Quad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APS-U#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APS-U#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15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05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Anti-bend quad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APS-U#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APS-U#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15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44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Sextupole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APS-U#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APS-U#</a:t>
                      </a:r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Octupole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Diamond II</a:t>
                      </a:r>
                      <a:r>
                        <a:rPr lang="en-US" sz="1200" strike="noStrike" baseline="30000"/>
                        <a:t>**</a:t>
                      </a:r>
                      <a:endParaRPr lang="en-GB" sz="1200" strike="noStrike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17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 (in sextupole)^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Diamond II</a:t>
                      </a:r>
                      <a:r>
                        <a:rPr lang="en-US" sz="1200" baseline="30000"/>
                        <a:t>**</a:t>
                      </a:r>
                      <a:endParaRPr lang="en-GB" sz="1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00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CM (in octupole)</a:t>
                      </a:r>
                      <a:r>
                        <a:rPr lang="en-US" sz="1200" dirty="0"/>
                        <a:t>^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Diamond II</a:t>
                      </a:r>
                      <a:r>
                        <a:rPr lang="en-US" sz="1200" baseline="30000"/>
                        <a:t>**</a:t>
                      </a:r>
                      <a:endParaRPr lang="en-GB" sz="1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NULL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216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FFD8773-682B-331E-D78C-255541C7AE00}"/>
              </a:ext>
            </a:extLst>
          </p:cNvPr>
          <p:cNvSpPr txBox="1"/>
          <p:nvPr/>
        </p:nvSpPr>
        <p:spPr>
          <a:xfrm>
            <a:off x="213438" y="5606269"/>
            <a:ext cx="5180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“</a:t>
            </a:r>
            <a:r>
              <a:rPr lang="en-US" sz="1200" dirty="0" err="1"/>
              <a:t>pseudomultipole</a:t>
            </a:r>
            <a:r>
              <a:rPr lang="en-US" sz="1200" dirty="0"/>
              <a:t> coefficients (DQ1-063)” PRAB 22, 102402 (2019) Table V.</a:t>
            </a:r>
            <a:br>
              <a:rPr lang="en-US" sz="1200" dirty="0"/>
            </a:br>
            <a:r>
              <a:rPr lang="en-US" sz="1200" dirty="0"/>
              <a:t>** from simulations</a:t>
            </a:r>
          </a:p>
          <a:p>
            <a:r>
              <a:rPr lang="en-GB" sz="1200" dirty="0"/>
              <a:t># scaled from APS-U’s measurement data</a:t>
            </a:r>
          </a:p>
          <a:p>
            <a:r>
              <a:rPr lang="en-GB" sz="1200" dirty="0"/>
              <a:t>^ adding low order multiple coefficients induced by corrector coils</a:t>
            </a:r>
          </a:p>
        </p:txBody>
      </p:sp>
      <p:pic>
        <p:nvPicPr>
          <p:cNvPr id="22" name="Picture 21" descr="A graph of a graph&#10;&#10;Description automatically generated">
            <a:extLst>
              <a:ext uri="{FF2B5EF4-FFF2-40B4-BE49-F238E27FC236}">
                <a16:creationId xmlns:a16="http://schemas.microsoft.com/office/drawing/2014/main" id="{6EE7D2B2-B3B6-C981-9F83-0DDECE5C8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70" y="1990285"/>
            <a:ext cx="2212309" cy="14982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B397B1-35FD-74FC-6769-70BE2197C3F2}"/>
              </a:ext>
            </a:extLst>
          </p:cNvPr>
          <p:cNvSpPr txBox="1"/>
          <p:nvPr/>
        </p:nvSpPr>
        <p:spPr>
          <a:xfrm>
            <a:off x="9652000" y="1267189"/>
            <a:ext cx="2664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Composite quad offset  </a:t>
            </a:r>
            <a:br>
              <a:rPr lang="en-US" sz="1400" dirty="0"/>
            </a:br>
            <a:r>
              <a:rPr lang="en-US" sz="1400" dirty="0"/>
              <a:t>~ 100 </a:t>
            </a:r>
            <a:r>
              <a:rPr lang="el-GR" sz="1400" dirty="0"/>
              <a:t>μ</a:t>
            </a:r>
            <a:r>
              <a:rPr lang="en-US" sz="1400" dirty="0"/>
              <a:t>m rms (obtained from translation parameter T1/T2)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2C04D-6A21-8AFA-8DF5-5C80F237880C}"/>
              </a:ext>
            </a:extLst>
          </p:cNvPr>
          <p:cNvSpPr txBox="1"/>
          <p:nvPr/>
        </p:nvSpPr>
        <p:spPr>
          <a:xfrm>
            <a:off x="5131087" y="6045097"/>
            <a:ext cx="406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Total effects from both mechanical and electronical parts</a:t>
            </a:r>
          </a:p>
          <a:p>
            <a:r>
              <a:rPr lang="en-US" sz="1200" dirty="0"/>
              <a:t>** Net effects from all 7 main cavities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B80BF-1774-73B8-7F4E-7BF4A193733B}"/>
              </a:ext>
            </a:extLst>
          </p:cNvPr>
          <p:cNvSpPr txBox="1"/>
          <p:nvPr/>
        </p:nvSpPr>
        <p:spPr>
          <a:xfrm>
            <a:off x="44502" y="1170074"/>
            <a:ext cx="5022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Error specs are still evolving!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All populated with 2 standard deviation</a:t>
            </a:r>
            <a:r>
              <a:rPr lang="en-US" sz="1200" dirty="0"/>
              <a:t> truncated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Various sources of multipole errors </a:t>
            </a:r>
          </a:p>
          <a:p>
            <a:pPr lvl="1"/>
            <a:r>
              <a:rPr lang="en-GB" sz="1200" dirty="0"/>
              <a:t>Eventually all will be replaced by Diamond’s own measured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be added: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Missing multiple random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Multipole fields arising from trim coils of DQ and anti-bend quads</a:t>
            </a:r>
          </a:p>
        </p:txBody>
      </p:sp>
    </p:spTree>
    <p:extLst>
      <p:ext uri="{BB962C8B-B14F-4D97-AF65-F5344CB8AC3E}">
        <p14:creationId xmlns:p14="http://schemas.microsoft.com/office/powerpoint/2010/main" val="419606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3F5F-50F3-4FA3-8181-C06FF6BB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064"/>
          </a:xfrm>
        </p:spPr>
        <p:txBody>
          <a:bodyPr>
            <a:normAutofit/>
          </a:bodyPr>
          <a:lstStyle/>
          <a:p>
            <a:r>
              <a:rPr lang="en-GB" sz="4000" dirty="0"/>
              <a:t>Multipole Magnet </a:t>
            </a:r>
            <a:r>
              <a:rPr lang="en-GB" sz="4000" dirty="0" err="1"/>
              <a:t>Fiducialisation</a:t>
            </a:r>
            <a:r>
              <a:rPr lang="en-GB" sz="4000" dirty="0"/>
              <a:t> Uncertainties</a:t>
            </a:r>
            <a:br>
              <a:rPr lang="en-GB" sz="3600" dirty="0"/>
            </a:br>
            <a:r>
              <a:rPr lang="en-GB" sz="3600" dirty="0"/>
              <a:t>-- </a:t>
            </a:r>
            <a:r>
              <a:rPr lang="en-GB" sz="2400" dirty="0"/>
              <a:t>Comparison of different procedures: Laser Tracker vs CMM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DE9A9F5-7D12-4F61-ABD0-07AE63C05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15041"/>
              </p:ext>
            </p:extLst>
          </p:nvPr>
        </p:nvGraphicFramePr>
        <p:xfrm>
          <a:off x="838201" y="1605606"/>
          <a:ext cx="3007032" cy="4042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932">
                  <a:extLst>
                    <a:ext uri="{9D8B030D-6E8A-4147-A177-3AD203B41FA5}">
                      <a16:colId xmlns:a16="http://schemas.microsoft.com/office/drawing/2014/main" val="4005747461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2695171822"/>
                    </a:ext>
                  </a:extLst>
                </a:gridCol>
              </a:tblGrid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Wire holder inspection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11988632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Magnetic measurement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07862120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Wire holder survey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36335928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Magnet fiducial survey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54519154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Magnet surveyed into position on girder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46410097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Splitting/joining Of Magnet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02653610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Survey ball in cone repeatability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47956991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Transport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18272878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SMR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Centering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1740669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19250861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Uncertainty of magnet position on Girder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89203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2DFF9D-D288-472C-AEF6-530A3E5CFCE5}"/>
              </a:ext>
            </a:extLst>
          </p:cNvPr>
          <p:cNvSpPr txBox="1"/>
          <p:nvPr/>
        </p:nvSpPr>
        <p:spPr>
          <a:xfrm>
            <a:off x="850539" y="5648590"/>
            <a:ext cx="34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position uncertainty table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C1B739B-D226-4ABE-87F7-902A4428B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30697"/>
              </p:ext>
            </p:extLst>
          </p:nvPr>
        </p:nvGraphicFramePr>
        <p:xfrm>
          <a:off x="5966941" y="1611012"/>
          <a:ext cx="2706173" cy="4042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4005747461"/>
                    </a:ext>
                  </a:extLst>
                </a:gridCol>
                <a:gridCol w="534473">
                  <a:extLst>
                    <a:ext uri="{9D8B030D-6E8A-4147-A177-3AD203B41FA5}">
                      <a16:colId xmlns:a16="http://schemas.microsoft.com/office/drawing/2014/main" val="2695171822"/>
                    </a:ext>
                  </a:extLst>
                </a:gridCol>
              </a:tblGrid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Wire position measurement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11988632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Magnetic measurement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07862120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Feature position measurement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36335928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54519154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Magnet surveyed into position on girder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46410097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Splitting/joining Of Magnet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02653610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Survey ball in cone repeatability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47956991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Transport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18272878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SMR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Centering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1740669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19250861"/>
                  </a:ext>
                </a:extLst>
              </a:tr>
              <a:tr h="367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Uncertainty of magnet position on Girder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89203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B50020-73EA-4927-B04A-B2A98CA5CB84}"/>
              </a:ext>
            </a:extLst>
          </p:cNvPr>
          <p:cNvSpPr txBox="1"/>
          <p:nvPr/>
        </p:nvSpPr>
        <p:spPr>
          <a:xfrm>
            <a:off x="5922041" y="5648590"/>
            <a:ext cx="349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CMM in place of tracker position uncertainty table*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B284B-3461-4450-9592-EF88223C2447}"/>
              </a:ext>
            </a:extLst>
          </p:cNvPr>
          <p:cNvSpPr txBox="1"/>
          <p:nvPr/>
        </p:nvSpPr>
        <p:spPr>
          <a:xfrm>
            <a:off x="3916186" y="4990109"/>
            <a:ext cx="197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 Improvement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A438E1-BFB2-4FFA-8D42-C2072CDDD1F4}"/>
              </a:ext>
            </a:extLst>
          </p:cNvPr>
          <p:cNvCxnSpPr>
            <a:cxnSpLocks/>
          </p:cNvCxnSpPr>
          <p:nvPr/>
        </p:nvCxnSpPr>
        <p:spPr>
          <a:xfrm>
            <a:off x="4140200" y="5524059"/>
            <a:ext cx="1657916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7E8C29-C6CE-C67F-E226-206387AD0F49}"/>
              </a:ext>
            </a:extLst>
          </p:cNvPr>
          <p:cNvSpPr txBox="1"/>
          <p:nvPr/>
        </p:nvSpPr>
        <p:spPr>
          <a:xfrm>
            <a:off x="116016" y="6519739"/>
            <a:ext cx="2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Paul Vivian</a:t>
            </a:r>
            <a:endParaRPr lang="en-GB" dirty="0"/>
          </a:p>
        </p:txBody>
      </p:sp>
      <p:pic>
        <p:nvPicPr>
          <p:cNvPr id="14" name="Picture 13" descr="A machine with a long pipe&#10;&#10;Description automatically generated">
            <a:extLst>
              <a:ext uri="{FF2B5EF4-FFF2-40B4-BE49-F238E27FC236}">
                <a16:creationId xmlns:a16="http://schemas.microsoft.com/office/drawing/2014/main" id="{46EF3F0F-FCDB-D66E-81D9-DDB0C12E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62" y="1726423"/>
            <a:ext cx="2774950" cy="36999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F06CB5-FD0C-9939-0714-CC06B17AE601}"/>
              </a:ext>
            </a:extLst>
          </p:cNvPr>
          <p:cNvSpPr txBox="1"/>
          <p:nvPr/>
        </p:nvSpPr>
        <p:spPr>
          <a:xfrm>
            <a:off x="9753600" y="3962950"/>
            <a:ext cx="140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CMM system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08943-8C3D-5BF1-1A38-F1DD12965489}"/>
              </a:ext>
            </a:extLst>
          </p:cNvPr>
          <p:cNvSpPr txBox="1"/>
          <p:nvPr/>
        </p:nvSpPr>
        <p:spPr>
          <a:xfrm>
            <a:off x="4265584" y="611025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unit: µm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42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2EB2-B097-2A21-AF32-BC302043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638" y="1038225"/>
            <a:ext cx="5313405" cy="44746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/>
              <a:t>First tuning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First closed orbit correction </a:t>
            </a:r>
            <a:br>
              <a:rPr lang="en-US" sz="1600" dirty="0"/>
            </a:br>
            <a:r>
              <a:rPr lang="en-US" sz="1200" dirty="0"/>
              <a:t>(alpha=1000)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weak BPM calibration </a:t>
            </a:r>
          </a:p>
          <a:p>
            <a:pPr lvl="2"/>
            <a:r>
              <a:rPr lang="en-US" sz="1200" dirty="0"/>
              <a:t>orbit variation measurements  </a:t>
            </a:r>
            <a:br>
              <a:rPr lang="en-US" sz="1200" dirty="0"/>
            </a:br>
            <a:r>
              <a:rPr lang="en-US" sz="1200" dirty="0"/>
              <a:t>(5 CM setpoints, 2 Q setpoints, 2 directions)</a:t>
            </a:r>
          </a:p>
          <a:p>
            <a:pPr lvl="2"/>
            <a:r>
              <a:rPr lang="en-US" sz="1200" dirty="0"/>
              <a:t>Fit the BPM-quad </a:t>
            </a:r>
            <a:r>
              <a:rPr lang="en-US" sz="1200" dirty="0" err="1"/>
              <a:t>centres</a:t>
            </a:r>
            <a:r>
              <a:rPr lang="en-US" sz="1200" dirty="0"/>
              <a:t> and apply half BPM offset update</a:t>
            </a:r>
          </a:p>
          <a:p>
            <a:pPr lvl="2"/>
            <a:r>
              <a:rPr lang="en-US" sz="1200" dirty="0"/>
              <a:t>orbit corrections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BBA48-1</a:t>
            </a:r>
          </a:p>
          <a:p>
            <a:pPr lvl="2"/>
            <a:r>
              <a:rPr lang="en-US" sz="1200" dirty="0"/>
              <a:t>Visit all 48 girders once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Tune scan if needed</a:t>
            </a:r>
          </a:p>
          <a:p>
            <a:pPr lvl="2"/>
            <a:r>
              <a:rPr lang="en-US" sz="1200" dirty="0"/>
              <a:t>only one seed changed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Premilitary beta-beating correction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Fix the integer tune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>
                <a:solidFill>
                  <a:schemeClr val="accent6"/>
                </a:solidFill>
              </a:rPr>
              <a:t>BBA and </a:t>
            </a:r>
            <a:r>
              <a:rPr lang="en-GB" sz="1600" dirty="0">
                <a:solidFill>
                  <a:schemeClr val="accent6"/>
                </a:solidFill>
              </a:rPr>
              <a:t>linear optics corrections (some missing cases)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GB" sz="1600" dirty="0">
                <a:solidFill>
                  <a:schemeClr val="accent6"/>
                </a:solidFill>
              </a:rPr>
              <a:t>Coupling and ID-induced beta-beating correction, etc </a:t>
            </a:r>
            <a:br>
              <a:rPr lang="en-GB" sz="1600" dirty="0">
                <a:solidFill>
                  <a:schemeClr val="accent6"/>
                </a:solidFill>
              </a:rPr>
            </a:br>
            <a:r>
              <a:rPr lang="en-GB" sz="1600" dirty="0">
                <a:solidFill>
                  <a:schemeClr val="accent6"/>
                </a:solidFill>
              </a:rPr>
              <a:t>(to-be-finished)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9BDA26-3D56-9380-0612-2F1CCCA9E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Current Commissioning Plans and Simulation Results</a:t>
            </a:r>
            <a:endParaRPr lang="en-GB" sz="36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41DBEA5-FD48-DA67-8A79-9197226898D3}"/>
              </a:ext>
            </a:extLst>
          </p:cNvPr>
          <p:cNvSpPr txBox="1">
            <a:spLocks/>
          </p:cNvSpPr>
          <p:nvPr/>
        </p:nvSpPr>
        <p:spPr>
          <a:xfrm>
            <a:off x="500448" y="1038226"/>
            <a:ext cx="5313404" cy="560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600" dirty="0"/>
              <a:t>First-turn threading and sextupoles</a:t>
            </a:r>
            <a:br>
              <a:rPr lang="en-US" sz="1600" dirty="0"/>
            </a:br>
            <a:r>
              <a:rPr lang="en-US" sz="1200" dirty="0"/>
              <a:t>Iteratively applying the first turn threading procedure with </a:t>
            </a:r>
            <a:r>
              <a:rPr lang="en-US" sz="1200" u="sng" dirty="0"/>
              <a:t>increasing sextupole strengths until at full strengths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Multi-turn threading</a:t>
            </a:r>
          </a:p>
          <a:p>
            <a:pPr marL="457200" lvl="1" indent="0">
              <a:buNone/>
            </a:pPr>
            <a:r>
              <a:rPr lang="en-US" sz="1200" dirty="0"/>
              <a:t>Apply stitching procedure multiple times with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/>
              <a:t>greater number of BPMs, until satisfactory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RF tuning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/>
              <a:t>Coarse RF setting</a:t>
            </a:r>
          </a:p>
          <a:p>
            <a:pPr marL="914400" lvl="2" indent="0">
              <a:buNone/>
            </a:pPr>
            <a:r>
              <a:rPr lang="en-US" sz="1200" dirty="0"/>
              <a:t>Fit RF frequency and phase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/>
              <a:t>Refined RF setting</a:t>
            </a:r>
          </a:p>
          <a:p>
            <a:pPr marL="914400" lvl="2" indent="0">
              <a:buNone/>
            </a:pPr>
            <a:r>
              <a:rPr lang="en-US" sz="1200" dirty="0"/>
              <a:t>bisection search methods</a:t>
            </a:r>
            <a:endParaRPr lang="en-GB" sz="1200" dirty="0"/>
          </a:p>
          <a:p>
            <a:pPr marL="971550" lvl="1" indent="-514350">
              <a:buFont typeface="+mj-lt"/>
              <a:buAutoNum type="arabicPeriod"/>
            </a:pPr>
            <a:r>
              <a:rPr lang="en-US" sz="1400" dirty="0"/>
              <a:t>Tune scan</a:t>
            </a:r>
          </a:p>
          <a:p>
            <a:pPr marL="914400" lvl="2" indent="0">
              <a:buNone/>
            </a:pPr>
            <a:r>
              <a:rPr lang="en-GB" sz="1200" dirty="0"/>
              <a:t>Grid scan Q±0.3, 169 points</a:t>
            </a:r>
          </a:p>
          <a:p>
            <a:pPr marL="914400" lvl="2" indent="0">
              <a:buNone/>
            </a:pPr>
            <a:r>
              <a:rPr lang="en-GB" sz="1200" dirty="0"/>
              <a:t>Change 7 quad families (pre-calculated with ideal lattice RM)</a:t>
            </a:r>
          </a:p>
          <a:p>
            <a:pPr marL="914400" lvl="2" indent="0">
              <a:buNone/>
            </a:pPr>
            <a:r>
              <a:rPr lang="en-US" sz="1200" dirty="0"/>
              <a:t>Selection criteria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Remove cases without stable orbit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Remove cases with transmission &lt; 0.7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Tune away from integer and half-integer resonance (margin=0.12)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Beam loss &lt; 0.3 at 512 turns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Sorting order: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dirty="0"/>
              <a:t>Bigger fractional tune separation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dirty="0"/>
              <a:t>Smaller quad changes 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dirty="0"/>
              <a:t>Larger transmission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dirty="0"/>
              <a:t>Closer to designed tune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Manually pick for bad cases 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/>
              <a:t>200 seeds simulated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AEB92-2367-A507-892E-27D06F09F0E5}"/>
              </a:ext>
            </a:extLst>
          </p:cNvPr>
          <p:cNvSpPr txBox="1"/>
          <p:nvPr/>
        </p:nvSpPr>
        <p:spPr>
          <a:xfrm>
            <a:off x="4355822" y="5351943"/>
            <a:ext cx="216237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Tune detected</a:t>
            </a:r>
          </a:p>
          <a:p>
            <a:r>
              <a:rPr lang="en-US" sz="1600" u="sng" dirty="0"/>
              <a:t>IPAC23-</a:t>
            </a:r>
            <a:r>
              <a:rPr lang="en-GB" sz="1600" b="0" i="0" u="sng" dirty="0">
                <a:effectLst/>
                <a:latin typeface="Calibri" panose="020F0502020204030204" pitchFamily="34" charset="0"/>
              </a:rPr>
              <a:t>MOPA158</a:t>
            </a:r>
          </a:p>
          <a:p>
            <a:endParaRPr lang="en-GB" sz="1400" b="0" i="0" u="sng" dirty="0">
              <a:effectLst/>
              <a:latin typeface="Calibri" panose="020F0502020204030204" pitchFamily="34" charset="0"/>
            </a:endParaRPr>
          </a:p>
          <a:p>
            <a:endParaRPr lang="en-GB" sz="1400" u="sng" dirty="0"/>
          </a:p>
          <a:p>
            <a:endParaRPr lang="en-GB" sz="1400" u="sng" dirty="0"/>
          </a:p>
          <a:p>
            <a:endParaRPr lang="en-GB" sz="1400" u="sng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1F2636-3D22-F70D-1A49-1C4951A5F631}"/>
              </a:ext>
            </a:extLst>
          </p:cNvPr>
          <p:cNvCxnSpPr>
            <a:cxnSpLocks/>
          </p:cNvCxnSpPr>
          <p:nvPr/>
        </p:nvCxnSpPr>
        <p:spPr>
          <a:xfrm flipH="1">
            <a:off x="3165132" y="6723496"/>
            <a:ext cx="1190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8288F9-F2B2-592B-DB52-A557AA9269A1}"/>
              </a:ext>
            </a:extLst>
          </p:cNvPr>
          <p:cNvCxnSpPr>
            <a:cxnSpLocks/>
          </p:cNvCxnSpPr>
          <p:nvPr/>
        </p:nvCxnSpPr>
        <p:spPr>
          <a:xfrm flipH="1">
            <a:off x="8650514" y="4181475"/>
            <a:ext cx="1123061" cy="20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ctor: Curved 1024">
            <a:extLst>
              <a:ext uri="{FF2B5EF4-FFF2-40B4-BE49-F238E27FC236}">
                <a16:creationId xmlns:a16="http://schemas.microsoft.com/office/drawing/2014/main" id="{BA15EBA6-9BA9-96C2-7B45-67FBBB9C2D1D}"/>
              </a:ext>
            </a:extLst>
          </p:cNvPr>
          <p:cNvCxnSpPr>
            <a:cxnSpLocks/>
          </p:cNvCxnSpPr>
          <p:nvPr/>
        </p:nvCxnSpPr>
        <p:spPr>
          <a:xfrm rot="10800000">
            <a:off x="2907958" y="1859939"/>
            <a:ext cx="3870111" cy="234241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ctor: Curved 1040">
            <a:extLst>
              <a:ext uri="{FF2B5EF4-FFF2-40B4-BE49-F238E27FC236}">
                <a16:creationId xmlns:a16="http://schemas.microsoft.com/office/drawing/2014/main" id="{D468453E-0CC5-C402-B001-9AC7C4B3E117}"/>
              </a:ext>
            </a:extLst>
          </p:cNvPr>
          <p:cNvCxnSpPr>
            <a:cxnSpLocks/>
          </p:cNvCxnSpPr>
          <p:nvPr/>
        </p:nvCxnSpPr>
        <p:spPr>
          <a:xfrm>
            <a:off x="3674076" y="1553734"/>
            <a:ext cx="3245708" cy="21696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42F58-6256-C5FE-DEB2-F18DC906CF2A}"/>
              </a:ext>
            </a:extLst>
          </p:cNvPr>
          <p:cNvGrpSpPr/>
          <p:nvPr/>
        </p:nvGrpSpPr>
        <p:grpSpPr>
          <a:xfrm>
            <a:off x="9773575" y="2820750"/>
            <a:ext cx="2239254" cy="1573688"/>
            <a:chOff x="9720647" y="2817337"/>
            <a:chExt cx="2214177" cy="19082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EAFA36-D521-8B4D-9F5C-DB56C9892CCB}"/>
                </a:ext>
              </a:extLst>
            </p:cNvPr>
            <p:cNvSpPr txBox="1"/>
            <p:nvPr/>
          </p:nvSpPr>
          <p:spPr>
            <a:xfrm>
              <a:off x="9720647" y="2817337"/>
              <a:ext cx="2214177" cy="19082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Off-axis injection ready</a:t>
              </a:r>
            </a:p>
            <a:p>
              <a:r>
                <a:rPr lang="en-US" sz="1600" u="sng" dirty="0"/>
                <a:t>FLS23-TU4P20</a:t>
              </a:r>
            </a:p>
            <a:p>
              <a:endParaRPr lang="en-US" sz="1400" u="sng" dirty="0"/>
            </a:p>
            <a:p>
              <a:endParaRPr lang="en-US" sz="1400" u="sng" dirty="0"/>
            </a:p>
            <a:p>
              <a:endParaRPr lang="en-US" sz="1400" u="sng" dirty="0"/>
            </a:p>
            <a:p>
              <a:endParaRPr lang="en-US" sz="1400" u="sng" dirty="0"/>
            </a:p>
            <a:p>
              <a:endParaRPr lang="en-US" sz="1400" u="sng" dirty="0"/>
            </a:p>
            <a:p>
              <a:endParaRPr lang="en-US" sz="1600" u="sng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BBEE38-FA66-CFCB-7C7F-007E66B2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82630" y="3549776"/>
              <a:ext cx="2061471" cy="1175776"/>
            </a:xfrm>
            <a:prstGeom prst="rect">
              <a:avLst/>
            </a:prstGeom>
          </p:spPr>
        </p:pic>
      </p:grpSp>
      <p:pic>
        <p:nvPicPr>
          <p:cNvPr id="21" name="Picture 20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34E8CAD1-3B7C-8DCF-C1F4-2915D7EB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/>
          <a:stretch/>
        </p:blipFill>
        <p:spPr>
          <a:xfrm>
            <a:off x="4440545" y="5897416"/>
            <a:ext cx="2062340" cy="839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70800-6A69-71EC-C03C-D0A2C1F6F1C0}"/>
              </a:ext>
            </a:extLst>
          </p:cNvPr>
          <p:cNvSpPr txBox="1"/>
          <p:nvPr/>
        </p:nvSpPr>
        <p:spPr>
          <a:xfrm>
            <a:off x="6630550" y="5216152"/>
            <a:ext cx="5382279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principle, prefer to reduce BPM noise with stronger current.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 revise strategies following commissioning experience of other low emittance light 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D-II is designed for off-axis injection with accumulation,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larger DA compared to on-axis injection machine: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Easier to establish a closed orbit and get a beam stored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Can turn on sextupoles at early stage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692E09-C9C4-354F-73B0-35F2E181BEBA}"/>
              </a:ext>
            </a:extLst>
          </p:cNvPr>
          <p:cNvSpPr/>
          <p:nvPr/>
        </p:nvSpPr>
        <p:spPr>
          <a:xfrm>
            <a:off x="6331666" y="1577472"/>
            <a:ext cx="465467" cy="2614445"/>
          </a:xfrm>
          <a:custGeom>
            <a:avLst/>
            <a:gdLst>
              <a:gd name="connsiteX0" fmla="*/ 305160 w 305160"/>
              <a:gd name="connsiteY0" fmla="*/ 799642 h 799642"/>
              <a:gd name="connsiteX1" fmla="*/ 49787 w 305160"/>
              <a:gd name="connsiteY1" fmla="*/ 725501 h 799642"/>
              <a:gd name="connsiteX2" fmla="*/ 360 w 305160"/>
              <a:gd name="connsiteY2" fmla="*/ 379512 h 799642"/>
              <a:gd name="connsiteX3" fmla="*/ 58025 w 305160"/>
              <a:gd name="connsiteY3" fmla="*/ 41761 h 799642"/>
              <a:gd name="connsiteX4" fmla="*/ 305160 w 305160"/>
              <a:gd name="connsiteY4" fmla="*/ 17047 h 799642"/>
              <a:gd name="connsiteX0" fmla="*/ 305160 w 315754"/>
              <a:gd name="connsiteY0" fmla="*/ 810679 h 810679"/>
              <a:gd name="connsiteX1" fmla="*/ 49787 w 315754"/>
              <a:gd name="connsiteY1" fmla="*/ 736538 h 810679"/>
              <a:gd name="connsiteX2" fmla="*/ 360 w 315754"/>
              <a:gd name="connsiteY2" fmla="*/ 390549 h 810679"/>
              <a:gd name="connsiteX3" fmla="*/ 58025 w 315754"/>
              <a:gd name="connsiteY3" fmla="*/ 52798 h 810679"/>
              <a:gd name="connsiteX4" fmla="*/ 315754 w 315754"/>
              <a:gd name="connsiteY4" fmla="*/ 10405 h 810679"/>
              <a:gd name="connsiteX0" fmla="*/ 305160 w 315754"/>
              <a:gd name="connsiteY0" fmla="*/ 806207 h 806207"/>
              <a:gd name="connsiteX1" fmla="*/ 49787 w 315754"/>
              <a:gd name="connsiteY1" fmla="*/ 732066 h 806207"/>
              <a:gd name="connsiteX2" fmla="*/ 360 w 315754"/>
              <a:gd name="connsiteY2" fmla="*/ 386077 h 806207"/>
              <a:gd name="connsiteX3" fmla="*/ 58025 w 315754"/>
              <a:gd name="connsiteY3" fmla="*/ 48326 h 806207"/>
              <a:gd name="connsiteX4" fmla="*/ 315754 w 315754"/>
              <a:gd name="connsiteY4" fmla="*/ 5933 h 806207"/>
              <a:gd name="connsiteX0" fmla="*/ 312422 w 323016"/>
              <a:gd name="connsiteY0" fmla="*/ 801551 h 801551"/>
              <a:gd name="connsiteX1" fmla="*/ 57049 w 323016"/>
              <a:gd name="connsiteY1" fmla="*/ 727410 h 801551"/>
              <a:gd name="connsiteX2" fmla="*/ 7622 w 323016"/>
              <a:gd name="connsiteY2" fmla="*/ 381421 h 801551"/>
              <a:gd name="connsiteX3" fmla="*/ 33505 w 323016"/>
              <a:gd name="connsiteY3" fmla="*/ 81554 h 801551"/>
              <a:gd name="connsiteX4" fmla="*/ 323016 w 323016"/>
              <a:gd name="connsiteY4" fmla="*/ 1277 h 801551"/>
              <a:gd name="connsiteX0" fmla="*/ 305762 w 316356"/>
              <a:gd name="connsiteY0" fmla="*/ 801551 h 801551"/>
              <a:gd name="connsiteX1" fmla="*/ 50389 w 316356"/>
              <a:gd name="connsiteY1" fmla="*/ 727410 h 801551"/>
              <a:gd name="connsiteX2" fmla="*/ 962 w 316356"/>
              <a:gd name="connsiteY2" fmla="*/ 381421 h 801551"/>
              <a:gd name="connsiteX3" fmla="*/ 69221 w 316356"/>
              <a:gd name="connsiteY3" fmla="*/ 81554 h 801551"/>
              <a:gd name="connsiteX4" fmla="*/ 316356 w 316356"/>
              <a:gd name="connsiteY4" fmla="*/ 1277 h 801551"/>
              <a:gd name="connsiteX0" fmla="*/ 288700 w 299294"/>
              <a:gd name="connsiteY0" fmla="*/ 801551 h 801551"/>
              <a:gd name="connsiteX1" fmla="*/ 33327 w 299294"/>
              <a:gd name="connsiteY1" fmla="*/ 727410 h 801551"/>
              <a:gd name="connsiteX2" fmla="*/ 5088 w 299294"/>
              <a:gd name="connsiteY2" fmla="*/ 388998 h 801551"/>
              <a:gd name="connsiteX3" fmla="*/ 52159 w 299294"/>
              <a:gd name="connsiteY3" fmla="*/ 81554 h 801551"/>
              <a:gd name="connsiteX4" fmla="*/ 299294 w 299294"/>
              <a:gd name="connsiteY4" fmla="*/ 1277 h 80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94" h="801551">
                <a:moveTo>
                  <a:pt x="288700" y="801551"/>
                </a:moveTo>
                <a:cubicBezTo>
                  <a:pt x="186413" y="799491"/>
                  <a:pt x="80596" y="796169"/>
                  <a:pt x="33327" y="727410"/>
                </a:cubicBezTo>
                <a:cubicBezTo>
                  <a:pt x="-13942" y="658651"/>
                  <a:pt x="1949" y="496641"/>
                  <a:pt x="5088" y="388998"/>
                </a:cubicBezTo>
                <a:cubicBezTo>
                  <a:pt x="8227" y="281355"/>
                  <a:pt x="1359" y="141965"/>
                  <a:pt x="52159" y="81554"/>
                </a:cubicBezTo>
                <a:cubicBezTo>
                  <a:pt x="102959" y="21143"/>
                  <a:pt x="158750" y="-6470"/>
                  <a:pt x="299294" y="12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F210421-A56C-7AB0-7F26-E82C29114526}"/>
              </a:ext>
            </a:extLst>
          </p:cNvPr>
          <p:cNvSpPr/>
          <p:nvPr/>
        </p:nvSpPr>
        <p:spPr>
          <a:xfrm>
            <a:off x="6456769" y="3295136"/>
            <a:ext cx="322593" cy="869864"/>
          </a:xfrm>
          <a:custGeom>
            <a:avLst/>
            <a:gdLst>
              <a:gd name="connsiteX0" fmla="*/ 305160 w 305160"/>
              <a:gd name="connsiteY0" fmla="*/ 799642 h 799642"/>
              <a:gd name="connsiteX1" fmla="*/ 49787 w 305160"/>
              <a:gd name="connsiteY1" fmla="*/ 725501 h 799642"/>
              <a:gd name="connsiteX2" fmla="*/ 360 w 305160"/>
              <a:gd name="connsiteY2" fmla="*/ 379512 h 799642"/>
              <a:gd name="connsiteX3" fmla="*/ 58025 w 305160"/>
              <a:gd name="connsiteY3" fmla="*/ 41761 h 799642"/>
              <a:gd name="connsiteX4" fmla="*/ 305160 w 305160"/>
              <a:gd name="connsiteY4" fmla="*/ 17047 h 799642"/>
              <a:gd name="connsiteX0" fmla="*/ 305160 w 305160"/>
              <a:gd name="connsiteY0" fmla="*/ 823740 h 823740"/>
              <a:gd name="connsiteX1" fmla="*/ 49787 w 305160"/>
              <a:gd name="connsiteY1" fmla="*/ 749599 h 823740"/>
              <a:gd name="connsiteX2" fmla="*/ 360 w 305160"/>
              <a:gd name="connsiteY2" fmla="*/ 403610 h 823740"/>
              <a:gd name="connsiteX3" fmla="*/ 58025 w 305160"/>
              <a:gd name="connsiteY3" fmla="*/ 65859 h 823740"/>
              <a:gd name="connsiteX4" fmla="*/ 305160 w 305160"/>
              <a:gd name="connsiteY4" fmla="*/ 6797 h 823740"/>
              <a:gd name="connsiteX0" fmla="*/ 306069 w 306069"/>
              <a:gd name="connsiteY0" fmla="*/ 820564 h 820564"/>
              <a:gd name="connsiteX1" fmla="*/ 50696 w 306069"/>
              <a:gd name="connsiteY1" fmla="*/ 746423 h 820564"/>
              <a:gd name="connsiteX2" fmla="*/ 1269 w 306069"/>
              <a:gd name="connsiteY2" fmla="*/ 400434 h 820564"/>
              <a:gd name="connsiteX3" fmla="*/ 74565 w 306069"/>
              <a:gd name="connsiteY3" fmla="*/ 97030 h 820564"/>
              <a:gd name="connsiteX4" fmla="*/ 306069 w 306069"/>
              <a:gd name="connsiteY4" fmla="*/ 3621 h 82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69" h="820564">
                <a:moveTo>
                  <a:pt x="306069" y="820564"/>
                </a:moveTo>
                <a:cubicBezTo>
                  <a:pt x="203782" y="818504"/>
                  <a:pt x="101496" y="816445"/>
                  <a:pt x="50696" y="746423"/>
                </a:cubicBezTo>
                <a:cubicBezTo>
                  <a:pt x="-104" y="676401"/>
                  <a:pt x="-2709" y="508666"/>
                  <a:pt x="1269" y="400434"/>
                </a:cubicBezTo>
                <a:cubicBezTo>
                  <a:pt x="5247" y="292202"/>
                  <a:pt x="23765" y="157441"/>
                  <a:pt x="74565" y="97030"/>
                </a:cubicBezTo>
                <a:cubicBezTo>
                  <a:pt x="125365" y="36619"/>
                  <a:pt x="207901" y="-14228"/>
                  <a:pt x="306069" y="362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0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238E-4B80-BAEB-F2A5-ABE269EC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been changed? </a:t>
            </a:r>
            <a:r>
              <a:rPr lang="en-US" sz="2700" dirty="0"/>
              <a:t>(to fit into Diamond-II situations)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3D4A-F1C5-D221-71AA-A2BCF23EF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6"/>
            <a:ext cx="10515600" cy="5428734"/>
          </a:xfrm>
        </p:spPr>
        <p:txBody>
          <a:bodyPr numCol="2">
            <a:normAutofit lnSpcReduction="10000"/>
          </a:bodyPr>
          <a:lstStyle/>
          <a:p>
            <a:r>
              <a:rPr lang="en-US" sz="1400" dirty="0"/>
              <a:t>Based on AT2/SC-toolkit</a:t>
            </a:r>
          </a:p>
          <a:p>
            <a:r>
              <a:rPr lang="en-US" sz="1400" dirty="0"/>
              <a:t>AT lattice and implements: </a:t>
            </a:r>
          </a:p>
          <a:p>
            <a:pPr lvl="1"/>
            <a:r>
              <a:rPr lang="en-US" sz="1200" dirty="0"/>
              <a:t>Routines for aperture markers: </a:t>
            </a:r>
            <a:br>
              <a:rPr lang="en-US" sz="1200" dirty="0"/>
            </a:br>
            <a:r>
              <a:rPr lang="en-US" sz="1200" dirty="0" err="1">
                <a:solidFill>
                  <a:srgbClr val="FF0000"/>
                </a:solidFill>
              </a:rPr>
              <a:t>atRemoveApertures.m</a:t>
            </a:r>
            <a:r>
              <a:rPr lang="en-US" sz="1200" dirty="0">
                <a:solidFill>
                  <a:srgbClr val="FF0000"/>
                </a:solidFill>
              </a:rPr>
              <a:t> and </a:t>
            </a:r>
            <a:r>
              <a:rPr lang="en-US" sz="1200" dirty="0" err="1">
                <a:solidFill>
                  <a:srgbClr val="FF0000"/>
                </a:solidFill>
              </a:rPr>
              <a:t>atInsertApertureElement.m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Add girder start/end markers</a:t>
            </a:r>
          </a:p>
          <a:p>
            <a:pPr lvl="1"/>
            <a:r>
              <a:rPr lang="en-US" sz="1200" dirty="0"/>
              <a:t>Pre-defined aperture data files: with ID and collimator open/closed.</a:t>
            </a:r>
          </a:p>
          <a:p>
            <a:pPr lvl="1"/>
            <a:r>
              <a:rPr lang="en-US" sz="1200" dirty="0"/>
              <a:t>Use </a:t>
            </a:r>
            <a:r>
              <a:rPr lang="en-US" sz="1200" u="sng" dirty="0">
                <a:solidFill>
                  <a:srgbClr val="FF0000"/>
                </a:solidFill>
              </a:rPr>
              <a:t>'BndStrMPoleSymplectic4Pass</a:t>
            </a:r>
            <a:r>
              <a:rPr lang="en-US" sz="1200" dirty="0">
                <a:solidFill>
                  <a:srgbClr val="FF0000"/>
                </a:solidFill>
              </a:rPr>
              <a:t>’</a:t>
            </a:r>
            <a:r>
              <a:rPr lang="en-US" sz="1200" dirty="0"/>
              <a:t> pass method for shifted quads</a:t>
            </a:r>
          </a:p>
          <a:p>
            <a:pPr lvl="1"/>
            <a:r>
              <a:rPr lang="en-US" sz="1200" dirty="0"/>
              <a:t>Allocate pre-defined ID straights: to be replaced by ID </a:t>
            </a:r>
            <a:r>
              <a:rPr lang="en-US" sz="1200" dirty="0" err="1"/>
              <a:t>kickmaps</a:t>
            </a:r>
            <a:endParaRPr lang="en-US" sz="1200" dirty="0"/>
          </a:p>
          <a:p>
            <a:r>
              <a:rPr lang="en-US" sz="1400" dirty="0"/>
              <a:t>SC data structure: </a:t>
            </a:r>
          </a:p>
          <a:p>
            <a:pPr lvl="1"/>
            <a:r>
              <a:rPr lang="en-US" sz="1200" dirty="0"/>
              <a:t>Add container </a:t>
            </a:r>
            <a:r>
              <a:rPr lang="en-US" sz="1200" dirty="0">
                <a:solidFill>
                  <a:srgbClr val="FF0000"/>
                </a:solidFill>
              </a:rPr>
              <a:t>SC.DUMMY </a:t>
            </a:r>
            <a:r>
              <a:rPr lang="en-US" sz="1200" dirty="0"/>
              <a:t>struct to store dummy info </a:t>
            </a:r>
            <a:br>
              <a:rPr lang="en-US" sz="1200" dirty="0"/>
            </a:br>
            <a:r>
              <a:rPr lang="en-US" sz="1200" dirty="0"/>
              <a:t>such as indices, RMs, girder info, BBA group, flags, etc. (safe to remove)</a:t>
            </a:r>
          </a:p>
          <a:p>
            <a:r>
              <a:rPr lang="en-US" sz="1400" dirty="0"/>
              <a:t>Lattice error assignment: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register_error_45.m</a:t>
            </a:r>
            <a:r>
              <a:rPr lang="en-US" sz="1200" dirty="0"/>
              <a:t>: Dedicated error register function 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initNomPolynomAB.m</a:t>
            </a:r>
            <a:r>
              <a:rPr lang="en-US" sz="1200" dirty="0"/>
              <a:t>: </a:t>
            </a:r>
            <a:r>
              <a:rPr lang="en-US" sz="1200" dirty="0" err="1"/>
              <a:t>Initialise</a:t>
            </a:r>
            <a:r>
              <a:rPr lang="en-US" sz="1200" dirty="0"/>
              <a:t> </a:t>
            </a:r>
            <a:r>
              <a:rPr lang="en-US" sz="1200" dirty="0" err="1"/>
              <a:t>NomPolynomB</a:t>
            </a:r>
            <a:r>
              <a:rPr lang="en-US" sz="1200" dirty="0"/>
              <a:t>/A </a:t>
            </a:r>
          </a:p>
          <a:p>
            <a:r>
              <a:rPr lang="en-US" sz="1400" dirty="0"/>
              <a:t>SC scripts modified: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SCupdateMagnets.m</a:t>
            </a:r>
            <a:r>
              <a:rPr lang="en-US" sz="1200" dirty="0"/>
              <a:t>: </a:t>
            </a:r>
            <a:br>
              <a:rPr lang="en-US" sz="1200" dirty="0"/>
            </a:br>
            <a:r>
              <a:rPr lang="en-US" sz="1200" dirty="0" err="1"/>
              <a:t>PolynomB</a:t>
            </a:r>
            <a:r>
              <a:rPr lang="en-US" sz="1200" dirty="0"/>
              <a:t>/A generation is overridden by </a:t>
            </a:r>
            <a:r>
              <a:rPr lang="en-US" sz="1200" u="sng" dirty="0" err="1">
                <a:solidFill>
                  <a:srgbClr val="FF0000"/>
                </a:solidFill>
              </a:rPr>
              <a:t>patch_PolynomAB.m</a:t>
            </a:r>
            <a:r>
              <a:rPr lang="en-US" sz="1200" u="sng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SCapplyErrors.m</a:t>
            </a:r>
            <a:r>
              <a:rPr lang="en-US" sz="1200" dirty="0">
                <a:solidFill>
                  <a:srgbClr val="FF0000"/>
                </a:solidFill>
              </a:rPr>
              <a:t> and </a:t>
            </a:r>
            <a:r>
              <a:rPr lang="en-US" sz="1200" dirty="0" err="1">
                <a:solidFill>
                  <a:srgbClr val="FF0000"/>
                </a:solidFill>
              </a:rPr>
              <a:t>SCregisterSupport.m</a:t>
            </a:r>
            <a:r>
              <a:rPr lang="en-US" sz="1200" dirty="0"/>
              <a:t>: </a:t>
            </a:r>
            <a:br>
              <a:rPr lang="en-US" sz="1200" dirty="0"/>
            </a:br>
            <a:r>
              <a:rPr lang="en-US" sz="1200" dirty="0"/>
              <a:t>add implementation of girder </a:t>
            </a:r>
            <a:r>
              <a:rPr lang="en-US" sz="1200" dirty="0" err="1"/>
              <a:t>centre</a:t>
            </a:r>
            <a:r>
              <a:rPr lang="en-US" sz="1200" dirty="0"/>
              <a:t> offset according to the current alignment procedures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SCgetModelRING.m</a:t>
            </a:r>
            <a:r>
              <a:rPr lang="en-US" sz="1200" dirty="0"/>
              <a:t>: add </a:t>
            </a:r>
            <a:r>
              <a:rPr lang="en-US" sz="1200" dirty="0" err="1"/>
              <a:t>atsetcavity</a:t>
            </a:r>
            <a:endParaRPr lang="en-US" sz="1200" dirty="0"/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SCfeedbackRun.m</a:t>
            </a:r>
            <a:r>
              <a:rPr lang="en-US" sz="1200" dirty="0"/>
              <a:t>: add “rescale” option</a:t>
            </a:r>
          </a:p>
          <a:p>
            <a:r>
              <a:rPr lang="en-US" sz="1400" dirty="0"/>
              <a:t>SC scripts added: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SCsynchPhaseSearch.m</a:t>
            </a:r>
            <a:r>
              <a:rPr lang="en-US" sz="1200" dirty="0"/>
              <a:t>: modified from </a:t>
            </a:r>
            <a:r>
              <a:rPr lang="en-US" sz="1200" dirty="0" err="1"/>
              <a:t>SCsynchPhaseCorrection.m</a:t>
            </a:r>
            <a:endParaRPr lang="en-US" sz="1200" dirty="0"/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SCsynchEnergySearch.m</a:t>
            </a:r>
            <a:r>
              <a:rPr lang="en-US" sz="1200" dirty="0"/>
              <a:t>: modified from </a:t>
            </a:r>
            <a:r>
              <a:rPr lang="en-US" sz="1200" dirty="0" err="1"/>
              <a:t>SCsynchEnergyCorrection.m</a:t>
            </a:r>
            <a:endParaRPr lang="en-US" sz="1200" dirty="0"/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capture_test_updateRM.m</a:t>
            </a:r>
            <a:r>
              <a:rPr lang="en-US" sz="1200" dirty="0"/>
              <a:t>: tracking tests and update response matrix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SCgetQC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SCfixQC.m</a:t>
            </a:r>
            <a:r>
              <a:rPr lang="en-US" sz="1200" dirty="0">
                <a:solidFill>
                  <a:srgbClr val="FF0000"/>
                </a:solidFill>
              </a:rPr>
              <a:t> and </a:t>
            </a:r>
            <a:r>
              <a:rPr lang="en-US" sz="1200" dirty="0" err="1">
                <a:solidFill>
                  <a:srgbClr val="FF0000"/>
                </a:solidFill>
              </a:rPr>
              <a:t>SCstepQby.m</a:t>
            </a:r>
            <a:r>
              <a:rPr lang="en-US" sz="1200" dirty="0"/>
              <a:t>: get and fix tune and chromaticity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SCcorrectCO.m</a:t>
            </a:r>
            <a:r>
              <a:rPr lang="en-US" sz="1200" dirty="0"/>
              <a:t>: wrapper for an orbit correction sequence (many options)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SCfix_integerQ.m</a:t>
            </a:r>
            <a:r>
              <a:rPr lang="en-US" sz="1200" dirty="0"/>
              <a:t>: fix integer tune</a:t>
            </a:r>
          </a:p>
          <a:p>
            <a:r>
              <a:rPr lang="en-US" sz="1400" dirty="0"/>
              <a:t>BBA routine </a:t>
            </a:r>
            <a:r>
              <a:rPr lang="en-US" sz="1400" u="sng" dirty="0"/>
              <a:t>(</a:t>
            </a:r>
            <a:r>
              <a:rPr lang="en-GB" sz="1400" u="sng" dirty="0"/>
              <a:t>BBA48_xxx.m</a:t>
            </a:r>
            <a:r>
              <a:rPr lang="en-GB" sz="1400" dirty="0"/>
              <a:t>): perform BBA on all 48 BBA groups</a:t>
            </a:r>
          </a:p>
          <a:p>
            <a:pPr lvl="1"/>
            <a:r>
              <a:rPr lang="en-GB" sz="1200" dirty="0" err="1">
                <a:solidFill>
                  <a:srgbClr val="FF0000"/>
                </a:solidFill>
              </a:rPr>
              <a:t>meas_orbits.m</a:t>
            </a:r>
            <a:r>
              <a:rPr lang="en-GB" sz="1200" dirty="0"/>
              <a:t>: </a:t>
            </a:r>
            <a:br>
              <a:rPr lang="en-GB" sz="1200" dirty="0"/>
            </a:br>
            <a:r>
              <a:rPr lang="en-GB" sz="1200" dirty="0"/>
              <a:t>perform orbit measurements for BBA and store the data in SC data structure (instead of quadrupole modulation system struct)</a:t>
            </a:r>
          </a:p>
          <a:p>
            <a:pPr lvl="1"/>
            <a:r>
              <a:rPr lang="en-GB" sz="1200" dirty="0">
                <a:solidFill>
                  <a:srgbClr val="FF0000"/>
                </a:solidFill>
              </a:rPr>
              <a:t>QuadCenterFit1.m</a:t>
            </a:r>
            <a:r>
              <a:rPr lang="en-GB" sz="1200" dirty="0"/>
              <a:t>: find the most probable quad centres by searching and fitting </a:t>
            </a:r>
            <a:r>
              <a:rPr lang="en-GB" sz="1200" dirty="0">
                <a:solidFill>
                  <a:srgbClr val="FF0000"/>
                </a:solidFill>
              </a:rPr>
              <a:t>(</a:t>
            </a:r>
            <a:r>
              <a:rPr lang="en-US" sz="1200" dirty="0" err="1">
                <a:solidFill>
                  <a:srgbClr val="FF0000"/>
                </a:solidFill>
              </a:rPr>
              <a:t>gaussfit.m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outlier.m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sz="1200" dirty="0">
                <a:solidFill>
                  <a:srgbClr val="FF0000"/>
                </a:solidFill>
              </a:rPr>
              <a:t>QuadCenterFit2.m</a:t>
            </a:r>
            <a:r>
              <a:rPr lang="en-GB" sz="1200" dirty="0"/>
              <a:t>: algorithm from G. </a:t>
            </a:r>
            <a:r>
              <a:rPr lang="en-GB" sz="1200" dirty="0" err="1"/>
              <a:t>Portmann</a:t>
            </a:r>
            <a:r>
              <a:rPr lang="en-GB" sz="1200" dirty="0"/>
              <a:t> (PAC’95 RPQ13)</a:t>
            </a:r>
          </a:p>
          <a:p>
            <a:pPr lvl="1"/>
            <a:r>
              <a:rPr lang="en-GB" sz="1200" dirty="0">
                <a:solidFill>
                  <a:srgbClr val="FF0000"/>
                </a:solidFill>
              </a:rPr>
              <a:t>QuadCenterFit3.m</a:t>
            </a:r>
            <a:r>
              <a:rPr lang="en-GB" sz="1200" dirty="0"/>
              <a:t>: algorithm from the current control room</a:t>
            </a:r>
          </a:p>
          <a:p>
            <a:pPr lvl="1"/>
            <a:r>
              <a:rPr lang="en-GB" sz="1200" dirty="0" err="1">
                <a:solidFill>
                  <a:srgbClr val="FF0000"/>
                </a:solidFill>
              </a:rPr>
              <a:t>sort_girders_BPM.m</a:t>
            </a:r>
            <a:r>
              <a:rPr lang="en-GB" sz="1200" dirty="0"/>
              <a:t>: rank girders for BBA (many options)</a:t>
            </a:r>
          </a:p>
          <a:p>
            <a:pPr lvl="1"/>
            <a:r>
              <a:rPr lang="en-US" sz="1200" dirty="0" err="1">
                <a:solidFill>
                  <a:srgbClr val="FF0000"/>
                </a:solidFill>
              </a:rPr>
              <a:t>getBPMCMstat.m</a:t>
            </a:r>
            <a:r>
              <a:rPr lang="en-US" sz="1200" dirty="0"/>
              <a:t>: get BPM and CM statistics </a:t>
            </a:r>
            <a:endParaRPr lang="en-GB" sz="1200" dirty="0"/>
          </a:p>
          <a:p>
            <a:r>
              <a:rPr lang="en-GB" sz="1400" dirty="0"/>
              <a:t>Wrapper for </a:t>
            </a:r>
            <a:r>
              <a:rPr lang="en-GB" sz="1400" dirty="0" err="1"/>
              <a:t>matlab</a:t>
            </a:r>
            <a:r>
              <a:rPr lang="en-GB" sz="1400" dirty="0"/>
              <a:t>-based LOCO routine:</a:t>
            </a:r>
          </a:p>
          <a:p>
            <a:pPr lvl="1"/>
            <a:r>
              <a:rPr lang="en-GB" sz="1200" dirty="0">
                <a:solidFill>
                  <a:srgbClr val="FF0000"/>
                </a:solidFill>
              </a:rPr>
              <a:t>LOCO_Q300.m</a:t>
            </a:r>
            <a:r>
              <a:rPr lang="en-GB" sz="1200" dirty="0"/>
              <a:t>: with all separate function quadrupoles</a:t>
            </a:r>
          </a:p>
          <a:p>
            <a:pPr lvl="1"/>
            <a:r>
              <a:rPr lang="en-GB" sz="1200" dirty="0" err="1">
                <a:solidFill>
                  <a:srgbClr val="FF0000"/>
                </a:solidFill>
              </a:rPr>
              <a:t>LOCO_SQ.m</a:t>
            </a:r>
            <a:r>
              <a:rPr lang="en-GB" sz="1200" dirty="0"/>
              <a:t>: with skew quads for coupling correction</a:t>
            </a:r>
          </a:p>
          <a:p>
            <a:pPr lvl="1"/>
            <a:r>
              <a:rPr lang="en-GB" sz="1200" dirty="0" err="1">
                <a:solidFill>
                  <a:srgbClr val="FF0000"/>
                </a:solidFill>
              </a:rPr>
              <a:t>LOCO_ID.m</a:t>
            </a:r>
            <a:r>
              <a:rPr lang="en-GB" sz="1200" dirty="0"/>
              <a:t>: for ID effect correction</a:t>
            </a:r>
          </a:p>
          <a:p>
            <a:r>
              <a:rPr lang="en-GB" sz="1400" dirty="0"/>
              <a:t>Other routines: </a:t>
            </a:r>
          </a:p>
          <a:p>
            <a:pPr lvl="1"/>
            <a:r>
              <a:rPr lang="en-GB" sz="1200" u="sng" dirty="0"/>
              <a:t>beta-beat correction</a:t>
            </a:r>
            <a:r>
              <a:rPr lang="en-GB" sz="1200" dirty="0"/>
              <a:t>, LOCO parameter scan scripts, etc</a:t>
            </a:r>
          </a:p>
          <a:p>
            <a:r>
              <a:rPr lang="en-GB" sz="1400" dirty="0"/>
              <a:t>Miscellaneous scripts:</a:t>
            </a:r>
          </a:p>
          <a:p>
            <a:pPr lvl="1"/>
            <a:r>
              <a:rPr lang="en-GB" sz="1200" dirty="0"/>
              <a:t>Data collection, log file analyser, plotting scripts, etc</a:t>
            </a:r>
          </a:p>
          <a:p>
            <a:r>
              <a:rPr lang="en-GB" sz="1400" dirty="0"/>
              <a:t>Still under development, open to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14462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AB8B-6D96-9724-4C45-C24CA411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Anti-bend Quad Modelling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542B8-4EE6-8E53-D79F-C0AB0D768486}"/>
              </a:ext>
            </a:extLst>
          </p:cNvPr>
          <p:cNvSpPr txBox="1"/>
          <p:nvPr/>
        </p:nvSpPr>
        <p:spPr>
          <a:xfrm>
            <a:off x="540958" y="1128480"/>
            <a:ext cx="60812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Straight-bend pass method was introduced to correctly model shifted quads so that multipole fields defined in a cartesian geometry can be correctly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Ideal lattice: </a:t>
            </a:r>
            <a:r>
              <a:rPr lang="en-US" sz="1600" dirty="0" err="1"/>
              <a:t>atsbend</a:t>
            </a:r>
            <a:r>
              <a:rPr lang="en-US" sz="1600" dirty="0"/>
              <a:t> with</a:t>
            </a:r>
            <a:r>
              <a:rPr lang="en-GB" sz="1600" dirty="0"/>
              <a:t> '</a:t>
            </a:r>
            <a:r>
              <a:rPr lang="en-GB" sz="1600" i="1" dirty="0"/>
              <a:t>BndMPoleSymplectic4Pass</a:t>
            </a:r>
            <a:r>
              <a:rPr lang="en-GB" sz="1600" dirty="0"/>
              <a:t>’ is ok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Lattice with error: with </a:t>
            </a:r>
            <a:r>
              <a:rPr lang="en-GB" sz="1600" dirty="0"/>
              <a:t>'</a:t>
            </a:r>
            <a:r>
              <a:rPr lang="en-GB" sz="1600" i="1" dirty="0"/>
              <a:t>Bnd</a:t>
            </a:r>
            <a:r>
              <a:rPr lang="en-GB" sz="1600" i="1" dirty="0">
                <a:solidFill>
                  <a:srgbClr val="FF0000"/>
                </a:solidFill>
              </a:rPr>
              <a:t>Str</a:t>
            </a:r>
            <a:r>
              <a:rPr lang="en-GB" sz="1600" i="1" dirty="0"/>
              <a:t>MPoleSymplectic4Pass</a:t>
            </a:r>
            <a:r>
              <a:rPr lang="en-GB" sz="1600" dirty="0"/>
              <a:t>’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Two additional parameters (X0ref and </a:t>
            </a:r>
            <a:r>
              <a:rPr lang="en-US" sz="1600" dirty="0" err="1"/>
              <a:t>RefDZ</a:t>
            </a:r>
            <a:r>
              <a:rPr lang="en-US" sz="1600" dirty="0"/>
              <a:t>) as part of the modelling. They are found numerically. (use </a:t>
            </a:r>
            <a:r>
              <a:rPr lang="en-US" sz="1600" dirty="0" err="1"/>
              <a:t>fminsearch</a:t>
            </a:r>
            <a:r>
              <a:rPr lang="en-US" sz="1600" dirty="0"/>
              <a:t> in </a:t>
            </a:r>
            <a:r>
              <a:rPr lang="en-US" sz="1600" dirty="0">
                <a:solidFill>
                  <a:srgbClr val="FF0000"/>
                </a:solidFill>
              </a:rPr>
              <a:t>find_X0ref_RefDZ.m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pass method `</a:t>
            </a:r>
            <a:r>
              <a:rPr lang="en-GB" sz="1600" i="1" dirty="0"/>
              <a:t>Bnd</a:t>
            </a:r>
            <a:r>
              <a:rPr lang="en-GB" sz="1600" i="1" dirty="0">
                <a:solidFill>
                  <a:srgbClr val="FF0000"/>
                </a:solidFill>
              </a:rPr>
              <a:t>Str</a:t>
            </a:r>
            <a:r>
              <a:rPr lang="en-GB" sz="1600" i="1" dirty="0"/>
              <a:t>MPoleSymplectic4Pass</a:t>
            </a:r>
            <a:r>
              <a:rPr lang="en-GB" sz="1600" dirty="0"/>
              <a:t>’ is patched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radiation version of straight-bend pass method `</a:t>
            </a:r>
            <a:r>
              <a:rPr lang="en-GB" sz="1600" i="1" dirty="0"/>
              <a:t>Bnd</a:t>
            </a:r>
            <a:r>
              <a:rPr lang="en-GB" sz="1600" i="1" dirty="0">
                <a:solidFill>
                  <a:srgbClr val="FF0000"/>
                </a:solidFill>
              </a:rPr>
              <a:t>Str</a:t>
            </a:r>
            <a:r>
              <a:rPr lang="en-GB" sz="1600" i="1" dirty="0"/>
              <a:t>MPoleSymplectic4</a:t>
            </a:r>
            <a:r>
              <a:rPr lang="en-GB" sz="1600" i="1" dirty="0">
                <a:solidFill>
                  <a:srgbClr val="FF0000"/>
                </a:solidFill>
              </a:rPr>
              <a:t>Rad</a:t>
            </a:r>
            <a:r>
              <a:rPr lang="en-GB" sz="1600" i="1" dirty="0"/>
              <a:t>Pass</a:t>
            </a:r>
            <a:r>
              <a:rPr lang="en-GB" sz="1600" dirty="0"/>
              <a:t>’ is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Small radiation from anti-bend quad is now included.</a:t>
            </a:r>
          </a:p>
        </p:txBody>
      </p:sp>
      <p:pic>
        <p:nvPicPr>
          <p:cNvPr id="12" name="Picture 11" descr="Chart, diagram, line chart&#10;&#10;Description automatically generated">
            <a:extLst>
              <a:ext uri="{FF2B5EF4-FFF2-40B4-BE49-F238E27FC236}">
                <a16:creationId xmlns:a16="http://schemas.microsoft.com/office/drawing/2014/main" id="{C041CD7E-6ED5-C858-4C52-2BB09735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15777" b="25455"/>
          <a:stretch/>
        </p:blipFill>
        <p:spPr>
          <a:xfrm>
            <a:off x="7463457" y="730968"/>
            <a:ext cx="3088558" cy="17280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ADB62D-4409-41AE-51C1-8DCEA76D252B}"/>
              </a:ext>
            </a:extLst>
          </p:cNvPr>
          <p:cNvSpPr txBox="1"/>
          <p:nvPr/>
        </p:nvSpPr>
        <p:spPr>
          <a:xfrm>
            <a:off x="6488323" y="4035144"/>
            <a:ext cx="5321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Instead of re-alignment at later commissioning stage, one should </a:t>
            </a:r>
            <a:r>
              <a:rPr lang="en-US" sz="1600" dirty="0"/>
              <a:t>add these physical offsets(X0ref) into mechanical alignment </a:t>
            </a:r>
            <a:r>
              <a:rPr lang="en-US" sz="1600" u="sng" dirty="0"/>
              <a:t>at first place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Final offsets will be decided based on numerical tracking through magnet models after including the effects of extended fringe fields and cross-talk with adjacent magnet yokes.</a:t>
            </a:r>
          </a:p>
        </p:txBody>
      </p:sp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FDBDF71E-A723-5324-1FBB-6249A3587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52527"/>
              </p:ext>
            </p:extLst>
          </p:nvPr>
        </p:nvGraphicFramePr>
        <p:xfrm>
          <a:off x="767828" y="3215726"/>
          <a:ext cx="5321947" cy="183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389">
                  <a:extLst>
                    <a:ext uri="{9D8B030D-6E8A-4147-A177-3AD203B41FA5}">
                      <a16:colId xmlns:a16="http://schemas.microsoft.com/office/drawing/2014/main" val="1292356907"/>
                    </a:ext>
                  </a:extLst>
                </a:gridCol>
                <a:gridCol w="1455762">
                  <a:extLst>
                    <a:ext uri="{9D8B030D-6E8A-4147-A177-3AD203B41FA5}">
                      <a16:colId xmlns:a16="http://schemas.microsoft.com/office/drawing/2014/main" val="4048814889"/>
                    </a:ext>
                  </a:extLst>
                </a:gridCol>
                <a:gridCol w="1455788">
                  <a:extLst>
                    <a:ext uri="{9D8B030D-6E8A-4147-A177-3AD203B41FA5}">
                      <a16:colId xmlns:a16="http://schemas.microsoft.com/office/drawing/2014/main" val="3504297780"/>
                    </a:ext>
                  </a:extLst>
                </a:gridCol>
                <a:gridCol w="1725008">
                  <a:extLst>
                    <a:ext uri="{9D8B030D-6E8A-4147-A177-3AD203B41FA5}">
                      <a16:colId xmlns:a16="http://schemas.microsoft.com/office/drawing/2014/main" val="438963410"/>
                    </a:ext>
                  </a:extLst>
                </a:gridCol>
              </a:tblGrid>
              <a:tr h="225107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X0ref (m)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RefDZ</a:t>
                      </a:r>
                      <a:r>
                        <a:rPr lang="en-US" sz="1600"/>
                        <a:t> (m)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Offset (k0/k1) (m)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0346"/>
                  </a:ext>
                </a:extLst>
              </a:tr>
              <a:tr h="375619">
                <a:tc>
                  <a:txBody>
                    <a:bodyPr/>
                    <a:lstStyle/>
                    <a:p>
                      <a:r>
                        <a:rPr lang="en-US" sz="1600"/>
                        <a:t>A1N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3.278410e-05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4.299196e-08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-3.6331e-03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57939"/>
                  </a:ext>
                </a:extLst>
              </a:tr>
              <a:tr h="375619">
                <a:tc>
                  <a:txBody>
                    <a:bodyPr/>
                    <a:lstStyle/>
                    <a:p>
                      <a:r>
                        <a:rPr lang="en-US" sz="1600"/>
                        <a:t>A2N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3.278484e-05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4.299389e-08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-3.5884e-03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98456"/>
                  </a:ext>
                </a:extLst>
              </a:tr>
              <a:tr h="375619">
                <a:tc>
                  <a:txBody>
                    <a:bodyPr/>
                    <a:lstStyle/>
                    <a:p>
                      <a:r>
                        <a:rPr lang="en-US" sz="1600"/>
                        <a:t>A1L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3.276008e-05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4.292894e-08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-6.1144e-03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236672"/>
                  </a:ext>
                </a:extLst>
              </a:tr>
              <a:tr h="375619">
                <a:tc>
                  <a:txBody>
                    <a:bodyPr/>
                    <a:lstStyle/>
                    <a:p>
                      <a:r>
                        <a:rPr lang="en-US" sz="1600"/>
                        <a:t>A2L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3.280267e-05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4.304072e-08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-2.7667e-03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8106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4162122-68E4-B003-43AB-87CAAF3E14EA}"/>
              </a:ext>
            </a:extLst>
          </p:cNvPr>
          <p:cNvGrpSpPr/>
          <p:nvPr/>
        </p:nvGrpSpPr>
        <p:grpSpPr>
          <a:xfrm>
            <a:off x="6463238" y="2510608"/>
            <a:ext cx="4960934" cy="1339176"/>
            <a:chOff x="5005821" y="83572"/>
            <a:chExt cx="6525536" cy="1746964"/>
          </a:xfrm>
        </p:grpSpPr>
        <p:pic>
          <p:nvPicPr>
            <p:cNvPr id="16" name="Picture 1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2FBB0C4E-F655-D5CB-92A0-F9819B33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21" y="325376"/>
              <a:ext cx="6525536" cy="15051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97D712-BECB-8405-6446-C0CE90660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02" y="83572"/>
              <a:ext cx="5515745" cy="266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59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F3200D-2392-20F8-09C1-BE036B43CE10}"/>
              </a:ext>
            </a:extLst>
          </p:cNvPr>
          <p:cNvSpPr txBox="1"/>
          <p:nvPr/>
        </p:nvSpPr>
        <p:spPr>
          <a:xfrm>
            <a:off x="5638800" y="297385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FDBA0-FEEA-C117-2BD7-1D2004DF13BD}"/>
              </a:ext>
            </a:extLst>
          </p:cNvPr>
          <p:cNvSpPr txBox="1"/>
          <p:nvPr/>
        </p:nvSpPr>
        <p:spPr>
          <a:xfrm>
            <a:off x="168736" y="4017735"/>
            <a:ext cx="11854527" cy="2769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patch_PolynomAB.m</a:t>
            </a:r>
            <a:endParaRPr lang="en-GB" sz="1600" dirty="0"/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function SC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patch_PolynomAB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SC,target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</a:p>
          <a:p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SC.RING{target};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if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strcmp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tmp.Class,'Sextupole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')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for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=4:15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tmp.NomPolynomB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)/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tmp.NomPolynomB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(3)*</a:t>
            </a:r>
            <a:r>
              <a:rPr lang="en-GB" sz="1200" dirty="0" err="1">
                <a:solidFill>
                  <a:schemeClr val="tx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SetPointB</a:t>
            </a:r>
            <a:r>
              <a:rPr lang="en-GB" sz="1200" dirty="0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(3)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*(1+tmp.CalErrorB(3));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tmp.PolynomA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tmp.NomPolynomA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)/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tmp.NomPolynomB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(3)*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SetPointB</a:t>
            </a:r>
            <a:r>
              <a:rPr lang="en-GB" sz="1200" dirty="0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(3)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*(1+tmp.CalErrorB(3));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end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if ~(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strcmp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(tmp.FamName,'S3A')) % correctors in sextupoles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for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=1:15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   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+ tmp.NomPolynomB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)/tmp.NomPolynomB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(1)*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</a:t>
            </a:r>
            <a:r>
              <a:rPr lang="en-GB" sz="1200" dirty="0" err="1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SetPointB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(1)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*(1+tmp.CalErrorB(1));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   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tmp.PolynomA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tmp.PolynomA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+ tmp.NomPolynomA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)/tmp.NomPolynomA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(1)*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tmp.</a:t>
            </a:r>
            <a:r>
              <a:rPr lang="en-GB" sz="1200" dirty="0" err="1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SetPointA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(1)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*(1+tmp.CalErrorA(1));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end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571B1-F57E-D5FC-56AA-BF6A2D6FD145}"/>
              </a:ext>
            </a:extLst>
          </p:cNvPr>
          <p:cNvSpPr txBox="1"/>
          <p:nvPr/>
        </p:nvSpPr>
        <p:spPr>
          <a:xfrm>
            <a:off x="168736" y="1257813"/>
            <a:ext cx="9251251" cy="2769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initNomPolynomAB</a:t>
            </a:r>
            <a:r>
              <a:rPr lang="en-GB" dirty="0"/>
              <a:t>.m</a:t>
            </a:r>
            <a:endParaRPr lang="pt-BR" dirty="0"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pt-BR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pd = makedist('Normal’); t = truncate(pd,-2,2);</a:t>
            </a:r>
          </a:p>
          <a:p>
            <a:r>
              <a:rPr lang="pt-BR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s_s_norm = [ 0, 0, 0, 0.57, 3.40, -0.15, ...]*1e-4;</a:t>
            </a:r>
          </a:p>
          <a:p>
            <a:r>
              <a:rPr lang="pt-BR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s_s_skew = ...; s_r_norm = ...; s_r_skew = ...;</a:t>
            </a:r>
          </a:p>
          <a:p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R_ref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0.01;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3;</a:t>
            </a:r>
          </a:p>
          <a:p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isext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findcells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ring,'Class','Sextupole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');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for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1:length(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isext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isext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NomPolynomB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isext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MaxOrder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14;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for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=4:15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isext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NomPolynomB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= (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s_s_norm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+ random(t,1)*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s_r_norm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))*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r_ref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^(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nref-i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isext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NomPolynomA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= (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s_s_skew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 + random(t,1)*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s_r_skew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))*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*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r_ref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^(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nref-i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end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862F0-F5D6-F000-728B-50713EC12045}"/>
              </a:ext>
            </a:extLst>
          </p:cNvPr>
          <p:cNvSpPr txBox="1"/>
          <p:nvPr/>
        </p:nvSpPr>
        <p:spPr>
          <a:xfrm>
            <a:off x="4981812" y="959115"/>
            <a:ext cx="704145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% Add 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decapolar</a:t>
            </a:r>
            <a:r>
              <a:rPr lang="en-GB" sz="1200" dirty="0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fields excited from the trim coils in </a:t>
            </a:r>
            <a:r>
              <a:rPr lang="en-GB" sz="1200" dirty="0" err="1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sextupoels</a:t>
            </a:r>
            <a:endParaRPr lang="en-GB" sz="12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SCgetOrds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(ring,'S1X|S2A|S5X|S6X');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for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1:length(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  <a:endParaRPr lang="en-GB" sz="1200" dirty="0">
              <a:solidFill>
                <a:schemeClr val="accent6"/>
              </a:solidFill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)}.NomPolynomA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=[0.1167,0,0,0,1.57e6,0,0,0,0,0,0,0,0,0,0];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)}.NomPolynomB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=[0.1167,0,0,0,1.57e6,0,0,0,0,0,0,0,0,0,0];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end</a:t>
            </a:r>
          </a:p>
          <a:p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SCgetOrds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(ring,'S4A');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for 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= 1:length(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)}.NomPolynomA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=[1,0,0,0,2.94e7,0,0,0,0,0,0,0,0,0,0];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  ring{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iStrim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</a:t>
            </a:r>
            <a:r>
              <a:rPr lang="en-GB" sz="12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nn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)}.NomPolynomB</a:t>
            </a:r>
            <a:r>
              <a:rPr lang="en-GB" sz="1200" dirty="0">
                <a:solidFill>
                  <a:srgbClr val="FF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2</a:t>
            </a:r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=[1,0,0,0,2.94e7,0,0,0,0,0,0,0,0,0,0];</a:t>
            </a:r>
          </a:p>
          <a:p>
            <a:r>
              <a:rPr lang="en-GB" sz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71471-2DC4-AA02-127D-320E9A9014CD}"/>
              </a:ext>
            </a:extLst>
          </p:cNvPr>
          <p:cNvSpPr txBox="1"/>
          <p:nvPr/>
        </p:nvSpPr>
        <p:spPr>
          <a:xfrm>
            <a:off x="0" y="9005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combine multipole errors from different sources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E9E83F-7F1D-4DF0-6AF2-A44DB2E6B7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Codes Development Example (sextupoles)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5AA6F-A341-838D-EB79-E2BFFC264DF7}"/>
              </a:ext>
            </a:extLst>
          </p:cNvPr>
          <p:cNvSpPr txBox="1"/>
          <p:nvPr/>
        </p:nvSpPr>
        <p:spPr>
          <a:xfrm>
            <a:off x="8056605" y="3973644"/>
            <a:ext cx="3868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Different usage for </a:t>
            </a:r>
            <a:r>
              <a:rPr lang="en-GB" dirty="0" err="1">
                <a:solidFill>
                  <a:schemeClr val="accent1"/>
                </a:solidFill>
              </a:rPr>
              <a:t>NomPolynomA</a:t>
            </a:r>
            <a:r>
              <a:rPr lang="en-GB" dirty="0">
                <a:solidFill>
                  <a:schemeClr val="accent1"/>
                </a:solidFill>
              </a:rPr>
              <a:t>/B(2) </a:t>
            </a:r>
          </a:p>
        </p:txBody>
      </p:sp>
    </p:spTree>
    <p:extLst>
      <p:ext uri="{BB962C8B-B14F-4D97-AF65-F5344CB8AC3E}">
        <p14:creationId xmlns:p14="http://schemas.microsoft.com/office/powerpoint/2010/main" val="125540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10255</TotalTime>
  <Words>2566</Words>
  <Application>Microsoft Office PowerPoint</Application>
  <PresentationFormat>Widescreen</PresentationFormat>
  <Paragraphs>464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Diamond-II Commissioning Simulations</vt:lpstr>
      <vt:lpstr>Outline</vt:lpstr>
      <vt:lpstr>Diamond-II Parameters</vt:lpstr>
      <vt:lpstr>PowerPoint Presentation</vt:lpstr>
      <vt:lpstr>Multipole Magnet Fiducialisation Uncertainties -- Comparison of different procedures: Laser Tracker vs CMM</vt:lpstr>
      <vt:lpstr>Current Commissioning Plans and Simulation Results</vt:lpstr>
      <vt:lpstr>What has been changed? (to fit into Diamond-II situations)</vt:lpstr>
      <vt:lpstr>Anti-bend Quad Modelling</vt:lpstr>
      <vt:lpstr>PowerPoint Presentation</vt:lpstr>
      <vt:lpstr>BPM offset update and Beam Based Alignment</vt:lpstr>
      <vt:lpstr>Beta beating correction (preliminary)</vt:lpstr>
      <vt:lpstr>Summary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Diamond-II commissioning simulations</dc:title>
  <dc:creator>Chao, Hung-Chun (DLSLtd,RAL,TEC)</dc:creator>
  <cp:lastModifiedBy>Chao, Hung-Chun (DLSLtd,RAL,TEC)</cp:lastModifiedBy>
  <cp:revision>2</cp:revision>
  <dcterms:created xsi:type="dcterms:W3CDTF">2023-09-15T09:25:59Z</dcterms:created>
  <dcterms:modified xsi:type="dcterms:W3CDTF">2023-10-02T12:26:35Z</dcterms:modified>
</cp:coreProperties>
</file>