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8" r:id="rId3"/>
    <p:sldId id="282" r:id="rId4"/>
    <p:sldId id="284" r:id="rId5"/>
    <p:sldId id="288" r:id="rId6"/>
    <p:sldId id="289" r:id="rId7"/>
    <p:sldId id="283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B"/>
    <a:srgbClr val="009FDF"/>
    <a:srgbClr val="FFFF0D"/>
    <a:srgbClr val="E609E6"/>
    <a:srgbClr val="00FF00"/>
    <a:srgbClr val="00FFFF"/>
    <a:srgbClr val="03FFFF"/>
    <a:srgbClr val="2B7FB8"/>
    <a:srgbClr val="EB6E0F"/>
    <a:srgbClr val="0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8" autoAdjust="0"/>
    <p:restoredTop sz="94672" autoAdjust="0"/>
  </p:normalViewPr>
  <p:slideViewPr>
    <p:cSldViewPr showGuides="1">
      <p:cViewPr varScale="1">
        <p:scale>
          <a:sx n="86" d="100"/>
          <a:sy n="86" d="100"/>
        </p:scale>
        <p:origin x="408" y="7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b="1" dirty="0">
                <a:solidFill>
                  <a:srgbClr val="007BC8"/>
                </a:solidFill>
                <a:latin typeface="DesySans Office" panose="020B0503040000020003" pitchFamily="34" charset="0"/>
              </a:rPr>
              <a:t>DESY</a:t>
            </a:r>
            <a:r>
              <a:rPr lang="de-DE" b="1" dirty="0">
                <a:solidFill>
                  <a:srgbClr val="EB6E0F"/>
                </a:solidFill>
                <a:latin typeface="DesySans Office" panose="020B0503040000020003" pitchFamily="34" charset="0"/>
              </a:rPr>
              <a:t>.</a:t>
            </a:r>
            <a:r>
              <a:rPr lang="de-DE" dirty="0">
                <a:latin typeface="DesySans Office" panose="020B0503040000020003" pitchFamily="34" charset="0"/>
              </a:rPr>
              <a:t> 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latin typeface="DesySans Office" panose="020B0503040000020003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www.desy.de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latin typeface="DesySans Office Cn Medium" panose="020B0706040000020003" pitchFamily="34" charset="0"/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>
                <a:latin typeface="DesySans Office" panose="020B0503040000020003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77EAC-C8A9-490C-A743-6158360A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140E7A-6C02-4362-9354-D10EA1610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183E7-8D22-4B43-9B4F-7AD2428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2BFBF-C1BC-4B72-8D10-DAEDCF1A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C4C1A-D154-4D0A-A15F-E4D8CCBE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261913"/>
            <a:ext cx="1188000" cy="1615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7563A-5BEA-4AA6-AE0C-EF9D8CF2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897745-2A15-4640-B4D3-34E94C2F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27FC25-2C5C-4BA9-A3D1-E39B7A40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B3D88-4067-4D30-A6A3-7A526389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5A88B-80C6-45AA-BF2A-BBE2EA4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5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9B1FE-8AA5-49D7-A1B6-D18B929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591EBE-24E2-4BA8-8B31-879511AA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7D1D68-7392-4576-AE55-5380D611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CC1BC-2AAE-4E74-99E0-09B8122B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75272F-EBAA-4A66-8B40-3D9A17A5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3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B5072-50F8-4292-9D55-B774629B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4E7CC-F1F1-4AD4-A82C-4B6D716CF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3EB311-78E7-4F60-961E-DDB75CA1D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8297E9-8E09-49BC-A622-F52B15EC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700158-3440-4EB5-8B10-D0969487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57A2DC-39E0-40E6-88F4-032D2D6C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8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9CEA8-B3DE-4B71-AA7B-75F91B6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8408FE-2ED6-4058-AA4D-2DA8AAD5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DB2258-F3F5-4C51-9563-927844A57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070F6A-395B-46B1-A416-84F51CF69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256A74-632B-4E48-B922-2A9E0E2E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9E40A2-660A-4916-9749-943487A4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88FAF8-C38F-4896-91C4-62679A6E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0411A3-B036-4E7D-974A-8A6F2991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62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2206A-4642-4900-A7A8-4CD445EB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AC027-58BE-44B3-B5EB-B400B168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54C1AB-8B4C-4DD7-AC40-076699A1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76EB35-AE60-420C-825F-2E34944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36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75D763-8E9E-4C03-AD43-2C74CA20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3F64DC-E71B-4899-9435-75334BE0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90F608-728A-40C9-BE96-DDBE0AEA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76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3E8BE-2C29-450A-9A0F-0B7D7B2F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A8163B-AFDF-4FF9-8AC9-FF24302A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D4D348-9773-4028-A2C0-B41E97E30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4A024B-D605-4431-8C58-73C44760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A35D76-4CC7-4C3D-B649-DCAA61E5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64E17F-6FB8-4A0F-8F83-293C0746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068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C00BC-A17E-49E8-8888-4DD8220C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C8598D-25F1-4FA5-A005-19CEA34C5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38ADEE-3D0C-4B33-B6CE-9D8068851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945B3E-065F-42B6-B945-E9EF500F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DAC154-8363-4520-8758-9EA4D24F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BDAEAB-0354-4090-A702-1EB849D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098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BC1C-6C7D-4C3D-9728-DFB6F012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9FE32-F356-46C2-845E-6A7B5918C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766E4-F54A-4149-A088-C0E88CA4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D39D16-BE10-49EA-B9A4-B6A4A521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D757C2-6B38-4F5C-8D60-FA16772A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330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CE373-C162-46F5-8839-A5E32CE1D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435672-5F9F-4B31-9A6A-ACEA5F1FC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394978-4B2D-4AAE-9841-ABB434A5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B851F-CA32-4C54-B736-6ECF34DA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DEC1C-BA11-4A89-A57B-74D6C319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6C5B9-F75D-4CF9-A3D8-3168FAC4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dirty="0"/>
              <a:t>DESY. | </a:t>
            </a:r>
            <a:r>
              <a:rPr lang="en-GB" dirty="0"/>
              <a:t>PETRA III Lifetime Optimization with Badger</a:t>
            </a:r>
            <a:r>
              <a:rPr lang="en-US" dirty="0"/>
              <a:t> </a:t>
            </a:r>
            <a:r>
              <a:rPr lang="it-IT" dirty="0"/>
              <a:t>| </a:t>
            </a:r>
            <a:r>
              <a:rPr lang="en-US" dirty="0"/>
              <a:t>B. Veglia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DESY. | </a:t>
            </a:r>
            <a:r>
              <a:rPr lang="en-GB" dirty="0"/>
              <a:t>PETRA III Lifetime Optimization with Badger</a:t>
            </a:r>
            <a:r>
              <a:rPr lang="en-US" dirty="0"/>
              <a:t> </a:t>
            </a:r>
            <a:r>
              <a:rPr lang="it-IT" dirty="0"/>
              <a:t>| </a:t>
            </a:r>
            <a:r>
              <a:rPr lang="en-US" dirty="0"/>
              <a:t>B. Veglia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D745C4-6F2C-4FF4-A741-2BE77142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dirty="0"/>
              <a:t>DESY. | </a:t>
            </a:r>
            <a:r>
              <a:rPr lang="en-GB" dirty="0"/>
              <a:t>PETRA III Lifetime Optimization with Badger</a:t>
            </a:r>
            <a:r>
              <a:rPr lang="en-US" dirty="0"/>
              <a:t> </a:t>
            </a:r>
            <a:r>
              <a:rPr lang="it-IT" dirty="0"/>
              <a:t>| </a:t>
            </a:r>
            <a:r>
              <a:rPr lang="en-US" dirty="0"/>
              <a:t>B. Veglia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7ED665-F23A-44BB-B416-8A9B6812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dirty="0"/>
              <a:t>DESY. | </a:t>
            </a:r>
            <a:r>
              <a:rPr lang="en-GB" dirty="0"/>
              <a:t>PETRA III Lifetime Optimization with Badger</a:t>
            </a:r>
            <a:r>
              <a:rPr lang="en-US" dirty="0"/>
              <a:t> </a:t>
            </a:r>
            <a:r>
              <a:rPr lang="it-IT" dirty="0"/>
              <a:t>| </a:t>
            </a:r>
            <a:r>
              <a:rPr lang="en-US" dirty="0"/>
              <a:t>B. Veglia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DESY. | PETRA III Lifetime Optimization with Badger | B. Veglia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800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DESY. | PETRA III Lifetime Optimization with Badger | B. Veglia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>
                <a:latin typeface="DesySans Office" panose="020B0503040000020003" pitchFamily="34" charset="0"/>
              </a:rPr>
              <a:t>Page </a:t>
            </a:r>
            <a:fld id="{0427E4B2-AC28-443E-BE04-5CD55098A90B}" type="slidenum">
              <a:rPr lang="en-US" sz="1000" b="1" noProof="0" smtClean="0">
                <a:latin typeface="DesySans Office" panose="020B0503040000020003" pitchFamily="34" charset="0"/>
              </a:rPr>
              <a:pPr algn="r"/>
              <a:t>‹#›</a:t>
            </a:fld>
            <a:endParaRPr lang="en-US" sz="1000" b="1" noProof="0" dirty="0">
              <a:latin typeface="DesySans Office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450C50-CBC2-47EE-9496-610BA7F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59BBF-B313-4295-AE38-D9511CD6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C1B5C8-855D-4907-A11E-5E9BB25E8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00C38D-D85C-41E5-B0C0-5E5B7131F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DESY. | PETRA III Lifetime Optimization with Badger | B. Veglia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2C0B8-1511-48EA-9DF8-FA0A6B0C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E569-2210-47AB-8E74-8B14BBB826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2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7" cy="3428999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0" y="540000"/>
            <a:ext cx="2343683" cy="720000"/>
          </a:xfrm>
          <a:prstGeom prst="rect">
            <a:avLst/>
          </a:prstGeom>
        </p:spPr>
      </p:pic>
      <p:pic>
        <p:nvPicPr>
          <p:cNvPr id="9" name="Picture 23" descr="https://media.desy.de/DESYmediabank/ConvertAssets/2015-09-29_Luftbild_mit_Beschleunigern_RS-0045_a.jpg">
            <a:extLst>
              <a:ext uri="{FF2B5EF4-FFF2-40B4-BE49-F238E27FC236}">
                <a16:creationId xmlns:a16="http://schemas.microsoft.com/office/drawing/2014/main" id="{34C33549-F8C5-401E-A5AD-1A0889A0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9" b="5597"/>
          <a:stretch>
            <a:fillRect/>
          </a:stretch>
        </p:blipFill>
        <p:spPr bwMode="auto">
          <a:xfrm>
            <a:off x="0" y="0"/>
            <a:ext cx="12191997" cy="551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47BF8-DFF2-4285-B3BE-34B3DD703AB8}"/>
              </a:ext>
            </a:extLst>
          </p:cNvPr>
          <p:cNvSpPr txBox="1"/>
          <p:nvPr/>
        </p:nvSpPr>
        <p:spPr>
          <a:xfrm>
            <a:off x="172958" y="3816376"/>
            <a:ext cx="734611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3">
                    <a:lumMod val="60000"/>
                    <a:lumOff val="40000"/>
                  </a:schemeClr>
                </a:solidFill>
                <a:latin typeface="DesySans Office Cn Bold" panose="020B0806040000020003" pitchFamily="34" charset="0"/>
              </a:rPr>
              <a:t>PETRA III Lifetime Optimization with Badger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87688" y="5661248"/>
            <a:ext cx="4536504" cy="105319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9E1B"/>
                </a:solidFill>
                <a:latin typeface="DesySans Office Cn Regular" panose="020B0506040000020003" pitchFamily="34" charset="0"/>
                <a:cs typeface="Calibri" panose="020F0502020204030204" pitchFamily="34" charset="0"/>
              </a:rPr>
              <a:t>Bianca Veglia </a:t>
            </a:r>
          </a:p>
          <a:p>
            <a:pPr algn="ctr"/>
            <a:r>
              <a:rPr lang="en-GB" dirty="0" err="1">
                <a:solidFill>
                  <a:srgbClr val="FF9E1B"/>
                </a:solidFill>
              </a:rPr>
              <a:t>Eurizon</a:t>
            </a:r>
            <a:r>
              <a:rPr lang="en-GB" dirty="0">
                <a:solidFill>
                  <a:srgbClr val="FF9E1B"/>
                </a:solidFill>
              </a:rPr>
              <a:t> Task 4.1 general update</a:t>
            </a:r>
          </a:p>
          <a:p>
            <a:pPr algn="ctr"/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April 13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BE202C-5004-4AA7-89B2-4E28987EBF87}"/>
              </a:ext>
            </a:extLst>
          </p:cNvPr>
          <p:cNvSpPr txBox="1">
            <a:spLocks/>
          </p:cNvSpPr>
          <p:nvPr/>
        </p:nvSpPr>
        <p:spPr>
          <a:xfrm>
            <a:off x="172959" y="-43897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9FDF"/>
                </a:solidFill>
                <a:latin typeface="DesySans Office Cn Heavy" panose="020B0B06040000020003" pitchFamily="34" charset="0"/>
              </a:rPr>
              <a:t>PETRA III</a:t>
            </a:r>
            <a:r>
              <a:rPr lang="it-IT" dirty="0">
                <a:solidFill>
                  <a:srgbClr val="FF9E1B"/>
                </a:solidFill>
                <a:latin typeface="DesySans Office Cn Heavy" panose="020B0B06040000020003" pitchFamily="34" charset="0"/>
              </a:rPr>
              <a:t>.</a:t>
            </a:r>
            <a:endParaRPr lang="en-GB" dirty="0">
              <a:solidFill>
                <a:srgbClr val="FF9E1B"/>
              </a:solidFill>
              <a:latin typeface="DesySans Office Cn Heavy" panose="020B0B06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14100"/>
            <a:ext cx="11376024" cy="451098"/>
          </a:xfrm>
        </p:spPr>
        <p:txBody>
          <a:bodyPr/>
          <a:lstStyle/>
          <a:p>
            <a:r>
              <a:rPr lang="en-GB" dirty="0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Petra III MDT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009FDF"/>
                </a:solidFill>
                <a:latin typeface="DesySans Office" panose="020B0503040000020003" pitchFamily="34" charset="0"/>
              </a:rPr>
              <a:t>DESY. | PETRA III Lifetime Optimization with Badger | B. Veglia</a:t>
            </a:r>
            <a:endParaRPr lang="en-US" dirty="0">
              <a:solidFill>
                <a:srgbClr val="009FDF"/>
              </a:solidFill>
              <a:latin typeface="DesySans Office" panose="020B050304000002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6FA6-0BD3-48BA-BA55-F60603A10A5F}"/>
              </a:ext>
            </a:extLst>
          </p:cNvPr>
          <p:cNvSpPr txBox="1"/>
          <p:nvPr/>
        </p:nvSpPr>
        <p:spPr>
          <a:xfrm>
            <a:off x="5544087" y="975232"/>
            <a:ext cx="54726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Test n1: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Disturb the lifetime setting QS1, QS4 to 10 A and QS2, QS3 to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Use Badger to minimize the lifetime adjusted to the current (to reduce fluctuations)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C</a:t>
            </a:r>
            <a:r>
              <a:rPr lang="en-GB" sz="1600" dirty="0" err="1"/>
              <a:t>ompare</a:t>
            </a:r>
            <a:r>
              <a:rPr lang="en-GB" sz="1600" dirty="0"/>
              <a:t> the resulting lifetime with the one obtained with the “broken” and the operational values (in each case correcting the orbit)</a:t>
            </a:r>
          </a:p>
          <a:p>
            <a:pPr lvl="1"/>
            <a:endParaRPr lang="en-GB" sz="1600" dirty="0"/>
          </a:p>
          <a:p>
            <a:r>
              <a:rPr lang="it-IT" sz="1600" dirty="0"/>
              <a:t>T</a:t>
            </a:r>
            <a:r>
              <a:rPr lang="en-GB" sz="1600" dirty="0" err="1"/>
              <a:t>est</a:t>
            </a:r>
            <a:r>
              <a:rPr lang="en-GB" sz="1600" dirty="0"/>
              <a:t> n2: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Disturb the lifetime using QS1, QS4, QF, QD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…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r>
              <a:rPr lang="it-IT" sz="1600" dirty="0"/>
              <a:t>T</a:t>
            </a:r>
            <a:r>
              <a:rPr lang="en-GB" sz="1600" dirty="0" err="1"/>
              <a:t>est</a:t>
            </a:r>
            <a:r>
              <a:rPr lang="en-GB" sz="1600" dirty="0"/>
              <a:t> n3: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Disturb the lifetime and minimize it again using the 4 skew quadrupoles in the North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…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r>
              <a:rPr lang="it-IT" sz="1600" dirty="0"/>
              <a:t>T</a:t>
            </a:r>
            <a:r>
              <a:rPr lang="en-GB" sz="1600" dirty="0" err="1"/>
              <a:t>est</a:t>
            </a:r>
            <a:r>
              <a:rPr lang="en-GB" sz="1600" dirty="0"/>
              <a:t> n4: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Disturb the lifetime and minimize it again using the 8 skew quadrupoles in the North and West sectors.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…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r>
              <a:rPr lang="it-IT" sz="1600" dirty="0"/>
              <a:t>	</a:t>
            </a:r>
            <a:endParaRPr lang="en-GB" sz="1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004B62-EB64-4370-A1DC-3868728B8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1260253"/>
            <a:ext cx="4330904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Lt optimization with QS1-4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009FDF"/>
                </a:solidFill>
                <a:latin typeface="DesySans Office" panose="020B0503040000020003" pitchFamily="34" charset="0"/>
              </a:rPr>
              <a:t>DESY. | PETRA III Lifetime Optimization with Badger | B. Veglia</a:t>
            </a:r>
            <a:endParaRPr lang="en-US" dirty="0">
              <a:solidFill>
                <a:srgbClr val="009FDF"/>
              </a:solidFill>
              <a:latin typeface="DesySans Office" panose="020B0503040000020003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F426C4-08EE-4F13-B748-DC7DE379E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374542"/>
            <a:ext cx="5544615" cy="42269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F3527-9603-486C-9979-F640F92A31CE}"/>
              </a:ext>
            </a:extLst>
          </p:cNvPr>
          <p:cNvSpPr txBox="1"/>
          <p:nvPr/>
        </p:nvSpPr>
        <p:spPr>
          <a:xfrm>
            <a:off x="6240016" y="980728"/>
            <a:ext cx="554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Substituting QS2 and QS3 with QF and QD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3DDF6-408D-46A2-99AC-BBACC8204317}"/>
              </a:ext>
            </a:extLst>
          </p:cNvPr>
          <p:cNvSpPr txBox="1"/>
          <p:nvPr/>
        </p:nvSpPr>
        <p:spPr>
          <a:xfrm>
            <a:off x="695400" y="15364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3FFFF"/>
                </a:solidFill>
              </a:rPr>
              <a:t>Lifetime*current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56D83-697A-4F93-BDAC-86CFAC7AE852}"/>
              </a:ext>
            </a:extLst>
          </p:cNvPr>
          <p:cNvSpPr txBox="1"/>
          <p:nvPr/>
        </p:nvSpPr>
        <p:spPr>
          <a:xfrm>
            <a:off x="4367808" y="3260138"/>
            <a:ext cx="1273621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400" dirty="0">
                <a:solidFill>
                  <a:srgbClr val="00FFFF"/>
                </a:solidFill>
              </a:rPr>
              <a:t>QS1</a:t>
            </a:r>
          </a:p>
          <a:p>
            <a:r>
              <a:rPr lang="en-GB" sz="1400" dirty="0">
                <a:solidFill>
                  <a:srgbClr val="00FF00"/>
                </a:solidFill>
              </a:rPr>
              <a:t>QS2</a:t>
            </a:r>
          </a:p>
          <a:p>
            <a:endParaRPr lang="en-GB" sz="1400" dirty="0">
              <a:solidFill>
                <a:srgbClr val="E609E6"/>
              </a:solidFill>
            </a:endParaRPr>
          </a:p>
          <a:p>
            <a:endParaRPr lang="en-GB" sz="1400" dirty="0">
              <a:solidFill>
                <a:srgbClr val="E609E6"/>
              </a:solidFill>
            </a:endParaRPr>
          </a:p>
          <a:p>
            <a:r>
              <a:rPr lang="en-GB" sz="1400" dirty="0">
                <a:solidFill>
                  <a:srgbClr val="E609E6"/>
                </a:solidFill>
              </a:rPr>
              <a:t>QS3</a:t>
            </a:r>
          </a:p>
          <a:p>
            <a:r>
              <a:rPr lang="en-GB" sz="1400" dirty="0">
                <a:solidFill>
                  <a:srgbClr val="FFFF0D"/>
                </a:solidFill>
              </a:rPr>
              <a:t>QS4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B5EB76-BC2F-4CA2-B80D-601A37208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4" y="1380240"/>
            <a:ext cx="5543996" cy="4215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A1521C-8620-4E9B-B82C-AD4E6935438D}"/>
              </a:ext>
            </a:extLst>
          </p:cNvPr>
          <p:cNvSpPr txBox="1"/>
          <p:nvPr/>
        </p:nvSpPr>
        <p:spPr>
          <a:xfrm>
            <a:off x="6600056" y="15364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3FFFF"/>
                </a:solidFill>
              </a:rPr>
              <a:t>Lifetime*current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0751EB-E897-4434-B994-BAF142208DC4}"/>
              </a:ext>
            </a:extLst>
          </p:cNvPr>
          <p:cNvSpPr txBox="1"/>
          <p:nvPr/>
        </p:nvSpPr>
        <p:spPr>
          <a:xfrm>
            <a:off x="7248128" y="3487999"/>
            <a:ext cx="1273621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400" dirty="0">
                <a:solidFill>
                  <a:srgbClr val="00FFFF"/>
                </a:solidFill>
              </a:rPr>
              <a:t>QS1</a:t>
            </a:r>
          </a:p>
          <a:p>
            <a:r>
              <a:rPr lang="en-GB" sz="1400" dirty="0">
                <a:solidFill>
                  <a:srgbClr val="00FF00"/>
                </a:solidFill>
              </a:rPr>
              <a:t>QS4</a:t>
            </a:r>
          </a:p>
          <a:p>
            <a:endParaRPr lang="en-GB" sz="1400" dirty="0">
              <a:solidFill>
                <a:srgbClr val="E609E6"/>
              </a:solidFill>
            </a:endParaRPr>
          </a:p>
          <a:p>
            <a:endParaRPr lang="en-GB" sz="1400" dirty="0">
              <a:solidFill>
                <a:srgbClr val="E609E6"/>
              </a:solidFill>
            </a:endParaRPr>
          </a:p>
          <a:p>
            <a:r>
              <a:rPr lang="en-GB" sz="1400" dirty="0">
                <a:solidFill>
                  <a:srgbClr val="E609E6"/>
                </a:solidFill>
              </a:rPr>
              <a:t>QF</a:t>
            </a:r>
          </a:p>
          <a:p>
            <a:r>
              <a:rPr lang="en-GB" sz="1400" dirty="0">
                <a:solidFill>
                  <a:srgbClr val="FFFF0D"/>
                </a:solidFill>
              </a:rPr>
              <a:t>QD</a:t>
            </a:r>
          </a:p>
        </p:txBody>
      </p:sp>
    </p:spTree>
    <p:extLst>
      <p:ext uri="{BB962C8B-B14F-4D97-AF65-F5344CB8AC3E}">
        <p14:creationId xmlns:p14="http://schemas.microsoft.com/office/powerpoint/2010/main" val="13824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Lt optimization with QS_N and QS_W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009FDF"/>
                </a:solidFill>
                <a:latin typeface="DesySans Office" panose="020B0503040000020003" pitchFamily="34" charset="0"/>
              </a:rPr>
              <a:t>DESY. | PETRA III Lifetime Optimization with Badger | B. Veglia</a:t>
            </a:r>
            <a:endParaRPr lang="en-US" dirty="0">
              <a:solidFill>
                <a:srgbClr val="009FDF"/>
              </a:solidFill>
              <a:latin typeface="DesySans Office" panose="020B05030400000200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C804D-7A10-4BF9-83E8-9416541E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14" y="828838"/>
            <a:ext cx="5616575" cy="5010249"/>
          </a:xfrm>
        </p:spPr>
        <p:txBody>
          <a:bodyPr/>
          <a:lstStyle/>
          <a:p>
            <a:r>
              <a:rPr lang="en-GB" sz="1600" dirty="0"/>
              <a:t>Only one family at the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F3527-9603-486C-9979-F640F92A31CE}"/>
              </a:ext>
            </a:extLst>
          </p:cNvPr>
          <p:cNvSpPr txBox="1"/>
          <p:nvPr/>
        </p:nvSpPr>
        <p:spPr>
          <a:xfrm>
            <a:off x="4583832" y="747612"/>
            <a:ext cx="554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all 8 knobs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C160F-689C-4D3B-A259-CE4868143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" y="3850469"/>
            <a:ext cx="3672408" cy="2625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A9162-82E5-45B6-8750-6A8FD7153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" y="1124744"/>
            <a:ext cx="3672408" cy="2625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3AB53-23D8-453C-8EE4-242072AC3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086166"/>
            <a:ext cx="5543996" cy="2723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A0ECD1-9D04-4439-9BB2-97E681E43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893307"/>
            <a:ext cx="5543999" cy="2723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C66F7A-4442-41BD-8FA8-D98492204149}"/>
              </a:ext>
            </a:extLst>
          </p:cNvPr>
          <p:cNvSpPr txBox="1"/>
          <p:nvPr/>
        </p:nvSpPr>
        <p:spPr>
          <a:xfrm>
            <a:off x="10632504" y="2447849"/>
            <a:ext cx="12957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Here the optimization was interrupted and restarted it again setting the skews to the optima values found previously </a:t>
            </a:r>
          </a:p>
        </p:txBody>
      </p:sp>
    </p:spTree>
    <p:extLst>
      <p:ext uri="{BB962C8B-B14F-4D97-AF65-F5344CB8AC3E}">
        <p14:creationId xmlns:p14="http://schemas.microsoft.com/office/powerpoint/2010/main" val="84277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Lt optimization with QS_N and QS_W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009FDF"/>
                </a:solidFill>
                <a:latin typeface="DesySans Office" panose="020B0503040000020003" pitchFamily="34" charset="0"/>
              </a:rPr>
              <a:t>DESY. | PETRA III Lifetime Optimization with Badger | B. Veglia</a:t>
            </a:r>
            <a:endParaRPr lang="en-US" dirty="0">
              <a:solidFill>
                <a:srgbClr val="009FDF"/>
              </a:solidFill>
              <a:latin typeface="DesySans Office" panose="020B05030400000200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5E4987-3387-4893-9496-003DAB14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" y="1196752"/>
            <a:ext cx="6056196" cy="3528392"/>
          </a:xfr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EBD81C3-E21C-460B-BEC1-BF28D91ED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>
                <a:solidFill>
                  <a:srgbClr val="EB6E0F"/>
                </a:solidFill>
                <a:latin typeface="DesySans Office Cn Light" panose="020B0306040000020003" pitchFamily="34" charset="0"/>
                <a:cs typeface="Calibri" panose="020F0502020204030204" pitchFamily="34" charset="0"/>
              </a:rPr>
              <a:t>Using Simplex 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A9585-AC2B-422A-A468-B4077D7E0C94}"/>
              </a:ext>
            </a:extLst>
          </p:cNvPr>
          <p:cNvSpPr txBox="1"/>
          <p:nvPr/>
        </p:nvSpPr>
        <p:spPr>
          <a:xfrm>
            <a:off x="6600056" y="211302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Here the optimization </a:t>
            </a:r>
            <a:r>
              <a:rPr lang="it-IT" sz="1600" dirty="0" err="1"/>
              <a:t>run</a:t>
            </a:r>
            <a:r>
              <a:rPr lang="it-IT" sz="1600" dirty="0"/>
              <a:t> started from the operational </a:t>
            </a:r>
            <a:r>
              <a:rPr lang="it-IT" sz="1600" dirty="0" err="1"/>
              <a:t>values</a:t>
            </a:r>
            <a:r>
              <a:rPr lang="it-IT" sz="1600" dirty="0"/>
              <a:t>.</a:t>
            </a:r>
            <a:endParaRPr lang="en-GB" sz="1600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D0B00-983A-4843-9D1B-6D084464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756525"/>
            <a:ext cx="4805834" cy="3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7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L</a:t>
            </a:r>
            <a:r>
              <a:rPr lang="en-GB" dirty="0" err="1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ifetime</a:t>
            </a:r>
            <a:r>
              <a:rPr lang="en-GB" dirty="0">
                <a:solidFill>
                  <a:srgbClr val="009FD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 comparison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007BC8"/>
                </a:solidFill>
                <a:latin typeface="DesySans Office" panose="020B0503040000020003" pitchFamily="34" charset="0"/>
              </a:rPr>
              <a:t>DESY. | PETRA III Lifetime Optimization with Badger | B. Veglia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C909F7-1DF0-4778-A9AC-876709C7BF72}"/>
              </a:ext>
            </a:extLst>
          </p:cNvPr>
          <p:cNvSpPr/>
          <p:nvPr/>
        </p:nvSpPr>
        <p:spPr>
          <a:xfrm>
            <a:off x="3897774" y="4353054"/>
            <a:ext cx="24075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most cases the lifetime minimization worked. </a:t>
            </a:r>
          </a:p>
          <a:p>
            <a:r>
              <a:rPr lang="en-GB" dirty="0"/>
              <a:t>The final settings are comparable to the optimal operation ones.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F490E-B0A0-4EDC-8AAB-56A5C8B9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5" y="4252440"/>
            <a:ext cx="3030539" cy="22729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2F3C71-9107-48C6-A286-FEC9351D9254}"/>
              </a:ext>
            </a:extLst>
          </p:cNvPr>
          <p:cNvSpPr txBox="1">
            <a:spLocks/>
          </p:cNvSpPr>
          <p:nvPr/>
        </p:nvSpPr>
        <p:spPr>
          <a:xfrm>
            <a:off x="9264352" y="3193926"/>
            <a:ext cx="10645627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DesySans Office Cn Medium" panose="020B0706040000020003" pitchFamily="34" charset="0"/>
              </a:rPr>
              <a:t>Future Plans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AB19ED-6839-40DE-BFE2-196942B8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3645024"/>
            <a:ext cx="4609081" cy="5010249"/>
          </a:xfrm>
        </p:spPr>
        <p:txBody>
          <a:bodyPr/>
          <a:lstStyle/>
          <a:p>
            <a:r>
              <a:rPr lang="en-GB" dirty="0"/>
              <a:t>Keeping track of the emittance </a:t>
            </a:r>
            <a:r>
              <a:rPr lang="it-IT" dirty="0"/>
              <a:t>(the </a:t>
            </a:r>
            <a:r>
              <a:rPr lang="it-IT" dirty="0" err="1"/>
              <a:t>pinhole</a:t>
            </a:r>
            <a:r>
              <a:rPr lang="it-IT" dirty="0"/>
              <a:t> camera needs re-</a:t>
            </a:r>
            <a:r>
              <a:rPr lang="it-IT" dirty="0" err="1"/>
              <a:t>calibration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by </a:t>
            </a:r>
            <a:r>
              <a:rPr lang="it-IT" dirty="0" err="1"/>
              <a:t>then</a:t>
            </a:r>
            <a:r>
              <a:rPr lang="it-IT" dirty="0"/>
              <a:t>).</a:t>
            </a:r>
          </a:p>
          <a:p>
            <a:endParaRPr lang="it-IT" dirty="0"/>
          </a:p>
          <a:p>
            <a:r>
              <a:rPr lang="it-IT" dirty="0"/>
              <a:t>Compare simplex with BO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same</a:t>
            </a:r>
            <a:r>
              <a:rPr lang="it-IT" dirty="0"/>
              <a:t> conditions.</a:t>
            </a:r>
          </a:p>
          <a:p>
            <a:endParaRPr lang="it-IT" dirty="0"/>
          </a:p>
          <a:p>
            <a:r>
              <a:rPr lang="it-IT" dirty="0"/>
              <a:t>Injection efficiency </a:t>
            </a:r>
            <a:r>
              <a:rPr lang="it-IT" dirty="0" err="1"/>
              <a:t>tests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CE32F-6CD4-43A6-AE55-CC786A45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69" y="723496"/>
            <a:ext cx="4816203" cy="3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636912"/>
            <a:ext cx="5148821" cy="1899936"/>
          </a:xfrm>
        </p:spPr>
        <p:txBody>
          <a:bodyPr/>
          <a:lstStyle/>
          <a:p>
            <a:r>
              <a:rPr lang="de-DE" dirty="0">
                <a:latin typeface="DesySans Office" panose="020B0503040000020003" pitchFamily="34" charset="0"/>
                <a:cs typeface="Calibri" panose="020F0502020204030204" pitchFamily="34" charset="0"/>
              </a:rPr>
              <a:t>Bianca Veglia</a:t>
            </a:r>
          </a:p>
          <a:p>
            <a:r>
              <a:rPr lang="en-GB" dirty="0">
                <a:latin typeface="DesySans Office" panose="020B0503040000020003" pitchFamily="34" charset="0"/>
                <a:cs typeface="Calibri" panose="020F0502020204030204" pitchFamily="34" charset="0"/>
              </a:rPr>
              <a:t>MPY</a:t>
            </a:r>
          </a:p>
          <a:p>
            <a:r>
              <a:rPr lang="de-DE" dirty="0">
                <a:latin typeface="DesySans Office" panose="020B0503040000020003" pitchFamily="34" charset="0"/>
                <a:cs typeface="Calibri" panose="020F0502020204030204" pitchFamily="34" charset="0"/>
              </a:rPr>
              <a:t>bianca.veglia@desy.de</a:t>
            </a:r>
          </a:p>
          <a:p>
            <a:r>
              <a:rPr lang="de-DE" dirty="0">
                <a:latin typeface="DesySans Office" panose="020B0503040000020003" pitchFamily="34" charset="0"/>
                <a:cs typeface="Calibri" panose="020F0502020204030204" pitchFamily="34" charset="0"/>
              </a:rPr>
              <a:t>+49 40 8998 5328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A2461-F892-4BF4-AB56-751DA21DE353}"/>
              </a:ext>
            </a:extLst>
          </p:cNvPr>
          <p:cNvSpPr/>
          <p:nvPr/>
        </p:nvSpPr>
        <p:spPr>
          <a:xfrm>
            <a:off x="335360" y="3933056"/>
            <a:ext cx="1008112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363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DesySans Office</vt:lpstr>
      <vt:lpstr>DesySans Office Cn Bold</vt:lpstr>
      <vt:lpstr>DesySans Office Cn Heavy</vt:lpstr>
      <vt:lpstr>DesySans Office Cn Light</vt:lpstr>
      <vt:lpstr>DesySans Office Cn Medium</vt:lpstr>
      <vt:lpstr>DesySans Office Cn Regular</vt:lpstr>
      <vt:lpstr>DESY_PowerPoint_16x9_en</vt:lpstr>
      <vt:lpstr>Benutzerdefiniertes Design</vt:lpstr>
      <vt:lpstr>PowerPoint Presentation</vt:lpstr>
      <vt:lpstr>Petra III MDT</vt:lpstr>
      <vt:lpstr>Lt optimization with QS1-4</vt:lpstr>
      <vt:lpstr>Lt optimization with QS_N and QS_W</vt:lpstr>
      <vt:lpstr>Lt optimization with QS_N and QS_W</vt:lpstr>
      <vt:lpstr>Lifetime comparison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Klumpp, Stephan</dc:creator>
  <cp:lastModifiedBy>Veglia, Bianca</cp:lastModifiedBy>
  <cp:revision>70</cp:revision>
  <dcterms:created xsi:type="dcterms:W3CDTF">2020-06-25T18:26:13Z</dcterms:created>
  <dcterms:modified xsi:type="dcterms:W3CDTF">2023-04-13T11:55:38Z</dcterms:modified>
</cp:coreProperties>
</file>