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46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orient="horz" pos="1026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695" userDrawn="1">
          <p15:clr>
            <a:srgbClr val="A4A3A4"/>
          </p15:clr>
        </p15:guide>
        <p15:guide id="7" pos="69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703"/>
    <a:srgbClr val="132577"/>
    <a:srgbClr val="F4F4F4"/>
    <a:srgbClr val="D1D2D4"/>
    <a:srgbClr val="B7B9BA"/>
    <a:srgbClr val="AF007C"/>
    <a:srgbClr val="0098D4"/>
    <a:srgbClr val="51A026"/>
    <a:srgbClr val="FFDD00"/>
    <a:srgbClr val="F4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howGuides="1">
      <p:cViewPr varScale="1">
        <p:scale>
          <a:sx n="107" d="100"/>
          <a:sy n="107" d="100"/>
        </p:scale>
        <p:origin x="176" y="192"/>
      </p:cViewPr>
      <p:guideLst>
        <p:guide orient="horz" pos="2160"/>
        <p:guide orient="horz" pos="346"/>
        <p:guide orient="horz" pos="3974"/>
        <p:guide orient="horz" pos="1026"/>
        <p:guide pos="3840"/>
        <p:guide pos="695"/>
        <p:guide pos="69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0E798-53FF-4C51-A981-953463752515}" type="datetimeFigureOut">
              <a:rPr lang="fr-FR" smtClean="0"/>
              <a:pPr/>
              <a:t>14/02/2023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6CD8F-B7ED-4A05-9FB1-A01CC0EF02C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8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4" descr="logo_couv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55440" y="1484784"/>
            <a:ext cx="9061347" cy="360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969600" y="126000"/>
            <a:ext cx="10982400" cy="496800"/>
          </a:xfrm>
          <a:solidFill>
            <a:schemeClr val="accent1"/>
          </a:solidFill>
        </p:spPr>
        <p:txBody>
          <a:bodyPr lIns="108000" tIns="0" rIns="108000" anchor="ctr" anchorCtr="0"/>
          <a:lstStyle>
            <a:lvl1pPr>
              <a:lnSpc>
                <a:spcPct val="85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4468800" y="1098000"/>
            <a:ext cx="7483200" cy="4563248"/>
          </a:xfrm>
          <a:solidFill>
            <a:srgbClr val="4E5B99"/>
          </a:solidFill>
        </p:spPr>
        <p:txBody>
          <a:bodyPr lIns="216000" tIns="252000"/>
          <a:lstStyle>
            <a:lvl1pPr marL="0" indent="0">
              <a:spcAft>
                <a:spcPts val="300"/>
              </a:spcAft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5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0000"/>
              <a:buNone/>
              <a:defRPr sz="175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None/>
              <a:defRPr sz="15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969600" y="1098000"/>
            <a:ext cx="3432000" cy="4563248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l Title of Presentation l Date of Presentation l Author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970251" y="764704"/>
            <a:ext cx="10982400" cy="5400000"/>
          </a:xfrm>
        </p:spPr>
        <p:txBody>
          <a:bodyPr/>
          <a:lstStyle>
            <a:lvl1pPr>
              <a:defRPr baseline="0"/>
            </a:lvl1pPr>
            <a:lvl2pPr>
              <a:defRPr>
                <a:solidFill>
                  <a:schemeClr val="tx1"/>
                </a:solidFill>
              </a:defRPr>
            </a:lvl2pPr>
            <a:lvl4pPr>
              <a:spcBef>
                <a:spcPts val="0"/>
              </a:spcBef>
              <a:spcAft>
                <a:spcPts val="300"/>
              </a:spcAft>
              <a:buSzPct val="80000"/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Title of Presentation l Date of Presentation l Author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importing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 Title of Presentation l Date of Presentation l Author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959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ESRF COLOUR PALETTE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 Title of Presentation l Date of Presentation l Author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2334965" y="1016733"/>
            <a:ext cx="7073403" cy="4780955"/>
            <a:chOff x="977503" y="761588"/>
            <a:chExt cx="6421177" cy="4780955"/>
          </a:xfrm>
        </p:grpSpPr>
        <p:sp>
          <p:nvSpPr>
            <p:cNvPr id="6" name="Oval 5"/>
            <p:cNvSpPr/>
            <p:nvPr/>
          </p:nvSpPr>
          <p:spPr>
            <a:xfrm>
              <a:off x="2803893" y="1812730"/>
              <a:ext cx="2628292" cy="26282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7" name="Oval 6"/>
            <p:cNvSpPr/>
            <p:nvPr/>
          </p:nvSpPr>
          <p:spPr>
            <a:xfrm>
              <a:off x="4175956" y="1016392"/>
              <a:ext cx="576404" cy="576404"/>
            </a:xfrm>
            <a:prstGeom prst="ellipse">
              <a:avLst/>
            </a:prstGeom>
            <a:solidFill>
              <a:srgbClr val="ED77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8" name="Oval 7"/>
            <p:cNvSpPr/>
            <p:nvPr/>
          </p:nvSpPr>
          <p:spPr>
            <a:xfrm>
              <a:off x="5003708" y="1393465"/>
              <a:ext cx="576404" cy="576404"/>
            </a:xfrm>
            <a:prstGeom prst="ellipse">
              <a:avLst/>
            </a:prstGeom>
            <a:solidFill>
              <a:srgbClr val="F4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9" name="Oval 8"/>
            <p:cNvSpPr/>
            <p:nvPr/>
          </p:nvSpPr>
          <p:spPr>
            <a:xfrm>
              <a:off x="5507764" y="1980062"/>
              <a:ext cx="576404" cy="576404"/>
            </a:xfrm>
            <a:prstGeom prst="ellipse">
              <a:avLst/>
            </a:prstGeom>
            <a:solidFill>
              <a:srgbClr val="FFD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0" name="Oval 9"/>
            <p:cNvSpPr/>
            <p:nvPr/>
          </p:nvSpPr>
          <p:spPr>
            <a:xfrm>
              <a:off x="5688124" y="2740535"/>
              <a:ext cx="576404" cy="576404"/>
            </a:xfrm>
            <a:prstGeom prst="ellipse">
              <a:avLst/>
            </a:prstGeom>
            <a:solidFill>
              <a:srgbClr val="51A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1" name="Oval 10"/>
            <p:cNvSpPr/>
            <p:nvPr/>
          </p:nvSpPr>
          <p:spPr>
            <a:xfrm>
              <a:off x="5580282" y="3501008"/>
              <a:ext cx="576404" cy="576404"/>
            </a:xfrm>
            <a:prstGeom prst="ellipse">
              <a:avLst/>
            </a:prstGeom>
            <a:solidFill>
              <a:srgbClr val="0098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2" name="Oval 11"/>
            <p:cNvSpPr/>
            <p:nvPr/>
          </p:nvSpPr>
          <p:spPr>
            <a:xfrm>
              <a:off x="5148064" y="4169035"/>
              <a:ext cx="576404" cy="576404"/>
            </a:xfrm>
            <a:prstGeom prst="ellipse">
              <a:avLst/>
            </a:prstGeom>
            <a:solidFill>
              <a:srgbClr val="AF00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3" name="Oval 12"/>
            <p:cNvSpPr/>
            <p:nvPr/>
          </p:nvSpPr>
          <p:spPr>
            <a:xfrm>
              <a:off x="2367594" y="1709154"/>
              <a:ext cx="576404" cy="576404"/>
            </a:xfrm>
            <a:prstGeom prst="ellipse">
              <a:avLst/>
            </a:prstGeom>
            <a:solidFill>
              <a:srgbClr val="132577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4" name="Oval 13"/>
            <p:cNvSpPr/>
            <p:nvPr/>
          </p:nvSpPr>
          <p:spPr>
            <a:xfrm>
              <a:off x="2079392" y="2433493"/>
              <a:ext cx="576404" cy="576404"/>
            </a:xfrm>
            <a:prstGeom prst="ellipse">
              <a:avLst/>
            </a:prstGeom>
            <a:solidFill>
              <a:srgbClr val="132577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5" name="Oval 14"/>
            <p:cNvSpPr/>
            <p:nvPr/>
          </p:nvSpPr>
          <p:spPr>
            <a:xfrm>
              <a:off x="3491370" y="4689140"/>
              <a:ext cx="576404" cy="576404"/>
            </a:xfrm>
            <a:prstGeom prst="ellipse">
              <a:avLst/>
            </a:prstGeom>
            <a:solidFill>
              <a:srgbClr val="B7B9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6" name="Oval 15"/>
            <p:cNvSpPr/>
            <p:nvPr/>
          </p:nvSpPr>
          <p:spPr>
            <a:xfrm>
              <a:off x="2706262" y="4329100"/>
              <a:ext cx="576404" cy="576404"/>
            </a:xfrm>
            <a:prstGeom prst="ellipse">
              <a:avLst/>
            </a:prstGeom>
            <a:solidFill>
              <a:srgbClr val="D1D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7" name="Oval 16"/>
            <p:cNvSpPr/>
            <p:nvPr/>
          </p:nvSpPr>
          <p:spPr>
            <a:xfrm>
              <a:off x="2113415" y="3746995"/>
              <a:ext cx="576404" cy="576404"/>
            </a:xfrm>
            <a:prstGeom prst="ellipse">
              <a:avLst/>
            </a:prstGeom>
            <a:solidFill>
              <a:srgbClr val="F4F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45461" y="3053707"/>
              <a:ext cx="12609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chemeClr val="bg1"/>
                  </a:solidFill>
                </a:rPr>
                <a:t>R019G037B119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39537" y="761588"/>
              <a:ext cx="12609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R237G119B003</a:t>
              </a:r>
              <a:endParaRPr lang="en-GB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73712" y="1162931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R244G163B000</a:t>
              </a:r>
              <a:endParaRPr lang="en-GB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95966" y="1756869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R255G221B000</a:t>
              </a:r>
              <a:endParaRPr lang="en-GB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84168" y="2570541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R081G160B038</a:t>
              </a:r>
              <a:endParaRPr lang="en-GB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84168" y="3409385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R000G152B212</a:t>
              </a:r>
              <a:endParaRPr lang="en-GB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77172" y="4159448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R175G000B124</a:t>
              </a:r>
              <a:endParaRPr lang="en-GB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12568" y="1497250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ESRF </a:t>
              </a:r>
              <a:r>
                <a:rPr lang="fr-FR" sz="1200" dirty="0" err="1"/>
                <a:t>blue</a:t>
              </a:r>
              <a:r>
                <a:rPr lang="fr-FR" sz="1200" dirty="0"/>
                <a:t> 75%</a:t>
              </a:r>
              <a:endParaRPr lang="en-GB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77503" y="2279467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ESRF </a:t>
              </a:r>
              <a:r>
                <a:rPr lang="fr-FR" sz="1200" dirty="0" err="1"/>
                <a:t>blue</a:t>
              </a:r>
              <a:r>
                <a:rPr lang="fr-FR" sz="1200" dirty="0"/>
                <a:t> 50%</a:t>
              </a:r>
              <a:endParaRPr lang="en-GB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78263" y="5265544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R183G185B186</a:t>
              </a:r>
              <a:endParaRPr lang="en-GB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68154" y="4899336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R209G210B212</a:t>
              </a:r>
              <a:endParaRPr lang="en-GB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38010" y="4311927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R244G244B244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74857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text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552000" y="6210000"/>
            <a:ext cx="2634592" cy="64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969600" y="126000"/>
            <a:ext cx="10982400" cy="496800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0" rIns="72000" bIns="0" rtlCol="0" anchor="ctr" anchorCtr="0">
            <a:noAutofit/>
          </a:bodyPr>
          <a:lstStyle/>
          <a:p>
            <a:r>
              <a:rPr lang="fr-FR" dirty="0"/>
              <a:t>CLICK TO MODIFY THE STYLE OF THE 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69600" y="764704"/>
            <a:ext cx="10982400" cy="54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dirty="0"/>
              <a:t>Click to </a:t>
            </a:r>
            <a:r>
              <a:rPr lang="fr-FR" dirty="0" err="1"/>
              <a:t>modify</a:t>
            </a:r>
            <a:r>
              <a:rPr lang="fr-FR" dirty="0"/>
              <a:t> </a:t>
            </a:r>
            <a:r>
              <a:rPr lang="fr-FR" dirty="0" err="1"/>
              <a:t>attributes</a:t>
            </a:r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959429" y="6483350"/>
            <a:ext cx="8160000" cy="2124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l Title of Presentation l Date of Presentation l Author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239350" y="6483438"/>
            <a:ext cx="551412" cy="212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40000" y="126000"/>
            <a:ext cx="6624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0" name="Image 8" descr="logo_texte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9552000" y="6210000"/>
            <a:ext cx="2634592" cy="64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40000" y="126000"/>
            <a:ext cx="6624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1" r:id="rId5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16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Font typeface="Arial" pitchFamily="34" charset="0"/>
        <a:buNone/>
        <a:defRPr sz="1800" b="1" kern="1200" baseline="0">
          <a:solidFill>
            <a:schemeClr val="accent6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500"/>
        </a:spcAft>
        <a:buFont typeface="Arial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500"/>
        </a:spcAft>
        <a:buFont typeface="Arial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>
          <a:schemeClr val="accent6"/>
        </a:buClr>
        <a:buFont typeface="Wingdings" pitchFamily="2" charset="2"/>
        <a:buChar char="l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6"/>
        </a:buClr>
        <a:buFont typeface="ITCOfficinaSans LT Book" pitchFamily="2" charset="0"/>
        <a:buChar char="&gt;"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84" userDrawn="1">
          <p15:clr>
            <a:srgbClr val="F26B43"/>
          </p15:clr>
        </p15:guide>
        <p15:guide id="2" pos="151" userDrawn="1">
          <p15:clr>
            <a:srgbClr val="F26B43"/>
          </p15:clr>
        </p15:guide>
        <p15:guide id="3" orient="horz" pos="482" userDrawn="1">
          <p15:clr>
            <a:srgbClr val="F26B43"/>
          </p15:clr>
        </p15:guide>
        <p15:guide id="4" pos="604" userDrawn="1">
          <p15:clr>
            <a:srgbClr val="F26B43"/>
          </p15:clr>
        </p15:guide>
        <p15:guide id="5" pos="7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728912-1CB5-EC4B-BB23-DAA180DEAC50}"/>
              </a:ext>
            </a:extLst>
          </p:cNvPr>
          <p:cNvSpPr txBox="1"/>
          <p:nvPr/>
        </p:nvSpPr>
        <p:spPr>
          <a:xfrm>
            <a:off x="4079776" y="4221088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Badger set-up and test in simulator</a:t>
            </a:r>
          </a:p>
        </p:txBody>
      </p:sp>
    </p:spTree>
    <p:extLst>
      <p:ext uri="{BB962C8B-B14F-4D97-AF65-F5344CB8AC3E}">
        <p14:creationId xmlns:p14="http://schemas.microsoft.com/office/powerpoint/2010/main" val="456492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CEA96E3-5AEA-154E-99D1-6AC0C5BD6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Tests and setups </a:t>
            </a:r>
            <a:r>
              <a:rPr lang="en-US"/>
              <a:t>before running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8E42799-C390-304C-BC32-085D1CEAD6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173" y="3339744"/>
            <a:ext cx="4608512" cy="327160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2760EC-2F50-B24E-A33A-7463841168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AFD06-1564-214C-99F8-18853A9DD94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Title of Presentation l Date of Presentation l Author</a:t>
            </a:r>
            <a:endParaRPr lang="fr-FR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BB7261-944C-4948-AAE3-E052761A22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42" y="632776"/>
            <a:ext cx="4288058" cy="61215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B9836F-DB89-D149-8EC5-8AC744E6AC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3" y="782196"/>
            <a:ext cx="4068777" cy="13855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2B2747A-1D11-8E4B-8F5A-29B7BE9AA7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2381400"/>
            <a:ext cx="6856244" cy="133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87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650CC-1F0E-D94E-B388-CA6F57BBD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single SKEW set to a rather large value:  2.4 pm vertical emittance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A61484D-FB81-2441-87FA-83CE45110F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275" y="1489869"/>
            <a:ext cx="9029700" cy="39497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E1AC25-2F26-3947-A2CD-06E86BA0E3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8CABD-A4C8-3A46-AA33-6E310624EEB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Title of Presentation l Date of Presentation l Author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644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F8945-ADCF-6E47-836A-3F4524067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skew works!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C10A094-E2B4-724E-8717-E2115F1C64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61" y="765175"/>
            <a:ext cx="10698528" cy="539908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CDDAA-8980-2E40-9C93-BE73894B06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8132C-CC64-B947-AD85-FCA6AA9093F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Title of Presentation l Date of Presentation l Author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186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7424B-C7C9-3744-A811-9AF973777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variables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946E109-7ADA-E043-96F7-871F5AC816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6" y="765175"/>
            <a:ext cx="10939559" cy="539908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D0DCA-8348-F043-94E1-BF0A9C6557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14396-38B9-0243-AFB9-909C433644B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Title of Presentation l Date of Presentation l Author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3609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B62DA-CCBE-854A-8FBC-0A29F58B9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variables basic Bayesian optimizer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909291-BBA9-7340-ACF3-D5C045A18D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5F184-CEEE-5946-84C7-A343E4C45CC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Title of Presentation l Date of Presentation l Author</a:t>
            </a:r>
            <a:endParaRPr lang="fr-F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DB81B8-50D8-F641-8197-0D08FF277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550" y="1047750"/>
            <a:ext cx="66929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92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8353D-74CF-0247-ADB9-20E404F78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Bo-torch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5D954-4A42-BA46-B48D-0B26B4E446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8CD1F-F6AC-FE48-BCFD-EE0D32ED43D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Title of Presentation l Date of Presentation l Author</a:t>
            </a:r>
            <a:endParaRPr lang="fr-F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F975CD-B00A-2145-9542-272FCC97B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1124744"/>
            <a:ext cx="5495960" cy="39022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0C43BA-D148-9944-9181-67C7700A9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124744"/>
            <a:ext cx="5404906" cy="39022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4914F9-F6B1-924F-822C-BE669644D232}"/>
              </a:ext>
            </a:extLst>
          </p:cNvPr>
          <p:cNvSpPr txBox="1"/>
          <p:nvPr/>
        </p:nvSpPr>
        <p:spPr>
          <a:xfrm>
            <a:off x="8760296" y="5385839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reducing</a:t>
            </a:r>
          </a:p>
        </p:txBody>
      </p:sp>
    </p:spTree>
    <p:extLst>
      <p:ext uri="{BB962C8B-B14F-4D97-AF65-F5344CB8AC3E}">
        <p14:creationId xmlns:p14="http://schemas.microsoft.com/office/powerpoint/2010/main" val="478767946"/>
      </p:ext>
    </p:extLst>
  </p:cSld>
  <p:clrMapOvr>
    <a:masterClrMapping/>
  </p:clrMapOvr>
</p:sld>
</file>

<file path=ppt/theme/theme1.xml><?xml version="1.0" encoding="utf-8"?>
<a:theme xmlns:a="http://schemas.openxmlformats.org/drawingml/2006/main" name="ESRF-default">
  <a:themeElements>
    <a:clrScheme name="ESRF-LightBlue">
      <a:dk1>
        <a:sysClr val="windowText" lastClr="000000"/>
      </a:dk1>
      <a:lt1>
        <a:sysClr val="window" lastClr="FFFFFF"/>
      </a:lt1>
      <a:dk2>
        <a:srgbClr val="132577"/>
      </a:dk2>
      <a:lt2>
        <a:srgbClr val="51A026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AF007C"/>
      </a:accent5>
      <a:accent6>
        <a:srgbClr val="0098D4"/>
      </a:accent6>
      <a:hlink>
        <a:srgbClr val="000000"/>
      </a:hlink>
      <a:folHlink>
        <a:srgbClr val="000000"/>
      </a:folHlink>
    </a:clrScheme>
    <a:fontScheme name="Soloca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arge" id="{B15BCB97-A8FD-D541-8A4F-8B7C02A4B762}" vid="{1D0DB679-6EAB-7647-A91B-77781071ADD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ESRF-default</Template>
  <TotalTime>4617</TotalTime>
  <Words>111</Words>
  <Application>Microsoft Macintosh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ITCOfficinaSans LT Book</vt:lpstr>
      <vt:lpstr>Wingdings</vt:lpstr>
      <vt:lpstr>ESRF-default</vt:lpstr>
      <vt:lpstr>PowerPoint Presentation</vt:lpstr>
      <vt:lpstr>Tests and setups before running</vt:lpstr>
      <vt:lpstr>One single SKEW set to a rather large value:  2.4 pm vertical emittance</vt:lpstr>
      <vt:lpstr>One skew works!</vt:lpstr>
      <vt:lpstr>2 variables</vt:lpstr>
      <vt:lpstr>2 variables basic Bayesian optimizer</vt:lpstr>
      <vt:lpstr>Bo-torch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Simone Liuzzo</dc:creator>
  <cp:lastModifiedBy>Simone Liuzzo</cp:lastModifiedBy>
  <cp:revision>6</cp:revision>
  <dcterms:created xsi:type="dcterms:W3CDTF">2023-02-06T11:47:18Z</dcterms:created>
  <dcterms:modified xsi:type="dcterms:W3CDTF">2023-02-15T14:08:46Z</dcterms:modified>
</cp:coreProperties>
</file>