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_rels/presentation.xml.rels" ContentType="application/vnd.openxmlformats-package.relationships+xml"/>
  <Override PartName="/ppt/media/image1.jpeg" ContentType="image/jpeg"/>
  <Override PartName="/ppt/media/image5.png" ContentType="image/png"/>
  <Override PartName="/ppt/media/image2.jpeg" ContentType="image/jpeg"/>
  <Override PartName="/ppt/media/image3.jpeg" ContentType="image/jpeg"/>
  <Override PartName="/ppt/media/image4.png" ContentType="image/png"/>
  <Override PartName="/ppt/media/image6.png" ContentType="image/png"/>
  <Override PartName="/ppt/media/image7.png" ContentType="image/png"/>
  <Override PartName="/ppt/media/image8.png" ContentType="image/png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.xml" ContentType="application/vnd.openxmlformats-officedocument.presentationml.slide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</p:sldIdLst>
  <p:sldSz cx="9144000" cy="5715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727200" y="126000"/>
            <a:ext cx="8236440" cy="49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727200" y="805320"/>
            <a:ext cx="8236440" cy="206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1800" spc="-1" strike="noStrike">
              <a:solidFill>
                <a:srgbClr val="0098d4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727200" y="3067920"/>
            <a:ext cx="8236440" cy="206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1800" spc="-1" strike="noStrike">
              <a:solidFill>
                <a:srgbClr val="0098d4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727200" y="126000"/>
            <a:ext cx="8236440" cy="49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727200" y="805320"/>
            <a:ext cx="4019040" cy="206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1800" spc="-1" strike="noStrike">
              <a:solidFill>
                <a:srgbClr val="0098d4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947480" y="805320"/>
            <a:ext cx="4019040" cy="206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1800" spc="-1" strike="noStrike">
              <a:solidFill>
                <a:srgbClr val="0098d4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727200" y="3067920"/>
            <a:ext cx="4019040" cy="206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1800" spc="-1" strike="noStrike">
              <a:solidFill>
                <a:srgbClr val="0098d4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947480" y="3067920"/>
            <a:ext cx="4019040" cy="206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1800" spc="-1" strike="noStrike">
              <a:solidFill>
                <a:srgbClr val="0098d4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727200" y="126000"/>
            <a:ext cx="8236440" cy="49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727200" y="805320"/>
            <a:ext cx="2651760" cy="206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1800" spc="-1" strike="noStrike">
              <a:solidFill>
                <a:srgbClr val="0098d4"/>
              </a:solidFill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3511800" y="805320"/>
            <a:ext cx="2651760" cy="206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1800" spc="-1" strike="noStrike">
              <a:solidFill>
                <a:srgbClr val="0098d4"/>
              </a:solidFill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6296760" y="805320"/>
            <a:ext cx="2651760" cy="206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1800" spc="-1" strike="noStrike">
              <a:solidFill>
                <a:srgbClr val="0098d4"/>
              </a:solidFill>
              <a:latin typeface="Aria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727200" y="3067920"/>
            <a:ext cx="2651760" cy="206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1800" spc="-1" strike="noStrike">
              <a:solidFill>
                <a:srgbClr val="0098d4"/>
              </a:solidFill>
              <a:latin typeface="Arial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body"/>
          </p:nvPr>
        </p:nvSpPr>
        <p:spPr>
          <a:xfrm>
            <a:off x="3511800" y="3067920"/>
            <a:ext cx="2651760" cy="206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1800" spc="-1" strike="noStrike">
              <a:solidFill>
                <a:srgbClr val="0098d4"/>
              </a:solidFill>
              <a:latin typeface="Arial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 type="body"/>
          </p:nvPr>
        </p:nvSpPr>
        <p:spPr>
          <a:xfrm>
            <a:off x="6296760" y="3067920"/>
            <a:ext cx="2651760" cy="206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1800" spc="-1" strike="noStrike">
              <a:solidFill>
                <a:srgbClr val="0098d4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727200" y="126000"/>
            <a:ext cx="8236440" cy="49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727200" y="805320"/>
            <a:ext cx="8236440" cy="4331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727200" y="126000"/>
            <a:ext cx="8236440" cy="49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727200" y="805320"/>
            <a:ext cx="8236440" cy="4331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1800" spc="-1" strike="noStrike">
              <a:solidFill>
                <a:srgbClr val="0098d4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727200" y="126000"/>
            <a:ext cx="8236440" cy="49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727200" y="805320"/>
            <a:ext cx="4019040" cy="4331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1800" spc="-1" strike="noStrike">
              <a:solidFill>
                <a:srgbClr val="0098d4"/>
              </a:solid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947480" y="805320"/>
            <a:ext cx="4019040" cy="4331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1800" spc="-1" strike="noStrike">
              <a:solidFill>
                <a:srgbClr val="0098d4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727200" y="126000"/>
            <a:ext cx="8236440" cy="49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727200" y="126000"/>
            <a:ext cx="8236440" cy="2302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727200" y="126000"/>
            <a:ext cx="8236440" cy="49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727200" y="805320"/>
            <a:ext cx="4019040" cy="206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1800" spc="-1" strike="noStrike">
              <a:solidFill>
                <a:srgbClr val="0098d4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947480" y="805320"/>
            <a:ext cx="4019040" cy="4331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1800" spc="-1" strike="noStrike">
              <a:solidFill>
                <a:srgbClr val="0098d4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727200" y="3067920"/>
            <a:ext cx="4019040" cy="206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1800" spc="-1" strike="noStrike">
              <a:solidFill>
                <a:srgbClr val="0098d4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727200" y="126000"/>
            <a:ext cx="8236440" cy="49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727200" y="805320"/>
            <a:ext cx="8236440" cy="4331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727200" y="126000"/>
            <a:ext cx="8236440" cy="49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727200" y="805320"/>
            <a:ext cx="4019040" cy="4331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1800" spc="-1" strike="noStrike">
              <a:solidFill>
                <a:srgbClr val="0098d4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947480" y="805320"/>
            <a:ext cx="4019040" cy="206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1800" spc="-1" strike="noStrike">
              <a:solidFill>
                <a:srgbClr val="0098d4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947480" y="3067920"/>
            <a:ext cx="4019040" cy="206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1800" spc="-1" strike="noStrike">
              <a:solidFill>
                <a:srgbClr val="0098d4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727200" y="126000"/>
            <a:ext cx="8236440" cy="49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727200" y="805320"/>
            <a:ext cx="4019040" cy="206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1800" spc="-1" strike="noStrike">
              <a:solidFill>
                <a:srgbClr val="0098d4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947480" y="805320"/>
            <a:ext cx="4019040" cy="206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1800" spc="-1" strike="noStrike">
              <a:solidFill>
                <a:srgbClr val="0098d4"/>
              </a:solidFill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727200" y="3067920"/>
            <a:ext cx="8236440" cy="206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1800" spc="-1" strike="noStrike">
              <a:solidFill>
                <a:srgbClr val="0098d4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727200" y="126000"/>
            <a:ext cx="8236440" cy="49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727200" y="805320"/>
            <a:ext cx="8236440" cy="206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1800" spc="-1" strike="noStrike">
              <a:solidFill>
                <a:srgbClr val="0098d4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727200" y="3067920"/>
            <a:ext cx="8236440" cy="206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1800" spc="-1" strike="noStrike">
              <a:solidFill>
                <a:srgbClr val="0098d4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727200" y="126000"/>
            <a:ext cx="8236440" cy="49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727200" y="805320"/>
            <a:ext cx="4019040" cy="206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1800" spc="-1" strike="noStrike">
              <a:solidFill>
                <a:srgbClr val="0098d4"/>
              </a:solidFill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947480" y="805320"/>
            <a:ext cx="4019040" cy="206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1800" spc="-1" strike="noStrike">
              <a:solidFill>
                <a:srgbClr val="0098d4"/>
              </a:solidFill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727200" y="3067920"/>
            <a:ext cx="4019040" cy="206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1800" spc="-1" strike="noStrike">
              <a:solidFill>
                <a:srgbClr val="0098d4"/>
              </a:solidFill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4947480" y="3067920"/>
            <a:ext cx="4019040" cy="206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1800" spc="-1" strike="noStrike">
              <a:solidFill>
                <a:srgbClr val="0098d4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727200" y="126000"/>
            <a:ext cx="8236440" cy="49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727200" y="805320"/>
            <a:ext cx="2651760" cy="206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1800" spc="-1" strike="noStrike">
              <a:solidFill>
                <a:srgbClr val="0098d4"/>
              </a:solidFill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3511800" y="805320"/>
            <a:ext cx="2651760" cy="206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1800" spc="-1" strike="noStrike">
              <a:solidFill>
                <a:srgbClr val="0098d4"/>
              </a:solidFill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6296760" y="805320"/>
            <a:ext cx="2651760" cy="206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1800" spc="-1" strike="noStrike">
              <a:solidFill>
                <a:srgbClr val="0098d4"/>
              </a:solidFill>
              <a:latin typeface="Arial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727200" y="3067920"/>
            <a:ext cx="2651760" cy="206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1800" spc="-1" strike="noStrike">
              <a:solidFill>
                <a:srgbClr val="0098d4"/>
              </a:solidFill>
              <a:latin typeface="Arial"/>
            </a:endParaRPr>
          </a:p>
        </p:txBody>
      </p:sp>
      <p:sp>
        <p:nvSpPr>
          <p:cNvPr id="84" name="PlaceHolder 6"/>
          <p:cNvSpPr>
            <a:spLocks noGrp="1"/>
          </p:cNvSpPr>
          <p:nvPr>
            <p:ph type="body"/>
          </p:nvPr>
        </p:nvSpPr>
        <p:spPr>
          <a:xfrm>
            <a:off x="3511800" y="3067920"/>
            <a:ext cx="2651760" cy="206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1800" spc="-1" strike="noStrike">
              <a:solidFill>
                <a:srgbClr val="0098d4"/>
              </a:solidFill>
              <a:latin typeface="Arial"/>
            </a:endParaRPr>
          </a:p>
        </p:txBody>
      </p:sp>
      <p:sp>
        <p:nvSpPr>
          <p:cNvPr id="85" name="PlaceHolder 7"/>
          <p:cNvSpPr>
            <a:spLocks noGrp="1"/>
          </p:cNvSpPr>
          <p:nvPr>
            <p:ph type="body"/>
          </p:nvPr>
        </p:nvSpPr>
        <p:spPr>
          <a:xfrm>
            <a:off x="6296760" y="3067920"/>
            <a:ext cx="2651760" cy="206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1800" spc="-1" strike="noStrike">
              <a:solidFill>
                <a:srgbClr val="0098d4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727200" y="126000"/>
            <a:ext cx="8236440" cy="49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727200" y="805320"/>
            <a:ext cx="8236440" cy="4331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1800" spc="-1" strike="noStrike">
              <a:solidFill>
                <a:srgbClr val="0098d4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727200" y="126000"/>
            <a:ext cx="8236440" cy="49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727200" y="805320"/>
            <a:ext cx="4019040" cy="4331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1800" spc="-1" strike="noStrike">
              <a:solidFill>
                <a:srgbClr val="0098d4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947480" y="805320"/>
            <a:ext cx="4019040" cy="4331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1800" spc="-1" strike="noStrike">
              <a:solidFill>
                <a:srgbClr val="0098d4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727200" y="126000"/>
            <a:ext cx="8236440" cy="49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727200" y="126000"/>
            <a:ext cx="8236440" cy="2302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727200" y="126000"/>
            <a:ext cx="8236440" cy="49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727200" y="805320"/>
            <a:ext cx="4019040" cy="206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1800" spc="-1" strike="noStrike">
              <a:solidFill>
                <a:srgbClr val="0098d4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947480" y="805320"/>
            <a:ext cx="4019040" cy="4331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1800" spc="-1" strike="noStrike">
              <a:solidFill>
                <a:srgbClr val="0098d4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727200" y="3067920"/>
            <a:ext cx="4019040" cy="206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1800" spc="-1" strike="noStrike">
              <a:solidFill>
                <a:srgbClr val="0098d4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727200" y="126000"/>
            <a:ext cx="8236440" cy="49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727200" y="805320"/>
            <a:ext cx="4019040" cy="4331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1800" spc="-1" strike="noStrike">
              <a:solidFill>
                <a:srgbClr val="0098d4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947480" y="805320"/>
            <a:ext cx="4019040" cy="206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1800" spc="-1" strike="noStrike">
              <a:solidFill>
                <a:srgbClr val="0098d4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947480" y="3067920"/>
            <a:ext cx="4019040" cy="206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1800" spc="-1" strike="noStrike">
              <a:solidFill>
                <a:srgbClr val="0098d4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727200" y="126000"/>
            <a:ext cx="8236440" cy="49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727200" y="805320"/>
            <a:ext cx="4019040" cy="206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1800" spc="-1" strike="noStrike">
              <a:solidFill>
                <a:srgbClr val="0098d4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947480" y="805320"/>
            <a:ext cx="4019040" cy="206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1800" spc="-1" strike="noStrike">
              <a:solidFill>
                <a:srgbClr val="0098d4"/>
              </a:solid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727200" y="3067920"/>
            <a:ext cx="8236440" cy="206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fr-FR" sz="1800" spc="-1" strike="noStrike">
              <a:solidFill>
                <a:srgbClr val="0098d4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Image 10" descr="logo_texte.jpg"/>
          <p:cNvPicPr/>
          <p:nvPr/>
        </p:nvPicPr>
        <p:blipFill>
          <a:blip r:embed="rId2"/>
          <a:stretch/>
        </p:blipFill>
        <p:spPr>
          <a:xfrm>
            <a:off x="7167960" y="5067000"/>
            <a:ext cx="1975680" cy="647640"/>
          </a:xfrm>
          <a:prstGeom prst="rect">
            <a:avLst/>
          </a:prstGeom>
          <a:ln>
            <a:noFill/>
          </a:ln>
        </p:spPr>
      </p:pic>
      <p:sp>
        <p:nvSpPr>
          <p:cNvPr id="1" name="CustomShape 1" hidden="1"/>
          <p:cNvSpPr/>
          <p:nvPr/>
        </p:nvSpPr>
        <p:spPr>
          <a:xfrm>
            <a:off x="180000" y="126000"/>
            <a:ext cx="496440" cy="496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PlaceHolder 2"/>
          <p:cNvSpPr>
            <a:spLocks noGrp="1"/>
          </p:cNvSpPr>
          <p:nvPr>
            <p:ph type="title"/>
          </p:nvPr>
        </p:nvSpPr>
        <p:spPr>
          <a:xfrm>
            <a:off x="826920" y="0"/>
            <a:ext cx="7489440" cy="457200"/>
          </a:xfrm>
          <a:prstGeom prst="rect">
            <a:avLst/>
          </a:prstGeom>
        </p:spPr>
        <p:txBody>
          <a:bodyPr lIns="72000" rIns="72000" tIns="0" bIns="0" anchor="b">
            <a:noAutofit/>
          </a:bodyPr>
          <a:p>
            <a:pPr>
              <a:lnSpc>
                <a:spcPct val="100000"/>
              </a:lnSpc>
            </a:pPr>
            <a:r>
              <a:rPr b="1" lang="en-US" sz="1200" spc="-1" strike="noStrike" cap="all">
                <a:solidFill>
                  <a:srgbClr val="ffffff"/>
                </a:solidFill>
                <a:latin typeface="Arial"/>
              </a:rPr>
              <a:t>C</a:t>
            </a:r>
            <a:r>
              <a:rPr b="1" lang="en-US" sz="1200" spc="-1" strike="noStrike" cap="all">
                <a:solidFill>
                  <a:srgbClr val="ffffff"/>
                </a:solidFill>
                <a:latin typeface="Arial"/>
              </a:rPr>
              <a:t>l</a:t>
            </a:r>
            <a:r>
              <a:rPr b="1" lang="en-US" sz="1200" spc="-1" strike="noStrike" cap="all">
                <a:solidFill>
                  <a:srgbClr val="ffffff"/>
                </a:solidFill>
                <a:latin typeface="Arial"/>
              </a:rPr>
              <a:t>i</a:t>
            </a:r>
            <a:r>
              <a:rPr b="1" lang="en-US" sz="1200" spc="-1" strike="noStrike" cap="all">
                <a:solidFill>
                  <a:srgbClr val="ffffff"/>
                </a:solidFill>
                <a:latin typeface="Arial"/>
              </a:rPr>
              <a:t>c</a:t>
            </a:r>
            <a:r>
              <a:rPr b="1" lang="en-US" sz="1200" spc="-1" strike="noStrike" cap="all">
                <a:solidFill>
                  <a:srgbClr val="ffffff"/>
                </a:solidFill>
                <a:latin typeface="Arial"/>
              </a:rPr>
              <a:t>k</a:t>
            </a:r>
            <a:r>
              <a:rPr b="1" lang="en-US" sz="1200" spc="-1" strike="noStrike" cap="all">
                <a:solidFill>
                  <a:srgbClr val="ffffff"/>
                </a:solidFill>
                <a:latin typeface="Arial"/>
              </a:rPr>
              <a:t> </a:t>
            </a:r>
            <a:r>
              <a:rPr b="1" lang="en-US" sz="1200" spc="-1" strike="noStrike" cap="all">
                <a:solidFill>
                  <a:srgbClr val="ffffff"/>
                </a:solidFill>
                <a:latin typeface="Arial"/>
              </a:rPr>
              <a:t>t</a:t>
            </a:r>
            <a:r>
              <a:rPr b="1" lang="en-US" sz="1200" spc="-1" strike="noStrike" cap="all">
                <a:solidFill>
                  <a:srgbClr val="ffffff"/>
                </a:solidFill>
                <a:latin typeface="Arial"/>
              </a:rPr>
              <a:t>o</a:t>
            </a:r>
            <a:r>
              <a:rPr b="1" lang="en-US" sz="1200" spc="-1" strike="noStrike" cap="all">
                <a:solidFill>
                  <a:srgbClr val="ffffff"/>
                </a:solidFill>
                <a:latin typeface="Arial"/>
              </a:rPr>
              <a:t> </a:t>
            </a:r>
            <a:r>
              <a:rPr b="1" lang="en-US" sz="1200" spc="-1" strike="noStrike" cap="all">
                <a:solidFill>
                  <a:srgbClr val="ffffff"/>
                </a:solidFill>
                <a:latin typeface="Arial"/>
              </a:rPr>
              <a:t>e</a:t>
            </a:r>
            <a:r>
              <a:rPr b="1" lang="en-US" sz="1200" spc="-1" strike="noStrike" cap="all">
                <a:solidFill>
                  <a:srgbClr val="ffffff"/>
                </a:solidFill>
                <a:latin typeface="Arial"/>
              </a:rPr>
              <a:t>d</a:t>
            </a:r>
            <a:r>
              <a:rPr b="1" lang="en-US" sz="1200" spc="-1" strike="noStrike" cap="all">
                <a:solidFill>
                  <a:srgbClr val="ffffff"/>
                </a:solidFill>
                <a:latin typeface="Arial"/>
              </a:rPr>
              <a:t>i</a:t>
            </a:r>
            <a:r>
              <a:rPr b="1" lang="en-US" sz="1200" spc="-1" strike="noStrike" cap="all">
                <a:solidFill>
                  <a:srgbClr val="ffffff"/>
                </a:solidFill>
                <a:latin typeface="Arial"/>
              </a:rPr>
              <a:t>t</a:t>
            </a:r>
            <a:r>
              <a:rPr b="1" lang="en-US" sz="1200" spc="-1" strike="noStrike" cap="all">
                <a:solidFill>
                  <a:srgbClr val="ffffff"/>
                </a:solidFill>
                <a:latin typeface="Arial"/>
              </a:rPr>
              <a:t> </a:t>
            </a:r>
            <a:r>
              <a:rPr b="1" lang="en-US" sz="1200" spc="-1" strike="noStrike" cap="all">
                <a:solidFill>
                  <a:srgbClr val="ffffff"/>
                </a:solidFill>
                <a:latin typeface="Arial"/>
              </a:rPr>
              <a:t>M</a:t>
            </a:r>
            <a:r>
              <a:rPr b="1" lang="en-US" sz="1200" spc="-1" strike="noStrike" cap="all">
                <a:solidFill>
                  <a:srgbClr val="ffffff"/>
                </a:solidFill>
                <a:latin typeface="Arial"/>
              </a:rPr>
              <a:t>a</a:t>
            </a:r>
            <a:r>
              <a:rPr b="1" lang="en-US" sz="1200" spc="-1" strike="noStrike" cap="all">
                <a:solidFill>
                  <a:srgbClr val="ffffff"/>
                </a:solidFill>
                <a:latin typeface="Arial"/>
              </a:rPr>
              <a:t>s</a:t>
            </a:r>
            <a:r>
              <a:rPr b="1" lang="en-US" sz="1200" spc="-1" strike="noStrike" cap="all">
                <a:solidFill>
                  <a:srgbClr val="ffffff"/>
                </a:solidFill>
                <a:latin typeface="Arial"/>
              </a:rPr>
              <a:t>t</a:t>
            </a:r>
            <a:r>
              <a:rPr b="1" lang="en-US" sz="1200" spc="-1" strike="noStrike" cap="all">
                <a:solidFill>
                  <a:srgbClr val="ffffff"/>
                </a:solidFill>
                <a:latin typeface="Arial"/>
              </a:rPr>
              <a:t>e</a:t>
            </a:r>
            <a:r>
              <a:rPr b="1" lang="en-US" sz="1200" spc="-1" strike="noStrike" cap="all">
                <a:solidFill>
                  <a:srgbClr val="ffffff"/>
                </a:solidFill>
                <a:latin typeface="Arial"/>
              </a:rPr>
              <a:t>r</a:t>
            </a:r>
            <a:r>
              <a:rPr b="1" lang="en-US" sz="1200" spc="-1" strike="noStrike" cap="all">
                <a:solidFill>
                  <a:srgbClr val="ffffff"/>
                </a:solidFill>
                <a:latin typeface="Arial"/>
              </a:rPr>
              <a:t> </a:t>
            </a:r>
            <a:r>
              <a:rPr b="1" lang="en-US" sz="1200" spc="-1" strike="noStrike" cap="all">
                <a:solidFill>
                  <a:srgbClr val="ffffff"/>
                </a:solidFill>
                <a:latin typeface="Arial"/>
              </a:rPr>
              <a:t>t</a:t>
            </a:r>
            <a:r>
              <a:rPr b="1" lang="en-US" sz="1200" spc="-1" strike="noStrike" cap="all">
                <a:solidFill>
                  <a:srgbClr val="ffffff"/>
                </a:solidFill>
                <a:latin typeface="Arial"/>
              </a:rPr>
              <a:t>i</a:t>
            </a:r>
            <a:r>
              <a:rPr b="1" lang="en-US" sz="1200" spc="-1" strike="noStrike" cap="all">
                <a:solidFill>
                  <a:srgbClr val="ffffff"/>
                </a:solidFill>
                <a:latin typeface="Arial"/>
              </a:rPr>
              <a:t>t</a:t>
            </a:r>
            <a:r>
              <a:rPr b="1" lang="en-US" sz="1200" spc="-1" strike="noStrike" cap="all">
                <a:solidFill>
                  <a:srgbClr val="ffffff"/>
                </a:solidFill>
                <a:latin typeface="Arial"/>
              </a:rPr>
              <a:t>l</a:t>
            </a:r>
            <a:r>
              <a:rPr b="1" lang="en-US" sz="1200" spc="-1" strike="noStrike" cap="all">
                <a:solidFill>
                  <a:srgbClr val="ffffff"/>
                </a:solidFill>
                <a:latin typeface="Arial"/>
              </a:rPr>
              <a:t>e</a:t>
            </a:r>
            <a:r>
              <a:rPr b="1" lang="en-US" sz="1200" spc="-1" strike="noStrike" cap="all">
                <a:solidFill>
                  <a:srgbClr val="ffffff"/>
                </a:solidFill>
                <a:latin typeface="Arial"/>
              </a:rPr>
              <a:t> </a:t>
            </a:r>
            <a:r>
              <a:rPr b="1" lang="en-US" sz="1200" spc="-1" strike="noStrike" cap="all">
                <a:solidFill>
                  <a:srgbClr val="ffffff"/>
                </a:solidFill>
                <a:latin typeface="Arial"/>
              </a:rPr>
              <a:t>s</a:t>
            </a:r>
            <a:r>
              <a:rPr b="1" lang="en-US" sz="1200" spc="-1" strike="noStrike" cap="all">
                <a:solidFill>
                  <a:srgbClr val="ffffff"/>
                </a:solidFill>
                <a:latin typeface="Arial"/>
              </a:rPr>
              <a:t>t</a:t>
            </a:r>
            <a:r>
              <a:rPr b="1" lang="en-US" sz="1200" spc="-1" strike="noStrike" cap="all">
                <a:solidFill>
                  <a:srgbClr val="ffffff"/>
                </a:solidFill>
                <a:latin typeface="Arial"/>
              </a:rPr>
              <a:t>y</a:t>
            </a:r>
            <a:r>
              <a:rPr b="1" lang="en-US" sz="1200" spc="-1" strike="noStrike" cap="all">
                <a:solidFill>
                  <a:srgbClr val="ffffff"/>
                </a:solidFill>
                <a:latin typeface="Arial"/>
              </a:rPr>
              <a:t>l</a:t>
            </a:r>
            <a:r>
              <a:rPr b="1" lang="en-US" sz="1200" spc="-1" strike="noStrike" cap="all">
                <a:solidFill>
                  <a:srgbClr val="ffffff"/>
                </a:solidFill>
                <a:latin typeface="Arial"/>
              </a:rPr>
              <a:t>e</a:t>
            </a:r>
            <a:endParaRPr b="0" lang="fr-F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dt"/>
          </p:nvPr>
        </p:nvSpPr>
        <p:spPr>
          <a:xfrm>
            <a:off x="0" y="5587920"/>
            <a:ext cx="611280" cy="12672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r>
              <a:rPr b="1" lang="en-US" sz="600" spc="-1" strike="noStrike">
                <a:solidFill>
                  <a:srgbClr val="ffffff"/>
                </a:solidFill>
                <a:latin typeface="Arial"/>
              </a:rPr>
              <a:t>26/07/2013</a:t>
            </a:r>
            <a:endParaRPr b="0" lang="en-US" sz="600" spc="-1" strike="noStrike"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sldNum"/>
          </p:nvPr>
        </p:nvSpPr>
        <p:spPr>
          <a:xfrm>
            <a:off x="198000" y="5402880"/>
            <a:ext cx="413280" cy="1767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r>
              <a:rPr b="1" lang="en-US" sz="600" spc="-1" strike="noStrike">
                <a:solidFill>
                  <a:srgbClr val="ffffff"/>
                </a:solidFill>
                <a:latin typeface="Arial"/>
              </a:rPr>
              <a:t>Page </a:t>
            </a:r>
            <a:fld id="{33A7A5A4-9505-4D69-87DA-7D119D7B2228}" type="slidenum">
              <a:rPr b="1" lang="en-US" sz="600" spc="-1" strike="noStrike">
                <a:solidFill>
                  <a:srgbClr val="ffffff"/>
                </a:solidFill>
                <a:latin typeface="Arial"/>
              </a:rPr>
              <a:t>6</a:t>
            </a:fld>
            <a:endParaRPr b="0" lang="en-US" sz="600" spc="-1" strike="noStrike">
              <a:latin typeface="Times New Roman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ftr"/>
          </p:nvPr>
        </p:nvSpPr>
        <p:spPr>
          <a:xfrm>
            <a:off x="630000" y="5402880"/>
            <a:ext cx="6119640" cy="1767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r>
              <a:rPr b="1" lang="en-US" sz="600" spc="-1" strike="noStrike">
                <a:solidFill>
                  <a:srgbClr val="ffffff"/>
                </a:solidFill>
                <a:latin typeface="Arial"/>
              </a:rPr>
              <a:t>17TH MAC MEETING – 7/8 NOVEMBER 2022 – ELENA BURATIN</a:t>
            </a:r>
            <a:endParaRPr b="0" lang="en-US" sz="600" spc="-1" strike="noStrike">
              <a:latin typeface="Times New Roman"/>
            </a:endParaRPr>
          </a:p>
        </p:txBody>
      </p:sp>
      <p:sp>
        <p:nvSpPr>
          <p:cNvPr id="6" name="PlaceHolder 6"/>
          <p:cNvSpPr>
            <a:spLocks noGrp="1"/>
          </p:cNvSpPr>
          <p:nvPr>
            <p:ph type="body"/>
          </p:nvPr>
        </p:nvSpPr>
        <p:spPr>
          <a:xfrm>
            <a:off x="457200" y="1337040"/>
            <a:ext cx="8229240" cy="331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fr-FR" sz="1800" spc="-1" strike="noStrike">
                <a:solidFill>
                  <a:srgbClr val="0098d4"/>
                </a:solidFill>
                <a:latin typeface="Arial"/>
              </a:rPr>
              <a:t>Click to edit the outline text format</a:t>
            </a:r>
            <a:endParaRPr b="1" lang="fr-FR" sz="1800" spc="-1" strike="noStrike">
              <a:solidFill>
                <a:srgbClr val="0098d4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5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fr-FR" sz="15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5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fr-FR" sz="15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i="1" lang="fr-FR" sz="12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i="1" lang="fr-FR" sz="12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i="1" lang="fr-FR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i="1" lang="fr-F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i="1" lang="fr-FR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i="1" lang="fr-F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i="1" lang="fr-FR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i="1" lang="fr-F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 10" descr="logo_texte.jpg"/>
          <p:cNvPicPr/>
          <p:nvPr/>
        </p:nvPicPr>
        <p:blipFill>
          <a:blip r:embed="rId2"/>
          <a:stretch/>
        </p:blipFill>
        <p:spPr>
          <a:xfrm>
            <a:off x="7167960" y="5067000"/>
            <a:ext cx="1975680" cy="647640"/>
          </a:xfrm>
          <a:prstGeom prst="rect">
            <a:avLst/>
          </a:prstGeom>
          <a:ln>
            <a:noFill/>
          </a:ln>
        </p:spPr>
      </p:pic>
      <p:sp>
        <p:nvSpPr>
          <p:cNvPr id="44" name="CustomShape 1"/>
          <p:cNvSpPr/>
          <p:nvPr/>
        </p:nvSpPr>
        <p:spPr>
          <a:xfrm>
            <a:off x="180000" y="126000"/>
            <a:ext cx="496440" cy="496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" name="PlaceHolder 2"/>
          <p:cNvSpPr>
            <a:spLocks noGrp="1"/>
          </p:cNvSpPr>
          <p:nvPr>
            <p:ph type="title"/>
          </p:nvPr>
        </p:nvSpPr>
        <p:spPr>
          <a:xfrm>
            <a:off x="727200" y="126000"/>
            <a:ext cx="8236440" cy="496440"/>
          </a:xfrm>
          <a:prstGeom prst="rect">
            <a:avLst/>
          </a:prstGeom>
        </p:spPr>
        <p:txBody>
          <a:bodyPr lIns="72000" rIns="72000" tIns="0" bIns="0" anchor="ctr">
            <a:noAutofit/>
          </a:bodyPr>
          <a:p>
            <a:pPr>
              <a:lnSpc>
                <a:spcPct val="100000"/>
              </a:lnSpc>
            </a:pPr>
            <a:r>
              <a:rPr b="1" lang="en-US" sz="1600" spc="-1" strike="noStrike" cap="all">
                <a:solidFill>
                  <a:srgbClr val="ffffff"/>
                </a:solidFill>
                <a:latin typeface="Arial"/>
              </a:rPr>
              <a:t>Click to edit Master title style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727200" y="805320"/>
            <a:ext cx="8236440" cy="43315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>
              <a:lnSpc>
                <a:spcPct val="100000"/>
              </a:lnSpc>
              <a:spcAft>
                <a:spcPts val="1001"/>
              </a:spcAft>
              <a:tabLst>
                <a:tab algn="l" pos="0"/>
              </a:tabLst>
            </a:pPr>
            <a:r>
              <a:rPr b="1" lang="en-US" sz="1800" spc="-1" strike="noStrike">
                <a:solidFill>
                  <a:srgbClr val="0098d4"/>
                </a:solidFill>
                <a:latin typeface="Arial"/>
              </a:rPr>
              <a:t>Click to edit Master text styles</a:t>
            </a:r>
            <a:endParaRPr b="1" lang="fr-FR" sz="1800" spc="-1" strike="noStrike">
              <a:solidFill>
                <a:srgbClr val="0098d4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1500"/>
              </a:spcAft>
              <a:tabLst>
                <a:tab algn="l" pos="0"/>
              </a:tabLst>
            </a:pPr>
            <a:r>
              <a:rPr b="0" lang="en-US" sz="1700" spc="-1" strike="noStrike">
                <a:solidFill>
                  <a:srgbClr val="0098d4"/>
                </a:solidFill>
                <a:latin typeface="Arial"/>
              </a:rPr>
              <a:t>Second level</a:t>
            </a:r>
            <a:endParaRPr b="1" lang="fr-FR" sz="1700" spc="-1" strike="noStrike">
              <a:solidFill>
                <a:srgbClr val="0098d4"/>
              </a:solidFill>
              <a:latin typeface="Arial"/>
            </a:endParaRPr>
          </a:p>
          <a:p>
            <a:pPr>
              <a:lnSpc>
                <a:spcPct val="105000"/>
              </a:lnSpc>
              <a:spcAft>
                <a:spcPts val="499"/>
              </a:spcAft>
              <a:tabLst>
                <a:tab algn="l" pos="0"/>
              </a:tabLst>
            </a:pPr>
            <a:r>
              <a:rPr b="0" lang="en-US" sz="1500" spc="-1" strike="noStrike">
                <a:solidFill>
                  <a:srgbClr val="000000"/>
                </a:solidFill>
                <a:latin typeface="Arial"/>
              </a:rPr>
              <a:t>Third level</a:t>
            </a:r>
            <a:endParaRPr b="1" lang="fr-FR" sz="1500" spc="-1" strike="noStrike">
              <a:solidFill>
                <a:srgbClr val="0098d4"/>
              </a:solidFill>
              <a:latin typeface="Arial"/>
            </a:endParaRPr>
          </a:p>
          <a:p>
            <a:pPr lvl="3" marL="357120" indent="-174240">
              <a:lnSpc>
                <a:spcPct val="110000"/>
              </a:lnSpc>
              <a:spcAft>
                <a:spcPts val="300"/>
              </a:spcAft>
              <a:buClr>
                <a:srgbClr val="0098d4"/>
              </a:buClr>
              <a:buSzPct val="80000"/>
              <a:buFont typeface="Wingdings" charset="2"/>
              <a:buChar char=""/>
              <a:tabLst>
                <a:tab algn="l" pos="0"/>
              </a:tabLst>
            </a:pPr>
            <a:r>
              <a:rPr b="0" lang="en-US" sz="1500" spc="-1" strike="noStrike">
                <a:solidFill>
                  <a:srgbClr val="000000"/>
                </a:solidFill>
                <a:latin typeface="Arial"/>
              </a:rPr>
              <a:t>Fourth level</a:t>
            </a:r>
            <a:endParaRPr b="0" i="1" lang="fr-FR" sz="1500" spc="-1" strike="noStrike">
              <a:solidFill>
                <a:srgbClr val="000000"/>
              </a:solidFill>
              <a:latin typeface="Arial"/>
            </a:endParaRPr>
          </a:p>
          <a:p>
            <a:pPr lvl="4" marL="1162080" indent="-174240">
              <a:lnSpc>
                <a:spcPct val="100000"/>
              </a:lnSpc>
              <a:spcAft>
                <a:spcPts val="300"/>
              </a:spcAft>
              <a:buClr>
                <a:srgbClr val="0098d4"/>
              </a:buClr>
              <a:buFont typeface="ITCOfficinaSans LT Book"/>
              <a:buChar char="&gt;"/>
              <a:tabLst>
                <a:tab algn="l" pos="0"/>
              </a:tabLst>
            </a:pPr>
            <a:r>
              <a:rPr b="0" i="1" lang="en-US" sz="1200" spc="-1" strike="noStrike">
                <a:solidFill>
                  <a:srgbClr val="000000"/>
                </a:solidFill>
                <a:latin typeface="Arial"/>
              </a:rPr>
              <a:t>Fifth level</a:t>
            </a:r>
            <a:endParaRPr b="0" i="1" lang="fr-F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dt"/>
          </p:nvPr>
        </p:nvSpPr>
        <p:spPr>
          <a:xfrm>
            <a:off x="0" y="5587920"/>
            <a:ext cx="611280" cy="12672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r>
              <a:rPr b="1" lang="en-US" sz="600" spc="-1" strike="noStrike">
                <a:solidFill>
                  <a:srgbClr val="ffffff"/>
                </a:solidFill>
                <a:latin typeface="Arial"/>
              </a:rPr>
              <a:t>26/07/2013</a:t>
            </a:r>
            <a:endParaRPr b="0" lang="en-US" sz="600" spc="-1" strike="noStrike">
              <a:latin typeface="Times New Roman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 type="sldNum"/>
          </p:nvPr>
        </p:nvSpPr>
        <p:spPr>
          <a:xfrm>
            <a:off x="198000" y="5402880"/>
            <a:ext cx="413280" cy="1767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r>
              <a:rPr b="1" lang="en-US" sz="600" spc="-1" strike="noStrike">
                <a:solidFill>
                  <a:srgbClr val="132577"/>
                </a:solidFill>
                <a:latin typeface="Arial"/>
              </a:rPr>
              <a:t>Page </a:t>
            </a:r>
            <a:fld id="{33BB78E8-4A13-43BF-A229-D519F0E38251}" type="slidenum">
              <a:rPr b="1" lang="en-US" sz="600" spc="-1" strike="noStrike">
                <a:solidFill>
                  <a:srgbClr val="132577"/>
                </a:solidFill>
                <a:latin typeface="Arial"/>
              </a:rPr>
              <a:t>&lt;number&gt;</a:t>
            </a:fld>
            <a:endParaRPr b="0" lang="en-US" sz="600" spc="-1" strike="noStrike">
              <a:latin typeface="Times New Roman"/>
            </a:endParaRPr>
          </a:p>
        </p:txBody>
      </p:sp>
      <p:sp>
        <p:nvSpPr>
          <p:cNvPr id="49" name="PlaceHolder 6"/>
          <p:cNvSpPr>
            <a:spLocks noGrp="1"/>
          </p:cNvSpPr>
          <p:nvPr>
            <p:ph type="ftr"/>
          </p:nvPr>
        </p:nvSpPr>
        <p:spPr>
          <a:xfrm>
            <a:off x="630000" y="5402880"/>
            <a:ext cx="6119640" cy="1767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r>
              <a:rPr b="1" lang="en-US" sz="600" spc="-1" strike="noStrike">
                <a:solidFill>
                  <a:srgbClr val="132577"/>
                </a:solidFill>
                <a:latin typeface="Arial"/>
              </a:rPr>
              <a:t>17TH MAC MEETING – 7/8 NOVEMBER 2022 – ELENA BURATIN</a:t>
            </a:r>
            <a:endParaRPr b="0" lang="en-US" sz="6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Image 8" descr="logo_couv.jpg"/>
          <p:cNvPicPr/>
          <p:nvPr/>
        </p:nvPicPr>
        <p:blipFill>
          <a:blip r:embed="rId1"/>
          <a:srcRect l="9523" t="12662" r="9523" b="36700"/>
          <a:stretch/>
        </p:blipFill>
        <p:spPr>
          <a:xfrm>
            <a:off x="615960" y="4515120"/>
            <a:ext cx="3739680" cy="935280"/>
          </a:xfrm>
          <a:prstGeom prst="rect">
            <a:avLst/>
          </a:prstGeom>
          <a:ln>
            <a:noFill/>
          </a:ln>
        </p:spPr>
      </p:pic>
      <p:sp>
        <p:nvSpPr>
          <p:cNvPr id="87" name="CustomShape 1"/>
          <p:cNvSpPr/>
          <p:nvPr/>
        </p:nvSpPr>
        <p:spPr>
          <a:xfrm>
            <a:off x="0" y="825840"/>
            <a:ext cx="9143640" cy="22320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Autofit/>
          </a:bodyPr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b="1" lang="en-US" sz="2000" spc="-1" strike="noStrike">
                <a:solidFill>
                  <a:srgbClr val="132577"/>
                </a:solidFill>
                <a:latin typeface="Arial"/>
              </a:rPr>
              <a:t>Beam blow-up due to injection kickers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</a:pP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</a:pP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</a:pP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</a:pP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</a:pP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</a:pP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10"/>
              </a:spcBef>
            </a:pP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00"/>
              </a:spcBef>
              <a:tabLst>
                <a:tab algn="l" pos="0"/>
              </a:tabLst>
            </a:pPr>
            <a:r>
              <a:rPr b="1" lang="en-US" sz="1500" spc="-1" strike="noStrike">
                <a:solidFill>
                  <a:srgbClr val="c00000"/>
                </a:solidFill>
                <a:latin typeface="Arial"/>
              </a:rPr>
              <a:t>B. Roche</a:t>
            </a:r>
            <a:endParaRPr b="0" lang="en-US" sz="15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endParaRPr b="0" lang="en-US" sz="15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endParaRPr b="0" lang="en-US" sz="15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00"/>
              </a:spcBef>
              <a:tabLst>
                <a:tab algn="l" pos="0"/>
              </a:tabLst>
            </a:pPr>
            <a:endParaRPr b="0" lang="en-US" sz="1500" spc="-1" strike="noStrike">
              <a:latin typeface="Arial"/>
            </a:endParaRPr>
          </a:p>
        </p:txBody>
      </p:sp>
      <p:sp>
        <p:nvSpPr>
          <p:cNvPr id="88" name="CustomShape 2"/>
          <p:cNvSpPr/>
          <p:nvPr/>
        </p:nvSpPr>
        <p:spPr>
          <a:xfrm>
            <a:off x="0" y="193320"/>
            <a:ext cx="9143640" cy="719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b="0" lang="en-GB" sz="1600" spc="-1" strike="noStrike">
                <a:solidFill>
                  <a:srgbClr val="132577"/>
                </a:solidFill>
                <a:latin typeface="Arial"/>
              </a:rPr>
              <a:t>14</a:t>
            </a:r>
            <a:r>
              <a:rPr b="0" lang="en-GB" sz="1600" spc="-1" strike="noStrike" baseline="30000">
                <a:solidFill>
                  <a:srgbClr val="132577"/>
                </a:solidFill>
                <a:latin typeface="Arial"/>
              </a:rPr>
              <a:t>th</a:t>
            </a:r>
            <a:r>
              <a:rPr b="0" lang="en-GB" sz="1600" spc="-1" strike="noStrike">
                <a:solidFill>
                  <a:srgbClr val="132577"/>
                </a:solidFill>
                <a:latin typeface="Arial"/>
              </a:rPr>
              <a:t>  February 2023</a:t>
            </a:r>
            <a:endParaRPr b="0" lang="en-US" sz="1600" spc="-1" strike="noStrike">
              <a:latin typeface="Arial"/>
            </a:endParaRPr>
          </a:p>
        </p:txBody>
      </p:sp>
      <p:pic>
        <p:nvPicPr>
          <p:cNvPr id="89" name="Picture 8" descr=""/>
          <p:cNvPicPr/>
          <p:nvPr/>
        </p:nvPicPr>
        <p:blipFill>
          <a:blip r:embed="rId2"/>
          <a:stretch/>
        </p:blipFill>
        <p:spPr>
          <a:xfrm>
            <a:off x="3160080" y="1337040"/>
            <a:ext cx="2823840" cy="2066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727200" y="126000"/>
            <a:ext cx="8236440" cy="496440"/>
          </a:xfrm>
          <a:prstGeom prst="rect">
            <a:avLst/>
          </a:prstGeom>
          <a:solidFill>
            <a:srgbClr val="132577"/>
          </a:solidFill>
          <a:ln>
            <a:noFill/>
          </a:ln>
        </p:spPr>
        <p:txBody>
          <a:bodyPr lIns="72000" rIns="72000" tIns="0" bIns="0" anchor="ctr">
            <a:noAutofit/>
          </a:bodyPr>
          <a:p>
            <a:pPr>
              <a:lnSpc>
                <a:spcPct val="100000"/>
              </a:lnSpc>
            </a:pPr>
            <a:r>
              <a:rPr b="1" lang="en-US" sz="1600" spc="-1" strike="noStrike" cap="all">
                <a:solidFill>
                  <a:srgbClr val="ffffff"/>
                </a:solidFill>
                <a:latin typeface="Arial"/>
              </a:rPr>
              <a:t>Perturbations in USM conditions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1" name="" descr=""/>
          <p:cNvPicPr/>
          <p:nvPr/>
        </p:nvPicPr>
        <p:blipFill>
          <a:blip r:embed="rId1"/>
          <a:stretch/>
        </p:blipFill>
        <p:spPr>
          <a:xfrm>
            <a:off x="182880" y="1280160"/>
            <a:ext cx="5351400" cy="3305880"/>
          </a:xfrm>
          <a:prstGeom prst="rect">
            <a:avLst/>
          </a:prstGeom>
          <a:ln>
            <a:noFill/>
          </a:ln>
        </p:spPr>
      </p:pic>
      <p:sp>
        <p:nvSpPr>
          <p:cNvPr id="92" name="TextShape 2"/>
          <p:cNvSpPr txBox="1"/>
          <p:nvPr/>
        </p:nvSpPr>
        <p:spPr>
          <a:xfrm>
            <a:off x="5481360" y="1280160"/>
            <a:ext cx="3296880" cy="3673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800" spc="-1" strike="noStrike">
                <a:latin typeface="Arial"/>
              </a:rPr>
              <a:t>In USM condition we can measure the beam position after an injection kick.</a:t>
            </a:r>
            <a:endParaRPr b="0" lang="en-US" sz="1800" spc="-1" strike="noStrike">
              <a:latin typeface="Arial"/>
            </a:endParaRPr>
          </a:p>
          <a:p>
            <a:endParaRPr b="0" lang="en-US" sz="1800" spc="-1" strike="noStrike">
              <a:latin typeface="Arial"/>
            </a:endParaRPr>
          </a:p>
          <a:p>
            <a:r>
              <a:rPr b="0" lang="en-US" sz="1800" spc="-1" strike="noStrike">
                <a:latin typeface="Arial"/>
              </a:rPr>
              <a:t>But due to high chromaticity the oscillations of all particules become soon incoherent.</a:t>
            </a:r>
            <a:endParaRPr b="0" lang="en-US" sz="1800" spc="-1" strike="noStrike">
              <a:latin typeface="Arial"/>
            </a:endParaRPr>
          </a:p>
          <a:p>
            <a:endParaRPr b="0" lang="en-US" sz="1800" spc="-1" strike="noStrike">
              <a:latin typeface="Arial"/>
            </a:endParaRPr>
          </a:p>
          <a:p>
            <a:r>
              <a:rPr b="0" lang="en-US" sz="1800" spc="-1" strike="noStrike">
                <a:latin typeface="Arial"/>
              </a:rPr>
              <a:t>→ </a:t>
            </a:r>
            <a:r>
              <a:rPr b="0" lang="en-US" sz="1800" spc="-1" strike="noStrike">
                <a:latin typeface="Arial"/>
              </a:rPr>
              <a:t>this measurement does not give the full picture with the high chromaticity</a:t>
            </a:r>
            <a:endParaRPr b="0" lang="en-US" sz="1800" spc="-1" strike="noStrike">
              <a:latin typeface="Arial"/>
            </a:endParaRPr>
          </a:p>
          <a:p>
            <a:endParaRPr b="0" lang="en-US" sz="1800" spc="-1" strike="noStrike">
              <a:latin typeface="Arial"/>
            </a:endParaRPr>
          </a:p>
          <a:p>
            <a:r>
              <a:rPr b="0" lang="en-US" sz="1800" spc="-1" strike="noStrike">
                <a:latin typeface="Arial"/>
              </a:rPr>
              <a:t>→ </a:t>
            </a:r>
            <a:r>
              <a:rPr b="0" lang="en-US" sz="1800" spc="-1" strike="noStrike">
                <a:latin typeface="Arial"/>
              </a:rPr>
              <a:t>measured H emittance is below 300 pm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727200" y="126000"/>
            <a:ext cx="8236440" cy="496440"/>
          </a:xfrm>
          <a:prstGeom prst="rect">
            <a:avLst/>
          </a:prstGeom>
          <a:solidFill>
            <a:srgbClr val="132577"/>
          </a:solidFill>
          <a:ln>
            <a:noFill/>
          </a:ln>
        </p:spPr>
        <p:txBody>
          <a:bodyPr lIns="72000" rIns="72000" tIns="0" bIns="0" anchor="ctr">
            <a:noAutofit/>
          </a:bodyPr>
          <a:p>
            <a:pPr>
              <a:lnSpc>
                <a:spcPct val="100000"/>
              </a:lnSpc>
            </a:pPr>
            <a:r>
              <a:rPr b="1" lang="en-US" sz="1600" spc="-1" strike="noStrike" cap="all">
                <a:solidFill>
                  <a:srgbClr val="ffffff"/>
                </a:solidFill>
                <a:latin typeface="Arial"/>
              </a:rPr>
              <a:t>Question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TextShape 2"/>
          <p:cNvSpPr txBox="1"/>
          <p:nvPr/>
        </p:nvSpPr>
        <p:spPr>
          <a:xfrm>
            <a:off x="451800" y="914400"/>
            <a:ext cx="7686360" cy="2834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800" spc="-1" strike="noStrike">
                <a:latin typeface="Arial"/>
              </a:rPr>
              <a:t>We know that the high chromaticity is responsible for turning the betatron oscillations into emittance blow-up.</a:t>
            </a:r>
            <a:endParaRPr b="0" lang="en-US" sz="1800" spc="-1" strike="noStrike">
              <a:latin typeface="Arial"/>
            </a:endParaRPr>
          </a:p>
          <a:p>
            <a:endParaRPr b="0" lang="en-US" sz="1800" spc="-1" strike="noStrike">
              <a:latin typeface="Arial"/>
            </a:endParaRPr>
          </a:p>
          <a:p>
            <a:r>
              <a:rPr b="0" lang="en-US" sz="1800" spc="-1" strike="noStrike">
                <a:latin typeface="Arial"/>
              </a:rPr>
              <a:t>What happens at low chromaticity?</a:t>
            </a:r>
            <a:endParaRPr b="0" lang="en-US" sz="1800" spc="-1" strike="noStrike">
              <a:latin typeface="Arial"/>
            </a:endParaRPr>
          </a:p>
          <a:p>
            <a:endParaRPr b="0" lang="en-US" sz="1800" spc="-1" strike="noStrike">
              <a:latin typeface="Arial"/>
            </a:endParaRPr>
          </a:p>
          <a:p>
            <a:r>
              <a:rPr b="0" lang="en-US" sz="1800" spc="-1" strike="noStrike">
                <a:latin typeface="Arial"/>
              </a:rPr>
              <a:t>→ </a:t>
            </a:r>
            <a:r>
              <a:rPr b="0" lang="en-US" sz="1800" spc="-1" strike="noStrike">
                <a:latin typeface="Arial"/>
              </a:rPr>
              <a:t>MDT 30/01/2023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727200" y="126000"/>
            <a:ext cx="8236440" cy="496440"/>
          </a:xfrm>
          <a:prstGeom prst="rect">
            <a:avLst/>
          </a:prstGeom>
          <a:solidFill>
            <a:srgbClr val="132577"/>
          </a:solidFill>
          <a:ln>
            <a:noFill/>
          </a:ln>
        </p:spPr>
        <p:txBody>
          <a:bodyPr lIns="72000" rIns="72000" tIns="0" bIns="0" anchor="ctr">
            <a:noAutofit/>
          </a:bodyPr>
          <a:p>
            <a:pPr>
              <a:lnSpc>
                <a:spcPct val="100000"/>
              </a:lnSpc>
            </a:pPr>
            <a:r>
              <a:rPr b="1" lang="en-US" sz="1600" spc="-1" strike="noStrike" cap="all">
                <a:solidFill>
                  <a:srgbClr val="ffffff"/>
                </a:solidFill>
                <a:latin typeface="Arial"/>
              </a:rPr>
              <a:t>Perturbations at low chromaticity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6" name="" descr=""/>
          <p:cNvPicPr/>
          <p:nvPr/>
        </p:nvPicPr>
        <p:blipFill>
          <a:blip r:embed="rId1"/>
          <a:stretch/>
        </p:blipFill>
        <p:spPr>
          <a:xfrm>
            <a:off x="731520" y="731880"/>
            <a:ext cx="5851800" cy="4388760"/>
          </a:xfrm>
          <a:prstGeom prst="rect">
            <a:avLst/>
          </a:prstGeom>
          <a:ln>
            <a:noFill/>
          </a:ln>
        </p:spPr>
      </p:pic>
      <p:sp>
        <p:nvSpPr>
          <p:cNvPr id="97" name="TextShape 2"/>
          <p:cNvSpPr txBox="1"/>
          <p:nvPr/>
        </p:nvSpPr>
        <p:spPr>
          <a:xfrm>
            <a:off x="6400800" y="3128760"/>
            <a:ext cx="2286000" cy="1626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800" spc="-1" strike="noStrike">
                <a:latin typeface="Arial"/>
              </a:rPr>
              <a:t>The MBF is used to damp the betatron oscillations</a:t>
            </a:r>
            <a:endParaRPr b="0" lang="en-US" sz="1800" spc="-1" strike="noStrike">
              <a:latin typeface="Arial"/>
            </a:endParaRPr>
          </a:p>
          <a:p>
            <a:endParaRPr b="0" lang="en-US" sz="1800" spc="-1" strike="noStrike">
              <a:latin typeface="Arial"/>
            </a:endParaRPr>
          </a:p>
          <a:p>
            <a:r>
              <a:rPr b="0" lang="en-US" sz="1800" spc="-1" strike="noStrike">
                <a:latin typeface="Arial"/>
              </a:rPr>
              <a:t>→ </a:t>
            </a:r>
            <a:r>
              <a:rPr b="0" lang="en-US" sz="1800" spc="-1" strike="noStrike">
                <a:latin typeface="Arial"/>
              </a:rPr>
              <a:t>400 pm H emittance :(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98" name="TextShape 3"/>
          <p:cNvSpPr txBox="1"/>
          <p:nvPr/>
        </p:nvSpPr>
        <p:spPr>
          <a:xfrm>
            <a:off x="6400800" y="1645920"/>
            <a:ext cx="2286000" cy="1005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800" spc="-1" strike="noStrike">
                <a:latin typeface="Arial"/>
              </a:rPr>
              <a:t>→ </a:t>
            </a:r>
            <a:r>
              <a:rPr b="0" lang="en-US" sz="1800" spc="-1" strike="noStrike">
                <a:latin typeface="Arial"/>
              </a:rPr>
              <a:t>very long coherent oscillations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727200" y="126000"/>
            <a:ext cx="8236440" cy="496440"/>
          </a:xfrm>
          <a:prstGeom prst="rect">
            <a:avLst/>
          </a:prstGeom>
          <a:solidFill>
            <a:srgbClr val="132577"/>
          </a:solidFill>
          <a:ln>
            <a:noFill/>
          </a:ln>
        </p:spPr>
        <p:txBody>
          <a:bodyPr lIns="72000" rIns="72000" tIns="0" bIns="0" anchor="ctr">
            <a:noAutofit/>
          </a:bodyPr>
          <a:p>
            <a:pPr>
              <a:lnSpc>
                <a:spcPct val="100000"/>
              </a:lnSpc>
            </a:pPr>
            <a:r>
              <a:rPr b="1" lang="en-US" sz="1600" spc="-1" strike="noStrike" cap="all">
                <a:solidFill>
                  <a:srgbClr val="ffffff"/>
                </a:solidFill>
                <a:latin typeface="Arial"/>
              </a:rPr>
              <a:t>Perturbations at low chromaticity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0" name="" descr=""/>
          <p:cNvPicPr/>
          <p:nvPr/>
        </p:nvPicPr>
        <p:blipFill>
          <a:blip r:embed="rId1"/>
          <a:stretch/>
        </p:blipFill>
        <p:spPr>
          <a:xfrm>
            <a:off x="182880" y="1280160"/>
            <a:ext cx="5351400" cy="3305880"/>
          </a:xfrm>
          <a:prstGeom prst="rect">
            <a:avLst/>
          </a:prstGeom>
          <a:ln>
            <a:noFill/>
          </a:ln>
        </p:spPr>
      </p:pic>
      <p:sp>
        <p:nvSpPr>
          <p:cNvPr id="101" name="TextShape 2"/>
          <p:cNvSpPr txBox="1"/>
          <p:nvPr/>
        </p:nvSpPr>
        <p:spPr>
          <a:xfrm>
            <a:off x="5481360" y="1280160"/>
            <a:ext cx="3296880" cy="3383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800" spc="-1" strike="noStrike">
                <a:latin typeface="Arial"/>
              </a:rPr>
              <a:t>Still low chromaticity, but using the feedforward compensation instead of the MBF</a:t>
            </a:r>
            <a:endParaRPr b="0" lang="en-US" sz="1800" spc="-1" strike="noStrike">
              <a:latin typeface="Arial"/>
            </a:endParaRPr>
          </a:p>
          <a:p>
            <a:endParaRPr b="0" lang="en-US" sz="1800" spc="-1" strike="noStrike">
              <a:latin typeface="Arial"/>
            </a:endParaRPr>
          </a:p>
          <a:p>
            <a:r>
              <a:rPr b="0" lang="en-US" sz="1800" spc="-1" strike="noStrike">
                <a:latin typeface="Arial"/>
              </a:rPr>
              <a:t>→ </a:t>
            </a:r>
            <a:r>
              <a:rPr b="0" lang="en-US" sz="1800" spc="-1" strike="noStrike">
                <a:latin typeface="Arial"/>
              </a:rPr>
              <a:t>H emittance still around 350 pm :-((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727200" y="126000"/>
            <a:ext cx="8236440" cy="496440"/>
          </a:xfrm>
          <a:prstGeom prst="rect">
            <a:avLst/>
          </a:prstGeom>
          <a:solidFill>
            <a:srgbClr val="132577"/>
          </a:solidFill>
          <a:ln>
            <a:noFill/>
          </a:ln>
        </p:spPr>
        <p:txBody>
          <a:bodyPr lIns="72000" rIns="72000" tIns="0" bIns="0" anchor="ctr">
            <a:noAutofit/>
          </a:bodyPr>
          <a:p>
            <a:pPr>
              <a:lnSpc>
                <a:spcPct val="100000"/>
              </a:lnSpc>
            </a:pPr>
            <a:r>
              <a:rPr b="1" lang="en-US" sz="1600" spc="-1" strike="noStrike" cap="all">
                <a:solidFill>
                  <a:srgbClr val="ffffff"/>
                </a:solidFill>
                <a:latin typeface="Arial"/>
              </a:rPr>
              <a:t>Perturbations at low chromaticity</a:t>
            </a:r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TextShape 2"/>
          <p:cNvSpPr txBox="1"/>
          <p:nvPr/>
        </p:nvSpPr>
        <p:spPr>
          <a:xfrm>
            <a:off x="5760720" y="2103120"/>
            <a:ext cx="2926080" cy="2651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800" spc="-1" strike="noStrike">
                <a:latin typeface="Arial"/>
              </a:rPr>
              <a:t>With a sin wave amplitude of 25 microns (measured before), the resulting “effective emittance” is  167 pm</a:t>
            </a:r>
            <a:endParaRPr b="0" lang="en-US" sz="1800" spc="-1" strike="noStrike">
              <a:latin typeface="Arial"/>
            </a:endParaRPr>
          </a:p>
          <a:p>
            <a:endParaRPr b="0" lang="en-US" sz="1800" spc="-1" strike="noStrike">
              <a:latin typeface="Arial"/>
            </a:endParaRPr>
          </a:p>
          <a:p>
            <a:r>
              <a:rPr b="0" lang="en-US" sz="1800" spc="-1" strike="noStrike">
                <a:latin typeface="Arial"/>
              </a:rPr>
              <a:t>Where does the H emittance blow-up come from???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04" name="TextShape 3"/>
          <p:cNvSpPr txBox="1"/>
          <p:nvPr/>
        </p:nvSpPr>
        <p:spPr>
          <a:xfrm>
            <a:off x="548640" y="822960"/>
            <a:ext cx="7680960" cy="858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800" spc="-1" strike="noStrike">
                <a:latin typeface="Arial"/>
              </a:rPr>
              <a:t>To estimate the resulting beam blow-up, I just use a simple model considering that the beam oscillates, and compute the resulting “averaged beam profile”.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105" name="" descr=""/>
          <p:cNvPicPr/>
          <p:nvPr/>
        </p:nvPicPr>
        <p:blipFill>
          <a:blip r:embed="rId1"/>
          <a:stretch/>
        </p:blipFill>
        <p:spPr>
          <a:xfrm>
            <a:off x="822960" y="1828800"/>
            <a:ext cx="4876560" cy="36572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b7b9ba"/>
      </a:dk2>
      <a:lt2>
        <a:srgbClr val="af007c"/>
      </a:lt2>
      <a:accent1>
        <a:srgbClr val="132577"/>
      </a:accent1>
      <a:accent2>
        <a:srgbClr val="ed7703"/>
      </a:accent2>
      <a:accent3>
        <a:srgbClr val="f4a300"/>
      </a:accent3>
      <a:accent4>
        <a:srgbClr val="ffdd00"/>
      </a:accent4>
      <a:accent5>
        <a:srgbClr val="51a026"/>
      </a:accent5>
      <a:accent6>
        <a:srgbClr val="0098d4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b7b9ba"/>
      </a:dk2>
      <a:lt2>
        <a:srgbClr val="af007c"/>
      </a:lt2>
      <a:accent1>
        <a:srgbClr val="132577"/>
      </a:accent1>
      <a:accent2>
        <a:srgbClr val="ed7703"/>
      </a:accent2>
      <a:accent3>
        <a:srgbClr val="f4a300"/>
      </a:accent3>
      <a:accent4>
        <a:srgbClr val="ffdd00"/>
      </a:accent4>
      <a:accent5>
        <a:srgbClr val="51a026"/>
      </a:accent5>
      <a:accent6>
        <a:srgbClr val="0098d4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wide-screen</Template>
  <TotalTime>30895</TotalTime>
  <Application>LibreOffice/6.4.7.2$Linux_X86_64 LibreOffice_project/40$Build-2</Application>
  <Words>755</Words>
  <Paragraphs>214</Paragraphs>
  <Company>ESRF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2014-01-17T08:20:57Z</dcterms:created>
  <dc:creator>CLAVEL Corinne</dc:creator>
  <dc:description/>
  <dc:language>en-US</dc:language>
  <cp:lastModifiedBy/>
  <cp:lastPrinted>2021-05-17T08:24:34Z</cp:lastPrinted>
  <dcterms:modified xsi:type="dcterms:W3CDTF">2023-02-14T13:46:27Z</dcterms:modified>
  <cp:revision>548</cp:revision>
  <dc:subject/>
  <dc:title>Slide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ESRF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On-screen Show (16:10)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11</vt:i4>
  </property>
</Properties>
</file>