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16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26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328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267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509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41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7640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4032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03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96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527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42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B1593-C9A0-0649-90BA-EEB45A9243D8}" type="datetimeFigureOut">
              <a:rPr lang="fr-FR" smtClean="0"/>
              <a:t>22/02/2023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53ED9-3925-024C-BD22-77F0B53DA84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16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/>
              <a:t>Observables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/>
          <a:lstStyle/>
          <a:p>
            <a:r>
              <a:rPr lang="fr-FR" sz="2400" dirty="0" err="1"/>
              <a:t>Unified</a:t>
            </a:r>
            <a:r>
              <a:rPr lang="fr-FR" sz="2400" dirty="0"/>
              <a:t> </a:t>
            </a:r>
            <a:r>
              <a:rPr lang="fr-FR" sz="2400" dirty="0" err="1"/>
              <a:t>way</a:t>
            </a:r>
            <a:r>
              <a:rPr lang="fr-FR" sz="2400" dirty="0"/>
              <a:t> of </a:t>
            </a:r>
            <a:r>
              <a:rPr lang="fr-FR" sz="2400" dirty="0" err="1"/>
              <a:t>looking</a:t>
            </a:r>
            <a:r>
              <a:rPr lang="fr-FR" sz="2400" dirty="0"/>
              <a:t> at </a:t>
            </a:r>
            <a:r>
              <a:rPr lang="fr-FR" sz="2400" dirty="0" err="1"/>
              <a:t>lattice</a:t>
            </a:r>
            <a:r>
              <a:rPr lang="fr-FR" sz="2400" dirty="0"/>
              <a:t> </a:t>
            </a:r>
            <a:r>
              <a:rPr lang="fr-FR" sz="2400" dirty="0" err="1"/>
              <a:t>parameters</a:t>
            </a:r>
            <a:r>
              <a:rPr lang="fr-FR" sz="2400" dirty="0"/>
              <a:t>, </a:t>
            </a:r>
            <a:r>
              <a:rPr lang="fr-FR" sz="2400" dirty="0" err="1"/>
              <a:t>independently</a:t>
            </a:r>
            <a:r>
              <a:rPr lang="fr-FR" sz="2400" dirty="0"/>
              <a:t> of how </a:t>
            </a:r>
            <a:r>
              <a:rPr lang="fr-FR" sz="2400" dirty="0" err="1"/>
              <a:t>they</a:t>
            </a:r>
            <a:r>
              <a:rPr lang="fr-FR" sz="2400" dirty="0"/>
              <a:t> can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produced</a:t>
            </a:r>
            <a:r>
              <a:rPr lang="fr-FR" sz="2400" dirty="0"/>
              <a:t> (simulation, archives/data bases, data acquisition…),</a:t>
            </a:r>
            <a:br>
              <a:rPr lang="fr-FR" sz="2400" dirty="0"/>
            </a:br>
            <a:endParaRPr lang="fr-FR" sz="2400" dirty="0"/>
          </a:p>
          <a:p>
            <a:r>
              <a:rPr lang="fr-FR" sz="2400" dirty="0"/>
              <a:t>For simulation, </a:t>
            </a:r>
            <a:r>
              <a:rPr lang="fr-FR" sz="2400" dirty="0" err="1"/>
              <a:t>hide</a:t>
            </a:r>
            <a:r>
              <a:rPr lang="fr-FR" sz="2400" dirty="0"/>
              <a:t> the computation </a:t>
            </a:r>
            <a:r>
              <a:rPr lang="fr-FR" sz="2400" dirty="0" err="1"/>
              <a:t>details</a:t>
            </a:r>
            <a:r>
              <a:rPr lang="fr-FR" sz="2400" dirty="0"/>
              <a:t> and optimise (</a:t>
            </a:r>
            <a:r>
              <a:rPr lang="fr-FR" sz="2400" dirty="0" err="1"/>
              <a:t>avoiding</a:t>
            </a:r>
            <a:r>
              <a:rPr lang="fr-FR" sz="2400" dirty="0"/>
              <a:t> double computations)</a:t>
            </a:r>
            <a:br>
              <a:rPr lang="fr-FR" sz="2400" dirty="0"/>
            </a:br>
            <a:endParaRPr lang="fr-FR" sz="2400" dirty="0"/>
          </a:p>
          <a:p>
            <a:r>
              <a:rPr lang="fr-FR" sz="2400" dirty="0"/>
              <a:t>Can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used</a:t>
            </a:r>
            <a:r>
              <a:rPr lang="fr-FR" sz="2400" dirty="0"/>
              <a:t> for</a:t>
            </a:r>
          </a:p>
          <a:p>
            <a:pPr lvl="1"/>
            <a:r>
              <a:rPr lang="fr-FR" sz="2000" dirty="0"/>
              <a:t>Matching</a:t>
            </a:r>
          </a:p>
          <a:p>
            <a:pPr lvl="1"/>
            <a:r>
              <a:rPr lang="fr-FR" sz="2000" dirty="0" err="1"/>
              <a:t>Response</a:t>
            </a:r>
            <a:r>
              <a:rPr lang="fr-FR" sz="2000" dirty="0"/>
              <a:t> matrix </a:t>
            </a:r>
            <a:r>
              <a:rPr lang="fr-FR" sz="2000" dirty="0" err="1"/>
              <a:t>analysis</a:t>
            </a:r>
            <a:r>
              <a:rPr lang="fr-FR" sz="2000" dirty="0"/>
              <a:t> and corrections</a:t>
            </a:r>
          </a:p>
          <a:p>
            <a:pPr lvl="1"/>
            <a:r>
              <a:rPr lang="fr-FR" sz="2000" dirty="0" err="1"/>
              <a:t>Plotting</a:t>
            </a:r>
            <a:endParaRPr lang="fr-FR" sz="2000" dirty="0"/>
          </a:p>
          <a:p>
            <a:pPr lvl="1"/>
            <a:r>
              <a:rPr lang="fr-FR" sz="2000" dirty="0" err="1"/>
              <a:t>Any</a:t>
            </a:r>
            <a:r>
              <a:rPr lang="fr-FR" sz="2000" dirty="0"/>
              <a:t> </a:t>
            </a:r>
            <a:r>
              <a:rPr lang="fr-FR" sz="2000" dirty="0" err="1"/>
              <a:t>other</a:t>
            </a:r>
            <a:r>
              <a:rPr lang="fr-FR" sz="2000" dirty="0"/>
              <a:t> </a:t>
            </a:r>
            <a:r>
              <a:rPr lang="fr-FR" sz="2000" dirty="0" err="1"/>
              <a:t>kind</a:t>
            </a:r>
            <a:r>
              <a:rPr lang="fr-FR" sz="2000" dirty="0"/>
              <a:t> of </a:t>
            </a:r>
            <a:r>
              <a:rPr lang="fr-FR" sz="2000" dirty="0" err="1"/>
              <a:t>analysis</a:t>
            </a:r>
            <a:endParaRPr lang="fr-FR" sz="2000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4218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/>
              <a:t>Observable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>
            <a:normAutofit/>
          </a:bodyPr>
          <a:lstStyle/>
          <a:p>
            <a:r>
              <a:rPr lang="fr-FR" dirty="0"/>
              <a:t>1 </a:t>
            </a:r>
            <a:r>
              <a:rPr lang="fr-FR" dirty="0" err="1"/>
              <a:t>method</a:t>
            </a:r>
            <a:r>
              <a:rPr lang="fr-FR" dirty="0"/>
              <a:t>:</a:t>
            </a:r>
          </a:p>
          <a:p>
            <a:pPr lvl="1"/>
            <a:r>
              <a:rPr lang="fr-FR" dirty="0" err="1"/>
              <a:t>Observable.evaluate</a:t>
            </a:r>
            <a:r>
              <a:rPr lang="fr-FR" dirty="0"/>
              <a:t>(</a:t>
            </a:r>
            <a:r>
              <a:rPr lang="fr-FR" dirty="0" err="1"/>
              <a:t>lattice</a:t>
            </a:r>
            <a:r>
              <a:rPr lang="fr-FR" dirty="0"/>
              <a:t>)</a:t>
            </a:r>
            <a:br>
              <a:rPr lang="fr-FR" dirty="0"/>
            </a:br>
            <a:endParaRPr lang="fr-FR" dirty="0"/>
          </a:p>
          <a:p>
            <a:r>
              <a:rPr lang="fr-FR" dirty="0"/>
              <a:t>Few </a:t>
            </a:r>
            <a:r>
              <a:rPr lang="fr-FR" dirty="0" err="1"/>
              <a:t>properties</a:t>
            </a:r>
            <a:r>
              <a:rPr lang="fr-FR" dirty="0"/>
              <a:t>:</a:t>
            </a:r>
          </a:p>
          <a:p>
            <a:pPr lvl="1"/>
            <a:r>
              <a:rPr lang="fr-FR" dirty="0"/>
              <a:t>value</a:t>
            </a:r>
          </a:p>
          <a:p>
            <a:pPr lvl="1"/>
            <a:r>
              <a:rPr lang="fr-FR" dirty="0" err="1"/>
              <a:t>target</a:t>
            </a:r>
            <a:r>
              <a:rPr lang="fr-FR" dirty="0"/>
              <a:t> (</a:t>
            </a:r>
            <a:r>
              <a:rPr lang="fr-FR" dirty="0" err="1"/>
              <a:t>optional</a:t>
            </a:r>
            <a:r>
              <a:rPr lang="fr-FR" dirty="0"/>
              <a:t>)</a:t>
            </a:r>
          </a:p>
          <a:p>
            <a:pPr lvl="1"/>
            <a:r>
              <a:rPr lang="fr-FR" dirty="0" err="1"/>
              <a:t>deviation</a:t>
            </a:r>
            <a:r>
              <a:rPr lang="fr-FR" dirty="0"/>
              <a:t> (</a:t>
            </a:r>
            <a:r>
              <a:rPr lang="fr-FR" dirty="0" err="1"/>
              <a:t>optional</a:t>
            </a:r>
            <a:r>
              <a:rPr lang="fr-FR" dirty="0"/>
              <a:t>)</a:t>
            </a:r>
          </a:p>
          <a:p>
            <a:pPr lvl="1"/>
            <a:r>
              <a:rPr lang="fr-FR" dirty="0" err="1"/>
              <a:t>residual</a:t>
            </a:r>
            <a:r>
              <a:rPr lang="fr-FR" dirty="0"/>
              <a:t> (</a:t>
            </a:r>
            <a:r>
              <a:rPr lang="fr-FR" dirty="0" err="1"/>
              <a:t>optional</a:t>
            </a:r>
            <a:r>
              <a:rPr lang="fr-FR" dirty="0"/>
              <a:t>)</a:t>
            </a:r>
          </a:p>
          <a:p>
            <a:pPr lvl="1"/>
            <a:r>
              <a:rPr lang="fr-FR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68603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/>
              <a:t>Observables in simulation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Observable(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evalfun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name, target, weight, bounds,…)</a:t>
            </a:r>
            <a:br>
              <a:rPr lang="en-GB" sz="2000" dirty="0"/>
            </a:br>
            <a:r>
              <a:rPr lang="en-GB" sz="2000" dirty="0"/>
              <a:t>Generic observable: </a:t>
            </a:r>
            <a:r>
              <a:rPr lang="en-GB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evalfun</a:t>
            </a:r>
            <a:r>
              <a:rPr lang="en-GB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(lattice)</a:t>
            </a:r>
            <a:r>
              <a:rPr lang="en-GB" sz="2000" dirty="0"/>
              <a:t> can compute anything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GlobalOpticsObservable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attrname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plane, name, …)</a:t>
            </a:r>
            <a:br>
              <a:rPr lang="en-GB" sz="2000" dirty="0"/>
            </a:br>
            <a:r>
              <a:rPr lang="en-GB" sz="2000" dirty="0"/>
              <a:t>Use </a:t>
            </a:r>
            <a:r>
              <a:rPr lang="en-GB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get_optics</a:t>
            </a:r>
            <a:r>
              <a:rPr lang="en-GB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/>
              <a:t>global data (tune, chromaticity…), allow user-defined evaluation function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EmittanceObservable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attrname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plane, name, …)</a:t>
            </a:r>
            <a:br>
              <a:rPr lang="en-GB" sz="2000" b="1" dirty="0">
                <a:cs typeface="Courier New" panose="02070309020205020404" pitchFamily="49" charset="0"/>
              </a:rPr>
            </a:br>
            <a:r>
              <a:rPr lang="en-GB" sz="2000" dirty="0">
                <a:cs typeface="Courier New" panose="02070309020205020404" pitchFamily="49" charset="0"/>
              </a:rPr>
              <a:t>Use results of </a:t>
            </a:r>
            <a:r>
              <a:rPr lang="en-GB" sz="2000" dirty="0" err="1">
                <a:solidFill>
                  <a:schemeClr val="accent1"/>
                </a:solidFill>
                <a:latin typeface="Courier New" panose="02070309020205020404" pitchFamily="49" charset="0"/>
                <a:ea typeface="Menlo" panose="020B0609030804020204" pitchFamily="49" charset="0"/>
                <a:cs typeface="Courier New" panose="02070309020205020404" pitchFamily="49" charset="0"/>
              </a:rPr>
              <a:t>envelope_parameters</a:t>
            </a:r>
            <a:endParaRPr lang="en-GB" sz="2000" dirty="0">
              <a:solidFill>
                <a:schemeClr val="accent1"/>
              </a:solidFill>
              <a:latin typeface="Courier New" panose="02070309020205020404" pitchFamily="49" charset="0"/>
              <a:ea typeface="Menlo" panose="020B0609030804020204" pitchFamily="49" charset="0"/>
              <a:cs typeface="Courier New" panose="02070309020205020404" pitchFamily="49" charset="0"/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ElementObservable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…)</a:t>
            </a:r>
            <a:r>
              <a:rPr lang="en-GB" sz="2400" dirty="0">
                <a:cs typeface="Courier New" panose="02070309020205020404" pitchFamily="49" charset="0"/>
              </a:rPr>
              <a:t> </a:t>
            </a:r>
            <a:br>
              <a:rPr lang="en-GB" sz="2400" dirty="0">
                <a:cs typeface="Courier New" panose="02070309020205020404" pitchFamily="49" charset="0"/>
              </a:rPr>
            </a:br>
            <a:r>
              <a:rPr lang="en-GB" sz="2000" dirty="0">
                <a:cs typeface="Courier New" panose="02070309020205020404" pitchFamily="49" charset="0"/>
              </a:rPr>
              <a:t>Private: handles locations along the lattice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OrbitObservable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axis, name, …)</a:t>
            </a:r>
            <a:br>
              <a:rPr lang="en-GB" dirty="0">
                <a:cs typeface="Courier New" panose="02070309020205020404" pitchFamily="49" charset="0"/>
              </a:rPr>
            </a:br>
            <a:r>
              <a:rPr lang="en-GB" dirty="0">
                <a:cs typeface="Courier New" panose="02070309020205020404" pitchFamily="49" charset="0"/>
              </a:rPr>
              <a:t>Use results of </a:t>
            </a:r>
            <a:r>
              <a:rPr lang="en-GB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find_orbit</a:t>
            </a:r>
            <a:endParaRPr lang="en-GB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BPMOrbitObservable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axis, name, …)</a:t>
            </a:r>
            <a:br>
              <a:rPr lang="en-GB" dirty="0">
                <a:cs typeface="Courier New" panose="02070309020205020404" pitchFamily="49" charset="0"/>
              </a:rPr>
            </a:br>
            <a:r>
              <a:rPr lang="en-GB" dirty="0">
                <a:cs typeface="Courier New" panose="02070309020205020404" pitchFamily="49" charset="0"/>
              </a:rPr>
              <a:t>Same with BPM errors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TrajectoryObservable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axis, name, …)</a:t>
            </a:r>
            <a:r>
              <a:rPr lang="en-GB" dirty="0">
                <a:cs typeface="Courier New" panose="02070309020205020404" pitchFamily="49" charset="0"/>
              </a:rPr>
              <a:t> </a:t>
            </a:r>
            <a:br>
              <a:rPr lang="en-GB" dirty="0">
                <a:cs typeface="Courier New" panose="02070309020205020404" pitchFamily="49" charset="0"/>
              </a:rPr>
            </a:br>
            <a:r>
              <a:rPr lang="en-GB" dirty="0">
                <a:cs typeface="Courier New" panose="02070309020205020404" pitchFamily="49" charset="0"/>
              </a:rPr>
              <a:t>Use results of </a:t>
            </a:r>
            <a:r>
              <a:rPr lang="en-GB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lattice_pass</a:t>
            </a:r>
            <a:endParaRPr lang="en-GB" dirty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BPMTrajectoryObservable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axis, name, …)</a:t>
            </a:r>
            <a:r>
              <a:rPr lang="en-GB" dirty="0">
                <a:cs typeface="Courier New" panose="02070309020205020404" pitchFamily="49" charset="0"/>
              </a:rPr>
              <a:t> </a:t>
            </a:r>
            <a:br>
              <a:rPr lang="en-GB" dirty="0">
                <a:cs typeface="Courier New" panose="02070309020205020404" pitchFamily="49" charset="0"/>
              </a:rPr>
            </a:br>
            <a:r>
              <a:rPr lang="en-GB" dirty="0">
                <a:cs typeface="Courier New" panose="02070309020205020404" pitchFamily="49" charset="0"/>
              </a:rPr>
              <a:t>Same with BPM errors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MatrixObservable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axis, name, …)</a:t>
            </a:r>
            <a:r>
              <a:rPr lang="en-GB" dirty="0">
                <a:cs typeface="Courier New" panose="02070309020205020404" pitchFamily="49" charset="0"/>
              </a:rPr>
              <a:t> </a:t>
            </a:r>
            <a:br>
              <a:rPr lang="en-GB" dirty="0">
                <a:cs typeface="Courier New" panose="02070309020205020404" pitchFamily="49" charset="0"/>
              </a:rPr>
            </a:br>
            <a:r>
              <a:rPr lang="en-GB" dirty="0">
                <a:cs typeface="Courier New" panose="02070309020205020404" pitchFamily="49" charset="0"/>
              </a:rPr>
              <a:t>Use results of </a:t>
            </a:r>
            <a:r>
              <a:rPr lang="en-GB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find_m44/find_m66</a:t>
            </a:r>
          </a:p>
          <a:p>
            <a:pPr marL="914400" lvl="2" indent="0">
              <a:spcBef>
                <a:spcPts val="1200"/>
              </a:spcBef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LocalOpticsObservable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attrname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plane, name, …)</a:t>
            </a:r>
            <a:br>
              <a:rPr lang="en-GB" dirty="0">
                <a:cs typeface="Courier New" panose="02070309020205020404" pitchFamily="49" charset="0"/>
              </a:rPr>
            </a:br>
            <a:r>
              <a:rPr lang="en-GB" sz="2000" dirty="0"/>
              <a:t>Use </a:t>
            </a:r>
            <a:r>
              <a:rPr lang="en-GB" sz="2000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get_optics</a:t>
            </a:r>
            <a:r>
              <a:rPr lang="en-GB" sz="2000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2000" dirty="0"/>
              <a:t>local data, allow user-defined evaluation function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914400" lvl="2" indent="0">
              <a:spcBef>
                <a:spcPts val="1200"/>
              </a:spcBef>
              <a:buNone/>
            </a:pP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LatticeObservable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refpts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GB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attrname</a:t>
            </a:r>
            <a:r>
              <a:rPr lang="en-GB" b="1" dirty="0">
                <a:latin typeface="Courier New" panose="02070309020205020404" pitchFamily="49" charset="0"/>
                <a:cs typeface="Courier New" panose="02070309020205020404" pitchFamily="49" charset="0"/>
              </a:rPr>
              <a:t>, index, name, …)</a:t>
            </a:r>
            <a:r>
              <a:rPr lang="en-GB" dirty="0">
                <a:cs typeface="Courier New" panose="02070309020205020404" pitchFamily="49" charset="0"/>
              </a:rPr>
              <a:t> </a:t>
            </a:r>
            <a:br>
              <a:rPr lang="en-GB" dirty="0">
                <a:cs typeface="Courier New" panose="02070309020205020404" pitchFamily="49" charset="0"/>
              </a:rPr>
            </a:br>
            <a:r>
              <a:rPr lang="en-GB" dirty="0">
                <a:cs typeface="Courier New" panose="02070309020205020404" pitchFamily="49" charset="0"/>
              </a:rPr>
              <a:t>observe any attribute of lattice elements</a:t>
            </a:r>
            <a:endParaRPr lang="en-GB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>
              <a:spcBef>
                <a:spcPts val="1200"/>
              </a:spcBef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556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 err="1"/>
              <a:t>ObservableList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>
            <a:normAutofit/>
          </a:bodyPr>
          <a:lstStyle/>
          <a:p>
            <a:r>
              <a:rPr lang="fr-FR" sz="2400" dirty="0"/>
              <a:t>For optimisation, the computations are </a:t>
            </a:r>
            <a:r>
              <a:rPr lang="fr-FR" sz="2400" dirty="0" err="1"/>
              <a:t>done</a:t>
            </a:r>
            <a:r>
              <a:rPr lang="fr-FR" sz="2400" dirty="0"/>
              <a:t> in an Observable container: </a:t>
            </a:r>
            <a:r>
              <a:rPr lang="fr-FR" sz="2400" dirty="0" err="1"/>
              <a:t>ObservableList</a:t>
            </a:r>
            <a:endParaRPr lang="fr-FR" sz="2400" dirty="0"/>
          </a:p>
          <a:p>
            <a:pPr lvl="1"/>
            <a:r>
              <a:rPr lang="fr-FR" sz="2000" dirty="0" err="1"/>
              <a:t>Optics</a:t>
            </a:r>
            <a:r>
              <a:rPr lang="fr-FR" sz="2000" dirty="0"/>
              <a:t> </a:t>
            </a:r>
            <a:r>
              <a:rPr lang="fr-FR" sz="2000" dirty="0" err="1"/>
              <a:t>functions</a:t>
            </a:r>
            <a:r>
              <a:rPr lang="fr-FR" sz="2000" dirty="0"/>
              <a:t> are </a:t>
            </a:r>
            <a:r>
              <a:rPr lang="fr-FR" sz="2000" dirty="0" err="1"/>
              <a:t>called</a:t>
            </a:r>
            <a:r>
              <a:rPr lang="fr-FR" sz="2000" dirty="0"/>
              <a:t> </a:t>
            </a:r>
            <a:r>
              <a:rPr lang="fr-FR" sz="2000" dirty="0" err="1"/>
              <a:t>only</a:t>
            </a:r>
            <a:r>
              <a:rPr lang="fr-FR" sz="2000" dirty="0"/>
              <a:t> once </a:t>
            </a:r>
            <a:r>
              <a:rPr lang="fr-FR" sz="2000" dirty="0" err="1"/>
              <a:t>after</a:t>
            </a:r>
            <a:r>
              <a:rPr lang="fr-FR" sz="2000" dirty="0"/>
              <a:t> </a:t>
            </a:r>
            <a:r>
              <a:rPr lang="fr-FR" sz="2000" dirty="0" err="1"/>
              <a:t>grouping</a:t>
            </a:r>
            <a:r>
              <a:rPr lang="fr-FR" sz="2000" dirty="0"/>
              <a:t> the </a:t>
            </a:r>
            <a:r>
              <a:rPr lang="fr-FR" sz="2000" dirty="0" err="1"/>
              <a:t>needs</a:t>
            </a:r>
            <a:r>
              <a:rPr lang="fr-FR" sz="2000" dirty="0"/>
              <a:t> of the </a:t>
            </a:r>
            <a:r>
              <a:rPr lang="fr-FR" sz="2000" dirty="0" err="1"/>
              <a:t>elements</a:t>
            </a:r>
            <a:endParaRPr lang="fr-FR" sz="2000" dirty="0"/>
          </a:p>
          <a:p>
            <a:pPr lvl="1"/>
            <a:r>
              <a:rPr lang="fr-FR" sz="2000" dirty="0" err="1"/>
              <a:t>Ref</a:t>
            </a:r>
            <a:r>
              <a:rPr lang="fr-FR" sz="2000" dirty="0"/>
              <a:t>. points are </a:t>
            </a:r>
            <a:r>
              <a:rPr lang="fr-FR" sz="2000" dirty="0" err="1"/>
              <a:t>grouped</a:t>
            </a:r>
            <a:endParaRPr lang="fr-FR" sz="2000" dirty="0"/>
          </a:p>
          <a:p>
            <a:pPr lvl="1"/>
            <a:r>
              <a:rPr lang="fr-FR" sz="2000" dirty="0" err="1"/>
              <a:t>Each</a:t>
            </a:r>
            <a:r>
              <a:rPr lang="fr-FR" sz="2000" dirty="0"/>
              <a:t> </a:t>
            </a:r>
            <a:r>
              <a:rPr lang="fr-FR" sz="2000" dirty="0" err="1"/>
              <a:t>elements</a:t>
            </a:r>
            <a:r>
              <a:rPr lang="fr-FR" sz="2000" dirty="0"/>
              <a:t> </a:t>
            </a:r>
            <a:r>
              <a:rPr lang="fr-FR" sz="2000" dirty="0" err="1"/>
              <a:t>receives</a:t>
            </a:r>
            <a:r>
              <a:rPr lang="fr-FR" sz="2000" dirty="0"/>
              <a:t> the </a:t>
            </a:r>
            <a:r>
              <a:rPr lang="fr-FR" sz="2000" dirty="0" err="1"/>
              <a:t>kind</a:t>
            </a:r>
            <a:r>
              <a:rPr lang="fr-FR" sz="2000" dirty="0"/>
              <a:t> of </a:t>
            </a:r>
            <a:r>
              <a:rPr lang="fr-FR" sz="2000" dirty="0" err="1"/>
              <a:t>results</a:t>
            </a:r>
            <a:r>
              <a:rPr lang="fr-FR" sz="2000" dirty="0"/>
              <a:t>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needs</a:t>
            </a:r>
            <a:r>
              <a:rPr lang="fr-FR" sz="2000" dirty="0"/>
              <a:t>, at the locations </a:t>
            </a:r>
            <a:r>
              <a:rPr lang="fr-FR" sz="2000" dirty="0" err="1"/>
              <a:t>it</a:t>
            </a:r>
            <a:r>
              <a:rPr lang="fr-FR" sz="2000" dirty="0"/>
              <a:t> </a:t>
            </a:r>
            <a:r>
              <a:rPr lang="fr-FR" sz="2000" dirty="0" err="1"/>
              <a:t>asked</a:t>
            </a:r>
            <a:r>
              <a:rPr lang="fr-FR" sz="2000" dirty="0"/>
              <a:t> for</a:t>
            </a:r>
          </a:p>
          <a:p>
            <a:r>
              <a:rPr lang="fr-FR" sz="2400" dirty="0"/>
              <a:t>1 </a:t>
            </a:r>
            <a:r>
              <a:rPr lang="fr-FR" sz="2400" dirty="0" err="1"/>
              <a:t>method</a:t>
            </a:r>
            <a:r>
              <a:rPr lang="fr-FR" sz="2400" dirty="0"/>
              <a:t>:</a:t>
            </a:r>
          </a:p>
          <a:p>
            <a:pPr lvl="1"/>
            <a:r>
              <a:rPr lang="fr-FR" sz="2000" dirty="0" err="1"/>
              <a:t>ObservableList.evaluate</a:t>
            </a:r>
            <a:r>
              <a:rPr lang="fr-FR" sz="2000" dirty="0"/>
              <a:t>(</a:t>
            </a:r>
            <a:r>
              <a:rPr lang="fr-FR" sz="2000" dirty="0" err="1"/>
              <a:t>lattice</a:t>
            </a:r>
            <a:r>
              <a:rPr lang="fr-FR" sz="2000" dirty="0"/>
              <a:t>)</a:t>
            </a:r>
          </a:p>
          <a:p>
            <a:r>
              <a:rPr lang="fr-FR" sz="2400" dirty="0"/>
              <a:t>Few </a:t>
            </a:r>
            <a:r>
              <a:rPr lang="fr-FR" sz="2400" dirty="0" err="1"/>
              <a:t>properties</a:t>
            </a:r>
            <a:r>
              <a:rPr lang="fr-FR" sz="2400" dirty="0"/>
              <a:t>:</a:t>
            </a:r>
          </a:p>
          <a:p>
            <a:pPr lvl="1"/>
            <a:r>
              <a:rPr lang="fr-FR" sz="2000" dirty="0"/>
              <a:t>values</a:t>
            </a:r>
          </a:p>
          <a:p>
            <a:pPr lvl="1"/>
            <a:r>
              <a:rPr lang="fr-FR" sz="2000" dirty="0" err="1"/>
              <a:t>targets</a:t>
            </a:r>
            <a:r>
              <a:rPr lang="fr-FR" sz="2000" dirty="0"/>
              <a:t> (</a:t>
            </a:r>
            <a:r>
              <a:rPr lang="fr-FR" sz="2000" dirty="0" err="1"/>
              <a:t>optional</a:t>
            </a:r>
            <a:r>
              <a:rPr lang="fr-FR" sz="2000" dirty="0"/>
              <a:t>)</a:t>
            </a:r>
          </a:p>
          <a:p>
            <a:pPr lvl="1"/>
            <a:r>
              <a:rPr lang="fr-FR" sz="2000" dirty="0" err="1"/>
              <a:t>deviations</a:t>
            </a:r>
            <a:r>
              <a:rPr lang="fr-FR" sz="2000" dirty="0"/>
              <a:t> (</a:t>
            </a:r>
            <a:r>
              <a:rPr lang="fr-FR" sz="2000" dirty="0" err="1"/>
              <a:t>optional</a:t>
            </a:r>
            <a:r>
              <a:rPr lang="fr-FR" sz="2000" dirty="0"/>
              <a:t>)</a:t>
            </a:r>
          </a:p>
          <a:p>
            <a:pPr lvl="1"/>
            <a:r>
              <a:rPr lang="fr-FR" sz="2000" dirty="0" err="1"/>
              <a:t>residuals</a:t>
            </a:r>
            <a:r>
              <a:rPr lang="fr-FR" sz="2000" dirty="0"/>
              <a:t> (</a:t>
            </a:r>
            <a:r>
              <a:rPr lang="fr-FR" sz="2000" dirty="0" err="1"/>
              <a:t>optional</a:t>
            </a:r>
            <a:r>
              <a:rPr lang="fr-FR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9635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607F4A-CACE-3EE1-D38B-12CFC0569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65190"/>
          </a:xfrm>
        </p:spPr>
        <p:txBody>
          <a:bodyPr>
            <a:noAutofit/>
          </a:bodyPr>
          <a:lstStyle/>
          <a:p>
            <a:r>
              <a:rPr lang="fr-FR" sz="3600" dirty="0"/>
              <a:t>More </a:t>
            </a:r>
            <a:r>
              <a:rPr lang="fr-FR" sz="3600" dirty="0" err="1"/>
              <a:t>generally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85BDF2-A121-B2BA-0A5F-8F7EF97442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038" y="956441"/>
            <a:ext cx="8543925" cy="5220522"/>
          </a:xfrm>
        </p:spPr>
        <p:txBody>
          <a:bodyPr/>
          <a:lstStyle/>
          <a:p>
            <a:r>
              <a:rPr lang="fr-FR" sz="2400" dirty="0"/>
              <a:t>Observable can </a:t>
            </a:r>
            <a:r>
              <a:rPr lang="fr-FR" sz="2400" dirty="0" err="1"/>
              <a:t>be</a:t>
            </a:r>
            <a:r>
              <a:rPr lang="fr-FR" sz="2400" dirty="0"/>
              <a:t> a base class for </a:t>
            </a:r>
            <a:r>
              <a:rPr lang="fr-FR" sz="2400" dirty="0" err="1"/>
              <a:t>other</a:t>
            </a:r>
            <a:r>
              <a:rPr lang="fr-FR" sz="2400" dirty="0"/>
              <a:t> usages. </a:t>
            </a:r>
            <a:r>
              <a:rPr lang="fr-FR" sz="2400" dirty="0" err="1"/>
              <a:t>Its</a:t>
            </a:r>
            <a:r>
              <a:rPr lang="fr-FR" sz="2400" dirty="0"/>
              <a:t> </a:t>
            </a:r>
            <a:r>
              <a:rPr lang="fr-FR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evalfun</a:t>
            </a:r>
            <a:r>
              <a:rPr lang="fr-FR" sz="2400" dirty="0"/>
              <a:t> </a:t>
            </a:r>
            <a:r>
              <a:rPr lang="fr-FR" sz="2400" dirty="0" err="1"/>
              <a:t>callable</a:t>
            </a:r>
            <a:r>
              <a:rPr lang="fr-FR" sz="2400" dirty="0"/>
              <a:t> </a:t>
            </a:r>
            <a:r>
              <a:rPr lang="fr-FR" sz="2400" dirty="0" err="1"/>
              <a:t>attribute</a:t>
            </a:r>
            <a:r>
              <a:rPr lang="fr-FR" sz="2400" dirty="0"/>
              <a:t> can:</a:t>
            </a:r>
            <a:br>
              <a:rPr lang="fr-FR" sz="2400" dirty="0"/>
            </a:br>
            <a:endParaRPr lang="fr-FR" sz="2400" dirty="0"/>
          </a:p>
          <a:p>
            <a:pPr lvl="1"/>
            <a:r>
              <a:rPr lang="fr-FR" sz="2000" dirty="0"/>
              <a:t>Read a file of </a:t>
            </a:r>
            <a:r>
              <a:rPr lang="fr-FR" sz="2000" dirty="0" err="1"/>
              <a:t>saved</a:t>
            </a:r>
            <a:r>
              <a:rPr lang="fr-FR" sz="2000" dirty="0"/>
              <a:t> values,</a:t>
            </a:r>
            <a:br>
              <a:rPr lang="fr-FR" sz="2000" dirty="0"/>
            </a:br>
            <a:endParaRPr lang="fr-FR" sz="2000" dirty="0"/>
          </a:p>
          <a:p>
            <a:pPr lvl="1"/>
            <a:r>
              <a:rPr lang="fr-FR" sz="2000" dirty="0"/>
              <a:t>Access a </a:t>
            </a:r>
            <a:r>
              <a:rPr lang="fr-FR" sz="2000" dirty="0" err="1"/>
              <a:t>database</a:t>
            </a:r>
            <a:r>
              <a:rPr lang="fr-FR" sz="2000" dirty="0"/>
              <a:t>,</a:t>
            </a:r>
            <a:br>
              <a:rPr lang="fr-FR" sz="2000" dirty="0"/>
            </a:br>
            <a:endParaRPr lang="fr-FR" sz="2000" dirty="0"/>
          </a:p>
          <a:p>
            <a:pPr lvl="1"/>
            <a:r>
              <a:rPr lang="fr-FR" sz="2000" dirty="0"/>
              <a:t>Trigger data acquisition,</a:t>
            </a:r>
            <a:br>
              <a:rPr lang="fr-FR" sz="2000" dirty="0"/>
            </a:br>
            <a:endParaRPr lang="fr-FR" sz="2000" dirty="0"/>
          </a:p>
          <a:p>
            <a:pPr lvl="1"/>
            <a:r>
              <a:rPr lang="fr-FR" sz="2000" dirty="0"/>
              <a:t>…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47409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82</TotalTime>
  <Words>400</Words>
  <Application>Microsoft Macintosh PowerPoint</Application>
  <PresentationFormat>Format A4 (210 x 297 mm)</PresentationFormat>
  <Paragraphs>47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Courier New</vt:lpstr>
      <vt:lpstr>Thème Office</vt:lpstr>
      <vt:lpstr>Observables</vt:lpstr>
      <vt:lpstr>Observable</vt:lpstr>
      <vt:lpstr>Observables in simulation</vt:lpstr>
      <vt:lpstr>ObservableList</vt:lpstr>
      <vt:lpstr>More generally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 et M Farvacque</dc:creator>
  <cp:lastModifiedBy>L et M Farvacque</cp:lastModifiedBy>
  <cp:revision>3</cp:revision>
  <dcterms:created xsi:type="dcterms:W3CDTF">2023-02-22T13:41:40Z</dcterms:created>
  <dcterms:modified xsi:type="dcterms:W3CDTF">2023-02-22T15:04:35Z</dcterms:modified>
</cp:coreProperties>
</file>