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691" r:id="rId2"/>
  </p:sldMasterIdLst>
  <p:notesMasterIdLst>
    <p:notesMasterId r:id="rId28"/>
  </p:notesMasterIdLst>
  <p:sldIdLst>
    <p:sldId id="256" r:id="rId3"/>
    <p:sldId id="1288" r:id="rId4"/>
    <p:sldId id="258" r:id="rId5"/>
    <p:sldId id="477" r:id="rId6"/>
    <p:sldId id="479" r:id="rId7"/>
    <p:sldId id="482" r:id="rId8"/>
    <p:sldId id="1321" r:id="rId9"/>
    <p:sldId id="1325" r:id="rId10"/>
    <p:sldId id="316" r:id="rId11"/>
    <p:sldId id="1298" r:id="rId12"/>
    <p:sldId id="269" r:id="rId13"/>
    <p:sldId id="1308" r:id="rId14"/>
    <p:sldId id="1307" r:id="rId15"/>
    <p:sldId id="272" r:id="rId16"/>
    <p:sldId id="1326" r:id="rId17"/>
    <p:sldId id="1318" r:id="rId18"/>
    <p:sldId id="1319" r:id="rId19"/>
    <p:sldId id="1320" r:id="rId20"/>
    <p:sldId id="1330" r:id="rId21"/>
    <p:sldId id="1291" r:id="rId22"/>
    <p:sldId id="1327" r:id="rId23"/>
    <p:sldId id="1293" r:id="rId24"/>
    <p:sldId id="321" r:id="rId25"/>
    <p:sldId id="322" r:id="rId26"/>
    <p:sldId id="326" r:id="rId27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97E0AB-ABAD-0178-32EB-A79293F28F79}" name="ABIVEN Yves-Marie" initials="AY" userId="S::yves-marie.abiven@synchrotron-soleil.fr::919fe2e7-ad98-4e7c-a00b-19f4f9f5f7de" providerId="AD"/>
  <p188:author id="{054EA1EA-3B9C-6C66-DD9F-1657C3B77674}" name="ABEILLE Gwenaelle" initials="AG" userId="S::gwenaelle.abeille@synchrotron-soleil.fr::07cae91e-5990-44d4-8b87-0a919d32ab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85"/>
    <a:srgbClr val="FC9804"/>
    <a:srgbClr val="FFCC00"/>
    <a:srgbClr val="3F6BAE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8" autoAdjust="0"/>
    <p:restoredTop sz="84915" autoAdjust="0"/>
  </p:normalViewPr>
  <p:slideViewPr>
    <p:cSldViewPr snapToGrid="0">
      <p:cViewPr varScale="1">
        <p:scale>
          <a:sx n="172" d="100"/>
          <a:sy n="172" d="100"/>
        </p:scale>
        <p:origin x="902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m-acc\Commun_Accelerateurs-Ingenierie\ISAC\04_OPERATION\04_Indicateurs\2022\Demande_Services_ISA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-acc\Commun_Accelerateurs-Ingenierie\ISAC\04_OPERATION\04_Indicateurs\2022\Demande_Services_IS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r-FR" dirty="0"/>
              <a:t>services </a:t>
            </a:r>
            <a:r>
              <a:rPr lang="fr-FR" dirty="0" err="1"/>
              <a:t>requests</a:t>
            </a:r>
            <a:endParaRPr lang="fr-FR" dirty="0"/>
          </a:p>
        </c:rich>
      </c:tx>
      <c:overlay val="0"/>
      <c:spPr>
        <a:noFill/>
        <a:ln>
          <a:noFill/>
        </a:ln>
      </c:spPr>
    </c:title>
    <c:autoTitleDeleted val="0"/>
    <c:view3D>
      <c:rotX val="14"/>
      <c:rotY val="19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Feuil6!$B$1</c:f>
              <c:strCache>
                <c:ptCount val="1"/>
                <c:pt idx="0">
                  <c:v>Electronic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strRef>
              <c:f>Feuil6!$A$2:$A$31</c:f>
              <c:strCache>
                <c:ptCount val="30"/>
                <c:pt idx="0">
                  <c:v>MACHINE</c:v>
                </c:pt>
                <c:pt idx="1">
                  <c:v>MARS</c:v>
                </c:pt>
                <c:pt idx="2">
                  <c:v>ANATOMIX</c:v>
                </c:pt>
                <c:pt idx="3">
                  <c:v>METROLOGIE</c:v>
                </c:pt>
                <c:pt idx="4">
                  <c:v>CRISTAL</c:v>
                </c:pt>
                <c:pt idx="5">
                  <c:v>GALAXIES</c:v>
                </c:pt>
                <c:pt idx="6">
                  <c:v>SAMBA</c:v>
                </c:pt>
                <c:pt idx="7">
                  <c:v>NANOSCOPIUM</c:v>
                </c:pt>
                <c:pt idx="8">
                  <c:v>TEMPO</c:v>
                </c:pt>
                <c:pt idx="9">
                  <c:v>DIFFABS</c:v>
                </c:pt>
                <c:pt idx="10">
                  <c:v>PSICHE</c:v>
                </c:pt>
                <c:pt idx="11">
                  <c:v>SIRIUS</c:v>
                </c:pt>
                <c:pt idx="12">
                  <c:v>SIXS</c:v>
                </c:pt>
                <c:pt idx="13">
                  <c:v>DEIMOS</c:v>
                </c:pt>
                <c:pt idx="14">
                  <c:v>ANTARES</c:v>
                </c:pt>
                <c:pt idx="15">
                  <c:v>PUMA</c:v>
                </c:pt>
                <c:pt idx="16">
                  <c:v>PX2</c:v>
                </c:pt>
                <c:pt idx="17">
                  <c:v>SEXTANTS</c:v>
                </c:pt>
                <c:pt idx="18">
                  <c:v>DET</c:v>
                </c:pt>
                <c:pt idx="19">
                  <c:v>SWING</c:v>
                </c:pt>
                <c:pt idx="20">
                  <c:v>LUCIA</c:v>
                </c:pt>
                <c:pt idx="21">
                  <c:v>PROXIMA 1</c:v>
                </c:pt>
                <c:pt idx="22">
                  <c:v>SMIS</c:v>
                </c:pt>
                <c:pt idx="23">
                  <c:v>ODE</c:v>
                </c:pt>
                <c:pt idx="24">
                  <c:v>PLEIADES</c:v>
                </c:pt>
                <c:pt idx="25">
                  <c:v>CASSIOPEE</c:v>
                </c:pt>
                <c:pt idx="26">
                  <c:v>AILES</c:v>
                </c:pt>
                <c:pt idx="27">
                  <c:v>ROCK</c:v>
                </c:pt>
                <c:pt idx="28">
                  <c:v>DETECTEUR</c:v>
                </c:pt>
                <c:pt idx="29">
                  <c:v>HERMES</c:v>
                </c:pt>
              </c:strCache>
            </c:strRef>
          </c:cat>
          <c:val>
            <c:numRef>
              <c:f>Feuil6!$B$2:$B$31</c:f>
              <c:numCache>
                <c:formatCode>General</c:formatCode>
                <c:ptCount val="30"/>
                <c:pt idx="0">
                  <c:v>21</c:v>
                </c:pt>
                <c:pt idx="1">
                  <c:v>12</c:v>
                </c:pt>
                <c:pt idx="2">
                  <c:v>11</c:v>
                </c:pt>
                <c:pt idx="3">
                  <c:v>13</c:v>
                </c:pt>
                <c:pt idx="4">
                  <c:v>6</c:v>
                </c:pt>
                <c:pt idx="5">
                  <c:v>6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6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2</c:v>
                </c:pt>
                <c:pt idx="15">
                  <c:v>4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4</c:v>
                </c:pt>
                <c:pt idx="20">
                  <c:v>1</c:v>
                </c:pt>
                <c:pt idx="21">
                  <c:v>3</c:v>
                </c:pt>
                <c:pt idx="22">
                  <c:v>5</c:v>
                </c:pt>
                <c:pt idx="23">
                  <c:v>2</c:v>
                </c:pt>
                <c:pt idx="24">
                  <c:v>4</c:v>
                </c:pt>
                <c:pt idx="25">
                  <c:v>3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0-4367-B40E-6BD7FD78F255}"/>
            </c:ext>
          </c:extLst>
        </c:ser>
        <c:ser>
          <c:idx val="1"/>
          <c:order val="1"/>
          <c:tx>
            <c:strRef>
              <c:f>Feuil6!$C$1</c:f>
              <c:strCache>
                <c:ptCount val="1"/>
                <c:pt idx="0">
                  <c:v>Computing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Ref>
              <c:f>Feuil6!$A$2:$A$31</c:f>
              <c:strCache>
                <c:ptCount val="30"/>
                <c:pt idx="0">
                  <c:v>MACHINE</c:v>
                </c:pt>
                <c:pt idx="1">
                  <c:v>MARS</c:v>
                </c:pt>
                <c:pt idx="2">
                  <c:v>ANATOMIX</c:v>
                </c:pt>
                <c:pt idx="3">
                  <c:v>METROLOGIE</c:v>
                </c:pt>
                <c:pt idx="4">
                  <c:v>CRISTAL</c:v>
                </c:pt>
                <c:pt idx="5">
                  <c:v>GALAXIES</c:v>
                </c:pt>
                <c:pt idx="6">
                  <c:v>SAMBA</c:v>
                </c:pt>
                <c:pt idx="7">
                  <c:v>NANOSCOPIUM</c:v>
                </c:pt>
                <c:pt idx="8">
                  <c:v>TEMPO</c:v>
                </c:pt>
                <c:pt idx="9">
                  <c:v>DIFFABS</c:v>
                </c:pt>
                <c:pt idx="10">
                  <c:v>PSICHE</c:v>
                </c:pt>
                <c:pt idx="11">
                  <c:v>SIRIUS</c:v>
                </c:pt>
                <c:pt idx="12">
                  <c:v>SIXS</c:v>
                </c:pt>
                <c:pt idx="13">
                  <c:v>DEIMOS</c:v>
                </c:pt>
                <c:pt idx="14">
                  <c:v>ANTARES</c:v>
                </c:pt>
                <c:pt idx="15">
                  <c:v>PUMA</c:v>
                </c:pt>
                <c:pt idx="16">
                  <c:v>PX2</c:v>
                </c:pt>
                <c:pt idx="17">
                  <c:v>SEXTANTS</c:v>
                </c:pt>
                <c:pt idx="18">
                  <c:v>DET</c:v>
                </c:pt>
                <c:pt idx="19">
                  <c:v>SWING</c:v>
                </c:pt>
                <c:pt idx="20">
                  <c:v>LUCIA</c:v>
                </c:pt>
                <c:pt idx="21">
                  <c:v>PROXIMA 1</c:v>
                </c:pt>
                <c:pt idx="22">
                  <c:v>SMIS</c:v>
                </c:pt>
                <c:pt idx="23">
                  <c:v>ODE</c:v>
                </c:pt>
                <c:pt idx="24">
                  <c:v>PLEIADES</c:v>
                </c:pt>
                <c:pt idx="25">
                  <c:v>CASSIOPEE</c:v>
                </c:pt>
                <c:pt idx="26">
                  <c:v>AILES</c:v>
                </c:pt>
                <c:pt idx="27">
                  <c:v>ROCK</c:v>
                </c:pt>
                <c:pt idx="28">
                  <c:v>DETECTEUR</c:v>
                </c:pt>
                <c:pt idx="29">
                  <c:v>HERMES</c:v>
                </c:pt>
              </c:strCache>
            </c:strRef>
          </c:cat>
          <c:val>
            <c:numRef>
              <c:f>Feuil6!$C$2:$C$31</c:f>
              <c:numCache>
                <c:formatCode>General</c:formatCode>
                <c:ptCount val="30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1</c:v>
                </c:pt>
                <c:pt idx="19">
                  <c:v>2</c:v>
                </c:pt>
                <c:pt idx="20">
                  <c:v>4</c:v>
                </c:pt>
                <c:pt idx="21">
                  <c:v>2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0-4367-B40E-6BD7FD78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3890400"/>
        <c:axId val="1663892064"/>
        <c:axId val="0"/>
      </c:bar3DChart>
      <c:valAx>
        <c:axId val="16638920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crossAx val="1663890400"/>
        <c:crosses val="autoZero"/>
        <c:crossBetween val="between"/>
      </c:valAx>
      <c:catAx>
        <c:axId val="16638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crossAx val="166389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Incidents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spc="0" baseline="0" dirty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OnCall!$A$13</c:f>
              <c:strCache>
                <c:ptCount val="1"/>
                <c:pt idx="0">
                  <c:v>Electronic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OnCall!$B$12:$F$12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OnCall!$B$13:$F$13</c:f>
              <c:numCache>
                <c:formatCode>General</c:formatCode>
                <c:ptCount val="5"/>
                <c:pt idx="0">
                  <c:v>265</c:v>
                </c:pt>
                <c:pt idx="1">
                  <c:v>292</c:v>
                </c:pt>
                <c:pt idx="2">
                  <c:v>210</c:v>
                </c:pt>
                <c:pt idx="3">
                  <c:v>213</c:v>
                </c:pt>
                <c:pt idx="4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9-447E-B142-B23C5992B595}"/>
            </c:ext>
          </c:extLst>
        </c:ser>
        <c:ser>
          <c:idx val="1"/>
          <c:order val="1"/>
          <c:tx>
            <c:strRef>
              <c:f>OnCall!$A$14</c:f>
              <c:strCache>
                <c:ptCount val="1"/>
                <c:pt idx="0">
                  <c:v>Computing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OnCall!$B$12:$F$12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OnCall!$B$14:$F$14</c:f>
              <c:numCache>
                <c:formatCode>General</c:formatCode>
                <c:ptCount val="5"/>
                <c:pt idx="0">
                  <c:v>472</c:v>
                </c:pt>
                <c:pt idx="1">
                  <c:v>479</c:v>
                </c:pt>
                <c:pt idx="2">
                  <c:v>468</c:v>
                </c:pt>
                <c:pt idx="3">
                  <c:v>474</c:v>
                </c:pt>
                <c:pt idx="4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9-447E-B142-B23C5992B5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69707040"/>
        <c:axId val="669707456"/>
      </c:barChart>
      <c:catAx>
        <c:axId val="6697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707456"/>
        <c:crosses val="autoZero"/>
        <c:auto val="1"/>
        <c:lblAlgn val="ctr"/>
        <c:lblOffset val="100"/>
        <c:noMultiLvlLbl val="0"/>
      </c:catAx>
      <c:valAx>
        <c:axId val="66970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70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8DFFB-A675-4700-B1E8-703165274C64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C64F9855-0350-4164-B0D4-D1D15C9D69CA}">
      <dgm:prSet/>
      <dgm:spPr/>
      <dgm:t>
        <a:bodyPr/>
        <a:lstStyle/>
        <a:p>
          <a:r>
            <a:rPr lang="en-US" dirty="0"/>
            <a:t>Towards SOLEIL II</a:t>
          </a:r>
          <a:endParaRPr lang="fr-FR" dirty="0"/>
        </a:p>
      </dgm:t>
    </dgm:pt>
    <dgm:pt modelId="{04927EC7-32AE-4BE4-8805-08608613577D}" type="parTrans" cxnId="{1468E8CD-D382-4387-85D0-A24967BB9CEF}">
      <dgm:prSet/>
      <dgm:spPr/>
      <dgm:t>
        <a:bodyPr/>
        <a:lstStyle/>
        <a:p>
          <a:endParaRPr lang="fr-FR"/>
        </a:p>
      </dgm:t>
    </dgm:pt>
    <dgm:pt modelId="{9ED32FD1-1DD2-41C3-A1B2-6B9CAF576230}" type="sibTrans" cxnId="{1468E8CD-D382-4387-85D0-A24967BB9CEF}">
      <dgm:prSet/>
      <dgm:spPr/>
      <dgm:t>
        <a:bodyPr/>
        <a:lstStyle/>
        <a:p>
          <a:endParaRPr lang="fr-FR"/>
        </a:p>
      </dgm:t>
    </dgm:pt>
    <dgm:pt modelId="{729C5925-8ABE-42C5-9CB3-5CCB5EE7F218}">
      <dgm:prSet/>
      <dgm:spPr/>
      <dgm:t>
        <a:bodyPr/>
        <a:lstStyle/>
        <a:p>
          <a:r>
            <a:rPr lang="en-US"/>
            <a:t>UI status around control system</a:t>
          </a:r>
          <a:endParaRPr lang="fr-FR"/>
        </a:p>
      </dgm:t>
    </dgm:pt>
    <dgm:pt modelId="{4D70DB31-CDBA-4015-BC0D-C1E4BC8D6651}" type="parTrans" cxnId="{565677AF-7F0B-4981-8D48-7D43B2880284}">
      <dgm:prSet/>
      <dgm:spPr/>
      <dgm:t>
        <a:bodyPr/>
        <a:lstStyle/>
        <a:p>
          <a:endParaRPr lang="fr-FR"/>
        </a:p>
      </dgm:t>
    </dgm:pt>
    <dgm:pt modelId="{D547AB0E-EE4D-43AB-92CC-59CB8B0CD1CE}" type="sibTrans" cxnId="{565677AF-7F0B-4981-8D48-7D43B2880284}">
      <dgm:prSet/>
      <dgm:spPr/>
      <dgm:t>
        <a:bodyPr/>
        <a:lstStyle/>
        <a:p>
          <a:endParaRPr lang="fr-FR"/>
        </a:p>
      </dgm:t>
    </dgm:pt>
    <dgm:pt modelId="{E4208824-6603-49C9-B716-497C4507DD03}">
      <dgm:prSet/>
      <dgm:spPr/>
      <dgm:t>
        <a:bodyPr/>
        <a:lstStyle/>
        <a:p>
          <a:r>
            <a:rPr lang="en-US" dirty="0"/>
            <a:t>UI organization</a:t>
          </a:r>
          <a:endParaRPr lang="fr-FR" dirty="0"/>
        </a:p>
      </dgm:t>
    </dgm:pt>
    <dgm:pt modelId="{47A1543D-42B2-4107-A12A-0BDDC43B71CC}" type="parTrans" cxnId="{FB7F484E-93C4-4296-AD8C-3A9E8B086F2C}">
      <dgm:prSet/>
      <dgm:spPr/>
      <dgm:t>
        <a:bodyPr/>
        <a:lstStyle/>
        <a:p>
          <a:endParaRPr lang="fr-FR"/>
        </a:p>
      </dgm:t>
    </dgm:pt>
    <dgm:pt modelId="{1EF71254-B819-432D-9D29-3D0BC6A8F5B7}" type="sibTrans" cxnId="{FB7F484E-93C4-4296-AD8C-3A9E8B086F2C}">
      <dgm:prSet/>
      <dgm:spPr/>
      <dgm:t>
        <a:bodyPr/>
        <a:lstStyle/>
        <a:p>
          <a:endParaRPr lang="fr-FR"/>
        </a:p>
      </dgm:t>
    </dgm:pt>
    <dgm:pt modelId="{9948E225-D600-42D3-8475-8E62B54BF141}">
      <dgm:prSet/>
      <dgm:spPr/>
      <dgm:t>
        <a:bodyPr/>
        <a:lstStyle/>
        <a:p>
          <a:r>
            <a:rPr lang="en-US" dirty="0"/>
            <a:t>Future plans </a:t>
          </a:r>
          <a:endParaRPr lang="fr-FR" dirty="0"/>
        </a:p>
      </dgm:t>
    </dgm:pt>
    <dgm:pt modelId="{39E0EFD3-56BF-4C63-961B-24F82C9DF884}" type="parTrans" cxnId="{DA28D5BE-4DD8-4415-81C3-9DD2AF57501B}">
      <dgm:prSet/>
      <dgm:spPr/>
      <dgm:t>
        <a:bodyPr/>
        <a:lstStyle/>
        <a:p>
          <a:endParaRPr lang="fr-FR"/>
        </a:p>
      </dgm:t>
    </dgm:pt>
    <dgm:pt modelId="{C1EA9E54-ACBC-45AE-AA99-9AD43444B00F}" type="sibTrans" cxnId="{DA28D5BE-4DD8-4415-81C3-9DD2AF57501B}">
      <dgm:prSet/>
      <dgm:spPr/>
      <dgm:t>
        <a:bodyPr/>
        <a:lstStyle/>
        <a:p>
          <a:endParaRPr lang="fr-FR"/>
        </a:p>
      </dgm:t>
    </dgm:pt>
    <dgm:pt modelId="{9A62CE3E-8672-4B72-B641-1AC5A21C34CB}" type="pres">
      <dgm:prSet presAssocID="{4648DFFB-A675-4700-B1E8-703165274C64}" presName="linear" presStyleCnt="0">
        <dgm:presLayoutVars>
          <dgm:animLvl val="lvl"/>
          <dgm:resizeHandles val="exact"/>
        </dgm:presLayoutVars>
      </dgm:prSet>
      <dgm:spPr/>
    </dgm:pt>
    <dgm:pt modelId="{8127B5B8-A46A-4B90-85A1-684EC2152F57}" type="pres">
      <dgm:prSet presAssocID="{C64F9855-0350-4164-B0D4-D1D15C9D69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E762ED-C5A8-4ECA-BB81-4578034CCC9E}" type="pres">
      <dgm:prSet presAssocID="{9ED32FD1-1DD2-41C3-A1B2-6B9CAF576230}" presName="spacer" presStyleCnt="0"/>
      <dgm:spPr/>
    </dgm:pt>
    <dgm:pt modelId="{9D0A0A2D-8B01-45B3-9F2E-918CFCF4D1E9}" type="pres">
      <dgm:prSet presAssocID="{729C5925-8ABE-42C5-9CB3-5CCB5EE7F2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C4A13B-212A-43B4-B308-4F513355C2CC}" type="pres">
      <dgm:prSet presAssocID="{D547AB0E-EE4D-43AB-92CC-59CB8B0CD1CE}" presName="spacer" presStyleCnt="0"/>
      <dgm:spPr/>
    </dgm:pt>
    <dgm:pt modelId="{F02D56DA-68D2-464C-A27B-5990EA5711B1}" type="pres">
      <dgm:prSet presAssocID="{E4208824-6603-49C9-B716-497C4507DD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6A861C-8465-4AAA-A0C7-A5491D0A34C7}" type="pres">
      <dgm:prSet presAssocID="{1EF71254-B819-432D-9D29-3D0BC6A8F5B7}" presName="spacer" presStyleCnt="0"/>
      <dgm:spPr/>
    </dgm:pt>
    <dgm:pt modelId="{46A46D91-4759-4D69-99C9-08827FC24B58}" type="pres">
      <dgm:prSet presAssocID="{9948E225-D600-42D3-8475-8E62B54BF14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7F484E-93C4-4296-AD8C-3A9E8B086F2C}" srcId="{4648DFFB-A675-4700-B1E8-703165274C64}" destId="{E4208824-6603-49C9-B716-497C4507DD03}" srcOrd="2" destOrd="0" parTransId="{47A1543D-42B2-4107-A12A-0BDDC43B71CC}" sibTransId="{1EF71254-B819-432D-9D29-3D0BC6A8F5B7}"/>
    <dgm:cxn modelId="{565677AF-7F0B-4981-8D48-7D43B2880284}" srcId="{4648DFFB-A675-4700-B1E8-703165274C64}" destId="{729C5925-8ABE-42C5-9CB3-5CCB5EE7F218}" srcOrd="1" destOrd="0" parTransId="{4D70DB31-CDBA-4015-BC0D-C1E4BC8D6651}" sibTransId="{D547AB0E-EE4D-43AB-92CC-59CB8B0CD1CE}"/>
    <dgm:cxn modelId="{DA28D5BE-4DD8-4415-81C3-9DD2AF57501B}" srcId="{4648DFFB-A675-4700-B1E8-703165274C64}" destId="{9948E225-D600-42D3-8475-8E62B54BF141}" srcOrd="3" destOrd="0" parTransId="{39E0EFD3-56BF-4C63-961B-24F82C9DF884}" sibTransId="{C1EA9E54-ACBC-45AE-AA99-9AD43444B00F}"/>
    <dgm:cxn modelId="{1468E8CD-D382-4387-85D0-A24967BB9CEF}" srcId="{4648DFFB-A675-4700-B1E8-703165274C64}" destId="{C64F9855-0350-4164-B0D4-D1D15C9D69CA}" srcOrd="0" destOrd="0" parTransId="{04927EC7-32AE-4BE4-8805-08608613577D}" sibTransId="{9ED32FD1-1DD2-41C3-A1B2-6B9CAF576230}"/>
    <dgm:cxn modelId="{74A0CDD4-998E-4EBC-A8D8-45A66A8B6627}" type="presOf" srcId="{E4208824-6603-49C9-B716-497C4507DD03}" destId="{F02D56DA-68D2-464C-A27B-5990EA5711B1}" srcOrd="0" destOrd="0" presId="urn:microsoft.com/office/officeart/2005/8/layout/vList2"/>
    <dgm:cxn modelId="{B41243D8-47B7-4063-B8F4-EB3F704A9142}" type="presOf" srcId="{C64F9855-0350-4164-B0D4-D1D15C9D69CA}" destId="{8127B5B8-A46A-4B90-85A1-684EC2152F57}" srcOrd="0" destOrd="0" presId="urn:microsoft.com/office/officeart/2005/8/layout/vList2"/>
    <dgm:cxn modelId="{B99481E5-5539-438D-9DEB-F94BE6A25761}" type="presOf" srcId="{9948E225-D600-42D3-8475-8E62B54BF141}" destId="{46A46D91-4759-4D69-99C9-08827FC24B58}" srcOrd="0" destOrd="0" presId="urn:microsoft.com/office/officeart/2005/8/layout/vList2"/>
    <dgm:cxn modelId="{F46442F2-8F45-43A5-9014-BD848A0E2588}" type="presOf" srcId="{729C5925-8ABE-42C5-9CB3-5CCB5EE7F218}" destId="{9D0A0A2D-8B01-45B3-9F2E-918CFCF4D1E9}" srcOrd="0" destOrd="0" presId="urn:microsoft.com/office/officeart/2005/8/layout/vList2"/>
    <dgm:cxn modelId="{E042AFFC-4C1C-457A-A578-CC68B4444670}" type="presOf" srcId="{4648DFFB-A675-4700-B1E8-703165274C64}" destId="{9A62CE3E-8672-4B72-B641-1AC5A21C34CB}" srcOrd="0" destOrd="0" presId="urn:microsoft.com/office/officeart/2005/8/layout/vList2"/>
    <dgm:cxn modelId="{F8EA361C-5798-44AB-9175-73FE12B9B74A}" type="presParOf" srcId="{9A62CE3E-8672-4B72-B641-1AC5A21C34CB}" destId="{8127B5B8-A46A-4B90-85A1-684EC2152F57}" srcOrd="0" destOrd="0" presId="urn:microsoft.com/office/officeart/2005/8/layout/vList2"/>
    <dgm:cxn modelId="{90A54DEA-4A9B-497B-8224-DFE06B4DD6AB}" type="presParOf" srcId="{9A62CE3E-8672-4B72-B641-1AC5A21C34CB}" destId="{41E762ED-C5A8-4ECA-BB81-4578034CCC9E}" srcOrd="1" destOrd="0" presId="urn:microsoft.com/office/officeart/2005/8/layout/vList2"/>
    <dgm:cxn modelId="{B98650F0-F071-46A2-9FBA-34CD19567EA2}" type="presParOf" srcId="{9A62CE3E-8672-4B72-B641-1AC5A21C34CB}" destId="{9D0A0A2D-8B01-45B3-9F2E-918CFCF4D1E9}" srcOrd="2" destOrd="0" presId="urn:microsoft.com/office/officeart/2005/8/layout/vList2"/>
    <dgm:cxn modelId="{FF8849B9-C316-42BE-B59E-9903575B0BE9}" type="presParOf" srcId="{9A62CE3E-8672-4B72-B641-1AC5A21C34CB}" destId="{74C4A13B-212A-43B4-B308-4F513355C2CC}" srcOrd="3" destOrd="0" presId="urn:microsoft.com/office/officeart/2005/8/layout/vList2"/>
    <dgm:cxn modelId="{2A82FE44-ABF9-4C74-A3A6-9AB57CAED995}" type="presParOf" srcId="{9A62CE3E-8672-4B72-B641-1AC5A21C34CB}" destId="{F02D56DA-68D2-464C-A27B-5990EA5711B1}" srcOrd="4" destOrd="0" presId="urn:microsoft.com/office/officeart/2005/8/layout/vList2"/>
    <dgm:cxn modelId="{5099BB42-A88D-46A8-A1BA-3C3F9152A4F8}" type="presParOf" srcId="{9A62CE3E-8672-4B72-B641-1AC5A21C34CB}" destId="{756A861C-8465-4AAA-A0C7-A5491D0A34C7}" srcOrd="5" destOrd="0" presId="urn:microsoft.com/office/officeart/2005/8/layout/vList2"/>
    <dgm:cxn modelId="{CC74C12A-0D17-4FC1-A91F-C2F873CDF8F2}" type="presParOf" srcId="{9A62CE3E-8672-4B72-B641-1AC5A21C34CB}" destId="{46A46D91-4759-4D69-99C9-08827FC24B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51C4A-8A4A-45EB-A922-7A66F404C0F5}" type="doc">
      <dgm:prSet loTypeId="urn:microsoft.com/office/officeart/2005/8/layout/arrow3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771A593A-C299-4B9E-B6D0-012C3D20F4B3}">
      <dgm:prSet phldrT="[Texte]" custT="1"/>
      <dgm:spPr/>
      <dgm:t>
        <a:bodyPr/>
        <a:lstStyle/>
        <a:p>
          <a:r>
            <a:rPr lang="fr-FR" sz="2800" b="1" dirty="0" err="1">
              <a:latin typeface="Calibri" pitchFamily="34" charset="0"/>
              <a:cs typeface="Calibri" pitchFamily="34" charset="0"/>
            </a:rPr>
            <a:t>Robustness</a:t>
          </a:r>
          <a:endParaRPr lang="fr-FR" sz="2800" b="1" dirty="0">
            <a:latin typeface="Calibri" pitchFamily="34" charset="0"/>
            <a:cs typeface="Calibri" pitchFamily="34" charset="0"/>
          </a:endParaRPr>
        </a:p>
      </dgm:t>
    </dgm:pt>
    <dgm:pt modelId="{441AA96D-D618-4B76-9BA9-FAABD03064B3}" type="parTrans" cxnId="{6A601ADC-7622-49ED-8B60-E003C3EA22D1}">
      <dgm:prSet/>
      <dgm:spPr/>
      <dgm:t>
        <a:bodyPr/>
        <a:lstStyle/>
        <a:p>
          <a:endParaRPr lang="fr-FR"/>
        </a:p>
      </dgm:t>
    </dgm:pt>
    <dgm:pt modelId="{05CE2B70-BFAE-4419-86B2-FEBDA683AFA8}" type="sibTrans" cxnId="{6A601ADC-7622-49ED-8B60-E003C3EA22D1}">
      <dgm:prSet/>
      <dgm:spPr/>
      <dgm:t>
        <a:bodyPr/>
        <a:lstStyle/>
        <a:p>
          <a:endParaRPr lang="fr-FR"/>
        </a:p>
      </dgm:t>
    </dgm:pt>
    <dgm:pt modelId="{F48E33B3-643D-47EC-97C1-56903A0D81FA}">
      <dgm:prSet phldrT="[Texte]" custT="1"/>
      <dgm:spPr/>
      <dgm:t>
        <a:bodyPr/>
        <a:lstStyle/>
        <a:p>
          <a:r>
            <a:rPr lang="fr-FR" sz="2800" b="1" dirty="0" err="1">
              <a:latin typeface="Calibri" pitchFamily="34" charset="0"/>
              <a:cs typeface="Calibri" pitchFamily="34" charset="0"/>
            </a:rPr>
            <a:t>Flexibility</a:t>
          </a:r>
          <a:endParaRPr lang="fr-FR" sz="2800" b="1" dirty="0">
            <a:latin typeface="Calibri" pitchFamily="34" charset="0"/>
            <a:cs typeface="Calibri" pitchFamily="34" charset="0"/>
          </a:endParaRPr>
        </a:p>
      </dgm:t>
    </dgm:pt>
    <dgm:pt modelId="{69D9940E-D56C-4EDD-8BDC-5D6B55F548A7}" type="parTrans" cxnId="{5DB54579-DF69-44D6-A05A-ABE9EDAE2C6A}">
      <dgm:prSet/>
      <dgm:spPr/>
      <dgm:t>
        <a:bodyPr/>
        <a:lstStyle/>
        <a:p>
          <a:endParaRPr lang="fr-FR"/>
        </a:p>
      </dgm:t>
    </dgm:pt>
    <dgm:pt modelId="{4CB39391-A1F8-4865-AD48-3054C96D55FB}" type="sibTrans" cxnId="{5DB54579-DF69-44D6-A05A-ABE9EDAE2C6A}">
      <dgm:prSet/>
      <dgm:spPr/>
      <dgm:t>
        <a:bodyPr/>
        <a:lstStyle/>
        <a:p>
          <a:endParaRPr lang="fr-FR"/>
        </a:p>
      </dgm:t>
    </dgm:pt>
    <dgm:pt modelId="{2D165F2C-0F48-4CB2-BBF9-880F51922760}" type="pres">
      <dgm:prSet presAssocID="{94151C4A-8A4A-45EB-A922-7A66F404C0F5}" presName="compositeShape" presStyleCnt="0">
        <dgm:presLayoutVars>
          <dgm:chMax val="2"/>
          <dgm:dir/>
          <dgm:resizeHandles val="exact"/>
        </dgm:presLayoutVars>
      </dgm:prSet>
      <dgm:spPr/>
    </dgm:pt>
    <dgm:pt modelId="{87D64FA8-9063-4D2B-BD36-1BF9CCA3D853}" type="pres">
      <dgm:prSet presAssocID="{94151C4A-8A4A-45EB-A922-7A66F404C0F5}" presName="divider" presStyleLbl="fgShp" presStyleIdx="0" presStyleCnt="1"/>
      <dgm:spPr/>
    </dgm:pt>
    <dgm:pt modelId="{B14E807A-A69F-4DEA-8823-8787252A4503}" type="pres">
      <dgm:prSet presAssocID="{771A593A-C299-4B9E-B6D0-012C3D20F4B3}" presName="downArrow" presStyleLbl="node1" presStyleIdx="0" presStyleCnt="2"/>
      <dgm:spPr/>
    </dgm:pt>
    <dgm:pt modelId="{3BF9DA9E-FD22-4946-B0F6-E31D11619940}" type="pres">
      <dgm:prSet presAssocID="{771A593A-C299-4B9E-B6D0-012C3D20F4B3}" presName="downArrowText" presStyleLbl="revTx" presStyleIdx="0" presStyleCnt="2" custScaleX="175521">
        <dgm:presLayoutVars>
          <dgm:bulletEnabled val="1"/>
        </dgm:presLayoutVars>
      </dgm:prSet>
      <dgm:spPr/>
    </dgm:pt>
    <dgm:pt modelId="{009393ED-B7EF-42A5-B051-F3E0223A520A}" type="pres">
      <dgm:prSet presAssocID="{F48E33B3-643D-47EC-97C1-56903A0D81FA}" presName="upArrow" presStyleLbl="node1" presStyleIdx="1" presStyleCnt="2"/>
      <dgm:spPr/>
    </dgm:pt>
    <dgm:pt modelId="{41F12E0D-6F9D-4801-8D0D-B754BC208719}" type="pres">
      <dgm:prSet presAssocID="{F48E33B3-643D-47EC-97C1-56903A0D81FA}" presName="upArrowText" presStyleLbl="revTx" presStyleIdx="1" presStyleCnt="2" custScaleX="175521">
        <dgm:presLayoutVars>
          <dgm:bulletEnabled val="1"/>
        </dgm:presLayoutVars>
      </dgm:prSet>
      <dgm:spPr/>
    </dgm:pt>
  </dgm:ptLst>
  <dgm:cxnLst>
    <dgm:cxn modelId="{892C030D-AABF-4829-9F15-685E01C4D447}" type="presOf" srcId="{F48E33B3-643D-47EC-97C1-56903A0D81FA}" destId="{41F12E0D-6F9D-4801-8D0D-B754BC208719}" srcOrd="0" destOrd="0" presId="urn:microsoft.com/office/officeart/2005/8/layout/arrow3"/>
    <dgm:cxn modelId="{4D355E74-EE47-4206-90F5-8BF2B1C8AB94}" type="presOf" srcId="{771A593A-C299-4B9E-B6D0-012C3D20F4B3}" destId="{3BF9DA9E-FD22-4946-B0F6-E31D11619940}" srcOrd="0" destOrd="0" presId="urn:microsoft.com/office/officeart/2005/8/layout/arrow3"/>
    <dgm:cxn modelId="{5DB54579-DF69-44D6-A05A-ABE9EDAE2C6A}" srcId="{94151C4A-8A4A-45EB-A922-7A66F404C0F5}" destId="{F48E33B3-643D-47EC-97C1-56903A0D81FA}" srcOrd="1" destOrd="0" parTransId="{69D9940E-D56C-4EDD-8BDC-5D6B55F548A7}" sibTransId="{4CB39391-A1F8-4865-AD48-3054C96D55FB}"/>
    <dgm:cxn modelId="{768AE4CE-870A-49A0-A00E-8843B03955DA}" type="presOf" srcId="{94151C4A-8A4A-45EB-A922-7A66F404C0F5}" destId="{2D165F2C-0F48-4CB2-BBF9-880F51922760}" srcOrd="0" destOrd="0" presId="urn:microsoft.com/office/officeart/2005/8/layout/arrow3"/>
    <dgm:cxn modelId="{6A601ADC-7622-49ED-8B60-E003C3EA22D1}" srcId="{94151C4A-8A4A-45EB-A922-7A66F404C0F5}" destId="{771A593A-C299-4B9E-B6D0-012C3D20F4B3}" srcOrd="0" destOrd="0" parTransId="{441AA96D-D618-4B76-9BA9-FAABD03064B3}" sibTransId="{05CE2B70-BFAE-4419-86B2-FEBDA683AFA8}"/>
    <dgm:cxn modelId="{AEE266F8-1093-4EA6-8FF9-F0096E3E28BF}" type="presParOf" srcId="{2D165F2C-0F48-4CB2-BBF9-880F51922760}" destId="{87D64FA8-9063-4D2B-BD36-1BF9CCA3D853}" srcOrd="0" destOrd="0" presId="urn:microsoft.com/office/officeart/2005/8/layout/arrow3"/>
    <dgm:cxn modelId="{2FCD78F5-57A4-4FF0-AD10-0C34140348DC}" type="presParOf" srcId="{2D165F2C-0F48-4CB2-BBF9-880F51922760}" destId="{B14E807A-A69F-4DEA-8823-8787252A4503}" srcOrd="1" destOrd="0" presId="urn:microsoft.com/office/officeart/2005/8/layout/arrow3"/>
    <dgm:cxn modelId="{A9199D14-A20C-4613-9564-52E9E06B29B0}" type="presParOf" srcId="{2D165F2C-0F48-4CB2-BBF9-880F51922760}" destId="{3BF9DA9E-FD22-4946-B0F6-E31D11619940}" srcOrd="2" destOrd="0" presId="urn:microsoft.com/office/officeart/2005/8/layout/arrow3"/>
    <dgm:cxn modelId="{CFB662DB-A653-4121-90C1-3B46F458B9F1}" type="presParOf" srcId="{2D165F2C-0F48-4CB2-BBF9-880F51922760}" destId="{009393ED-B7EF-42A5-B051-F3E0223A520A}" srcOrd="3" destOrd="0" presId="urn:microsoft.com/office/officeart/2005/8/layout/arrow3"/>
    <dgm:cxn modelId="{170FD2B1-CD41-4AEE-B3BD-46DCEB511CF1}" type="presParOf" srcId="{2D165F2C-0F48-4CB2-BBF9-880F51922760}" destId="{41F12E0D-6F9D-4801-8D0D-B754BC208719}" srcOrd="4" destOrd="0" presId="urn:microsoft.com/office/officeart/2005/8/layout/arrow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7B5B8-A46A-4B90-85A1-684EC2152F57}">
      <dsp:nvSpPr>
        <dsp:cNvPr id="0" name=""/>
        <dsp:cNvSpPr/>
      </dsp:nvSpPr>
      <dsp:spPr>
        <a:xfrm>
          <a:off x="0" y="25334"/>
          <a:ext cx="109926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Towards SOLEIL II</a:t>
          </a:r>
          <a:endParaRPr lang="fr-FR" sz="3200" kern="1200" dirty="0"/>
        </a:p>
      </dsp:txBody>
      <dsp:txXfrm>
        <a:off x="36553" y="61887"/>
        <a:ext cx="10919545" cy="675694"/>
      </dsp:txXfrm>
    </dsp:sp>
    <dsp:sp modelId="{9D0A0A2D-8B01-45B3-9F2E-918CFCF4D1E9}">
      <dsp:nvSpPr>
        <dsp:cNvPr id="0" name=""/>
        <dsp:cNvSpPr/>
      </dsp:nvSpPr>
      <dsp:spPr>
        <a:xfrm>
          <a:off x="0" y="866294"/>
          <a:ext cx="109926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UI status around control system</a:t>
          </a:r>
          <a:endParaRPr lang="fr-FR" sz="3200" kern="1200"/>
        </a:p>
      </dsp:txBody>
      <dsp:txXfrm>
        <a:off x="36553" y="902847"/>
        <a:ext cx="10919545" cy="675694"/>
      </dsp:txXfrm>
    </dsp:sp>
    <dsp:sp modelId="{F02D56DA-68D2-464C-A27B-5990EA5711B1}">
      <dsp:nvSpPr>
        <dsp:cNvPr id="0" name=""/>
        <dsp:cNvSpPr/>
      </dsp:nvSpPr>
      <dsp:spPr>
        <a:xfrm>
          <a:off x="0" y="1707254"/>
          <a:ext cx="109926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UI organization</a:t>
          </a:r>
          <a:endParaRPr lang="fr-FR" sz="3200" kern="1200" dirty="0"/>
        </a:p>
      </dsp:txBody>
      <dsp:txXfrm>
        <a:off x="36553" y="1743807"/>
        <a:ext cx="10919545" cy="675694"/>
      </dsp:txXfrm>
    </dsp:sp>
    <dsp:sp modelId="{46A46D91-4759-4D69-99C9-08827FC24B58}">
      <dsp:nvSpPr>
        <dsp:cNvPr id="0" name=""/>
        <dsp:cNvSpPr/>
      </dsp:nvSpPr>
      <dsp:spPr>
        <a:xfrm>
          <a:off x="0" y="2548214"/>
          <a:ext cx="10992651" cy="74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Future plans </a:t>
          </a:r>
          <a:endParaRPr lang="fr-FR" sz="3200" kern="1200" dirty="0"/>
        </a:p>
      </dsp:txBody>
      <dsp:txXfrm>
        <a:off x="36553" y="2584767"/>
        <a:ext cx="10919545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64FA8-9063-4D2B-BD36-1BF9CCA3D853}">
      <dsp:nvSpPr>
        <dsp:cNvPr id="0" name=""/>
        <dsp:cNvSpPr/>
      </dsp:nvSpPr>
      <dsp:spPr>
        <a:xfrm rot="21300000">
          <a:off x="211893" y="852624"/>
          <a:ext cx="4896062" cy="428350"/>
        </a:xfrm>
        <a:prstGeom prst="mathMinus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E807A-A69F-4DEA-8823-8787252A4503}">
      <dsp:nvSpPr>
        <dsp:cNvPr id="0" name=""/>
        <dsp:cNvSpPr/>
      </dsp:nvSpPr>
      <dsp:spPr>
        <a:xfrm>
          <a:off x="638382" y="106680"/>
          <a:ext cx="1595955" cy="853440"/>
        </a:xfrm>
        <a:prstGeom prst="down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9DA9E-FD22-4946-B0F6-E31D11619940}">
      <dsp:nvSpPr>
        <dsp:cNvPr id="0" name=""/>
        <dsp:cNvSpPr/>
      </dsp:nvSpPr>
      <dsp:spPr>
        <a:xfrm>
          <a:off x="2176703" y="0"/>
          <a:ext cx="2987985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 err="1">
              <a:latin typeface="Calibri" pitchFamily="34" charset="0"/>
              <a:cs typeface="Calibri" pitchFamily="34" charset="0"/>
            </a:rPr>
            <a:t>Robustness</a:t>
          </a:r>
          <a:endParaRPr lang="fr-FR" sz="2800" b="1" kern="1200" dirty="0">
            <a:latin typeface="Calibri" pitchFamily="34" charset="0"/>
            <a:cs typeface="Calibri" pitchFamily="34" charset="0"/>
          </a:endParaRPr>
        </a:p>
      </dsp:txBody>
      <dsp:txXfrm>
        <a:off x="2176703" y="0"/>
        <a:ext cx="2987985" cy="896112"/>
      </dsp:txXfrm>
    </dsp:sp>
    <dsp:sp modelId="{009393ED-B7EF-42A5-B051-F3E0223A520A}">
      <dsp:nvSpPr>
        <dsp:cNvPr id="0" name=""/>
        <dsp:cNvSpPr/>
      </dsp:nvSpPr>
      <dsp:spPr>
        <a:xfrm>
          <a:off x="3085512" y="1173479"/>
          <a:ext cx="1595955" cy="853440"/>
        </a:xfrm>
        <a:prstGeom prst="up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12E0D-6F9D-4801-8D0D-B754BC208719}">
      <dsp:nvSpPr>
        <dsp:cNvPr id="0" name=""/>
        <dsp:cNvSpPr/>
      </dsp:nvSpPr>
      <dsp:spPr>
        <a:xfrm>
          <a:off x="155160" y="1237487"/>
          <a:ext cx="2987985" cy="89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 err="1">
              <a:latin typeface="Calibri" pitchFamily="34" charset="0"/>
              <a:cs typeface="Calibri" pitchFamily="34" charset="0"/>
            </a:rPr>
            <a:t>Flexibility</a:t>
          </a:r>
          <a:endParaRPr lang="fr-FR" sz="2800" b="1" kern="1200" dirty="0">
            <a:latin typeface="Calibri" pitchFamily="34" charset="0"/>
            <a:cs typeface="Calibri" pitchFamily="34" charset="0"/>
          </a:endParaRPr>
        </a:p>
      </dsp:txBody>
      <dsp:txXfrm>
        <a:off x="155160" y="1237487"/>
        <a:ext cx="2987985" cy="896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Soleil is a synchrotron radiation facility located near Paris in France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facility uses a circular accelerator to generate extremely bright beams of light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beams of lights are used for a wide range of scientific research, including physics, chemistry, biology, and materials science.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facility has 29 beamlines with a wide range of experimental stations.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experimental stations including imaging, diffraction, and spectroscopy, which enable scientists to study a variety of materials and phenomena.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synchrotron radiation produced at Soleil covers a broad spectrum, ranging from infrared to X-rays.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opened to external users in 2008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38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3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1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95184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774852-1469-4BEA-A7CF-4A0C3C76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3F69CA-CC92-42F0-A062-433EE349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5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F7565C5-2647-4061-81E3-FE8B5889F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9BA8B8DB-2CD7-42B8-A7A2-852CF80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E3956D8-B3AB-44CD-8EEB-D756C2082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80C8B97-739D-451B-BC1A-5613345EE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B20C71F5-C2EE-4CC6-8FDA-33C48348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A0961E9-C44D-450C-BC8B-C891ADD54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84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3311690" y="4523636"/>
            <a:ext cx="8887537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EEDE12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3312469" y="5275833"/>
            <a:ext cx="887953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094542" y="4227563"/>
            <a:ext cx="9985109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4E5F4D74-AA44-48BA-B051-DD42F824A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72F70-41B3-450A-A232-A94110638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261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6B87C3D-E727-4806-9F3E-F058E6CCF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B3584-258F-41CA-8ECD-840A991A5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3298EB4E-E612-4665-8BBA-A2F79640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3372BD5-0E83-439D-A4F9-5DF4F0D9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2895BCFF-AAF5-4184-8AAF-BA83A2BD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79EAE9C-9BA1-4DF6-9BAD-C8ECAE90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44B8E24F-B1AC-4EB6-91A2-C71A9C777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3BCE335-118D-40C8-92DC-09AD8D309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C4087AD-28DB-4DE6-8B47-FAD1D4D94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0AC65-88F6-4FE7-B8FB-1A950E18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75BDE66-8820-4C18-9675-6C7C44B8E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6A7FF82-A9A9-4D71-BEED-89C2FFDEC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27A5F94-7978-4D96-9DAD-FEEFAE5DE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7CA8D8-00BB-4D56-84D2-C5E1249B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5760328-76BF-4F7A-A567-14A5096A79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2330681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EFB9FBD-546A-4D82-AA9A-3C313AE5BB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EC27AC-0D5B-4CCE-921A-F3BBC595A9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D7C594B-4E31-4EF4-A19F-1F448A97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EFD1563-F6E8-4563-99F2-5F2E5503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3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1900" y="1259999"/>
            <a:ext cx="10992651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51179CC-BC98-47B1-8948-539E8235911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073AE8-1785-4976-913F-2AA046895C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101A451-A207-4E29-A555-608C88F7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55EA1F4-F864-4BD0-ABEB-981C0FBD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4" r:id="rId9"/>
    <p:sldLayoutId id="2147483753" r:id="rId10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31571" y="4463532"/>
            <a:ext cx="9985109" cy="1470025"/>
          </a:xfrm>
        </p:spPr>
        <p:txBody>
          <a:bodyPr>
            <a:normAutofit/>
          </a:bodyPr>
          <a:lstStyle/>
          <a:p>
            <a:r>
              <a:rPr lang="en-US" sz="2800" dirty="0"/>
              <a:t>SOLEIL UI experience, … and future plans</a:t>
            </a:r>
            <a:br>
              <a:rPr lang="en-US" sz="2400" dirty="0"/>
            </a:br>
            <a:r>
              <a:rPr lang="en-US" sz="2000" u="sng" dirty="0"/>
              <a:t>P.MADELA</a:t>
            </a:r>
            <a:r>
              <a:rPr lang="en-US" sz="2000" dirty="0"/>
              <a:t>, G.ABEILLE, R.GIRARDOT, YM.ABIVEN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27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F018A-FE6C-D935-5ED4-FDA57C019F82}"/>
              </a:ext>
            </a:extLst>
          </p:cNvPr>
          <p:cNvSpPr/>
          <p:nvPr/>
        </p:nvSpPr>
        <p:spPr>
          <a:xfrm>
            <a:off x="6096000" y="891481"/>
            <a:ext cx="5982971" cy="5847591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7DF5D2-348E-4AB6-83DB-02EE2A2D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Comete</a:t>
            </a:r>
            <a:r>
              <a:rPr lang="fr-FR"/>
              <a:t> Framework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3EEF281-1A18-44EA-A5D6-0BC5E3FA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556589"/>
            <a:ext cx="5564139" cy="401095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For its common GUIs, SOLEIL use Java SWING language and has developed the </a:t>
            </a:r>
            <a:r>
              <a:rPr lang="en-US" sz="1800" dirty="0" err="1"/>
              <a:t>Comete</a:t>
            </a:r>
            <a:r>
              <a:rPr lang="en-US" sz="1800" dirty="0"/>
              <a:t> framework.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Library of widgets and data sources, with intermediates that manage the connection in between.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This framework enables to quickly develop new GUI.</a:t>
            </a:r>
          </a:p>
        </p:txBody>
      </p:sp>
      <p:pic>
        <p:nvPicPr>
          <p:cNvPr id="15" name="Image 14" descr="Une image contenant texte, capture d’écran, intérieur&#10;&#10;Description générée automatiquement">
            <a:extLst>
              <a:ext uri="{FF2B5EF4-FFF2-40B4-BE49-F238E27FC236}">
                <a16:creationId xmlns:a16="http://schemas.microsoft.com/office/drawing/2014/main" id="{12CBE325-B206-47F1-A1CE-A2BDF6D1D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6" y="4150558"/>
            <a:ext cx="4512170" cy="244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F9AAB5B-EC9F-46B7-A01D-D02F82FCD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68" y="1023361"/>
            <a:ext cx="4272684" cy="232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AACC90-A1E2-4975-A91E-6C47F5FAF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80" y="3429000"/>
            <a:ext cx="237626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974251-E6D4-45E4-9D77-524C0806C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04" y="2620964"/>
            <a:ext cx="2664296" cy="144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6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EE1EC7-57E9-36CE-1321-EB8BF8A86709}"/>
              </a:ext>
            </a:extLst>
          </p:cNvPr>
          <p:cNvSpPr/>
          <p:nvPr/>
        </p:nvSpPr>
        <p:spPr>
          <a:xfrm>
            <a:off x="6506277" y="2574067"/>
            <a:ext cx="4991985" cy="4118108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16F9E-DAC6-4FB4-D185-3B2BE8F52342}"/>
              </a:ext>
            </a:extLst>
          </p:cNvPr>
          <p:cNvSpPr/>
          <p:nvPr/>
        </p:nvSpPr>
        <p:spPr>
          <a:xfrm>
            <a:off x="984002" y="2574067"/>
            <a:ext cx="5350888" cy="4118108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21246C-C8FF-44BF-905F-14486532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SCADA </a:t>
            </a:r>
            <a:r>
              <a:rPr lang="fr-FR" dirty="0"/>
              <a:t>Coox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3B8683-D39A-432F-B794-EB651241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301" y="811088"/>
            <a:ext cx="10793830" cy="486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No-code tool to create GUIs with drag &amp; drop.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Developed in Java 8 by ORDINAL company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Based on </a:t>
            </a:r>
            <a:r>
              <a:rPr lang="en-US" sz="1800" dirty="0" err="1"/>
              <a:t>Comete</a:t>
            </a:r>
            <a:r>
              <a:rPr lang="en-US" sz="1800" dirty="0"/>
              <a:t> </a:t>
            </a:r>
            <a:r>
              <a:rPr lang="en-US" sz="1800" dirty="0" err="1"/>
              <a:t>wigdets</a:t>
            </a:r>
            <a:endParaRPr lang="en-US" sz="1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/>
              <a:t>Used by almost all beamlines which are autonomous in creating their views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85BD2C3-B44B-489C-80C9-18C710B3F2DB}"/>
              </a:ext>
            </a:extLst>
          </p:cNvPr>
          <p:cNvSpPr txBox="1">
            <a:spLocks/>
          </p:cNvSpPr>
          <p:nvPr/>
        </p:nvSpPr>
        <p:spPr>
          <a:xfrm>
            <a:off x="1199944" y="2724411"/>
            <a:ext cx="4991984" cy="10702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Builder</a:t>
            </a:r>
          </a:p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Creation of views by </a:t>
            </a:r>
            <a:r>
              <a:rPr lang="en-US" sz="1600" dirty="0" err="1"/>
              <a:t>drag’n’drop</a:t>
            </a:r>
            <a:r>
              <a:rPr lang="en-US" sz="1600" dirty="0"/>
              <a:t> </a:t>
            </a:r>
          </a:p>
          <a:p>
            <a:pPr marL="457200" lvl="1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(uses SOLEIL’s components with </a:t>
            </a:r>
            <a:r>
              <a:rPr lang="en-US" sz="1600" dirty="0" err="1"/>
              <a:t>Comete</a:t>
            </a:r>
            <a:r>
              <a:rPr lang="en-US" sz="1600" dirty="0"/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D62C64C-4923-4EF8-A1C9-D58A675848C9}"/>
              </a:ext>
            </a:extLst>
          </p:cNvPr>
          <p:cNvSpPr txBox="1">
            <a:spLocks/>
          </p:cNvSpPr>
          <p:nvPr/>
        </p:nvSpPr>
        <p:spPr>
          <a:xfrm>
            <a:off x="6775279" y="2724411"/>
            <a:ext cx="4535272" cy="10702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Viewer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 dirty="0"/>
              <a:t>Runs the views previously created with Builder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B106A3-9F5C-4F11-B335-EECC5C84B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64" y="3825291"/>
            <a:ext cx="4843561" cy="262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6C6472-AF24-47CD-8FD8-156827762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79" y="3825290"/>
            <a:ext cx="4475163" cy="262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53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31C046-C9A5-E262-44D0-DEC2ECD261CB}"/>
              </a:ext>
            </a:extLst>
          </p:cNvPr>
          <p:cNvSpPr/>
          <p:nvPr/>
        </p:nvSpPr>
        <p:spPr>
          <a:xfrm>
            <a:off x="7238605" y="1206139"/>
            <a:ext cx="4546026" cy="2327632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E53AE-0555-3F14-0563-63D2A30C8A1B}"/>
              </a:ext>
            </a:extLst>
          </p:cNvPr>
          <p:cNvSpPr/>
          <p:nvPr/>
        </p:nvSpPr>
        <p:spPr>
          <a:xfrm>
            <a:off x="4755456" y="3621533"/>
            <a:ext cx="3028261" cy="2281111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71174D-3C1D-D984-B21D-E478AB70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GUIs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E0464-B05D-1A35-A0B2-B7795814C920}"/>
              </a:ext>
            </a:extLst>
          </p:cNvPr>
          <p:cNvSpPr/>
          <p:nvPr/>
        </p:nvSpPr>
        <p:spPr>
          <a:xfrm>
            <a:off x="946529" y="1210621"/>
            <a:ext cx="3726678" cy="2323150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capture d’écran, intérieur&#10;&#10;Description générée automatiquement">
            <a:extLst>
              <a:ext uri="{FF2B5EF4-FFF2-40B4-BE49-F238E27FC236}">
                <a16:creationId xmlns:a16="http://schemas.microsoft.com/office/drawing/2014/main" id="{1ABA6397-BCA4-66BE-EC20-0164CC579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30" y="2204198"/>
            <a:ext cx="1528511" cy="109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A64109-5C0A-6E6E-84B9-DF21931E2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80" y="1541768"/>
            <a:ext cx="1601384" cy="100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53E67A-FC55-014E-A236-563636C4976C}"/>
              </a:ext>
            </a:extLst>
          </p:cNvPr>
          <p:cNvSpPr/>
          <p:nvPr/>
        </p:nvSpPr>
        <p:spPr>
          <a:xfrm>
            <a:off x="946529" y="3621533"/>
            <a:ext cx="3734745" cy="2281111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24849EC-2AE5-0ED0-ACC8-93F88F11F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46" y="4540456"/>
            <a:ext cx="1742612" cy="116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4D35D-BCB1-E8E5-3CB8-0BFC01E6CEE5}"/>
              </a:ext>
            </a:extLst>
          </p:cNvPr>
          <p:cNvSpPr/>
          <p:nvPr/>
        </p:nvSpPr>
        <p:spPr>
          <a:xfrm>
            <a:off x="4755456" y="1206139"/>
            <a:ext cx="2405861" cy="2327632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7A9D1CA-8E9B-0723-DA65-D4581521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58" y="4321220"/>
            <a:ext cx="1586431" cy="11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8D1E01B-9019-2026-A07E-92EC967AC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83" y="3923560"/>
            <a:ext cx="1384474" cy="82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0842F06-68FB-585C-1331-D539AFE38E3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0567623" y="1704365"/>
            <a:ext cx="1033836" cy="79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4AAE36D9-2A92-750C-5730-49E4C07AABC6}"/>
              </a:ext>
            </a:extLst>
          </p:cNvPr>
          <p:cNvPicPr>
            <a:picLocks/>
          </p:cNvPicPr>
          <p:nvPr/>
        </p:nvPicPr>
        <p:blipFill>
          <a:blip r:embed="rId8"/>
          <a:stretch/>
        </p:blipFill>
        <p:spPr>
          <a:xfrm>
            <a:off x="9679630" y="2589025"/>
            <a:ext cx="1440712" cy="79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256">
            <a:extLst>
              <a:ext uri="{FF2B5EF4-FFF2-40B4-BE49-F238E27FC236}">
                <a16:creationId xmlns:a16="http://schemas.microsoft.com/office/drawing/2014/main" id="{095281E8-79DA-1E34-DB26-9E2C146A14AA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181135" y="1717230"/>
            <a:ext cx="1180105" cy="76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A5BA9A-7DE5-5AAE-5017-EA40E2FEBE7B}"/>
              </a:ext>
            </a:extLst>
          </p:cNvPr>
          <p:cNvSpPr/>
          <p:nvPr/>
        </p:nvSpPr>
        <p:spPr>
          <a:xfrm>
            <a:off x="7857898" y="3621533"/>
            <a:ext cx="3926733" cy="2281111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E37618A-A98B-8DF8-3367-DC27CB00F9D2}"/>
              </a:ext>
            </a:extLst>
          </p:cNvPr>
          <p:cNvSpPr txBox="1"/>
          <p:nvPr/>
        </p:nvSpPr>
        <p:spPr>
          <a:xfrm>
            <a:off x="4755455" y="3631755"/>
            <a:ext cx="102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Detectors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08C4189-3F43-38C5-5544-55DBE7520A21}"/>
              </a:ext>
            </a:extLst>
          </p:cNvPr>
          <p:cNvSpPr txBox="1"/>
          <p:nvPr/>
        </p:nvSpPr>
        <p:spPr>
          <a:xfrm>
            <a:off x="968970" y="1219327"/>
            <a:ext cx="14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Tango Archiving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B79373E-26E2-716D-61F0-96688B2A0FD7}"/>
              </a:ext>
            </a:extLst>
          </p:cNvPr>
          <p:cNvSpPr txBox="1"/>
          <p:nvPr/>
        </p:nvSpPr>
        <p:spPr>
          <a:xfrm>
            <a:off x="4755914" y="1196239"/>
            <a:ext cx="179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Alarms - PANIC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1454BC5-1E11-3895-94DC-BCE7F2F8EF43}"/>
              </a:ext>
            </a:extLst>
          </p:cNvPr>
          <p:cNvSpPr txBox="1"/>
          <p:nvPr/>
        </p:nvSpPr>
        <p:spPr>
          <a:xfrm>
            <a:off x="7232201" y="1203893"/>
            <a:ext cx="1023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Acquisition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AFCAA0-E56D-C551-9BFD-8625D20AD3F3}"/>
              </a:ext>
            </a:extLst>
          </p:cNvPr>
          <p:cNvSpPr txBox="1"/>
          <p:nvPr/>
        </p:nvSpPr>
        <p:spPr>
          <a:xfrm>
            <a:off x="949228" y="3621533"/>
            <a:ext cx="137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Experimental data recording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2039D7F-A18F-EA30-BC5E-B244B9F39C61}"/>
              </a:ext>
            </a:extLst>
          </p:cNvPr>
          <p:cNvSpPr txBox="1"/>
          <p:nvPr/>
        </p:nvSpPr>
        <p:spPr>
          <a:xfrm>
            <a:off x="7848914" y="3621533"/>
            <a:ext cx="2016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Tango tools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C12C56-F3D5-7348-041D-3B6C220CBB7F}"/>
              </a:ext>
            </a:extLst>
          </p:cNvPr>
          <p:cNvSpPr txBox="1"/>
          <p:nvPr/>
        </p:nvSpPr>
        <p:spPr>
          <a:xfrm>
            <a:off x="7885234" y="4006944"/>
            <a:ext cx="37932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Large usage of </a:t>
            </a:r>
            <a:r>
              <a:rPr lang="en-US" sz="1000" dirty="0" err="1"/>
              <a:t>ATKPanel</a:t>
            </a:r>
            <a:r>
              <a:rPr lang="en-US" sz="1000" dirty="0"/>
              <a:t>, </a:t>
            </a:r>
            <a:r>
              <a:rPr lang="en-US" sz="1000" dirty="0" err="1"/>
              <a:t>ATKTuning</a:t>
            </a:r>
            <a:r>
              <a:rPr lang="en-US" sz="1000" dirty="0"/>
              <a:t>, Jive, Astor, </a:t>
            </a:r>
            <a:r>
              <a:rPr lang="en-US" sz="1000" dirty="0" err="1"/>
              <a:t>ATKTrend</a:t>
            </a:r>
            <a:endParaRPr lang="en-US" sz="10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A91723-88E1-B81D-7BAD-00AB3007B620}"/>
              </a:ext>
            </a:extLst>
          </p:cNvPr>
          <p:cNvSpPr txBox="1"/>
          <p:nvPr/>
        </p:nvSpPr>
        <p:spPr>
          <a:xfrm>
            <a:off x="4922575" y="4126615"/>
            <a:ext cx="1445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Multi Channel Analyzer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B88B3F4-4CF3-9DE2-069E-B8F2F0001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5027" y="2143239"/>
            <a:ext cx="1602049" cy="77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0F82FC2-82C3-BBD3-49EF-D1D2E6291BF8}"/>
              </a:ext>
            </a:extLst>
          </p:cNvPr>
          <p:cNvSpPr txBox="1"/>
          <p:nvPr/>
        </p:nvSpPr>
        <p:spPr>
          <a:xfrm>
            <a:off x="1128774" y="1612286"/>
            <a:ext cx="1469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Configure &amp; plot </a:t>
            </a:r>
          </a:p>
          <a:p>
            <a:r>
              <a:rPr lang="en-US" sz="1100"/>
              <a:t>HDB &amp; TDB &amp; Snap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BEA4E3-8EF6-D63A-AD87-537B5308FC24}"/>
              </a:ext>
            </a:extLst>
          </p:cNvPr>
          <p:cNvSpPr txBox="1"/>
          <p:nvPr/>
        </p:nvSpPr>
        <p:spPr>
          <a:xfrm>
            <a:off x="7326960" y="1897957"/>
            <a:ext cx="1698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Spyc</a:t>
            </a:r>
            <a:r>
              <a:rPr lang="en-US" sz="900" dirty="0"/>
              <a:t>: SOLEIL Python CLI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32F1F81-EFBC-A6E1-D039-C5D8A654925F}"/>
              </a:ext>
            </a:extLst>
          </p:cNvPr>
          <p:cNvSpPr txBox="1"/>
          <p:nvPr/>
        </p:nvSpPr>
        <p:spPr>
          <a:xfrm>
            <a:off x="9676428" y="1302349"/>
            <a:ext cx="144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Fronts for scan devices </a:t>
            </a:r>
          </a:p>
          <a:p>
            <a:r>
              <a:rPr lang="en-US" sz="900" dirty="0"/>
              <a:t>(</a:t>
            </a:r>
            <a:r>
              <a:rPr lang="en-US" sz="900" dirty="0" err="1"/>
              <a:t>FlyScan</a:t>
            </a:r>
            <a:r>
              <a:rPr lang="en-US" sz="900" dirty="0"/>
              <a:t> &amp; </a:t>
            </a:r>
            <a:r>
              <a:rPr lang="en-US" sz="900" dirty="0" err="1"/>
              <a:t>ScanServer</a:t>
            </a:r>
            <a:r>
              <a:rPr lang="en-US" sz="900" dirty="0"/>
              <a:t>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79C5B32-3982-BE1B-91FC-BE8245C05BDA}"/>
              </a:ext>
            </a:extLst>
          </p:cNvPr>
          <p:cNvSpPr txBox="1"/>
          <p:nvPr/>
        </p:nvSpPr>
        <p:spPr>
          <a:xfrm>
            <a:off x="2916580" y="4202784"/>
            <a:ext cx="1398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Configure &amp; plot 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3D18974-E55A-B687-4B64-53870B4CB0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/>
        </p:blipFill>
        <p:spPr>
          <a:xfrm>
            <a:off x="4873509" y="4817131"/>
            <a:ext cx="1870349" cy="97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25E71586-ADBA-4D11-8F72-54210A8137C3}"/>
              </a:ext>
            </a:extLst>
          </p:cNvPr>
          <p:cNvSpPr txBox="1"/>
          <p:nvPr/>
        </p:nvSpPr>
        <p:spPr>
          <a:xfrm>
            <a:off x="6751746" y="5024114"/>
            <a:ext cx="1445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Beam image calculations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B182DC59-BA56-2248-B28F-098DBEACFE96}"/>
              </a:ext>
            </a:extLst>
          </p:cNvPr>
          <p:cNvSpPr txBox="1">
            <a:spLocks/>
          </p:cNvSpPr>
          <p:nvPr/>
        </p:nvSpPr>
        <p:spPr>
          <a:xfrm>
            <a:off x="946529" y="6085839"/>
            <a:ext cx="10838102" cy="44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sz="1800" dirty="0"/>
              <a:t>All the Java GUI based on </a:t>
            </a:r>
            <a:r>
              <a:rPr lang="en-US" sz="1800" dirty="0" err="1"/>
              <a:t>Comete</a:t>
            </a:r>
            <a:r>
              <a:rPr lang="en-US" sz="1800" dirty="0"/>
              <a:t> are also beans that can be integrated into COOX screens</a:t>
            </a:r>
          </a:p>
        </p:txBody>
      </p:sp>
      <p:pic>
        <p:nvPicPr>
          <p:cNvPr id="41" name="Google Shape;94;p21">
            <a:extLst>
              <a:ext uri="{FF2B5EF4-FFF2-40B4-BE49-F238E27FC236}">
                <a16:creationId xmlns:a16="http://schemas.microsoft.com/office/drawing/2014/main" id="{3392A220-62FC-49DE-9DDF-16DFEEA730C6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906493" y="1757302"/>
            <a:ext cx="2058072" cy="14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E3E819-82CA-877C-5085-69D0231F7E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6701" y="4369647"/>
            <a:ext cx="1594530" cy="120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120CFF5-7579-507E-0C1C-BAB93500863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788"/>
          <a:stretch/>
        </p:blipFill>
        <p:spPr>
          <a:xfrm>
            <a:off x="9615412" y="4632634"/>
            <a:ext cx="2045054" cy="68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5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00A436-AF57-DF0E-79FA-E83F3BAE12EE}"/>
              </a:ext>
            </a:extLst>
          </p:cNvPr>
          <p:cNvSpPr/>
          <p:nvPr/>
        </p:nvSpPr>
        <p:spPr>
          <a:xfrm>
            <a:off x="181799" y="3721898"/>
            <a:ext cx="3807238" cy="2755606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30092-09A1-7BAB-2A8C-E83755F782BD}"/>
              </a:ext>
            </a:extLst>
          </p:cNvPr>
          <p:cNvSpPr/>
          <p:nvPr/>
        </p:nvSpPr>
        <p:spPr>
          <a:xfrm>
            <a:off x="4081420" y="3715825"/>
            <a:ext cx="3964208" cy="2730391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F23FE-5B29-0FEC-EF11-14A64A2AAD99}"/>
              </a:ext>
            </a:extLst>
          </p:cNvPr>
          <p:cNvSpPr/>
          <p:nvPr/>
        </p:nvSpPr>
        <p:spPr>
          <a:xfrm>
            <a:off x="8138010" y="3715825"/>
            <a:ext cx="3807238" cy="2730391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DB0FE-9410-2D45-3BF2-6C46917C63D2}"/>
              </a:ext>
            </a:extLst>
          </p:cNvPr>
          <p:cNvSpPr/>
          <p:nvPr/>
        </p:nvSpPr>
        <p:spPr>
          <a:xfrm>
            <a:off x="181799" y="874366"/>
            <a:ext cx="3807238" cy="2755606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64F400-951D-390A-1897-8C2B49E5D9E1}"/>
              </a:ext>
            </a:extLst>
          </p:cNvPr>
          <p:cNvSpPr/>
          <p:nvPr/>
        </p:nvSpPr>
        <p:spPr>
          <a:xfrm>
            <a:off x="4081420" y="868293"/>
            <a:ext cx="3964208" cy="2755606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09B3D8-4254-3529-FB9A-95681896DC34}"/>
              </a:ext>
            </a:extLst>
          </p:cNvPr>
          <p:cNvSpPr/>
          <p:nvPr/>
        </p:nvSpPr>
        <p:spPr>
          <a:xfrm>
            <a:off x="8138010" y="868293"/>
            <a:ext cx="3807238" cy="2755606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3D0FC2-2200-F701-87A5-1AEC4B3C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421" y="256222"/>
            <a:ext cx="9662827" cy="565200"/>
          </a:xfrm>
        </p:spPr>
        <p:txBody>
          <a:bodyPr/>
          <a:lstStyle/>
          <a:p>
            <a:r>
              <a:rPr lang="en-US"/>
              <a:t>Accelerators GUIs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90C46DB-3BCB-0A0A-8706-3E51037B9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6" y="4084280"/>
            <a:ext cx="3165665" cy="221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0FA48E2-18BA-E9A5-1656-1ADBD64B4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0" y="1187950"/>
            <a:ext cx="3162691" cy="234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 descr="Une image contenant texte, équipement électronique, vert, afficher&#10;&#10;Description générée automatiquement">
            <a:extLst>
              <a:ext uri="{FF2B5EF4-FFF2-40B4-BE49-F238E27FC236}">
                <a16:creationId xmlns:a16="http://schemas.microsoft.com/office/drawing/2014/main" id="{33188092-8878-3FC1-DE09-3AFEB68BC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2" y="4084280"/>
            <a:ext cx="2930996" cy="227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17CDE37-D1BE-5B28-68AF-EDB1B6514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01" y="4084280"/>
            <a:ext cx="3043603" cy="228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168DF3C-5686-A4A0-B56F-FD765A031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54" y="1202464"/>
            <a:ext cx="2968750" cy="228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DCF9F8-A55A-3930-9453-7FFA220EF037}"/>
              </a:ext>
            </a:extLst>
          </p:cNvPr>
          <p:cNvSpPr txBox="1"/>
          <p:nvPr/>
        </p:nvSpPr>
        <p:spPr>
          <a:xfrm flipH="1">
            <a:off x="162125" y="868293"/>
            <a:ext cx="1969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positions - </a:t>
            </a:r>
            <a:r>
              <a:rPr lang="en-US" sz="1200" b="1" dirty="0" err="1"/>
              <a:t>Matlab</a:t>
            </a:r>
            <a:endParaRPr lang="en-US" sz="12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2F30CA-BF32-98EE-4185-3B6102A5C0F9}"/>
              </a:ext>
            </a:extLst>
          </p:cNvPr>
          <p:cNvSpPr txBox="1"/>
          <p:nvPr/>
        </p:nvSpPr>
        <p:spPr>
          <a:xfrm flipH="1">
            <a:off x="4081419" y="868293"/>
            <a:ext cx="332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Nu/</a:t>
            </a:r>
            <a:r>
              <a:rPr lang="en-US" sz="1200" b="1" dirty="0" err="1"/>
              <a:t>WaveNumber</a:t>
            </a:r>
            <a:r>
              <a:rPr lang="en-US" sz="1200" b="1" dirty="0"/>
              <a:t> measure - </a:t>
            </a:r>
            <a:r>
              <a:rPr lang="en-US" sz="1200" b="1" dirty="0" err="1"/>
              <a:t>Labview</a:t>
            </a:r>
            <a:endParaRPr lang="en-US" sz="12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CB2A59-A6EB-5D5F-4432-5601E7F28766}"/>
              </a:ext>
            </a:extLst>
          </p:cNvPr>
          <p:cNvSpPr txBox="1"/>
          <p:nvPr/>
        </p:nvSpPr>
        <p:spPr>
          <a:xfrm flipH="1">
            <a:off x="8144031" y="863046"/>
            <a:ext cx="3228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Postmortem analysis - </a:t>
            </a:r>
            <a:r>
              <a:rPr lang="en-US" sz="1200" b="1" dirty="0" err="1"/>
              <a:t>Labview</a:t>
            </a:r>
            <a:endParaRPr lang="en-US" sz="1200" b="1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989FC66-B321-CE94-A390-152F8AE5B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59" y="1202464"/>
            <a:ext cx="3282969" cy="233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6FD013-8BEC-B056-4792-CB105AF0532A}"/>
              </a:ext>
            </a:extLst>
          </p:cNvPr>
          <p:cNvSpPr txBox="1"/>
          <p:nvPr/>
        </p:nvSpPr>
        <p:spPr>
          <a:xfrm flipH="1">
            <a:off x="181799" y="3733880"/>
            <a:ext cx="3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PSS permits (Personal Safety System)- </a:t>
            </a:r>
            <a:r>
              <a:rPr lang="en-US" sz="1200" b="1" dirty="0" err="1"/>
              <a:t>Labview</a:t>
            </a:r>
            <a:endParaRPr lang="en-US" sz="12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DB839A-64F5-A78E-721B-DBE09F05EC2C}"/>
              </a:ext>
            </a:extLst>
          </p:cNvPr>
          <p:cNvSpPr txBox="1"/>
          <p:nvPr/>
        </p:nvSpPr>
        <p:spPr>
          <a:xfrm flipH="1">
            <a:off x="4081419" y="3733880"/>
            <a:ext cx="3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Utilities monitoring (AC &amp; Fluids) - </a:t>
            </a:r>
            <a:r>
              <a:rPr lang="en-US" sz="1200" b="1" dirty="0" err="1"/>
              <a:t>Labview</a:t>
            </a:r>
            <a:endParaRPr lang="en-US" sz="12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4EADD2-CD6A-7B07-631D-A5AF871A4085}"/>
              </a:ext>
            </a:extLst>
          </p:cNvPr>
          <p:cNvSpPr txBox="1"/>
          <p:nvPr/>
        </p:nvSpPr>
        <p:spPr>
          <a:xfrm flipH="1">
            <a:off x="8138010" y="3733313"/>
            <a:ext cx="3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purity measure - Python</a:t>
            </a:r>
          </a:p>
        </p:txBody>
      </p:sp>
    </p:spTree>
    <p:extLst>
      <p:ext uri="{BB962C8B-B14F-4D97-AF65-F5344CB8AC3E}">
        <p14:creationId xmlns:p14="http://schemas.microsoft.com/office/powerpoint/2010/main" val="8047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1F906A-A83E-AA94-D874-B390134F6C48}"/>
              </a:ext>
            </a:extLst>
          </p:cNvPr>
          <p:cNvSpPr/>
          <p:nvPr/>
        </p:nvSpPr>
        <p:spPr>
          <a:xfrm>
            <a:off x="962497" y="4167831"/>
            <a:ext cx="5406532" cy="2577025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379C4-CD8E-7371-D867-EB8BB98EE3F6}"/>
              </a:ext>
            </a:extLst>
          </p:cNvPr>
          <p:cNvSpPr/>
          <p:nvPr/>
        </p:nvSpPr>
        <p:spPr>
          <a:xfrm>
            <a:off x="6480686" y="1210619"/>
            <a:ext cx="4989264" cy="5534237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2AD25-683C-8C10-F02E-87AA51968770}"/>
              </a:ext>
            </a:extLst>
          </p:cNvPr>
          <p:cNvSpPr/>
          <p:nvPr/>
        </p:nvSpPr>
        <p:spPr>
          <a:xfrm>
            <a:off x="946529" y="1210621"/>
            <a:ext cx="5422500" cy="2844946"/>
          </a:xfrm>
          <a:prstGeom prst="rect">
            <a:avLst/>
          </a:prstGeom>
          <a:solidFill>
            <a:srgbClr val="FEE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37FF08-A025-44DB-B2E7-F83F06B1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Apps for web evaluation</a:t>
            </a:r>
          </a:p>
        </p:txBody>
      </p:sp>
      <p:pic>
        <p:nvPicPr>
          <p:cNvPr id="5" name="Google Shape;261;p38">
            <a:extLst>
              <a:ext uri="{FF2B5EF4-FFF2-40B4-BE49-F238E27FC236}">
                <a16:creationId xmlns:a16="http://schemas.microsoft.com/office/drawing/2014/main" id="{146E7307-3895-F048-34BE-3DA370AC26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064" y="1528348"/>
            <a:ext cx="4566666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oogle Shape;270;p39">
            <a:extLst>
              <a:ext uri="{FF2B5EF4-FFF2-40B4-BE49-F238E27FC236}">
                <a16:creationId xmlns:a16="http://schemas.microsoft.com/office/drawing/2014/main" id="{4D715B99-EC4B-C631-13CF-E5B90D4785C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064" y="4212779"/>
            <a:ext cx="4566666" cy="23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5C517B7C-682F-91BA-AB86-C775252243FE}"/>
              </a:ext>
            </a:extLst>
          </p:cNvPr>
          <p:cNvGrpSpPr/>
          <p:nvPr/>
        </p:nvGrpSpPr>
        <p:grpSpPr>
          <a:xfrm>
            <a:off x="1754229" y="4367873"/>
            <a:ext cx="4010873" cy="2316464"/>
            <a:chOff x="1754229" y="4367873"/>
            <a:chExt cx="4010873" cy="231646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EF9E31-3F9D-CB3D-7CF7-521CB1CA418F}"/>
                </a:ext>
              </a:extLst>
            </p:cNvPr>
            <p:cNvSpPr/>
            <p:nvPr/>
          </p:nvSpPr>
          <p:spPr>
            <a:xfrm>
              <a:off x="3346897" y="5918688"/>
              <a:ext cx="1105925" cy="6625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C1354C-838B-133B-F4EA-6FCBD160B91C}"/>
                </a:ext>
              </a:extLst>
            </p:cNvPr>
            <p:cNvSpPr/>
            <p:nvPr/>
          </p:nvSpPr>
          <p:spPr>
            <a:xfrm>
              <a:off x="2886071" y="4884880"/>
              <a:ext cx="940283" cy="6625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240;p37">
              <a:extLst>
                <a:ext uri="{FF2B5EF4-FFF2-40B4-BE49-F238E27FC236}">
                  <a16:creationId xmlns:a16="http://schemas.microsoft.com/office/drawing/2014/main" id="{400C7608-8ABC-D4D6-BDC3-E99192B046A2}"/>
                </a:ext>
              </a:extLst>
            </p:cNvPr>
            <p:cNvSpPr/>
            <p:nvPr/>
          </p:nvSpPr>
          <p:spPr>
            <a:xfrm>
              <a:off x="1754229" y="5815543"/>
              <a:ext cx="1198833" cy="868794"/>
            </a:xfrm>
            <a:prstGeom prst="flowChartMagneticDisk">
              <a:avLst/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/>
                <a:t>HDB</a:t>
              </a:r>
            </a:p>
            <a:p>
              <a:pPr algn="ctr"/>
              <a:r>
                <a:rPr lang="en" sz="1200" dirty="0"/>
                <a:t>accelerators</a:t>
              </a:r>
              <a:endParaRPr sz="1200" dirty="0"/>
            </a:p>
          </p:txBody>
        </p:sp>
        <p:pic>
          <p:nvPicPr>
            <p:cNvPr id="13" name="Google Shape;242;p37">
              <a:extLst>
                <a:ext uri="{FF2B5EF4-FFF2-40B4-BE49-F238E27FC236}">
                  <a16:creationId xmlns:a16="http://schemas.microsoft.com/office/drawing/2014/main" id="{6DC7B5AB-B193-7945-7F58-7A276662F12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9037" t="6090" r="18278" b="13665"/>
            <a:stretch/>
          </p:blipFill>
          <p:spPr>
            <a:xfrm>
              <a:off x="5212610" y="4367873"/>
              <a:ext cx="552492" cy="720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50;p37">
              <a:extLst>
                <a:ext uri="{FF2B5EF4-FFF2-40B4-BE49-F238E27FC236}">
                  <a16:creationId xmlns:a16="http://schemas.microsoft.com/office/drawing/2014/main" id="{B11E5BBF-2BB4-D5E8-B875-2E0714FA813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14048" y="4895746"/>
              <a:ext cx="918805" cy="662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51;p37">
              <a:extLst>
                <a:ext uri="{FF2B5EF4-FFF2-40B4-BE49-F238E27FC236}">
                  <a16:creationId xmlns:a16="http://schemas.microsoft.com/office/drawing/2014/main" id="{33F19EF4-7598-A1DD-CE6A-665174631A1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5692" r="21135" b="10"/>
            <a:stretch/>
          </p:blipFill>
          <p:spPr>
            <a:xfrm>
              <a:off x="3383322" y="5034530"/>
              <a:ext cx="451662" cy="435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52;p37">
              <a:extLst>
                <a:ext uri="{FF2B5EF4-FFF2-40B4-BE49-F238E27FC236}">
                  <a16:creationId xmlns:a16="http://schemas.microsoft.com/office/drawing/2014/main" id="{F76138C7-B0D6-C8A2-C325-A679265F401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12037" y="6260932"/>
              <a:ext cx="575643" cy="307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53;p37">
              <a:extLst>
                <a:ext uri="{FF2B5EF4-FFF2-40B4-BE49-F238E27FC236}">
                  <a16:creationId xmlns:a16="http://schemas.microsoft.com/office/drawing/2014/main" id="{6565DA0F-39E2-1FCE-5C1B-8E47D9B8212E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17505" t="27931" r="15113" b="26211"/>
            <a:stretch/>
          </p:blipFill>
          <p:spPr>
            <a:xfrm>
              <a:off x="2179645" y="5905958"/>
              <a:ext cx="403434" cy="1585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67742F04-237F-4C7F-07CE-2B77F3C53C81}"/>
                </a:ext>
              </a:extLst>
            </p:cNvPr>
            <p:cNvCxnSpPr>
              <a:cxnSpLocks/>
              <a:stCxn id="13" idx="2"/>
              <a:endCxn id="54" idx="3"/>
            </p:cNvCxnSpPr>
            <p:nvPr/>
          </p:nvCxnSpPr>
          <p:spPr>
            <a:xfrm rot="5400000">
              <a:off x="4390242" y="5151327"/>
              <a:ext cx="1161194" cy="103603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0">
              <a:extLst>
                <a:ext uri="{FF2B5EF4-FFF2-40B4-BE49-F238E27FC236}">
                  <a16:creationId xmlns:a16="http://schemas.microsoft.com/office/drawing/2014/main" id="{56A0E2BE-9067-4D3D-462E-8B099EB1D65D}"/>
                </a:ext>
              </a:extLst>
            </p:cNvPr>
            <p:cNvCxnSpPr>
              <a:cxnSpLocks/>
              <a:stCxn id="54" idx="1"/>
              <a:endCxn id="11" idx="4"/>
            </p:cNvCxnSpPr>
            <p:nvPr/>
          </p:nvCxnSpPr>
          <p:spPr>
            <a:xfrm flipH="1">
              <a:off x="2953062" y="6249941"/>
              <a:ext cx="3938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avec flèche 30">
              <a:extLst>
                <a:ext uri="{FF2B5EF4-FFF2-40B4-BE49-F238E27FC236}">
                  <a16:creationId xmlns:a16="http://schemas.microsoft.com/office/drawing/2014/main" id="{305FDA53-23F3-42FB-5DEB-313323734C39}"/>
                </a:ext>
              </a:extLst>
            </p:cNvPr>
            <p:cNvCxnSpPr>
              <a:cxnSpLocks/>
              <a:stCxn id="13" idx="1"/>
              <a:endCxn id="20" idx="0"/>
            </p:cNvCxnSpPr>
            <p:nvPr/>
          </p:nvCxnSpPr>
          <p:spPr>
            <a:xfrm rot="10800000" flipV="1">
              <a:off x="4473452" y="4728310"/>
              <a:ext cx="739159" cy="16743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30">
              <a:extLst>
                <a:ext uri="{FF2B5EF4-FFF2-40B4-BE49-F238E27FC236}">
                  <a16:creationId xmlns:a16="http://schemas.microsoft.com/office/drawing/2014/main" id="{9FA4C6F1-D914-8E93-421B-580946F19AFF}"/>
                </a:ext>
              </a:extLst>
            </p:cNvPr>
            <p:cNvCxnSpPr>
              <a:cxnSpLocks/>
              <a:stCxn id="20" idx="2"/>
              <a:endCxn id="54" idx="0"/>
            </p:cNvCxnSpPr>
            <p:nvPr/>
          </p:nvCxnSpPr>
          <p:spPr>
            <a:xfrm rot="5400000">
              <a:off x="4006438" y="5451674"/>
              <a:ext cx="360437" cy="57359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15CFC18D-40B0-DDAC-0BE1-5CF99BF653CC}"/>
                </a:ext>
              </a:extLst>
            </p:cNvPr>
            <p:cNvSpPr txBox="1"/>
            <p:nvPr/>
          </p:nvSpPr>
          <p:spPr>
            <a:xfrm>
              <a:off x="2886071" y="5088747"/>
              <a:ext cx="554919" cy="31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Machine</a:t>
              </a:r>
            </a:p>
            <a:p>
              <a:r>
                <a:rPr lang="en-US" sz="700" dirty="0">
                  <a:solidFill>
                    <a:schemeClr val="bg1"/>
                  </a:solidFill>
                </a:rPr>
                <a:t>Status</a:t>
              </a:r>
            </a:p>
          </p:txBody>
        </p:sp>
        <p:pic>
          <p:nvPicPr>
            <p:cNvPr id="2050" name="Picture 2" descr="GraphQL | A query language for your API">
              <a:extLst>
                <a:ext uri="{FF2B5EF4-FFF2-40B4-BE49-F238E27FC236}">
                  <a16:creationId xmlns:a16="http://schemas.microsoft.com/office/drawing/2014/main" id="{39E2C165-A5DF-2711-01E4-58FECA380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747" y="5959303"/>
              <a:ext cx="755953" cy="32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Connecteur droit avec flèche 30">
              <a:extLst>
                <a:ext uri="{FF2B5EF4-FFF2-40B4-BE49-F238E27FC236}">
                  <a16:creationId xmlns:a16="http://schemas.microsoft.com/office/drawing/2014/main" id="{37E63977-5E84-B35B-77A4-2282367DB4E2}"/>
                </a:ext>
              </a:extLst>
            </p:cNvPr>
            <p:cNvCxnSpPr>
              <a:cxnSpLocks/>
              <a:stCxn id="50" idx="2"/>
              <a:endCxn id="54" idx="0"/>
            </p:cNvCxnSpPr>
            <p:nvPr/>
          </p:nvCxnSpPr>
          <p:spPr>
            <a:xfrm rot="16200000" flipH="1">
              <a:off x="3442385" y="5461212"/>
              <a:ext cx="371303" cy="5436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4" name="Connecteur droit avec flèche 30">
              <a:extLst>
                <a:ext uri="{FF2B5EF4-FFF2-40B4-BE49-F238E27FC236}">
                  <a16:creationId xmlns:a16="http://schemas.microsoft.com/office/drawing/2014/main" id="{6531E11A-0871-7D41-02E9-22BE2B1DBC5B}"/>
                </a:ext>
              </a:extLst>
            </p:cNvPr>
            <p:cNvCxnSpPr>
              <a:cxnSpLocks/>
              <a:stCxn id="13" idx="1"/>
              <a:endCxn id="50" idx="0"/>
            </p:cNvCxnSpPr>
            <p:nvPr/>
          </p:nvCxnSpPr>
          <p:spPr>
            <a:xfrm rot="10800000" flipV="1">
              <a:off x="3356214" y="4728310"/>
              <a:ext cx="1856397" cy="15657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83" name="Image 2082">
            <a:extLst>
              <a:ext uri="{FF2B5EF4-FFF2-40B4-BE49-F238E27FC236}">
                <a16:creationId xmlns:a16="http://schemas.microsoft.com/office/drawing/2014/main" id="{71211F5E-8AEB-0F95-8563-76B6223F2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1892" y="1528348"/>
            <a:ext cx="4844108" cy="238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B9E68B-1537-69F4-167E-5E31E4A14675}"/>
              </a:ext>
            </a:extLst>
          </p:cNvPr>
          <p:cNvSpPr txBox="1"/>
          <p:nvPr/>
        </p:nvSpPr>
        <p:spPr>
          <a:xfrm>
            <a:off x="968970" y="1219327"/>
            <a:ext cx="14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Machine status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D2E688-2B69-A2AF-9CB0-75A7F89A9001}"/>
              </a:ext>
            </a:extLst>
          </p:cNvPr>
          <p:cNvSpPr txBox="1"/>
          <p:nvPr/>
        </p:nvSpPr>
        <p:spPr>
          <a:xfrm>
            <a:off x="6480686" y="1219327"/>
            <a:ext cx="14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Grafana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6C6CA1-CEF1-11DB-50F9-0FBC3A0E458E}"/>
              </a:ext>
            </a:extLst>
          </p:cNvPr>
          <p:cNvSpPr txBox="1"/>
          <p:nvPr/>
        </p:nvSpPr>
        <p:spPr>
          <a:xfrm>
            <a:off x="962495" y="4167831"/>
            <a:ext cx="2478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GraphQL</a:t>
            </a:r>
            <a:r>
              <a:rPr lang="en-US" sz="1200" b="1" dirty="0"/>
              <a:t> backend to archiving</a:t>
            </a:r>
          </a:p>
        </p:txBody>
      </p:sp>
    </p:spTree>
    <p:extLst>
      <p:ext uri="{BB962C8B-B14F-4D97-AF65-F5344CB8AC3E}">
        <p14:creationId xmlns:p14="http://schemas.microsoft.com/office/powerpoint/2010/main" val="353281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3E3AAB-9348-4E82-826C-27EA39FC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6566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ADF1F-E516-2B2A-0F56-4B57DFD7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Accelerators</a:t>
            </a:r>
            <a:r>
              <a:rPr lang="fr-FR" dirty="0"/>
              <a:t> practices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C1111-109B-4FE6-5CDC-BD4005DB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54" y="1220934"/>
            <a:ext cx="7730613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Accelerators staff develop their own scripts/devices/GUI</a:t>
            </a:r>
          </a:p>
          <a:p>
            <a:pPr lvl="1"/>
            <a:r>
              <a:rPr lang="en-US" dirty="0"/>
              <a:t>LabView, maintained by operators, acc. groups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, maintained by physicists</a:t>
            </a:r>
          </a:p>
          <a:p>
            <a:pPr lvl="1"/>
            <a:r>
              <a:rPr lang="en-US" dirty="0"/>
              <a:t>Python (</a:t>
            </a:r>
            <a:r>
              <a:rPr lang="en-US" dirty="0" err="1"/>
              <a:t>TkInter</a:t>
            </a:r>
            <a:r>
              <a:rPr lang="en-US" dirty="0"/>
              <a:t>, scripts, Tango devices), maintained by operators, physicists and acc. groups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GUI apps that embed the process are critical</a:t>
            </a:r>
          </a:p>
          <a:p>
            <a:pPr lvl="1"/>
            <a:r>
              <a:rPr lang="en-US" dirty="0"/>
              <a:t>Top-up Injection process (</a:t>
            </a:r>
            <a:r>
              <a:rPr lang="en-US" dirty="0" err="1"/>
              <a:t>Labview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Some feedbacks (Slow orbit feedback, …) (</a:t>
            </a:r>
            <a:r>
              <a:rPr lang="en-US" dirty="0" err="1"/>
              <a:t>Matlab</a:t>
            </a:r>
            <a:r>
              <a:rPr lang="en-US" dirty="0"/>
              <a:t>) 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Lots of accelerators' GUI are only for experts, and not for operations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FC80B1F-B865-7FDA-C8D0-3C1DD0C86CE0}"/>
              </a:ext>
            </a:extLst>
          </p:cNvPr>
          <p:cNvSpPr/>
          <p:nvPr/>
        </p:nvSpPr>
        <p:spPr>
          <a:xfrm>
            <a:off x="558799" y="5353050"/>
            <a:ext cx="3240000" cy="1310550"/>
          </a:xfrm>
          <a:custGeom>
            <a:avLst/>
            <a:gdLst>
              <a:gd name="connsiteX0" fmla="*/ 0 w 3240000"/>
              <a:gd name="connsiteY0" fmla="*/ 218429 h 1310550"/>
              <a:gd name="connsiteX1" fmla="*/ 218429 w 3240000"/>
              <a:gd name="connsiteY1" fmla="*/ 0 h 1310550"/>
              <a:gd name="connsiteX2" fmla="*/ 3021571 w 3240000"/>
              <a:gd name="connsiteY2" fmla="*/ 0 h 1310550"/>
              <a:gd name="connsiteX3" fmla="*/ 3240000 w 3240000"/>
              <a:gd name="connsiteY3" fmla="*/ 218429 h 1310550"/>
              <a:gd name="connsiteX4" fmla="*/ 3240000 w 3240000"/>
              <a:gd name="connsiteY4" fmla="*/ 1092121 h 1310550"/>
              <a:gd name="connsiteX5" fmla="*/ 3021571 w 3240000"/>
              <a:gd name="connsiteY5" fmla="*/ 1310550 h 1310550"/>
              <a:gd name="connsiteX6" fmla="*/ 218429 w 3240000"/>
              <a:gd name="connsiteY6" fmla="*/ 1310550 h 1310550"/>
              <a:gd name="connsiteX7" fmla="*/ 0 w 3240000"/>
              <a:gd name="connsiteY7" fmla="*/ 1092121 h 1310550"/>
              <a:gd name="connsiteX8" fmla="*/ 0 w 3240000"/>
              <a:gd name="connsiteY8" fmla="*/ 218429 h 131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1310550" extrusionOk="0">
                <a:moveTo>
                  <a:pt x="0" y="218429"/>
                </a:moveTo>
                <a:cubicBezTo>
                  <a:pt x="-9647" y="114718"/>
                  <a:pt x="77767" y="-8270"/>
                  <a:pt x="218429" y="0"/>
                </a:cubicBezTo>
                <a:cubicBezTo>
                  <a:pt x="1261934" y="-60713"/>
                  <a:pt x="1684035" y="61072"/>
                  <a:pt x="3021571" y="0"/>
                </a:cubicBezTo>
                <a:cubicBezTo>
                  <a:pt x="3132778" y="3151"/>
                  <a:pt x="3236384" y="102070"/>
                  <a:pt x="3240000" y="218429"/>
                </a:cubicBezTo>
                <a:cubicBezTo>
                  <a:pt x="3267172" y="523537"/>
                  <a:pt x="3220506" y="752356"/>
                  <a:pt x="3240000" y="1092121"/>
                </a:cubicBezTo>
                <a:cubicBezTo>
                  <a:pt x="3254805" y="1198685"/>
                  <a:pt x="3164863" y="1312045"/>
                  <a:pt x="3021571" y="1310550"/>
                </a:cubicBezTo>
                <a:cubicBezTo>
                  <a:pt x="1844362" y="1236779"/>
                  <a:pt x="1293890" y="1154667"/>
                  <a:pt x="218429" y="1310550"/>
                </a:cubicBezTo>
                <a:cubicBezTo>
                  <a:pt x="113363" y="1312808"/>
                  <a:pt x="-20144" y="1203563"/>
                  <a:pt x="0" y="1092121"/>
                </a:cubicBezTo>
                <a:cubicBezTo>
                  <a:pt x="-43246" y="720623"/>
                  <a:pt x="-46301" y="317378"/>
                  <a:pt x="0" y="218429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2"/>
            <a:endParaRPr lang="en-US" sz="1400" b="1" dirty="0"/>
          </a:p>
          <a:p>
            <a:pPr marL="216000" lvl="2" defTabSz="360000"/>
            <a:r>
              <a:rPr lang="en-US" sz="1400" b="1" dirty="0"/>
              <a:t>152 	LabVIEW apps</a:t>
            </a:r>
          </a:p>
          <a:p>
            <a:pPr marL="216000" lvl="2" defTabSz="360000"/>
            <a:r>
              <a:rPr lang="en-US" sz="1400" b="1" dirty="0"/>
              <a:t>56 	Python apps</a:t>
            </a:r>
          </a:p>
          <a:p>
            <a:pPr marL="216000" lvl="2" defTabSz="360000"/>
            <a:r>
              <a:rPr lang="en-US" sz="1400" b="1" dirty="0"/>
              <a:t>114 	</a:t>
            </a:r>
            <a:r>
              <a:rPr lang="en-US" sz="1400" b="1" dirty="0" err="1"/>
              <a:t>Matlab</a:t>
            </a:r>
            <a:r>
              <a:rPr lang="en-US" sz="1400" b="1" dirty="0"/>
              <a:t> apps</a:t>
            </a:r>
          </a:p>
          <a:p>
            <a:pPr marL="216000" lvl="2" defTabSz="360000"/>
            <a:r>
              <a:rPr lang="en-US" sz="1400" b="1" dirty="0"/>
              <a:t>60 	Grafana dashboards</a:t>
            </a: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BA36AB6-4A0C-7480-021C-ED15126FD117}"/>
              </a:ext>
            </a:extLst>
          </p:cNvPr>
          <p:cNvSpPr/>
          <p:nvPr/>
        </p:nvSpPr>
        <p:spPr>
          <a:xfrm>
            <a:off x="558799" y="1220934"/>
            <a:ext cx="3240000" cy="1607991"/>
          </a:xfrm>
          <a:custGeom>
            <a:avLst/>
            <a:gdLst>
              <a:gd name="connsiteX0" fmla="*/ 0 w 3240000"/>
              <a:gd name="connsiteY0" fmla="*/ 268004 h 1607991"/>
              <a:gd name="connsiteX1" fmla="*/ 268004 w 3240000"/>
              <a:gd name="connsiteY1" fmla="*/ 0 h 1607991"/>
              <a:gd name="connsiteX2" fmla="*/ 2971996 w 3240000"/>
              <a:gd name="connsiteY2" fmla="*/ 0 h 1607991"/>
              <a:gd name="connsiteX3" fmla="*/ 3240000 w 3240000"/>
              <a:gd name="connsiteY3" fmla="*/ 268004 h 1607991"/>
              <a:gd name="connsiteX4" fmla="*/ 3240000 w 3240000"/>
              <a:gd name="connsiteY4" fmla="*/ 1339987 h 1607991"/>
              <a:gd name="connsiteX5" fmla="*/ 2971996 w 3240000"/>
              <a:gd name="connsiteY5" fmla="*/ 1607991 h 1607991"/>
              <a:gd name="connsiteX6" fmla="*/ 268004 w 3240000"/>
              <a:gd name="connsiteY6" fmla="*/ 1607991 h 1607991"/>
              <a:gd name="connsiteX7" fmla="*/ 0 w 3240000"/>
              <a:gd name="connsiteY7" fmla="*/ 1339987 h 1607991"/>
              <a:gd name="connsiteX8" fmla="*/ 0 w 3240000"/>
              <a:gd name="connsiteY8" fmla="*/ 268004 h 16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1607991" extrusionOk="0">
                <a:moveTo>
                  <a:pt x="0" y="268004"/>
                </a:moveTo>
                <a:cubicBezTo>
                  <a:pt x="-9276" y="114267"/>
                  <a:pt x="100971" y="7138"/>
                  <a:pt x="268004" y="0"/>
                </a:cubicBezTo>
                <a:cubicBezTo>
                  <a:pt x="1273333" y="132882"/>
                  <a:pt x="2035653" y="-84951"/>
                  <a:pt x="2971996" y="0"/>
                </a:cubicBezTo>
                <a:cubicBezTo>
                  <a:pt x="3100499" y="19054"/>
                  <a:pt x="3239412" y="123241"/>
                  <a:pt x="3240000" y="268004"/>
                </a:cubicBezTo>
                <a:cubicBezTo>
                  <a:pt x="3259297" y="455222"/>
                  <a:pt x="3280042" y="1086000"/>
                  <a:pt x="3240000" y="1339987"/>
                </a:cubicBezTo>
                <a:cubicBezTo>
                  <a:pt x="3254119" y="1489677"/>
                  <a:pt x="3122760" y="1602333"/>
                  <a:pt x="2971996" y="1607991"/>
                </a:cubicBezTo>
                <a:cubicBezTo>
                  <a:pt x="2215418" y="1695630"/>
                  <a:pt x="773155" y="1535312"/>
                  <a:pt x="268004" y="1607991"/>
                </a:cubicBezTo>
                <a:cubicBezTo>
                  <a:pt x="119084" y="1599360"/>
                  <a:pt x="-3216" y="1492471"/>
                  <a:pt x="0" y="1339987"/>
                </a:cubicBezTo>
                <a:cubicBezTo>
                  <a:pt x="92650" y="1199440"/>
                  <a:pt x="60632" y="437795"/>
                  <a:pt x="0" y="268004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Accelerators as owner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err="1"/>
              <a:t>Labview</a:t>
            </a:r>
            <a:r>
              <a:rPr lang="en-US" sz="1400" dirty="0"/>
              <a:t> apps</a:t>
            </a:r>
          </a:p>
          <a:p>
            <a:pPr algn="ctr"/>
            <a:r>
              <a:rPr lang="en-US" sz="1400" dirty="0"/>
              <a:t>Python apps</a:t>
            </a:r>
          </a:p>
          <a:p>
            <a:pPr algn="ctr"/>
            <a:r>
              <a:rPr lang="en-US" sz="1400" dirty="0" err="1"/>
              <a:t>Matlab</a:t>
            </a:r>
            <a:r>
              <a:rPr lang="en-US" sz="1400" dirty="0"/>
              <a:t> apps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B1B0BE6-7843-8803-388E-56E3FEE70FD6}"/>
              </a:ext>
            </a:extLst>
          </p:cNvPr>
          <p:cNvSpPr/>
          <p:nvPr/>
        </p:nvSpPr>
        <p:spPr>
          <a:xfrm>
            <a:off x="558799" y="3033761"/>
            <a:ext cx="3240000" cy="2114453"/>
          </a:xfrm>
          <a:custGeom>
            <a:avLst/>
            <a:gdLst>
              <a:gd name="connsiteX0" fmla="*/ 0 w 3240000"/>
              <a:gd name="connsiteY0" fmla="*/ 352416 h 2114453"/>
              <a:gd name="connsiteX1" fmla="*/ 352416 w 3240000"/>
              <a:gd name="connsiteY1" fmla="*/ 0 h 2114453"/>
              <a:gd name="connsiteX2" fmla="*/ 2887584 w 3240000"/>
              <a:gd name="connsiteY2" fmla="*/ 0 h 2114453"/>
              <a:gd name="connsiteX3" fmla="*/ 3240000 w 3240000"/>
              <a:gd name="connsiteY3" fmla="*/ 352416 h 2114453"/>
              <a:gd name="connsiteX4" fmla="*/ 3240000 w 3240000"/>
              <a:gd name="connsiteY4" fmla="*/ 1762037 h 2114453"/>
              <a:gd name="connsiteX5" fmla="*/ 2887584 w 3240000"/>
              <a:gd name="connsiteY5" fmla="*/ 2114453 h 2114453"/>
              <a:gd name="connsiteX6" fmla="*/ 352416 w 3240000"/>
              <a:gd name="connsiteY6" fmla="*/ 2114453 h 2114453"/>
              <a:gd name="connsiteX7" fmla="*/ 0 w 3240000"/>
              <a:gd name="connsiteY7" fmla="*/ 1762037 h 2114453"/>
              <a:gd name="connsiteX8" fmla="*/ 0 w 3240000"/>
              <a:gd name="connsiteY8" fmla="*/ 352416 h 211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2114453" extrusionOk="0">
                <a:moveTo>
                  <a:pt x="0" y="352416"/>
                </a:moveTo>
                <a:cubicBezTo>
                  <a:pt x="-22732" y="143760"/>
                  <a:pt x="123048" y="13036"/>
                  <a:pt x="352416" y="0"/>
                </a:cubicBezTo>
                <a:cubicBezTo>
                  <a:pt x="1494142" y="132882"/>
                  <a:pt x="2084304" y="-84951"/>
                  <a:pt x="2887584" y="0"/>
                </a:cubicBezTo>
                <a:cubicBezTo>
                  <a:pt x="3056181" y="25427"/>
                  <a:pt x="3236807" y="175429"/>
                  <a:pt x="3240000" y="352416"/>
                </a:cubicBezTo>
                <a:cubicBezTo>
                  <a:pt x="3333788" y="615807"/>
                  <a:pt x="3259760" y="1534663"/>
                  <a:pt x="3240000" y="1762037"/>
                </a:cubicBezTo>
                <a:cubicBezTo>
                  <a:pt x="3273931" y="1960696"/>
                  <a:pt x="3092232" y="2093845"/>
                  <a:pt x="2887584" y="2114453"/>
                </a:cubicBezTo>
                <a:cubicBezTo>
                  <a:pt x="2462820" y="2202092"/>
                  <a:pt x="1599172" y="2041774"/>
                  <a:pt x="352416" y="2114453"/>
                </a:cubicBezTo>
                <a:cubicBezTo>
                  <a:pt x="155222" y="2090043"/>
                  <a:pt x="-15947" y="1978832"/>
                  <a:pt x="0" y="1762037"/>
                </a:cubicBezTo>
                <a:cubicBezTo>
                  <a:pt x="-7553" y="1522986"/>
                  <a:pt x="-5937" y="699510"/>
                  <a:pt x="0" y="352416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  <a:p>
            <a:pPr algn="ctr"/>
            <a:r>
              <a:rPr lang="en-US" sz="1400" b="1" i="1" dirty="0"/>
              <a:t>Accelerators as user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Tango GUI (Jive, ATK…)</a:t>
            </a:r>
          </a:p>
          <a:p>
            <a:pPr algn="ctr"/>
            <a:r>
              <a:rPr lang="en-US" sz="1400" dirty="0"/>
              <a:t>PANIC</a:t>
            </a:r>
          </a:p>
          <a:p>
            <a:pPr algn="ctr"/>
            <a:r>
              <a:rPr lang="en-US" sz="1400" dirty="0" err="1"/>
              <a:t>Databrowser</a:t>
            </a:r>
            <a:endParaRPr lang="en-US" sz="1400" dirty="0"/>
          </a:p>
          <a:p>
            <a:pPr algn="ctr"/>
            <a:r>
              <a:rPr lang="en-US" sz="1400" dirty="0"/>
              <a:t>Mambo / </a:t>
            </a:r>
            <a:r>
              <a:rPr lang="en-US" sz="1400" dirty="0" err="1"/>
              <a:t>Bensikin</a:t>
            </a:r>
            <a:endParaRPr lang="en-US" sz="1400" dirty="0"/>
          </a:p>
          <a:p>
            <a:pPr algn="ctr"/>
            <a:r>
              <a:rPr lang="en-US" sz="1400" dirty="0" err="1"/>
              <a:t>MachineStatus</a:t>
            </a:r>
            <a:endParaRPr lang="en-US" sz="1400" dirty="0"/>
          </a:p>
          <a:p>
            <a:pPr algn="ctr"/>
            <a:r>
              <a:rPr lang="en-US" sz="1400" dirty="0"/>
              <a:t>Grafana (under evaluation)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406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A744C-781F-CA2A-E4FA-234ED901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Beamlines</a:t>
            </a:r>
            <a:r>
              <a:rPr lang="fr-FR" dirty="0"/>
              <a:t> practices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E8DDBA-8C42-2614-7D70-C175580C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00" y="1220400"/>
            <a:ext cx="7975665" cy="42870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Beamline staff develops their own scripts/devices/GUI</a:t>
            </a:r>
          </a:p>
          <a:p>
            <a:pPr lvl="1"/>
            <a:r>
              <a:rPr lang="en-US" dirty="0"/>
              <a:t>Python (</a:t>
            </a:r>
            <a:r>
              <a:rPr lang="en-US" dirty="0" err="1"/>
              <a:t>TkInter</a:t>
            </a:r>
            <a:r>
              <a:rPr lang="en-US" dirty="0"/>
              <a:t>, scripts, Tango devices)</a:t>
            </a:r>
          </a:p>
          <a:p>
            <a:pPr lvl="1"/>
            <a:r>
              <a:rPr lang="en-US" dirty="0"/>
              <a:t>On a few beamlines and laboratories</a:t>
            </a:r>
          </a:p>
          <a:p>
            <a:pPr lvl="2"/>
            <a:r>
              <a:rPr lang="en-US" dirty="0"/>
              <a:t>Igor Pro, </a:t>
            </a:r>
          </a:p>
          <a:p>
            <a:pPr lvl="2"/>
            <a:r>
              <a:rPr lang="en-US" dirty="0"/>
              <a:t>LabVIEW</a:t>
            </a:r>
          </a:p>
          <a:p>
            <a:pPr lvl="2"/>
            <a:r>
              <a:rPr lang="en-US" dirty="0" err="1"/>
              <a:t>Matlab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Beamline staff creates and maintains views of COOX synoptics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9F23910-628E-DEF5-9C67-5B63672E8A5C}"/>
              </a:ext>
            </a:extLst>
          </p:cNvPr>
          <p:cNvSpPr/>
          <p:nvPr/>
        </p:nvSpPr>
        <p:spPr>
          <a:xfrm>
            <a:off x="539923" y="1250077"/>
            <a:ext cx="3240000" cy="1688445"/>
          </a:xfrm>
          <a:custGeom>
            <a:avLst/>
            <a:gdLst>
              <a:gd name="connsiteX0" fmla="*/ 0 w 3240000"/>
              <a:gd name="connsiteY0" fmla="*/ 281413 h 1688445"/>
              <a:gd name="connsiteX1" fmla="*/ 281413 w 3240000"/>
              <a:gd name="connsiteY1" fmla="*/ 0 h 1688445"/>
              <a:gd name="connsiteX2" fmla="*/ 2958587 w 3240000"/>
              <a:gd name="connsiteY2" fmla="*/ 0 h 1688445"/>
              <a:gd name="connsiteX3" fmla="*/ 3240000 w 3240000"/>
              <a:gd name="connsiteY3" fmla="*/ 281413 h 1688445"/>
              <a:gd name="connsiteX4" fmla="*/ 3240000 w 3240000"/>
              <a:gd name="connsiteY4" fmla="*/ 1407032 h 1688445"/>
              <a:gd name="connsiteX5" fmla="*/ 2958587 w 3240000"/>
              <a:gd name="connsiteY5" fmla="*/ 1688445 h 1688445"/>
              <a:gd name="connsiteX6" fmla="*/ 281413 w 3240000"/>
              <a:gd name="connsiteY6" fmla="*/ 1688445 h 1688445"/>
              <a:gd name="connsiteX7" fmla="*/ 0 w 3240000"/>
              <a:gd name="connsiteY7" fmla="*/ 1407032 h 1688445"/>
              <a:gd name="connsiteX8" fmla="*/ 0 w 3240000"/>
              <a:gd name="connsiteY8" fmla="*/ 281413 h 16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1688445" extrusionOk="0">
                <a:moveTo>
                  <a:pt x="0" y="281413"/>
                </a:moveTo>
                <a:cubicBezTo>
                  <a:pt x="2719" y="126734"/>
                  <a:pt x="130929" y="10284"/>
                  <a:pt x="281413" y="0"/>
                </a:cubicBezTo>
                <a:cubicBezTo>
                  <a:pt x="942116" y="123000"/>
                  <a:pt x="2029256" y="-96860"/>
                  <a:pt x="2958587" y="0"/>
                </a:cubicBezTo>
                <a:cubicBezTo>
                  <a:pt x="3103074" y="-8332"/>
                  <a:pt x="3249437" y="106967"/>
                  <a:pt x="3240000" y="281413"/>
                </a:cubicBezTo>
                <a:cubicBezTo>
                  <a:pt x="3341032" y="483309"/>
                  <a:pt x="3226559" y="1109890"/>
                  <a:pt x="3240000" y="1407032"/>
                </a:cubicBezTo>
                <a:cubicBezTo>
                  <a:pt x="3217599" y="1570567"/>
                  <a:pt x="3102004" y="1686481"/>
                  <a:pt x="2958587" y="1688445"/>
                </a:cubicBezTo>
                <a:cubicBezTo>
                  <a:pt x="2682133" y="1527738"/>
                  <a:pt x="839199" y="1728112"/>
                  <a:pt x="281413" y="1688445"/>
                </a:cubicBezTo>
                <a:cubicBezTo>
                  <a:pt x="110640" y="1685344"/>
                  <a:pt x="-16721" y="1554877"/>
                  <a:pt x="0" y="1407032"/>
                </a:cubicBezTo>
                <a:cubicBezTo>
                  <a:pt x="-15388" y="1273130"/>
                  <a:pt x="83805" y="831751"/>
                  <a:pt x="0" y="281413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Beamlines as owner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Python apps</a:t>
            </a:r>
          </a:p>
          <a:p>
            <a:pPr algn="ctr"/>
            <a:r>
              <a:rPr lang="en-US" sz="1400" dirty="0"/>
              <a:t>Igor Pro apps</a:t>
            </a:r>
          </a:p>
          <a:p>
            <a:pPr algn="ctr"/>
            <a:r>
              <a:rPr lang="en-US" sz="1400" dirty="0" err="1"/>
              <a:t>Labview</a:t>
            </a:r>
            <a:r>
              <a:rPr lang="en-US" sz="1400" dirty="0"/>
              <a:t> apps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458AEC9-A682-9C41-4688-E5C628CB5418}"/>
              </a:ext>
            </a:extLst>
          </p:cNvPr>
          <p:cNvSpPr/>
          <p:nvPr/>
        </p:nvSpPr>
        <p:spPr>
          <a:xfrm>
            <a:off x="539923" y="3134032"/>
            <a:ext cx="3240000" cy="2603976"/>
          </a:xfrm>
          <a:custGeom>
            <a:avLst/>
            <a:gdLst>
              <a:gd name="connsiteX0" fmla="*/ 0 w 3240000"/>
              <a:gd name="connsiteY0" fmla="*/ 434005 h 2603976"/>
              <a:gd name="connsiteX1" fmla="*/ 434005 w 3240000"/>
              <a:gd name="connsiteY1" fmla="*/ 0 h 2603976"/>
              <a:gd name="connsiteX2" fmla="*/ 2805995 w 3240000"/>
              <a:gd name="connsiteY2" fmla="*/ 0 h 2603976"/>
              <a:gd name="connsiteX3" fmla="*/ 3240000 w 3240000"/>
              <a:gd name="connsiteY3" fmla="*/ 434005 h 2603976"/>
              <a:gd name="connsiteX4" fmla="*/ 3240000 w 3240000"/>
              <a:gd name="connsiteY4" fmla="*/ 2169971 h 2603976"/>
              <a:gd name="connsiteX5" fmla="*/ 2805995 w 3240000"/>
              <a:gd name="connsiteY5" fmla="*/ 2603976 h 2603976"/>
              <a:gd name="connsiteX6" fmla="*/ 434005 w 3240000"/>
              <a:gd name="connsiteY6" fmla="*/ 2603976 h 2603976"/>
              <a:gd name="connsiteX7" fmla="*/ 0 w 3240000"/>
              <a:gd name="connsiteY7" fmla="*/ 2169971 h 2603976"/>
              <a:gd name="connsiteX8" fmla="*/ 0 w 3240000"/>
              <a:gd name="connsiteY8" fmla="*/ 434005 h 2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2603976" extrusionOk="0">
                <a:moveTo>
                  <a:pt x="0" y="434005"/>
                </a:moveTo>
                <a:cubicBezTo>
                  <a:pt x="-18093" y="183151"/>
                  <a:pt x="169902" y="9161"/>
                  <a:pt x="434005" y="0"/>
                </a:cubicBezTo>
                <a:cubicBezTo>
                  <a:pt x="1425141" y="132882"/>
                  <a:pt x="2191262" y="-84951"/>
                  <a:pt x="2805995" y="0"/>
                </a:cubicBezTo>
                <a:cubicBezTo>
                  <a:pt x="3040564" y="5005"/>
                  <a:pt x="3236256" y="215003"/>
                  <a:pt x="3240000" y="434005"/>
                </a:cubicBezTo>
                <a:cubicBezTo>
                  <a:pt x="3330536" y="991847"/>
                  <a:pt x="3183357" y="1763345"/>
                  <a:pt x="3240000" y="2169971"/>
                </a:cubicBezTo>
                <a:cubicBezTo>
                  <a:pt x="3280327" y="2414449"/>
                  <a:pt x="3060586" y="2573319"/>
                  <a:pt x="2805995" y="2603976"/>
                </a:cubicBezTo>
                <a:cubicBezTo>
                  <a:pt x="2422091" y="2691615"/>
                  <a:pt x="939814" y="2531297"/>
                  <a:pt x="434005" y="2603976"/>
                </a:cubicBezTo>
                <a:cubicBezTo>
                  <a:pt x="191702" y="2579092"/>
                  <a:pt x="-18195" y="2434951"/>
                  <a:pt x="0" y="2169971"/>
                </a:cubicBezTo>
                <a:cubicBezTo>
                  <a:pt x="155207" y="1527230"/>
                  <a:pt x="3450" y="677815"/>
                  <a:pt x="0" y="434005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Beamlines as user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Tango GUI (Jive, ATK…)</a:t>
            </a:r>
          </a:p>
          <a:p>
            <a:pPr algn="ctr"/>
            <a:r>
              <a:rPr lang="en-US" sz="1400" dirty="0"/>
              <a:t>PANIC</a:t>
            </a:r>
          </a:p>
          <a:p>
            <a:pPr algn="ctr"/>
            <a:r>
              <a:rPr lang="en-US" sz="1400" dirty="0"/>
              <a:t>COOX</a:t>
            </a:r>
          </a:p>
          <a:p>
            <a:pPr algn="ctr"/>
            <a:r>
              <a:rPr lang="en-US" sz="1400" dirty="0"/>
              <a:t>Salsa / </a:t>
            </a:r>
            <a:r>
              <a:rPr lang="en-US" sz="1400" dirty="0" err="1"/>
              <a:t>FlyScan</a:t>
            </a:r>
            <a:r>
              <a:rPr lang="en-US" sz="1400" dirty="0"/>
              <a:t> GUIs</a:t>
            </a:r>
          </a:p>
          <a:p>
            <a:pPr algn="ctr"/>
            <a:r>
              <a:rPr lang="en-US" sz="1400" dirty="0" err="1"/>
              <a:t>Datastorage</a:t>
            </a:r>
            <a:r>
              <a:rPr lang="en-US" sz="1400" dirty="0"/>
              <a:t>/</a:t>
            </a:r>
            <a:r>
              <a:rPr lang="en-US" sz="1400" dirty="0" err="1"/>
              <a:t>Databrowser</a:t>
            </a:r>
            <a:endParaRPr lang="en-US" sz="1400" dirty="0"/>
          </a:p>
          <a:p>
            <a:pPr algn="ctr"/>
            <a:r>
              <a:rPr lang="en-US" sz="1400" dirty="0"/>
              <a:t>Mambo/</a:t>
            </a:r>
            <a:r>
              <a:rPr lang="en-US" sz="1400" dirty="0" err="1"/>
              <a:t>Bensikin</a:t>
            </a:r>
            <a:endParaRPr lang="en-US" sz="1400" dirty="0"/>
          </a:p>
          <a:p>
            <a:pPr algn="ctr"/>
            <a:r>
              <a:rPr lang="en-US" sz="1400" dirty="0" err="1"/>
              <a:t>MachineStatus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800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05CF2-4EA0-91E5-CC9F-77667314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Computing </a:t>
            </a:r>
            <a:r>
              <a:rPr lang="fr-FR" dirty="0"/>
              <a:t>teams practices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0ACF3C-D942-877C-4B2D-DF428B38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00" y="1220400"/>
            <a:ext cx="7815294" cy="486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Computing teams </a:t>
            </a:r>
            <a:r>
              <a:rPr lang="en-US" dirty="0"/>
              <a:t>provide common GUI solutions (</a:t>
            </a:r>
            <a:r>
              <a:rPr lang="en-US" dirty="0" err="1"/>
              <a:t>Comete</a:t>
            </a:r>
            <a:r>
              <a:rPr lang="en-US" dirty="0"/>
              <a:t>, COOX, Tango binding)</a:t>
            </a:r>
          </a:p>
          <a:p>
            <a:pPr lvl="1"/>
            <a:r>
              <a:rPr lang="en-US" dirty="0"/>
              <a:t>Development, delivery, deployment, training and support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Computing teams provide a very limited support for </a:t>
            </a:r>
            <a:r>
              <a:rPr lang="en-US" sz="2400" dirty="0" err="1">
                <a:solidFill>
                  <a:schemeClr val="accent1"/>
                </a:solidFill>
              </a:rPr>
              <a:t>Matlab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>
                <a:solidFill>
                  <a:schemeClr val="accent1"/>
                </a:solidFill>
              </a:rPr>
              <a:t>Labview</a:t>
            </a:r>
            <a:r>
              <a:rPr lang="en-US" sz="2400" dirty="0">
                <a:solidFill>
                  <a:schemeClr val="accent1"/>
                </a:solidFill>
              </a:rPr>
              <a:t>, Python and Igor Pro</a:t>
            </a:r>
          </a:p>
          <a:p>
            <a:pPr lvl="1"/>
            <a:r>
              <a:rPr lang="en-US" dirty="0"/>
              <a:t>Provides help for deployment of these products, their licenses and their tango bindings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Resources for GUI (not fulltime)</a:t>
            </a:r>
          </a:p>
          <a:p>
            <a:pPr lvl="1"/>
            <a:r>
              <a:rPr lang="en-US" dirty="0"/>
              <a:t>ISAC : </a:t>
            </a:r>
          </a:p>
          <a:p>
            <a:pPr lvl="2"/>
            <a:r>
              <a:rPr lang="en-US" dirty="0"/>
              <a:t>1 expert for Java Swing GUI development</a:t>
            </a:r>
          </a:p>
          <a:p>
            <a:pPr lvl="2"/>
            <a:r>
              <a:rPr lang="en-US" dirty="0"/>
              <a:t>1 expert for back-end in Java</a:t>
            </a:r>
          </a:p>
          <a:p>
            <a:pPr lvl="2"/>
            <a:r>
              <a:rPr lang="en-US" dirty="0"/>
              <a:t>1 expert for front in React.JS</a:t>
            </a:r>
          </a:p>
          <a:p>
            <a:pPr lvl="1"/>
            <a:r>
              <a:rPr lang="en-US" dirty="0"/>
              <a:t>ISI: </a:t>
            </a:r>
          </a:p>
          <a:p>
            <a:pPr lvl="2"/>
            <a:r>
              <a:rPr lang="en-US" dirty="0"/>
              <a:t>1 sys. admin for products and licenses installation, OS upgrades</a:t>
            </a:r>
          </a:p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DD3F468-AF32-C400-6B5B-1E97CDF81EE5}"/>
              </a:ext>
            </a:extLst>
          </p:cNvPr>
          <p:cNvGrpSpPr/>
          <p:nvPr/>
        </p:nvGrpSpPr>
        <p:grpSpPr>
          <a:xfrm>
            <a:off x="520993" y="1220400"/>
            <a:ext cx="3251075" cy="4491423"/>
            <a:chOff x="520993" y="1220400"/>
            <a:chExt cx="3251075" cy="449142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4432A80A-D75C-511D-DE81-5E447F210316}"/>
                </a:ext>
              </a:extLst>
            </p:cNvPr>
            <p:cNvSpPr/>
            <p:nvPr/>
          </p:nvSpPr>
          <p:spPr>
            <a:xfrm>
              <a:off x="520993" y="1220400"/>
              <a:ext cx="3240000" cy="3762958"/>
            </a:xfrm>
            <a:custGeom>
              <a:avLst/>
              <a:gdLst>
                <a:gd name="connsiteX0" fmla="*/ 0 w 3240000"/>
                <a:gd name="connsiteY0" fmla="*/ 540011 h 3762958"/>
                <a:gd name="connsiteX1" fmla="*/ 540011 w 3240000"/>
                <a:gd name="connsiteY1" fmla="*/ 0 h 3762958"/>
                <a:gd name="connsiteX2" fmla="*/ 2699989 w 3240000"/>
                <a:gd name="connsiteY2" fmla="*/ 0 h 3762958"/>
                <a:gd name="connsiteX3" fmla="*/ 3240000 w 3240000"/>
                <a:gd name="connsiteY3" fmla="*/ 540011 h 3762958"/>
                <a:gd name="connsiteX4" fmla="*/ 3240000 w 3240000"/>
                <a:gd name="connsiteY4" fmla="*/ 3222947 h 3762958"/>
                <a:gd name="connsiteX5" fmla="*/ 2699989 w 3240000"/>
                <a:gd name="connsiteY5" fmla="*/ 3762958 h 3762958"/>
                <a:gd name="connsiteX6" fmla="*/ 540011 w 3240000"/>
                <a:gd name="connsiteY6" fmla="*/ 3762958 h 3762958"/>
                <a:gd name="connsiteX7" fmla="*/ 0 w 3240000"/>
                <a:gd name="connsiteY7" fmla="*/ 3222947 h 3762958"/>
                <a:gd name="connsiteX8" fmla="*/ 0 w 3240000"/>
                <a:gd name="connsiteY8" fmla="*/ 540011 h 37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000" h="3762958" extrusionOk="0">
                  <a:moveTo>
                    <a:pt x="0" y="540011"/>
                  </a:moveTo>
                  <a:cubicBezTo>
                    <a:pt x="-40685" y="216675"/>
                    <a:pt x="218428" y="8761"/>
                    <a:pt x="540011" y="0"/>
                  </a:cubicBezTo>
                  <a:cubicBezTo>
                    <a:pt x="1349587" y="132882"/>
                    <a:pt x="2256434" y="-84951"/>
                    <a:pt x="2699989" y="0"/>
                  </a:cubicBezTo>
                  <a:cubicBezTo>
                    <a:pt x="2964150" y="33280"/>
                    <a:pt x="3233946" y="275235"/>
                    <a:pt x="3240000" y="540011"/>
                  </a:cubicBezTo>
                  <a:cubicBezTo>
                    <a:pt x="3260187" y="1655796"/>
                    <a:pt x="3392480" y="1965732"/>
                    <a:pt x="3240000" y="3222947"/>
                  </a:cubicBezTo>
                  <a:cubicBezTo>
                    <a:pt x="3253025" y="3522732"/>
                    <a:pt x="3006430" y="3746081"/>
                    <a:pt x="2699989" y="3762958"/>
                  </a:cubicBezTo>
                  <a:cubicBezTo>
                    <a:pt x="2030873" y="3850597"/>
                    <a:pt x="950440" y="3690279"/>
                    <a:pt x="540011" y="3762958"/>
                  </a:cubicBezTo>
                  <a:cubicBezTo>
                    <a:pt x="237848" y="3725548"/>
                    <a:pt x="-25309" y="3556359"/>
                    <a:pt x="0" y="3222947"/>
                  </a:cubicBezTo>
                  <a:cubicBezTo>
                    <a:pt x="-38581" y="2761972"/>
                    <a:pt x="63341" y="1077738"/>
                    <a:pt x="0" y="540011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/>
                <a:t>Computing teams as owner of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Tango generic GUI (Jive…)</a:t>
              </a:r>
            </a:p>
            <a:p>
              <a:pPr algn="ctr"/>
              <a:r>
                <a:rPr lang="en-US" sz="1400" dirty="0" err="1"/>
                <a:t>Comete</a:t>
              </a:r>
              <a:r>
                <a:rPr lang="en-US" sz="1400" dirty="0"/>
                <a:t> framework</a:t>
              </a:r>
            </a:p>
            <a:p>
              <a:pPr algn="ctr"/>
              <a:r>
                <a:rPr lang="en-US" sz="1400" dirty="0"/>
                <a:t>GUI based on </a:t>
              </a:r>
              <a:r>
                <a:rPr lang="en-US" sz="1400" dirty="0" err="1"/>
                <a:t>Comete</a:t>
              </a:r>
              <a:endParaRPr lang="en-US" sz="1400" dirty="0"/>
            </a:p>
            <a:p>
              <a:pPr algn="ctr"/>
              <a:r>
                <a:rPr lang="en-US" sz="1400" dirty="0"/>
                <a:t>PANIC</a:t>
              </a:r>
            </a:p>
            <a:p>
              <a:pPr algn="ctr"/>
              <a:r>
                <a:rPr lang="en-US" sz="1400" dirty="0"/>
                <a:t>COOX</a:t>
              </a:r>
            </a:p>
            <a:p>
              <a:pPr algn="ctr"/>
              <a:r>
                <a:rPr lang="en-US" sz="1400" dirty="0" err="1"/>
                <a:t>Spyc</a:t>
              </a:r>
              <a:endParaRPr lang="en-US" sz="1400" dirty="0"/>
            </a:p>
            <a:p>
              <a:pPr algn="ctr"/>
              <a:r>
                <a:rPr lang="en-US" sz="1400" dirty="0"/>
                <a:t>Tango Bindings</a:t>
              </a:r>
            </a:p>
            <a:p>
              <a:pPr algn="ctr"/>
              <a:r>
                <a:rPr lang="en-US" sz="1400" dirty="0"/>
                <a:t>Grafana (under evaluation)</a:t>
              </a:r>
            </a:p>
            <a:p>
              <a:pPr algn="ctr"/>
              <a:endParaRPr lang="en-US" sz="1400" i="1" dirty="0"/>
            </a:p>
            <a:p>
              <a:pPr algn="ctr"/>
              <a:endParaRPr lang="en-US" sz="1400" i="1" dirty="0"/>
            </a:p>
            <a:p>
              <a:pPr algn="ctr"/>
              <a:r>
                <a:rPr lang="en-US" sz="1400" i="1" dirty="0"/>
                <a:t>Support on deployment of products (</a:t>
              </a:r>
              <a:r>
                <a:rPr lang="en-US" sz="1400" i="1" dirty="0" err="1"/>
                <a:t>Matlab,Labview,Python</a:t>
              </a:r>
              <a:r>
                <a:rPr lang="en-US" sz="1400" i="1" dirty="0"/>
                <a:t>…)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EB04FE9-575B-A4DB-6974-28158A2055CC}"/>
                </a:ext>
              </a:extLst>
            </p:cNvPr>
            <p:cNvSpPr/>
            <p:nvPr/>
          </p:nvSpPr>
          <p:spPr>
            <a:xfrm>
              <a:off x="520993" y="5235151"/>
              <a:ext cx="1556356" cy="476672"/>
            </a:xfrm>
            <a:custGeom>
              <a:avLst/>
              <a:gdLst>
                <a:gd name="connsiteX0" fmla="*/ 0 w 1556356"/>
                <a:gd name="connsiteY0" fmla="*/ 79447 h 476672"/>
                <a:gd name="connsiteX1" fmla="*/ 79447 w 1556356"/>
                <a:gd name="connsiteY1" fmla="*/ 0 h 476672"/>
                <a:gd name="connsiteX2" fmla="*/ 806127 w 1556356"/>
                <a:gd name="connsiteY2" fmla="*/ 0 h 476672"/>
                <a:gd name="connsiteX3" fmla="*/ 1476909 w 1556356"/>
                <a:gd name="connsiteY3" fmla="*/ 0 h 476672"/>
                <a:gd name="connsiteX4" fmla="*/ 1556356 w 1556356"/>
                <a:gd name="connsiteY4" fmla="*/ 79447 h 476672"/>
                <a:gd name="connsiteX5" fmla="*/ 1556356 w 1556356"/>
                <a:gd name="connsiteY5" fmla="*/ 397225 h 476672"/>
                <a:gd name="connsiteX6" fmla="*/ 1476909 w 1556356"/>
                <a:gd name="connsiteY6" fmla="*/ 476672 h 476672"/>
                <a:gd name="connsiteX7" fmla="*/ 778178 w 1556356"/>
                <a:gd name="connsiteY7" fmla="*/ 476672 h 476672"/>
                <a:gd name="connsiteX8" fmla="*/ 79447 w 1556356"/>
                <a:gd name="connsiteY8" fmla="*/ 476672 h 476672"/>
                <a:gd name="connsiteX9" fmla="*/ 0 w 1556356"/>
                <a:gd name="connsiteY9" fmla="*/ 397225 h 476672"/>
                <a:gd name="connsiteX10" fmla="*/ 0 w 1556356"/>
                <a:gd name="connsiteY10" fmla="*/ 79447 h 47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6356" h="476672" extrusionOk="0">
                  <a:moveTo>
                    <a:pt x="0" y="79447"/>
                  </a:moveTo>
                  <a:cubicBezTo>
                    <a:pt x="-7055" y="31218"/>
                    <a:pt x="26884" y="3260"/>
                    <a:pt x="79447" y="0"/>
                  </a:cubicBezTo>
                  <a:cubicBezTo>
                    <a:pt x="436445" y="19813"/>
                    <a:pt x="501186" y="-4421"/>
                    <a:pt x="806127" y="0"/>
                  </a:cubicBezTo>
                  <a:cubicBezTo>
                    <a:pt x="1111068" y="4421"/>
                    <a:pt x="1257367" y="-26748"/>
                    <a:pt x="1476909" y="0"/>
                  </a:cubicBezTo>
                  <a:cubicBezTo>
                    <a:pt x="1512684" y="-4433"/>
                    <a:pt x="1562181" y="38353"/>
                    <a:pt x="1556356" y="79447"/>
                  </a:cubicBezTo>
                  <a:cubicBezTo>
                    <a:pt x="1565806" y="227201"/>
                    <a:pt x="1563467" y="264772"/>
                    <a:pt x="1556356" y="397225"/>
                  </a:cubicBezTo>
                  <a:cubicBezTo>
                    <a:pt x="1556996" y="440061"/>
                    <a:pt x="1516882" y="480103"/>
                    <a:pt x="1476909" y="476672"/>
                  </a:cubicBezTo>
                  <a:cubicBezTo>
                    <a:pt x="1323615" y="466917"/>
                    <a:pt x="988249" y="465146"/>
                    <a:pt x="778178" y="476672"/>
                  </a:cubicBezTo>
                  <a:cubicBezTo>
                    <a:pt x="568107" y="488198"/>
                    <a:pt x="254711" y="462957"/>
                    <a:pt x="79447" y="476672"/>
                  </a:cubicBezTo>
                  <a:cubicBezTo>
                    <a:pt x="34437" y="476607"/>
                    <a:pt x="3222" y="432267"/>
                    <a:pt x="0" y="397225"/>
                  </a:cubicBezTo>
                  <a:cubicBezTo>
                    <a:pt x="10770" y="277466"/>
                    <a:pt x="10555" y="189820"/>
                    <a:pt x="0" y="79447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Tango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56C4BF3-BBF5-4D3B-F52F-985F6049C0C7}"/>
                </a:ext>
              </a:extLst>
            </p:cNvPr>
            <p:cNvSpPr/>
            <p:nvPr/>
          </p:nvSpPr>
          <p:spPr>
            <a:xfrm>
              <a:off x="2356993" y="5231659"/>
              <a:ext cx="1415075" cy="476672"/>
            </a:xfrm>
            <a:custGeom>
              <a:avLst/>
              <a:gdLst>
                <a:gd name="connsiteX0" fmla="*/ 0 w 1415075"/>
                <a:gd name="connsiteY0" fmla="*/ 79447 h 476672"/>
                <a:gd name="connsiteX1" fmla="*/ 79447 w 1415075"/>
                <a:gd name="connsiteY1" fmla="*/ 0 h 476672"/>
                <a:gd name="connsiteX2" fmla="*/ 707538 w 1415075"/>
                <a:gd name="connsiteY2" fmla="*/ 0 h 476672"/>
                <a:gd name="connsiteX3" fmla="*/ 1335628 w 1415075"/>
                <a:gd name="connsiteY3" fmla="*/ 0 h 476672"/>
                <a:gd name="connsiteX4" fmla="*/ 1415075 w 1415075"/>
                <a:gd name="connsiteY4" fmla="*/ 79447 h 476672"/>
                <a:gd name="connsiteX5" fmla="*/ 1415075 w 1415075"/>
                <a:gd name="connsiteY5" fmla="*/ 397225 h 476672"/>
                <a:gd name="connsiteX6" fmla="*/ 1335628 w 1415075"/>
                <a:gd name="connsiteY6" fmla="*/ 476672 h 476672"/>
                <a:gd name="connsiteX7" fmla="*/ 745223 w 1415075"/>
                <a:gd name="connsiteY7" fmla="*/ 476672 h 476672"/>
                <a:gd name="connsiteX8" fmla="*/ 79447 w 1415075"/>
                <a:gd name="connsiteY8" fmla="*/ 476672 h 476672"/>
                <a:gd name="connsiteX9" fmla="*/ 0 w 1415075"/>
                <a:gd name="connsiteY9" fmla="*/ 397225 h 476672"/>
                <a:gd name="connsiteX10" fmla="*/ 0 w 1415075"/>
                <a:gd name="connsiteY10" fmla="*/ 79447 h 47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075" h="476672" extrusionOk="0">
                  <a:moveTo>
                    <a:pt x="0" y="79447"/>
                  </a:moveTo>
                  <a:cubicBezTo>
                    <a:pt x="-5206" y="44703"/>
                    <a:pt x="32163" y="-1407"/>
                    <a:pt x="79447" y="0"/>
                  </a:cubicBezTo>
                  <a:cubicBezTo>
                    <a:pt x="375579" y="-22844"/>
                    <a:pt x="487684" y="25724"/>
                    <a:pt x="707538" y="0"/>
                  </a:cubicBezTo>
                  <a:cubicBezTo>
                    <a:pt x="927392" y="-25724"/>
                    <a:pt x="1064182" y="-12823"/>
                    <a:pt x="1335628" y="0"/>
                  </a:cubicBezTo>
                  <a:cubicBezTo>
                    <a:pt x="1382517" y="-1949"/>
                    <a:pt x="1404538" y="37987"/>
                    <a:pt x="1415075" y="79447"/>
                  </a:cubicBezTo>
                  <a:cubicBezTo>
                    <a:pt x="1401208" y="175733"/>
                    <a:pt x="1415138" y="316700"/>
                    <a:pt x="1415075" y="397225"/>
                  </a:cubicBezTo>
                  <a:cubicBezTo>
                    <a:pt x="1413315" y="440237"/>
                    <a:pt x="1385697" y="477296"/>
                    <a:pt x="1335628" y="476672"/>
                  </a:cubicBezTo>
                  <a:cubicBezTo>
                    <a:pt x="1046752" y="460672"/>
                    <a:pt x="1023192" y="456092"/>
                    <a:pt x="745223" y="476672"/>
                  </a:cubicBezTo>
                  <a:cubicBezTo>
                    <a:pt x="467255" y="497252"/>
                    <a:pt x="282092" y="473246"/>
                    <a:pt x="79447" y="476672"/>
                  </a:cubicBezTo>
                  <a:cubicBezTo>
                    <a:pt x="33637" y="474561"/>
                    <a:pt x="2142" y="440490"/>
                    <a:pt x="0" y="397225"/>
                  </a:cubicBezTo>
                  <a:cubicBezTo>
                    <a:pt x="-2603" y="326623"/>
                    <a:pt x="-13156" y="201630"/>
                    <a:pt x="0" y="79447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98176570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Nexus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6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5E70F-190E-B8AF-5B9B-8FEF25BB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Who is responsible for the development and the maintenance of the GUIs?</a:t>
            </a:r>
            <a:endParaRPr lang="fr-FR" sz="20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D90E881-C96F-5279-72A2-A96A88537019}"/>
              </a:ext>
            </a:extLst>
          </p:cNvPr>
          <p:cNvCxnSpPr/>
          <p:nvPr/>
        </p:nvCxnSpPr>
        <p:spPr>
          <a:xfrm>
            <a:off x="4064000" y="1376039"/>
            <a:ext cx="0" cy="515792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34563BD-7B89-BD1F-0F49-833F497043E7}"/>
              </a:ext>
            </a:extLst>
          </p:cNvPr>
          <p:cNvCxnSpPr/>
          <p:nvPr/>
        </p:nvCxnSpPr>
        <p:spPr>
          <a:xfrm>
            <a:off x="8128000" y="1376039"/>
            <a:ext cx="0" cy="515792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1553854-9696-4B15-FE11-B9C21A3EEDE2}"/>
              </a:ext>
            </a:extLst>
          </p:cNvPr>
          <p:cNvSpPr txBox="1"/>
          <p:nvPr/>
        </p:nvSpPr>
        <p:spPr>
          <a:xfrm>
            <a:off x="1244558" y="137603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Accelerators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A1F1DD9-5D2A-F02F-7EBF-770E72EDE897}"/>
              </a:ext>
            </a:extLst>
          </p:cNvPr>
          <p:cNvSpPr txBox="1"/>
          <p:nvPr/>
        </p:nvSpPr>
        <p:spPr>
          <a:xfrm>
            <a:off x="9368759" y="137603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Beamlines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6E99840-2170-DAA7-EBFC-D945017E0621}"/>
              </a:ext>
            </a:extLst>
          </p:cNvPr>
          <p:cNvSpPr txBox="1"/>
          <p:nvPr/>
        </p:nvSpPr>
        <p:spPr>
          <a:xfrm>
            <a:off x="4993182" y="13760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Computing teams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1925199-7DB2-1D2D-A359-D66F21D95139}"/>
              </a:ext>
            </a:extLst>
          </p:cNvPr>
          <p:cNvSpPr/>
          <p:nvPr/>
        </p:nvSpPr>
        <p:spPr>
          <a:xfrm>
            <a:off x="558799" y="1978815"/>
            <a:ext cx="3240000" cy="1688445"/>
          </a:xfrm>
          <a:custGeom>
            <a:avLst/>
            <a:gdLst>
              <a:gd name="connsiteX0" fmla="*/ 0 w 3240000"/>
              <a:gd name="connsiteY0" fmla="*/ 281413 h 1688445"/>
              <a:gd name="connsiteX1" fmla="*/ 281413 w 3240000"/>
              <a:gd name="connsiteY1" fmla="*/ 0 h 1688445"/>
              <a:gd name="connsiteX2" fmla="*/ 2958587 w 3240000"/>
              <a:gd name="connsiteY2" fmla="*/ 0 h 1688445"/>
              <a:gd name="connsiteX3" fmla="*/ 3240000 w 3240000"/>
              <a:gd name="connsiteY3" fmla="*/ 281413 h 1688445"/>
              <a:gd name="connsiteX4" fmla="*/ 3240000 w 3240000"/>
              <a:gd name="connsiteY4" fmla="*/ 1407032 h 1688445"/>
              <a:gd name="connsiteX5" fmla="*/ 2958587 w 3240000"/>
              <a:gd name="connsiteY5" fmla="*/ 1688445 h 1688445"/>
              <a:gd name="connsiteX6" fmla="*/ 281413 w 3240000"/>
              <a:gd name="connsiteY6" fmla="*/ 1688445 h 1688445"/>
              <a:gd name="connsiteX7" fmla="*/ 0 w 3240000"/>
              <a:gd name="connsiteY7" fmla="*/ 1407032 h 1688445"/>
              <a:gd name="connsiteX8" fmla="*/ 0 w 3240000"/>
              <a:gd name="connsiteY8" fmla="*/ 281413 h 16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1688445" extrusionOk="0">
                <a:moveTo>
                  <a:pt x="0" y="281413"/>
                </a:moveTo>
                <a:cubicBezTo>
                  <a:pt x="-3557" y="123799"/>
                  <a:pt x="104747" y="7974"/>
                  <a:pt x="281413" y="0"/>
                </a:cubicBezTo>
                <a:cubicBezTo>
                  <a:pt x="954843" y="132882"/>
                  <a:pt x="1651320" y="-84951"/>
                  <a:pt x="2958587" y="0"/>
                </a:cubicBezTo>
                <a:cubicBezTo>
                  <a:pt x="3111504" y="2444"/>
                  <a:pt x="3236620" y="144674"/>
                  <a:pt x="3240000" y="281413"/>
                </a:cubicBezTo>
                <a:cubicBezTo>
                  <a:pt x="3187287" y="684439"/>
                  <a:pt x="3327954" y="1271729"/>
                  <a:pt x="3240000" y="1407032"/>
                </a:cubicBezTo>
                <a:cubicBezTo>
                  <a:pt x="3243126" y="1562823"/>
                  <a:pt x="3123947" y="1667988"/>
                  <a:pt x="2958587" y="1688445"/>
                </a:cubicBezTo>
                <a:cubicBezTo>
                  <a:pt x="2181760" y="1776084"/>
                  <a:pt x="763539" y="1615766"/>
                  <a:pt x="281413" y="1688445"/>
                </a:cubicBezTo>
                <a:cubicBezTo>
                  <a:pt x="124125" y="1670628"/>
                  <a:pt x="-9194" y="1575229"/>
                  <a:pt x="0" y="1407032"/>
                </a:cubicBezTo>
                <a:cubicBezTo>
                  <a:pt x="-65176" y="1030698"/>
                  <a:pt x="-55364" y="709879"/>
                  <a:pt x="0" y="281413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Accelerators as owner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err="1"/>
              <a:t>Labview</a:t>
            </a:r>
            <a:r>
              <a:rPr lang="en-US" sz="1400" dirty="0"/>
              <a:t> apps</a:t>
            </a:r>
          </a:p>
          <a:p>
            <a:pPr algn="ctr"/>
            <a:r>
              <a:rPr lang="en-US" sz="1400" dirty="0"/>
              <a:t>Python apps</a:t>
            </a:r>
          </a:p>
          <a:p>
            <a:pPr algn="ctr"/>
            <a:r>
              <a:rPr lang="en-US" sz="1400" dirty="0" err="1"/>
              <a:t>Matlab</a:t>
            </a:r>
            <a:r>
              <a:rPr lang="en-US" sz="1400" dirty="0"/>
              <a:t> apps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ACC532B-79B3-8FB2-1380-992AD5A09B50}"/>
              </a:ext>
            </a:extLst>
          </p:cNvPr>
          <p:cNvSpPr/>
          <p:nvPr/>
        </p:nvSpPr>
        <p:spPr>
          <a:xfrm>
            <a:off x="558799" y="3862770"/>
            <a:ext cx="3240000" cy="2603976"/>
          </a:xfrm>
          <a:custGeom>
            <a:avLst/>
            <a:gdLst>
              <a:gd name="connsiteX0" fmla="*/ 0 w 3240000"/>
              <a:gd name="connsiteY0" fmla="*/ 434005 h 2603976"/>
              <a:gd name="connsiteX1" fmla="*/ 434005 w 3240000"/>
              <a:gd name="connsiteY1" fmla="*/ 0 h 2603976"/>
              <a:gd name="connsiteX2" fmla="*/ 2805995 w 3240000"/>
              <a:gd name="connsiteY2" fmla="*/ 0 h 2603976"/>
              <a:gd name="connsiteX3" fmla="*/ 3240000 w 3240000"/>
              <a:gd name="connsiteY3" fmla="*/ 434005 h 2603976"/>
              <a:gd name="connsiteX4" fmla="*/ 3240000 w 3240000"/>
              <a:gd name="connsiteY4" fmla="*/ 2169971 h 2603976"/>
              <a:gd name="connsiteX5" fmla="*/ 2805995 w 3240000"/>
              <a:gd name="connsiteY5" fmla="*/ 2603976 h 2603976"/>
              <a:gd name="connsiteX6" fmla="*/ 434005 w 3240000"/>
              <a:gd name="connsiteY6" fmla="*/ 2603976 h 2603976"/>
              <a:gd name="connsiteX7" fmla="*/ 0 w 3240000"/>
              <a:gd name="connsiteY7" fmla="*/ 2169971 h 2603976"/>
              <a:gd name="connsiteX8" fmla="*/ 0 w 3240000"/>
              <a:gd name="connsiteY8" fmla="*/ 434005 h 2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2603976" extrusionOk="0">
                <a:moveTo>
                  <a:pt x="0" y="434005"/>
                </a:moveTo>
                <a:cubicBezTo>
                  <a:pt x="-18093" y="183151"/>
                  <a:pt x="169902" y="9161"/>
                  <a:pt x="434005" y="0"/>
                </a:cubicBezTo>
                <a:cubicBezTo>
                  <a:pt x="1425141" y="132882"/>
                  <a:pt x="2191262" y="-84951"/>
                  <a:pt x="2805995" y="0"/>
                </a:cubicBezTo>
                <a:cubicBezTo>
                  <a:pt x="3040564" y="5005"/>
                  <a:pt x="3236256" y="215003"/>
                  <a:pt x="3240000" y="434005"/>
                </a:cubicBezTo>
                <a:cubicBezTo>
                  <a:pt x="3330536" y="991847"/>
                  <a:pt x="3183357" y="1763345"/>
                  <a:pt x="3240000" y="2169971"/>
                </a:cubicBezTo>
                <a:cubicBezTo>
                  <a:pt x="3280327" y="2414449"/>
                  <a:pt x="3060586" y="2573319"/>
                  <a:pt x="2805995" y="2603976"/>
                </a:cubicBezTo>
                <a:cubicBezTo>
                  <a:pt x="2422091" y="2691615"/>
                  <a:pt x="939814" y="2531297"/>
                  <a:pt x="434005" y="2603976"/>
                </a:cubicBezTo>
                <a:cubicBezTo>
                  <a:pt x="191702" y="2579092"/>
                  <a:pt x="-18195" y="2434951"/>
                  <a:pt x="0" y="2169971"/>
                </a:cubicBezTo>
                <a:cubicBezTo>
                  <a:pt x="155207" y="1527230"/>
                  <a:pt x="3450" y="677815"/>
                  <a:pt x="0" y="434005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  <a:p>
            <a:pPr algn="ctr"/>
            <a:r>
              <a:rPr lang="en-US" sz="1400" b="1" i="1" dirty="0"/>
              <a:t>Accelerators as user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Tango GUI (Jive, ATK…)</a:t>
            </a:r>
          </a:p>
          <a:p>
            <a:pPr algn="ctr"/>
            <a:r>
              <a:rPr lang="en-US" sz="1400" dirty="0"/>
              <a:t>PANIC</a:t>
            </a:r>
          </a:p>
          <a:p>
            <a:pPr algn="ctr"/>
            <a:r>
              <a:rPr lang="en-US" sz="1400" dirty="0" err="1"/>
              <a:t>Databrowser</a:t>
            </a:r>
            <a:endParaRPr lang="en-US" sz="1400" dirty="0"/>
          </a:p>
          <a:p>
            <a:pPr algn="ctr"/>
            <a:r>
              <a:rPr lang="en-US" sz="1400" dirty="0"/>
              <a:t>Mambo / </a:t>
            </a:r>
            <a:r>
              <a:rPr lang="en-US" sz="1400" dirty="0" err="1"/>
              <a:t>Bensikin</a:t>
            </a:r>
            <a:endParaRPr lang="en-US" sz="1400" dirty="0"/>
          </a:p>
          <a:p>
            <a:pPr algn="ctr"/>
            <a:r>
              <a:rPr lang="en-US" sz="1400" dirty="0" err="1"/>
              <a:t>MachineStatus</a:t>
            </a:r>
            <a:endParaRPr lang="en-US" sz="1400" dirty="0"/>
          </a:p>
          <a:p>
            <a:pPr algn="ctr"/>
            <a:r>
              <a:rPr lang="en-US" sz="1400" dirty="0"/>
              <a:t>Grafana (under evaluation)</a:t>
            </a:r>
          </a:p>
          <a:p>
            <a:pPr algn="ctr"/>
            <a:endParaRPr lang="en-US" sz="14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6426EDC-D533-9DE1-702D-DD4029F1E82C}"/>
              </a:ext>
            </a:extLst>
          </p:cNvPr>
          <p:cNvSpPr/>
          <p:nvPr/>
        </p:nvSpPr>
        <p:spPr>
          <a:xfrm>
            <a:off x="4473561" y="1978815"/>
            <a:ext cx="3240000" cy="3762958"/>
          </a:xfrm>
          <a:custGeom>
            <a:avLst/>
            <a:gdLst>
              <a:gd name="connsiteX0" fmla="*/ 0 w 3240000"/>
              <a:gd name="connsiteY0" fmla="*/ 540011 h 3762958"/>
              <a:gd name="connsiteX1" fmla="*/ 540011 w 3240000"/>
              <a:gd name="connsiteY1" fmla="*/ 0 h 3762958"/>
              <a:gd name="connsiteX2" fmla="*/ 2699989 w 3240000"/>
              <a:gd name="connsiteY2" fmla="*/ 0 h 3762958"/>
              <a:gd name="connsiteX3" fmla="*/ 3240000 w 3240000"/>
              <a:gd name="connsiteY3" fmla="*/ 540011 h 3762958"/>
              <a:gd name="connsiteX4" fmla="*/ 3240000 w 3240000"/>
              <a:gd name="connsiteY4" fmla="*/ 3222947 h 3762958"/>
              <a:gd name="connsiteX5" fmla="*/ 2699989 w 3240000"/>
              <a:gd name="connsiteY5" fmla="*/ 3762958 h 3762958"/>
              <a:gd name="connsiteX6" fmla="*/ 540011 w 3240000"/>
              <a:gd name="connsiteY6" fmla="*/ 3762958 h 3762958"/>
              <a:gd name="connsiteX7" fmla="*/ 0 w 3240000"/>
              <a:gd name="connsiteY7" fmla="*/ 3222947 h 3762958"/>
              <a:gd name="connsiteX8" fmla="*/ 0 w 3240000"/>
              <a:gd name="connsiteY8" fmla="*/ 540011 h 376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3762958" extrusionOk="0">
                <a:moveTo>
                  <a:pt x="0" y="540011"/>
                </a:moveTo>
                <a:cubicBezTo>
                  <a:pt x="-40685" y="216675"/>
                  <a:pt x="218428" y="8761"/>
                  <a:pt x="540011" y="0"/>
                </a:cubicBezTo>
                <a:cubicBezTo>
                  <a:pt x="1349587" y="132882"/>
                  <a:pt x="2256434" y="-84951"/>
                  <a:pt x="2699989" y="0"/>
                </a:cubicBezTo>
                <a:cubicBezTo>
                  <a:pt x="2964150" y="33280"/>
                  <a:pt x="3233946" y="275235"/>
                  <a:pt x="3240000" y="540011"/>
                </a:cubicBezTo>
                <a:cubicBezTo>
                  <a:pt x="3260187" y="1655796"/>
                  <a:pt x="3392480" y="1965732"/>
                  <a:pt x="3240000" y="3222947"/>
                </a:cubicBezTo>
                <a:cubicBezTo>
                  <a:pt x="3253025" y="3522732"/>
                  <a:pt x="3006430" y="3746081"/>
                  <a:pt x="2699989" y="3762958"/>
                </a:cubicBezTo>
                <a:cubicBezTo>
                  <a:pt x="2030873" y="3850597"/>
                  <a:pt x="950440" y="3690279"/>
                  <a:pt x="540011" y="3762958"/>
                </a:cubicBezTo>
                <a:cubicBezTo>
                  <a:pt x="237848" y="3725548"/>
                  <a:pt x="-25309" y="3556359"/>
                  <a:pt x="0" y="3222947"/>
                </a:cubicBezTo>
                <a:cubicBezTo>
                  <a:pt x="-38581" y="2761972"/>
                  <a:pt x="63341" y="1077738"/>
                  <a:pt x="0" y="540011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Computing teams as owner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Tango generic GUI (Jive…)</a:t>
            </a:r>
          </a:p>
          <a:p>
            <a:pPr algn="ctr"/>
            <a:r>
              <a:rPr lang="en-US" sz="1400" dirty="0" err="1"/>
              <a:t>Comete</a:t>
            </a:r>
            <a:r>
              <a:rPr lang="en-US" sz="1400" dirty="0"/>
              <a:t> framework</a:t>
            </a:r>
          </a:p>
          <a:p>
            <a:pPr algn="ctr"/>
            <a:r>
              <a:rPr lang="en-US" sz="1400" dirty="0"/>
              <a:t>GUI based on </a:t>
            </a:r>
            <a:r>
              <a:rPr lang="en-US" sz="1400" dirty="0" err="1"/>
              <a:t>Comete</a:t>
            </a:r>
            <a:endParaRPr lang="en-US" sz="1400" dirty="0"/>
          </a:p>
          <a:p>
            <a:pPr algn="ctr"/>
            <a:r>
              <a:rPr lang="en-US" sz="1400" dirty="0"/>
              <a:t>PANIC</a:t>
            </a:r>
          </a:p>
          <a:p>
            <a:pPr algn="ctr"/>
            <a:r>
              <a:rPr lang="en-US" sz="1400" dirty="0"/>
              <a:t>COOX</a:t>
            </a:r>
          </a:p>
          <a:p>
            <a:pPr algn="ctr"/>
            <a:r>
              <a:rPr lang="en-US" sz="1400" dirty="0" err="1"/>
              <a:t>Spyc</a:t>
            </a:r>
            <a:endParaRPr lang="en-US" sz="1400" dirty="0"/>
          </a:p>
          <a:p>
            <a:pPr algn="ctr"/>
            <a:r>
              <a:rPr lang="en-US" sz="1400" dirty="0"/>
              <a:t>Tango Bindings</a:t>
            </a:r>
          </a:p>
          <a:p>
            <a:pPr algn="ctr"/>
            <a:r>
              <a:rPr lang="en-US" sz="1400" dirty="0"/>
              <a:t>Grafana (under evaluation)</a:t>
            </a:r>
          </a:p>
          <a:p>
            <a:pPr algn="ctr"/>
            <a:endParaRPr lang="en-US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Support on deployment of products (</a:t>
            </a:r>
            <a:r>
              <a:rPr lang="en-US" sz="1400" i="1" dirty="0" err="1"/>
              <a:t>Matlab,Labview,Python</a:t>
            </a:r>
            <a:r>
              <a:rPr lang="en-US" sz="1400" i="1" dirty="0"/>
              <a:t>…)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BB2A82-3F27-3902-F8B5-3091E48D97B7}"/>
              </a:ext>
            </a:extLst>
          </p:cNvPr>
          <p:cNvSpPr/>
          <p:nvPr/>
        </p:nvSpPr>
        <p:spPr>
          <a:xfrm>
            <a:off x="4473561" y="5993566"/>
            <a:ext cx="1556356" cy="476672"/>
          </a:xfrm>
          <a:custGeom>
            <a:avLst/>
            <a:gdLst>
              <a:gd name="connsiteX0" fmla="*/ 0 w 1556356"/>
              <a:gd name="connsiteY0" fmla="*/ 79447 h 476672"/>
              <a:gd name="connsiteX1" fmla="*/ 79447 w 1556356"/>
              <a:gd name="connsiteY1" fmla="*/ 0 h 476672"/>
              <a:gd name="connsiteX2" fmla="*/ 806127 w 1556356"/>
              <a:gd name="connsiteY2" fmla="*/ 0 h 476672"/>
              <a:gd name="connsiteX3" fmla="*/ 1476909 w 1556356"/>
              <a:gd name="connsiteY3" fmla="*/ 0 h 476672"/>
              <a:gd name="connsiteX4" fmla="*/ 1556356 w 1556356"/>
              <a:gd name="connsiteY4" fmla="*/ 79447 h 476672"/>
              <a:gd name="connsiteX5" fmla="*/ 1556356 w 1556356"/>
              <a:gd name="connsiteY5" fmla="*/ 397225 h 476672"/>
              <a:gd name="connsiteX6" fmla="*/ 1476909 w 1556356"/>
              <a:gd name="connsiteY6" fmla="*/ 476672 h 476672"/>
              <a:gd name="connsiteX7" fmla="*/ 778178 w 1556356"/>
              <a:gd name="connsiteY7" fmla="*/ 476672 h 476672"/>
              <a:gd name="connsiteX8" fmla="*/ 79447 w 1556356"/>
              <a:gd name="connsiteY8" fmla="*/ 476672 h 476672"/>
              <a:gd name="connsiteX9" fmla="*/ 0 w 1556356"/>
              <a:gd name="connsiteY9" fmla="*/ 397225 h 476672"/>
              <a:gd name="connsiteX10" fmla="*/ 0 w 1556356"/>
              <a:gd name="connsiteY10" fmla="*/ 79447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6356" h="476672" extrusionOk="0">
                <a:moveTo>
                  <a:pt x="0" y="79447"/>
                </a:moveTo>
                <a:cubicBezTo>
                  <a:pt x="-7055" y="31218"/>
                  <a:pt x="26884" y="3260"/>
                  <a:pt x="79447" y="0"/>
                </a:cubicBezTo>
                <a:cubicBezTo>
                  <a:pt x="436445" y="19813"/>
                  <a:pt x="501186" y="-4421"/>
                  <a:pt x="806127" y="0"/>
                </a:cubicBezTo>
                <a:cubicBezTo>
                  <a:pt x="1111068" y="4421"/>
                  <a:pt x="1257367" y="-26748"/>
                  <a:pt x="1476909" y="0"/>
                </a:cubicBezTo>
                <a:cubicBezTo>
                  <a:pt x="1512684" y="-4433"/>
                  <a:pt x="1562181" y="38353"/>
                  <a:pt x="1556356" y="79447"/>
                </a:cubicBezTo>
                <a:cubicBezTo>
                  <a:pt x="1565806" y="227201"/>
                  <a:pt x="1563467" y="264772"/>
                  <a:pt x="1556356" y="397225"/>
                </a:cubicBezTo>
                <a:cubicBezTo>
                  <a:pt x="1556996" y="440061"/>
                  <a:pt x="1516882" y="480103"/>
                  <a:pt x="1476909" y="476672"/>
                </a:cubicBezTo>
                <a:cubicBezTo>
                  <a:pt x="1323615" y="466917"/>
                  <a:pt x="988249" y="465146"/>
                  <a:pt x="778178" y="476672"/>
                </a:cubicBezTo>
                <a:cubicBezTo>
                  <a:pt x="568107" y="488198"/>
                  <a:pt x="254711" y="462957"/>
                  <a:pt x="79447" y="476672"/>
                </a:cubicBezTo>
                <a:cubicBezTo>
                  <a:pt x="34437" y="476607"/>
                  <a:pt x="3222" y="432267"/>
                  <a:pt x="0" y="397225"/>
                </a:cubicBezTo>
                <a:cubicBezTo>
                  <a:pt x="10770" y="277466"/>
                  <a:pt x="10555" y="189820"/>
                  <a:pt x="0" y="79447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Tango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3236FA-3354-B3B2-D1AF-C54502B32E37}"/>
              </a:ext>
            </a:extLst>
          </p:cNvPr>
          <p:cNvSpPr/>
          <p:nvPr/>
        </p:nvSpPr>
        <p:spPr>
          <a:xfrm>
            <a:off x="6309561" y="5990074"/>
            <a:ext cx="1415075" cy="476672"/>
          </a:xfrm>
          <a:custGeom>
            <a:avLst/>
            <a:gdLst>
              <a:gd name="connsiteX0" fmla="*/ 0 w 1415075"/>
              <a:gd name="connsiteY0" fmla="*/ 79447 h 476672"/>
              <a:gd name="connsiteX1" fmla="*/ 79447 w 1415075"/>
              <a:gd name="connsiteY1" fmla="*/ 0 h 476672"/>
              <a:gd name="connsiteX2" fmla="*/ 707538 w 1415075"/>
              <a:gd name="connsiteY2" fmla="*/ 0 h 476672"/>
              <a:gd name="connsiteX3" fmla="*/ 1335628 w 1415075"/>
              <a:gd name="connsiteY3" fmla="*/ 0 h 476672"/>
              <a:gd name="connsiteX4" fmla="*/ 1415075 w 1415075"/>
              <a:gd name="connsiteY4" fmla="*/ 79447 h 476672"/>
              <a:gd name="connsiteX5" fmla="*/ 1415075 w 1415075"/>
              <a:gd name="connsiteY5" fmla="*/ 397225 h 476672"/>
              <a:gd name="connsiteX6" fmla="*/ 1335628 w 1415075"/>
              <a:gd name="connsiteY6" fmla="*/ 476672 h 476672"/>
              <a:gd name="connsiteX7" fmla="*/ 745223 w 1415075"/>
              <a:gd name="connsiteY7" fmla="*/ 476672 h 476672"/>
              <a:gd name="connsiteX8" fmla="*/ 79447 w 1415075"/>
              <a:gd name="connsiteY8" fmla="*/ 476672 h 476672"/>
              <a:gd name="connsiteX9" fmla="*/ 0 w 1415075"/>
              <a:gd name="connsiteY9" fmla="*/ 397225 h 476672"/>
              <a:gd name="connsiteX10" fmla="*/ 0 w 1415075"/>
              <a:gd name="connsiteY10" fmla="*/ 79447 h 4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5075" h="476672" extrusionOk="0">
                <a:moveTo>
                  <a:pt x="0" y="79447"/>
                </a:moveTo>
                <a:cubicBezTo>
                  <a:pt x="-5206" y="44703"/>
                  <a:pt x="32163" y="-1407"/>
                  <a:pt x="79447" y="0"/>
                </a:cubicBezTo>
                <a:cubicBezTo>
                  <a:pt x="375579" y="-22844"/>
                  <a:pt x="487684" y="25724"/>
                  <a:pt x="707538" y="0"/>
                </a:cubicBezTo>
                <a:cubicBezTo>
                  <a:pt x="927392" y="-25724"/>
                  <a:pt x="1064182" y="-12823"/>
                  <a:pt x="1335628" y="0"/>
                </a:cubicBezTo>
                <a:cubicBezTo>
                  <a:pt x="1382517" y="-1949"/>
                  <a:pt x="1404538" y="37987"/>
                  <a:pt x="1415075" y="79447"/>
                </a:cubicBezTo>
                <a:cubicBezTo>
                  <a:pt x="1401208" y="175733"/>
                  <a:pt x="1415138" y="316700"/>
                  <a:pt x="1415075" y="397225"/>
                </a:cubicBezTo>
                <a:cubicBezTo>
                  <a:pt x="1413315" y="440237"/>
                  <a:pt x="1385697" y="477296"/>
                  <a:pt x="1335628" y="476672"/>
                </a:cubicBezTo>
                <a:cubicBezTo>
                  <a:pt x="1046752" y="460672"/>
                  <a:pt x="1023192" y="456092"/>
                  <a:pt x="745223" y="476672"/>
                </a:cubicBezTo>
                <a:cubicBezTo>
                  <a:pt x="467255" y="497252"/>
                  <a:pt x="282092" y="473246"/>
                  <a:pt x="79447" y="476672"/>
                </a:cubicBezTo>
                <a:cubicBezTo>
                  <a:pt x="33637" y="474561"/>
                  <a:pt x="2142" y="440490"/>
                  <a:pt x="0" y="397225"/>
                </a:cubicBezTo>
                <a:cubicBezTo>
                  <a:pt x="-2603" y="326623"/>
                  <a:pt x="-13156" y="201630"/>
                  <a:pt x="0" y="79447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Nexus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60A198-6F68-3583-BC86-6D5715E24427}"/>
              </a:ext>
            </a:extLst>
          </p:cNvPr>
          <p:cNvSpPr/>
          <p:nvPr/>
        </p:nvSpPr>
        <p:spPr>
          <a:xfrm>
            <a:off x="8473916" y="1978815"/>
            <a:ext cx="3240000" cy="1688445"/>
          </a:xfrm>
          <a:custGeom>
            <a:avLst/>
            <a:gdLst>
              <a:gd name="connsiteX0" fmla="*/ 0 w 3240000"/>
              <a:gd name="connsiteY0" fmla="*/ 281413 h 1688445"/>
              <a:gd name="connsiteX1" fmla="*/ 281413 w 3240000"/>
              <a:gd name="connsiteY1" fmla="*/ 0 h 1688445"/>
              <a:gd name="connsiteX2" fmla="*/ 2958587 w 3240000"/>
              <a:gd name="connsiteY2" fmla="*/ 0 h 1688445"/>
              <a:gd name="connsiteX3" fmla="*/ 3240000 w 3240000"/>
              <a:gd name="connsiteY3" fmla="*/ 281413 h 1688445"/>
              <a:gd name="connsiteX4" fmla="*/ 3240000 w 3240000"/>
              <a:gd name="connsiteY4" fmla="*/ 1407032 h 1688445"/>
              <a:gd name="connsiteX5" fmla="*/ 2958587 w 3240000"/>
              <a:gd name="connsiteY5" fmla="*/ 1688445 h 1688445"/>
              <a:gd name="connsiteX6" fmla="*/ 281413 w 3240000"/>
              <a:gd name="connsiteY6" fmla="*/ 1688445 h 1688445"/>
              <a:gd name="connsiteX7" fmla="*/ 0 w 3240000"/>
              <a:gd name="connsiteY7" fmla="*/ 1407032 h 1688445"/>
              <a:gd name="connsiteX8" fmla="*/ 0 w 3240000"/>
              <a:gd name="connsiteY8" fmla="*/ 281413 h 168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1688445" extrusionOk="0">
                <a:moveTo>
                  <a:pt x="0" y="281413"/>
                </a:moveTo>
                <a:cubicBezTo>
                  <a:pt x="2719" y="126734"/>
                  <a:pt x="130929" y="10284"/>
                  <a:pt x="281413" y="0"/>
                </a:cubicBezTo>
                <a:cubicBezTo>
                  <a:pt x="942116" y="123000"/>
                  <a:pt x="2029256" y="-96860"/>
                  <a:pt x="2958587" y="0"/>
                </a:cubicBezTo>
                <a:cubicBezTo>
                  <a:pt x="3103074" y="-8332"/>
                  <a:pt x="3249437" y="106967"/>
                  <a:pt x="3240000" y="281413"/>
                </a:cubicBezTo>
                <a:cubicBezTo>
                  <a:pt x="3341032" y="483309"/>
                  <a:pt x="3226559" y="1109890"/>
                  <a:pt x="3240000" y="1407032"/>
                </a:cubicBezTo>
                <a:cubicBezTo>
                  <a:pt x="3217599" y="1570567"/>
                  <a:pt x="3102004" y="1686481"/>
                  <a:pt x="2958587" y="1688445"/>
                </a:cubicBezTo>
                <a:cubicBezTo>
                  <a:pt x="2682133" y="1527738"/>
                  <a:pt x="839199" y="1728112"/>
                  <a:pt x="281413" y="1688445"/>
                </a:cubicBezTo>
                <a:cubicBezTo>
                  <a:pt x="110640" y="1685344"/>
                  <a:pt x="-16721" y="1554877"/>
                  <a:pt x="0" y="1407032"/>
                </a:cubicBezTo>
                <a:cubicBezTo>
                  <a:pt x="-15388" y="1273130"/>
                  <a:pt x="83805" y="831751"/>
                  <a:pt x="0" y="281413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Beamlines as owner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Python apps</a:t>
            </a:r>
          </a:p>
          <a:p>
            <a:pPr algn="ctr"/>
            <a:r>
              <a:rPr lang="en-US" sz="1400" dirty="0"/>
              <a:t>Igor Pro apps</a:t>
            </a:r>
          </a:p>
          <a:p>
            <a:pPr algn="ctr"/>
            <a:r>
              <a:rPr lang="en-US" sz="1400" dirty="0" err="1"/>
              <a:t>Labview</a:t>
            </a:r>
            <a:r>
              <a:rPr lang="en-US" sz="1400" dirty="0"/>
              <a:t> apps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F7A5A04-BF42-8AE1-CCE9-A391EEA90D4D}"/>
              </a:ext>
            </a:extLst>
          </p:cNvPr>
          <p:cNvSpPr/>
          <p:nvPr/>
        </p:nvSpPr>
        <p:spPr>
          <a:xfrm>
            <a:off x="8473916" y="3862770"/>
            <a:ext cx="3240000" cy="2603976"/>
          </a:xfrm>
          <a:custGeom>
            <a:avLst/>
            <a:gdLst>
              <a:gd name="connsiteX0" fmla="*/ 0 w 3240000"/>
              <a:gd name="connsiteY0" fmla="*/ 434005 h 2603976"/>
              <a:gd name="connsiteX1" fmla="*/ 434005 w 3240000"/>
              <a:gd name="connsiteY1" fmla="*/ 0 h 2603976"/>
              <a:gd name="connsiteX2" fmla="*/ 2805995 w 3240000"/>
              <a:gd name="connsiteY2" fmla="*/ 0 h 2603976"/>
              <a:gd name="connsiteX3" fmla="*/ 3240000 w 3240000"/>
              <a:gd name="connsiteY3" fmla="*/ 434005 h 2603976"/>
              <a:gd name="connsiteX4" fmla="*/ 3240000 w 3240000"/>
              <a:gd name="connsiteY4" fmla="*/ 2169971 h 2603976"/>
              <a:gd name="connsiteX5" fmla="*/ 2805995 w 3240000"/>
              <a:gd name="connsiteY5" fmla="*/ 2603976 h 2603976"/>
              <a:gd name="connsiteX6" fmla="*/ 434005 w 3240000"/>
              <a:gd name="connsiteY6" fmla="*/ 2603976 h 2603976"/>
              <a:gd name="connsiteX7" fmla="*/ 0 w 3240000"/>
              <a:gd name="connsiteY7" fmla="*/ 2169971 h 2603976"/>
              <a:gd name="connsiteX8" fmla="*/ 0 w 3240000"/>
              <a:gd name="connsiteY8" fmla="*/ 434005 h 2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000" h="2603976" extrusionOk="0">
                <a:moveTo>
                  <a:pt x="0" y="434005"/>
                </a:moveTo>
                <a:cubicBezTo>
                  <a:pt x="-18093" y="183151"/>
                  <a:pt x="169902" y="9161"/>
                  <a:pt x="434005" y="0"/>
                </a:cubicBezTo>
                <a:cubicBezTo>
                  <a:pt x="1425141" y="132882"/>
                  <a:pt x="2191262" y="-84951"/>
                  <a:pt x="2805995" y="0"/>
                </a:cubicBezTo>
                <a:cubicBezTo>
                  <a:pt x="3040564" y="5005"/>
                  <a:pt x="3236256" y="215003"/>
                  <a:pt x="3240000" y="434005"/>
                </a:cubicBezTo>
                <a:cubicBezTo>
                  <a:pt x="3330536" y="991847"/>
                  <a:pt x="3183357" y="1763345"/>
                  <a:pt x="3240000" y="2169971"/>
                </a:cubicBezTo>
                <a:cubicBezTo>
                  <a:pt x="3280327" y="2414449"/>
                  <a:pt x="3060586" y="2573319"/>
                  <a:pt x="2805995" y="2603976"/>
                </a:cubicBezTo>
                <a:cubicBezTo>
                  <a:pt x="2422091" y="2691615"/>
                  <a:pt x="939814" y="2531297"/>
                  <a:pt x="434005" y="2603976"/>
                </a:cubicBezTo>
                <a:cubicBezTo>
                  <a:pt x="191702" y="2579092"/>
                  <a:pt x="-18195" y="2434951"/>
                  <a:pt x="0" y="2169971"/>
                </a:cubicBezTo>
                <a:cubicBezTo>
                  <a:pt x="155207" y="1527230"/>
                  <a:pt x="3450" y="677815"/>
                  <a:pt x="0" y="434005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Beamlines as user of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Tango GUI (Jive, ATK…)</a:t>
            </a:r>
          </a:p>
          <a:p>
            <a:pPr algn="ctr"/>
            <a:r>
              <a:rPr lang="en-US" sz="1400" dirty="0"/>
              <a:t>PANIC</a:t>
            </a:r>
          </a:p>
          <a:p>
            <a:pPr algn="ctr"/>
            <a:r>
              <a:rPr lang="en-US" sz="1400" dirty="0"/>
              <a:t>COOX</a:t>
            </a:r>
          </a:p>
          <a:p>
            <a:pPr algn="ctr"/>
            <a:r>
              <a:rPr lang="en-US" sz="1400" dirty="0"/>
              <a:t>Salsa / </a:t>
            </a:r>
            <a:r>
              <a:rPr lang="en-US" sz="1400" dirty="0" err="1"/>
              <a:t>FlyScan</a:t>
            </a:r>
            <a:r>
              <a:rPr lang="en-US" sz="1400" dirty="0"/>
              <a:t> GUIs</a:t>
            </a:r>
          </a:p>
          <a:p>
            <a:pPr algn="ctr"/>
            <a:r>
              <a:rPr lang="en-US" sz="1400" dirty="0" err="1"/>
              <a:t>Datastorage</a:t>
            </a:r>
            <a:r>
              <a:rPr lang="en-US" sz="1400" dirty="0"/>
              <a:t>/</a:t>
            </a:r>
            <a:r>
              <a:rPr lang="en-US" sz="1400" dirty="0" err="1"/>
              <a:t>Databrowser</a:t>
            </a:r>
            <a:endParaRPr lang="en-US" sz="1400" dirty="0"/>
          </a:p>
          <a:p>
            <a:pPr algn="ctr"/>
            <a:r>
              <a:rPr lang="en-US" sz="1400" dirty="0"/>
              <a:t>Mambo/</a:t>
            </a:r>
            <a:r>
              <a:rPr lang="en-US" sz="1400" dirty="0" err="1"/>
              <a:t>Bensikin</a:t>
            </a:r>
            <a:endParaRPr lang="en-US" sz="1400" dirty="0"/>
          </a:p>
          <a:p>
            <a:pPr algn="ctr"/>
            <a:r>
              <a:rPr lang="en-US" sz="1400" dirty="0" err="1"/>
              <a:t>MachineStatus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67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1EC9FF-4AAD-6E8E-FB73-9BBBB16F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4997576-56D8-144A-7131-ECC036EAF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87203"/>
              </p:ext>
            </p:extLst>
          </p:nvPr>
        </p:nvGraphicFramePr>
        <p:xfrm>
          <a:off x="921900" y="2028825"/>
          <a:ext cx="10992651" cy="332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35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72D085-7302-8458-A36C-4BA309A8B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Feedbacks on user autonomy</a:t>
            </a:r>
          </a:p>
          <a:p>
            <a:pPr lvl="1"/>
            <a:r>
              <a:rPr lang="en-GB" sz="1800" dirty="0"/>
              <a:t>Positive feedbacks from users of COOX and apps w/ Tango bindings</a:t>
            </a:r>
          </a:p>
          <a:p>
            <a:pPr lvl="1"/>
            <a:r>
              <a:rPr lang="en-GB" sz="1800" dirty="0"/>
              <a:t>First feedbacks w/ Grafana are also positive</a:t>
            </a:r>
          </a:p>
          <a:p>
            <a:pPr lvl="1"/>
            <a:endParaRPr lang="en-GB" sz="1800" dirty="0"/>
          </a:p>
          <a:p>
            <a:pPr marL="114300" indent="0">
              <a:buNone/>
            </a:pPr>
            <a:r>
              <a:rPr lang="en-GB" sz="2000" dirty="0"/>
              <a:t>Sharing concerns between computing teams and business teams difficult to balance :</a:t>
            </a:r>
          </a:p>
          <a:p>
            <a:pPr lvl="1"/>
            <a:r>
              <a:rPr lang="en-GB" sz="1800" dirty="0"/>
              <a:t>Computing teams: 	focus on stability and reliability</a:t>
            </a:r>
          </a:p>
          <a:p>
            <a:pPr lvl="1"/>
            <a:r>
              <a:rPr lang="en-GB" sz="1800" dirty="0"/>
              <a:t>Business teams: 	focus on flexibly and changes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Long term maintainability to be build :</a:t>
            </a:r>
          </a:p>
          <a:p>
            <a:pPr lvl="2"/>
            <a:r>
              <a:rPr lang="en-GB" sz="1600" i="1" dirty="0"/>
              <a:t>Migration from Python 2 to Python 3 is in progress with a support of ISAC on Beamlines and Accelerators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At some point, IT expertise is mandatory to operate GUI applications as they interact with a lot of IT components (Tango devices, the OS, network….)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EEC34C6-E1EB-7B4B-13AE-9A3163E5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Feedbacks</a:t>
            </a:r>
          </a:p>
        </p:txBody>
      </p:sp>
    </p:spTree>
    <p:extLst>
      <p:ext uri="{BB962C8B-B14F-4D97-AF65-F5344CB8AC3E}">
        <p14:creationId xmlns:p14="http://schemas.microsoft.com/office/powerpoint/2010/main" val="105951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3E3AAB-9348-4E82-826C-27EA39FC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202470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36D78-C6D4-8CA9-3253-6AB0399B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strategy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98523-673D-AB66-918B-A1019D05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20" y="1306450"/>
            <a:ext cx="6550615" cy="49989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Transversal TDR program has a project dedicated to UI just started </a:t>
            </a:r>
          </a:p>
          <a:p>
            <a:pPr lvl="1"/>
            <a:r>
              <a:rPr lang="en-US" sz="1200" dirty="0"/>
              <a:t>Strategy definition is under construction in the IT &amp; Data management program</a:t>
            </a:r>
          </a:p>
          <a:p>
            <a:pPr lvl="1"/>
            <a:r>
              <a:rPr lang="en-US" sz="1200" dirty="0"/>
              <a:t>Accelerators, beamlines and computing teams working together on the project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UI requirements</a:t>
            </a:r>
          </a:p>
          <a:p>
            <a:pPr lvl="1"/>
            <a:r>
              <a:rPr lang="en-US" sz="1200" dirty="0"/>
              <a:t>Shared development between business &amp; computing teams</a:t>
            </a:r>
          </a:p>
          <a:p>
            <a:pPr lvl="1"/>
            <a:r>
              <a:rPr lang="en-US" sz="1200" dirty="0"/>
              <a:t>Well-known technologies are important -&gt; Possibility to sub-contract</a:t>
            </a:r>
          </a:p>
          <a:p>
            <a:pPr lvl="1"/>
            <a:r>
              <a:rPr lang="en-US" sz="1200" dirty="0"/>
              <a:t>Existing framework with a strong community to be able to share experience /dev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Control layer between Tango device servers &amp; GUI:</a:t>
            </a:r>
          </a:p>
          <a:p>
            <a:pPr lvl="2"/>
            <a:r>
              <a:rPr lang="en-US" sz="1100" dirty="0"/>
              <a:t>Add security/authentication: to allow only approved clients</a:t>
            </a:r>
          </a:p>
          <a:p>
            <a:pPr lvl="2"/>
            <a:r>
              <a:rPr lang="en-US" sz="1100" dirty="0">
                <a:latin typeface="Arial"/>
                <a:cs typeface="Arial"/>
              </a:rPr>
              <a:t>Add requests tracking: to track clients requests and abnormal usage</a:t>
            </a:r>
          </a:p>
          <a:p>
            <a:pPr lvl="2"/>
            <a:endParaRPr lang="en-US" sz="1100" dirty="0"/>
          </a:p>
          <a:p>
            <a:pPr marL="0" indent="0">
              <a:buNone/>
            </a:pPr>
            <a:r>
              <a:rPr lang="en-US" sz="1400" dirty="0"/>
              <a:t>UI short/mid term perspectives: </a:t>
            </a:r>
          </a:p>
          <a:p>
            <a:pPr lvl="1"/>
            <a:r>
              <a:rPr lang="en-US" sz="1200" dirty="0"/>
              <a:t>Maintain existing Java Swing</a:t>
            </a:r>
          </a:p>
          <a:p>
            <a:pPr lvl="1"/>
            <a:r>
              <a:rPr lang="en-US" sz="1200" dirty="0"/>
              <a:t>Organize transition to new GUI technologies</a:t>
            </a:r>
          </a:p>
          <a:p>
            <a:pPr lvl="1"/>
            <a:r>
              <a:rPr lang="en-US" sz="1200" dirty="0"/>
              <a:t>Deploy Grafana for monitoring on the control systems</a:t>
            </a:r>
          </a:p>
          <a:p>
            <a:pPr lvl="1"/>
            <a:r>
              <a:rPr lang="en-US" sz="1200" dirty="0"/>
              <a:t>Provide Python ecosystem</a:t>
            </a:r>
          </a:p>
          <a:p>
            <a:pPr marL="914400" lvl="2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400" dirty="0"/>
              <a:t>Accelerators &amp; Beamlines requests:</a:t>
            </a:r>
          </a:p>
          <a:p>
            <a:pPr lvl="1"/>
            <a:r>
              <a:rPr lang="en-US" sz="1200" dirty="0"/>
              <a:t>Python/</a:t>
            </a:r>
            <a:r>
              <a:rPr lang="en-US" sz="1200" dirty="0" err="1"/>
              <a:t>PyQt</a:t>
            </a:r>
            <a:r>
              <a:rPr lang="en-US" sz="1200" dirty="0"/>
              <a:t>  and other Python packages</a:t>
            </a:r>
          </a:p>
          <a:p>
            <a:pPr lvl="1"/>
            <a:r>
              <a:rPr lang="en-US" sz="1200" dirty="0">
                <a:latin typeface="Arial"/>
                <a:cs typeface="Arial"/>
              </a:rPr>
              <a:t>Web solutions</a:t>
            </a:r>
          </a:p>
          <a:p>
            <a:pPr lvl="1"/>
            <a:endParaRPr lang="en-US" sz="1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dirty="0"/>
              <a:t>Computing teams &amp; business teams work together to share the strategy</a:t>
            </a:r>
            <a:endParaRPr lang="en-US" sz="1200" dirty="0">
              <a:latin typeface="Arial"/>
              <a:cs typeface="Arial"/>
            </a:endParaRPr>
          </a:p>
          <a:p>
            <a:pPr lvl="1"/>
            <a:endParaRPr lang="en-US" sz="1200" dirty="0"/>
          </a:p>
          <a:p>
            <a:endParaRPr lang="en-US" sz="1400" dirty="0"/>
          </a:p>
        </p:txBody>
      </p:sp>
      <p:pic>
        <p:nvPicPr>
          <p:cNvPr id="4" name="Picture 2" descr="Comment Spotify révolutionne le management avec plus d'autonomie">
            <a:extLst>
              <a:ext uri="{FF2B5EF4-FFF2-40B4-BE49-F238E27FC236}">
                <a16:creationId xmlns:a16="http://schemas.microsoft.com/office/drawing/2014/main" id="{E37B04B9-F31F-963E-6231-A5CFF3713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"/>
          <a:stretch/>
        </p:blipFill>
        <p:spPr bwMode="auto">
          <a:xfrm>
            <a:off x="6737288" y="1306450"/>
            <a:ext cx="5317062" cy="49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1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2D92A-35B6-4EF7-ACF1-F0755C59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Expectations from the workshop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9341A-7D30-473A-B2AF-F20C11A2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US" dirty="0"/>
              <a:t>Understanding organization in the other institutes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Who do what? How? 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Experience of migrating to new GUI technologies: skills, complexity 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What about long-term maintenance of the GUI? Which policy did you choose?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UX Expertise?</a:t>
            </a:r>
          </a:p>
          <a:p>
            <a:pPr lvl="1" algn="just">
              <a:spcBef>
                <a:spcPts val="1200"/>
              </a:spcBef>
            </a:pPr>
            <a:endParaRPr lang="en-US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en-US" dirty="0"/>
              <a:t>Understanding operational architecture up to the desktop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Cloud technology approach 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What about security for these upcoming solutions?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What about library packaging?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How to transition smoothly?</a:t>
            </a:r>
          </a:p>
          <a:p>
            <a:pPr lvl="1" algn="just">
              <a:spcBef>
                <a:spcPts val="1200"/>
              </a:spcBef>
            </a:pPr>
            <a:endParaRPr lang="en-US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en-US" dirty="0"/>
              <a:t>Feedbacks about Taurus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Users’ feedbacks from other institutes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Which skills required to provide and deliver Taurus?</a:t>
            </a:r>
          </a:p>
          <a:p>
            <a:pPr lvl="1" algn="just">
              <a:spcBef>
                <a:spcPts val="1200"/>
              </a:spcBef>
            </a:pPr>
            <a:r>
              <a:rPr lang="en-US" dirty="0"/>
              <a:t>Technical feedbacks: complexity, maintainability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2B4CA-F73F-4560-AB01-475C41E0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45F877-77B7-4938-A81F-E83006AC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82" y="1564801"/>
            <a:ext cx="6284847" cy="42210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US" sz="1600" dirty="0"/>
              <a:t>GUI strategy under construction in the context of SOLEIL II TDR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600" dirty="0"/>
              <a:t>Current challenge is to manage the transition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600" dirty="0"/>
              <a:t>Balance between desktop and web to be defined</a:t>
            </a:r>
          </a:p>
          <a:p>
            <a:pPr lvl="1" algn="just">
              <a:spcBef>
                <a:spcPts val="600"/>
              </a:spcBef>
            </a:pPr>
            <a:endParaRPr lang="en-US" sz="1400" dirty="0"/>
          </a:p>
          <a:p>
            <a:pPr lvl="1" algn="just">
              <a:spcBef>
                <a:spcPts val="600"/>
              </a:spcBef>
            </a:pPr>
            <a:endParaRPr lang="en-US" sz="1400" dirty="0"/>
          </a:p>
          <a:p>
            <a:pPr marL="0" indent="0" algn="just">
              <a:buNone/>
            </a:pPr>
            <a:r>
              <a:rPr lang="en-US" sz="1600" dirty="0"/>
              <a:t>Looking for partners to share UI frameworks and experiences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3025E9F-4A30-567D-6F89-0CB615FBC627}"/>
              </a:ext>
            </a:extLst>
          </p:cNvPr>
          <p:cNvSpPr txBox="1">
            <a:spLocks/>
          </p:cNvSpPr>
          <p:nvPr/>
        </p:nvSpPr>
        <p:spPr>
          <a:xfrm>
            <a:off x="6872151" y="4061460"/>
            <a:ext cx="5319850" cy="1724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tx1"/>
                </a:solidFill>
              </a:rPr>
              <a:t>Architecture and technology Transformation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600" b="1" dirty="0">
              <a:solidFill>
                <a:srgbClr val="0033CC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rgbClr val="0033CC"/>
                </a:solidFill>
              </a:rPr>
              <a:t>complexity/reliability/</a:t>
            </a:r>
            <a:r>
              <a:rPr lang="en-GB" sz="3600" b="1" dirty="0" err="1">
                <a:solidFill>
                  <a:srgbClr val="0033CC"/>
                </a:solidFill>
              </a:rPr>
              <a:t>maintenability</a:t>
            </a:r>
            <a:endParaRPr lang="en-GB" sz="3600" b="1" dirty="0">
              <a:solidFill>
                <a:srgbClr val="0033CC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600" b="1" dirty="0">
              <a:solidFill>
                <a:srgbClr val="00B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rgbClr val="00B050"/>
                </a:solidFill>
              </a:rPr>
              <a:t>Collaboration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rgbClr val="00B050"/>
                </a:solidFill>
              </a:rPr>
              <a:t>Strong community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5" name="Diagramme 3">
            <a:extLst>
              <a:ext uri="{FF2B5EF4-FFF2-40B4-BE49-F238E27FC236}">
                <a16:creationId xmlns:a16="http://schemas.microsoft.com/office/drawing/2014/main" id="{9E656F9A-88A8-0A07-238E-81731AB7C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64630"/>
              </p:ext>
            </p:extLst>
          </p:nvPr>
        </p:nvGraphicFramePr>
        <p:xfrm>
          <a:off x="6872150" y="1564801"/>
          <a:ext cx="531985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815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au blanc&#10;&#10;Description générée automatiquement">
            <a:extLst>
              <a:ext uri="{FF2B5EF4-FFF2-40B4-BE49-F238E27FC236}">
                <a16:creationId xmlns:a16="http://schemas.microsoft.com/office/drawing/2014/main" id="{61DF3D6D-252D-0361-7381-498E923C6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855048"/>
            <a:ext cx="5472608" cy="51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3E3AAB-9348-4E82-826C-27EA39FC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SOLEIL II</a:t>
            </a:r>
          </a:p>
        </p:txBody>
      </p:sp>
    </p:spTree>
    <p:extLst>
      <p:ext uri="{BB962C8B-B14F-4D97-AF65-F5344CB8AC3E}">
        <p14:creationId xmlns:p14="http://schemas.microsoft.com/office/powerpoint/2010/main" val="10505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5_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/>
        </p:blipFill>
        <p:spPr>
          <a:xfrm>
            <a:off x="666274" y="3657690"/>
            <a:ext cx="2811641" cy="27572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5" name="Picture 2_12"/>
          <p:cNvPicPr/>
          <p:nvPr/>
        </p:nvPicPr>
        <p:blipFill>
          <a:blip r:embed="rId4"/>
          <a:srcRect l="8429" r="1373" b="21628"/>
          <a:stretch/>
        </p:blipFill>
        <p:spPr>
          <a:xfrm>
            <a:off x="412398" y="1338854"/>
            <a:ext cx="3319393" cy="201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CustomShape 3_6"/>
          <p:cNvSpPr/>
          <p:nvPr/>
        </p:nvSpPr>
        <p:spPr>
          <a:xfrm>
            <a:off x="4153710" y="1338854"/>
            <a:ext cx="3862596" cy="17682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marL="162000" indent="-146070">
              <a:spcBef>
                <a:spcPts val="4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rgbClr val="4F81BD"/>
                </a:solidFill>
                <a:latin typeface="Arial"/>
                <a:ea typeface="DejaVu Sans"/>
              </a:rPr>
              <a:t>Storage ring 354m, 2.75GeV</a:t>
            </a:r>
            <a:endParaRPr lang="en-US" spc="-1" dirty="0">
              <a:latin typeface="Arial"/>
            </a:endParaRPr>
          </a:p>
          <a:p>
            <a:pPr marL="162000" indent="-146070">
              <a:spcBef>
                <a:spcPts val="4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rgbClr val="4F81BD"/>
                </a:solidFill>
                <a:latin typeface="Arial"/>
                <a:ea typeface="DejaVu Sans"/>
              </a:rPr>
              <a:t>29 </a:t>
            </a:r>
            <a:r>
              <a:rPr lang="fr-FR" spc="-1" dirty="0" err="1">
                <a:solidFill>
                  <a:srgbClr val="4F81BD"/>
                </a:solidFill>
                <a:latin typeface="Arial"/>
                <a:ea typeface="DejaVu Sans"/>
              </a:rPr>
              <a:t>beamlines</a:t>
            </a:r>
            <a:endParaRPr lang="fr-FR" spc="-1" dirty="0">
              <a:solidFill>
                <a:srgbClr val="4F81BD"/>
              </a:solidFill>
              <a:latin typeface="Arial"/>
              <a:ea typeface="DejaVu Sans"/>
            </a:endParaRPr>
          </a:p>
          <a:p>
            <a:pPr marL="162000" indent="-146070">
              <a:spcBef>
                <a:spcPts val="4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rgbClr val="4F81BD"/>
                </a:solidFill>
              </a:rPr>
              <a:t>From far IR to hard X-rays</a:t>
            </a:r>
            <a:endParaRPr lang="en-US" spc="-1" dirty="0"/>
          </a:p>
          <a:p>
            <a:pPr marL="162000" indent="-146070">
              <a:spcBef>
                <a:spcPts val="4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rgbClr val="4F81BD"/>
                </a:solidFill>
                <a:latin typeface="Arial"/>
                <a:ea typeface="DejaVu Sans"/>
              </a:rPr>
              <a:t>Open to </a:t>
            </a:r>
            <a:r>
              <a:rPr lang="fr-FR" spc="-1" dirty="0" err="1">
                <a:solidFill>
                  <a:srgbClr val="4F81BD"/>
                </a:solidFill>
                <a:latin typeface="Arial"/>
                <a:ea typeface="DejaVu Sans"/>
              </a:rPr>
              <a:t>external</a:t>
            </a:r>
            <a:r>
              <a:rPr lang="fr-FR" spc="-1" dirty="0">
                <a:solidFill>
                  <a:srgbClr val="4F81BD"/>
                </a:solidFill>
                <a:latin typeface="Arial"/>
                <a:ea typeface="DejaVu Sans"/>
              </a:rPr>
              <a:t> users in 2008</a:t>
            </a:r>
            <a:endParaRPr lang="en-US" spc="-1" dirty="0">
              <a:latin typeface="Arial"/>
            </a:endParaRPr>
          </a:p>
          <a:p>
            <a:pPr marL="162000" indent="-146070">
              <a:spcBef>
                <a:spcPts val="4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rgbClr val="4F81BD"/>
                </a:solidFill>
                <a:latin typeface="Arial"/>
                <a:ea typeface="DejaVu Sans"/>
              </a:rPr>
              <a:t>~ 450 staff </a:t>
            </a:r>
            <a:r>
              <a:rPr lang="fr-FR" spc="-1" dirty="0" err="1">
                <a:solidFill>
                  <a:srgbClr val="4F81BD"/>
                </a:solidFill>
                <a:latin typeface="Arial"/>
                <a:ea typeface="DejaVu Sans"/>
              </a:rPr>
              <a:t>members</a:t>
            </a:r>
            <a:endParaRPr lang="en-US" spc="-1" dirty="0">
              <a:latin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D44CDC-DACA-4B8A-B933-96D2C78884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32" y="1338854"/>
            <a:ext cx="3862596" cy="246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stomShape 3_6">
            <a:extLst>
              <a:ext uri="{FF2B5EF4-FFF2-40B4-BE49-F238E27FC236}">
                <a16:creationId xmlns:a16="http://schemas.microsoft.com/office/drawing/2014/main" id="{11E7B729-8EED-4B43-956F-3B67C05A37AC}"/>
              </a:ext>
            </a:extLst>
          </p:cNvPr>
          <p:cNvSpPr/>
          <p:nvPr/>
        </p:nvSpPr>
        <p:spPr>
          <a:xfrm>
            <a:off x="6334475" y="6165304"/>
            <a:ext cx="4305682" cy="5984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marL="162000" indent="-146070">
              <a:spcBef>
                <a:spcPts val="4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69AF70-FD28-4B89-8A9E-5635DE92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342" y="4180698"/>
            <a:ext cx="3347332" cy="223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AB931D2C-FE54-0013-2A5F-A7C1CE723A97}"/>
              </a:ext>
            </a:extLst>
          </p:cNvPr>
          <p:cNvGrpSpPr/>
          <p:nvPr/>
        </p:nvGrpSpPr>
        <p:grpSpPr>
          <a:xfrm>
            <a:off x="8254457" y="4902941"/>
            <a:ext cx="3267146" cy="1512000"/>
            <a:chOff x="8458976" y="4167513"/>
            <a:chExt cx="3267146" cy="1512000"/>
          </a:xfrm>
        </p:grpSpPr>
        <p:grpSp>
          <p:nvGrpSpPr>
            <p:cNvPr id="64" name="Group 26_0">
              <a:extLst>
                <a:ext uri="{FF2B5EF4-FFF2-40B4-BE49-F238E27FC236}">
                  <a16:creationId xmlns:a16="http://schemas.microsoft.com/office/drawing/2014/main" id="{DF6F438F-4479-4AA4-B47E-550CCEBDAAD2}"/>
                </a:ext>
              </a:extLst>
            </p:cNvPr>
            <p:cNvGrpSpPr/>
            <p:nvPr/>
          </p:nvGrpSpPr>
          <p:grpSpPr>
            <a:xfrm>
              <a:off x="8458976" y="4167513"/>
              <a:ext cx="1512003" cy="1512000"/>
              <a:chOff x="5573296" y="3145598"/>
              <a:chExt cx="1395002" cy="1268280"/>
            </a:xfrm>
          </p:grpSpPr>
          <p:sp>
            <p:nvSpPr>
              <p:cNvPr id="65" name="CustomShape 27_0">
                <a:extLst>
                  <a:ext uri="{FF2B5EF4-FFF2-40B4-BE49-F238E27FC236}">
                    <a16:creationId xmlns:a16="http://schemas.microsoft.com/office/drawing/2014/main" id="{B87B7492-377F-4F55-AD14-E9B54DC0CF66}"/>
                  </a:ext>
                </a:extLst>
              </p:cNvPr>
              <p:cNvSpPr/>
              <p:nvPr/>
            </p:nvSpPr>
            <p:spPr>
              <a:xfrm>
                <a:off x="5573296" y="3145598"/>
                <a:ext cx="1395000" cy="1268280"/>
              </a:xfrm>
              <a:prstGeom prst="ellipse">
                <a:avLst/>
              </a:prstGeom>
              <a:solidFill>
                <a:srgbClr val="FDE78B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CustomShape 28_1">
                <a:extLst>
                  <a:ext uri="{FF2B5EF4-FFF2-40B4-BE49-F238E27FC236}">
                    <a16:creationId xmlns:a16="http://schemas.microsoft.com/office/drawing/2014/main" id="{C9D45D65-B345-45D8-BDB7-662853B3B52D}"/>
                  </a:ext>
                </a:extLst>
              </p:cNvPr>
              <p:cNvSpPr/>
              <p:nvPr/>
            </p:nvSpPr>
            <p:spPr>
              <a:xfrm>
                <a:off x="5573298" y="3243878"/>
                <a:ext cx="1395000" cy="1071720"/>
              </a:xfrm>
              <a:prstGeom prst="rect">
                <a:avLst/>
              </a:prstGeom>
              <a:noFill/>
              <a:ln w="1908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fr-FR" sz="1400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in 2022</a:t>
                </a:r>
                <a:r>
                  <a:rPr lang="fr-FR" sz="14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 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fr-FR" sz="14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~ 2746</a:t>
                </a:r>
                <a:br>
                  <a:rPr sz="1400" dirty="0"/>
                </a:br>
                <a:r>
                  <a:rPr lang="fr-FR" sz="1400" b="0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single users</a:t>
                </a:r>
                <a:endParaRPr lang="en-US" sz="14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fr-FR" sz="1400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(~150 remote </a:t>
                </a:r>
                <a:r>
                  <a:rPr lang="fr-FR" sz="1400" strike="noStrike" spc="-1" dirty="0" err="1">
                    <a:solidFill>
                      <a:srgbClr val="000000"/>
                    </a:solidFill>
                    <a:latin typeface="Arial"/>
                    <a:ea typeface="DejaVu Sans"/>
                  </a:rPr>
                  <a:t>access</a:t>
                </a:r>
                <a:r>
                  <a:rPr lang="fr-FR" sz="1400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)</a:t>
                </a:r>
                <a:endParaRPr lang="en-US" sz="1400" strike="noStrike" spc="-1" dirty="0">
                  <a:latin typeface="Arial"/>
                </a:endParaRPr>
              </a:p>
            </p:txBody>
          </p:sp>
        </p:grpSp>
        <p:sp>
          <p:nvSpPr>
            <p:cNvPr id="67" name="CustomShape 24_0">
              <a:extLst>
                <a:ext uri="{FF2B5EF4-FFF2-40B4-BE49-F238E27FC236}">
                  <a16:creationId xmlns:a16="http://schemas.microsoft.com/office/drawing/2014/main" id="{9D967281-903A-4E62-B921-334CFA9D118F}"/>
                </a:ext>
              </a:extLst>
            </p:cNvPr>
            <p:cNvSpPr/>
            <p:nvPr/>
          </p:nvSpPr>
          <p:spPr>
            <a:xfrm>
              <a:off x="10200624" y="4167513"/>
              <a:ext cx="1512000" cy="1512000"/>
            </a:xfrm>
            <a:prstGeom prst="ellipse">
              <a:avLst/>
            </a:prstGeom>
            <a:solidFill>
              <a:srgbClr val="FDE7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25_0">
              <a:extLst>
                <a:ext uri="{FF2B5EF4-FFF2-40B4-BE49-F238E27FC236}">
                  <a16:creationId xmlns:a16="http://schemas.microsoft.com/office/drawing/2014/main" id="{7BDC5506-AF57-4F83-83A3-2B5D726A9CCB}"/>
                </a:ext>
              </a:extLst>
            </p:cNvPr>
            <p:cNvSpPr/>
            <p:nvPr/>
          </p:nvSpPr>
          <p:spPr>
            <a:xfrm>
              <a:off x="10214122" y="4434020"/>
              <a:ext cx="1512000" cy="95265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fr-FR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More </a:t>
              </a:r>
              <a:r>
                <a:rPr lang="fr-FR" sz="14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than</a:t>
              </a:r>
              <a:r>
                <a:rPr lang="fr-FR" sz="14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en-US" sz="1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fr-FR" sz="14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12 000 </a:t>
              </a:r>
              <a:endParaRPr lang="en-US" sz="1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fr-FR" sz="14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users </a:t>
              </a:r>
              <a:r>
                <a:rPr lang="fr-FR" sz="1400" b="1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since</a:t>
              </a:r>
              <a:r>
                <a:rPr lang="fr-FR" sz="14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en-US" sz="14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fr-FR" sz="14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2008</a:t>
              </a:r>
              <a:endParaRPr lang="en-US" sz="1400" b="0" strike="noStrike" spc="-1" dirty="0">
                <a:latin typeface="Arial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98B626E-F646-2523-A3E1-10465BDC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 in a </a:t>
            </a:r>
            <a:r>
              <a:rPr lang="fr-FR" dirty="0" err="1"/>
              <a:t>nutshell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96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687BC4D-95B5-4CC8-854B-4B6EFDABB596}"/>
              </a:ext>
            </a:extLst>
          </p:cNvPr>
          <p:cNvSpPr/>
          <p:nvPr/>
        </p:nvSpPr>
        <p:spPr>
          <a:xfrm>
            <a:off x="1489146" y="1243320"/>
            <a:ext cx="6214735" cy="1688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marL="161925" indent="-149860">
              <a:spcBef>
                <a:spcPts val="451"/>
              </a:spcBef>
              <a:spcAft>
                <a:spcPts val="4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pc="-1" dirty="0">
                <a:solidFill>
                  <a:srgbClr val="3465A4"/>
                </a:solidFill>
                <a:ea typeface="DejaVu Sans"/>
              </a:rPr>
              <a:t> Beam </a:t>
            </a:r>
            <a:r>
              <a:rPr lang="fr-FR" spc="-1" dirty="0" err="1">
                <a:solidFill>
                  <a:srgbClr val="3465A4"/>
                </a:solidFill>
                <a:ea typeface="DejaVu Sans"/>
              </a:rPr>
              <a:t>delivery</a:t>
            </a:r>
            <a:r>
              <a:rPr lang="fr-FR" spc="-1" dirty="0">
                <a:solidFill>
                  <a:srgbClr val="3465A4"/>
                </a:solidFill>
                <a:ea typeface="DejaVu Sans"/>
              </a:rPr>
              <a:t> </a:t>
            </a:r>
            <a:r>
              <a:rPr lang="fr-FR" b="1" spc="-1" dirty="0">
                <a:solidFill>
                  <a:srgbClr val="3465A4"/>
                </a:solidFill>
                <a:ea typeface="DejaVu Sans"/>
              </a:rPr>
              <a:t>24 </a:t>
            </a:r>
            <a:r>
              <a:rPr lang="fr-FR" b="1" spc="-1" dirty="0" err="1">
                <a:solidFill>
                  <a:srgbClr val="3465A4"/>
                </a:solidFill>
                <a:ea typeface="DejaVu Sans"/>
              </a:rPr>
              <a:t>hours</a:t>
            </a:r>
            <a:r>
              <a:rPr lang="fr-FR" spc="-1" dirty="0">
                <a:solidFill>
                  <a:srgbClr val="3465A4"/>
                </a:solidFill>
                <a:ea typeface="DejaVu Sans"/>
              </a:rPr>
              <a:t>, </a:t>
            </a:r>
            <a:r>
              <a:rPr lang="fr-FR" b="1" spc="-1" dirty="0">
                <a:solidFill>
                  <a:srgbClr val="3465A4"/>
                </a:solidFill>
                <a:ea typeface="DejaVu Sans"/>
              </a:rPr>
              <a:t>7 </a:t>
            </a:r>
            <a:r>
              <a:rPr lang="fr-FR" b="1" spc="-1" dirty="0" err="1">
                <a:solidFill>
                  <a:srgbClr val="3465A4"/>
                </a:solidFill>
                <a:ea typeface="DejaVu Sans"/>
              </a:rPr>
              <a:t>days</a:t>
            </a:r>
            <a:r>
              <a:rPr lang="fr-FR" b="1" spc="-1" dirty="0">
                <a:solidFill>
                  <a:srgbClr val="3465A4"/>
                </a:solidFill>
                <a:ea typeface="DejaVu Sans"/>
              </a:rPr>
              <a:t> </a:t>
            </a:r>
            <a:r>
              <a:rPr lang="fr-FR" spc="-1" dirty="0">
                <a:solidFill>
                  <a:srgbClr val="3465A4"/>
                </a:solidFill>
                <a:ea typeface="DejaVu Sans"/>
              </a:rPr>
              <a:t>a </a:t>
            </a:r>
            <a:r>
              <a:rPr lang="fr-FR" spc="-1" dirty="0" err="1">
                <a:solidFill>
                  <a:srgbClr val="3465A4"/>
                </a:solidFill>
                <a:ea typeface="DejaVu Sans"/>
              </a:rPr>
              <a:t>week</a:t>
            </a:r>
            <a:endParaRPr lang="en-US" spc="-1" dirty="0">
              <a:cs typeface="Arial"/>
            </a:endParaRPr>
          </a:p>
          <a:p>
            <a:pPr marL="161925" indent="-149860">
              <a:spcBef>
                <a:spcPts val="451"/>
              </a:spcBef>
              <a:spcAft>
                <a:spcPts val="4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1" spc="-1" dirty="0">
                <a:solidFill>
                  <a:srgbClr val="3465A4"/>
                </a:solidFill>
                <a:ea typeface="DejaVu Sans"/>
              </a:rPr>
              <a:t> 5019 h</a:t>
            </a:r>
            <a:r>
              <a:rPr lang="fr-FR" spc="-1" dirty="0">
                <a:solidFill>
                  <a:srgbClr val="3465A4"/>
                </a:solidFill>
                <a:ea typeface="DejaVu Sans"/>
              </a:rPr>
              <a:t> (x 29!) ~ 145000 </a:t>
            </a:r>
            <a:r>
              <a:rPr lang="fr-FR" spc="-1" dirty="0" err="1">
                <a:solidFill>
                  <a:srgbClr val="3465A4"/>
                </a:solidFill>
                <a:ea typeface="DejaVu Sans"/>
              </a:rPr>
              <a:t>hours</a:t>
            </a:r>
            <a:r>
              <a:rPr lang="fr-FR" spc="-1" dirty="0">
                <a:solidFill>
                  <a:srgbClr val="3465A4"/>
                </a:solidFill>
                <a:ea typeface="DejaVu Sans"/>
              </a:rPr>
              <a:t> of </a:t>
            </a:r>
            <a:r>
              <a:rPr lang="fr-FR" spc="-1" dirty="0" err="1">
                <a:solidFill>
                  <a:srgbClr val="3465A4"/>
                </a:solidFill>
                <a:ea typeface="DejaVu Sans"/>
              </a:rPr>
              <a:t>beamtime</a:t>
            </a:r>
            <a:r>
              <a:rPr lang="fr-FR" spc="-1" dirty="0">
                <a:solidFill>
                  <a:srgbClr val="3465A4"/>
                </a:solidFill>
                <a:ea typeface="DejaVu Sans"/>
              </a:rPr>
              <a:t> in 2022</a:t>
            </a:r>
            <a:endParaRPr lang="fr-FR" spc="-1" dirty="0">
              <a:solidFill>
                <a:srgbClr val="3465A4"/>
              </a:solidFill>
              <a:ea typeface="DejaVu Sans"/>
              <a:cs typeface="Arial"/>
            </a:endParaRPr>
          </a:p>
          <a:p>
            <a:pPr marL="161925" indent="-149860">
              <a:spcBef>
                <a:spcPts val="451"/>
              </a:spcBef>
              <a:spcAft>
                <a:spcPts val="4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4F81BD"/>
                </a:solidFill>
                <a:ea typeface="DejaVu Sans"/>
              </a:rPr>
              <a:t> Beam availability </a:t>
            </a:r>
            <a:r>
              <a:rPr lang="en-US" b="1" spc="-1" dirty="0">
                <a:solidFill>
                  <a:srgbClr val="4F81BD"/>
                </a:solidFill>
                <a:ea typeface="DejaVu Sans"/>
              </a:rPr>
              <a:t>98,95% </a:t>
            </a:r>
            <a:r>
              <a:rPr lang="en-US" spc="-1" dirty="0">
                <a:solidFill>
                  <a:srgbClr val="4F81BD"/>
                </a:solidFill>
                <a:ea typeface="DejaVu Sans"/>
              </a:rPr>
              <a:t>in 2022</a:t>
            </a:r>
            <a:endParaRPr lang="en-US" spc="-1" dirty="0">
              <a:solidFill>
                <a:srgbClr val="4F81BD"/>
              </a:solidFill>
              <a:highlight>
                <a:srgbClr val="FF0000"/>
              </a:highlight>
              <a:ea typeface="DejaVu Sans"/>
              <a:cs typeface="Arial"/>
            </a:endParaRPr>
          </a:p>
          <a:p>
            <a:pPr marL="161925" indent="-149860">
              <a:spcBef>
                <a:spcPts val="451"/>
              </a:spcBef>
              <a:spcAft>
                <a:spcPts val="45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4F81BD"/>
                </a:solidFill>
                <a:ea typeface="DejaVu Sans"/>
              </a:rPr>
              <a:t> Mean time between failures (MTBF) </a:t>
            </a:r>
            <a:r>
              <a:rPr lang="en-US" b="1" spc="-1" dirty="0">
                <a:solidFill>
                  <a:srgbClr val="4F81BD"/>
                </a:solidFill>
                <a:ea typeface="DejaVu Sans"/>
              </a:rPr>
              <a:t>139 hours</a:t>
            </a:r>
            <a:r>
              <a:rPr lang="en-US" spc="-1" dirty="0">
                <a:solidFill>
                  <a:srgbClr val="4F81BD"/>
                </a:solidFill>
              </a:rPr>
              <a:t> </a:t>
            </a:r>
            <a:r>
              <a:rPr lang="en-US" spc="-1" dirty="0">
                <a:solidFill>
                  <a:srgbClr val="4F81BD"/>
                </a:solidFill>
                <a:ea typeface="DejaVu Sans"/>
              </a:rPr>
              <a:t>in 2022</a:t>
            </a:r>
            <a:endParaRPr lang="en-US" spc="-1" dirty="0">
              <a:solidFill>
                <a:srgbClr val="4F81BD"/>
              </a:solidFill>
              <a:cs typeface="Arial"/>
            </a:endParaRPr>
          </a:p>
          <a:p>
            <a:pPr>
              <a:spcBef>
                <a:spcPts val="359"/>
              </a:spcBef>
            </a:pPr>
            <a:endParaRPr lang="en-US" spc="-1" dirty="0"/>
          </a:p>
        </p:txBody>
      </p:sp>
      <p:sp>
        <p:nvSpPr>
          <p:cNvPr id="5" name="CustomShape 1_4">
            <a:extLst>
              <a:ext uri="{FF2B5EF4-FFF2-40B4-BE49-F238E27FC236}">
                <a16:creationId xmlns:a16="http://schemas.microsoft.com/office/drawing/2014/main" id="{AC535E6F-2B24-4417-8030-3B953FDABC3D}"/>
              </a:ext>
            </a:extLst>
          </p:cNvPr>
          <p:cNvSpPr/>
          <p:nvPr/>
        </p:nvSpPr>
        <p:spPr>
          <a:xfrm>
            <a:off x="2509748" y="5211020"/>
            <a:ext cx="5437530" cy="399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BE10DAE8-7590-466E-87CD-2417EE0D68F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379696" y="3144355"/>
            <a:ext cx="7503606" cy="319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8">
            <a:extLst>
              <a:ext uri="{FF2B5EF4-FFF2-40B4-BE49-F238E27FC236}">
                <a16:creationId xmlns:a16="http://schemas.microsoft.com/office/drawing/2014/main" id="{9FD46B3E-75D7-429E-9AA7-C5934226116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919288" y="1222028"/>
            <a:ext cx="2802156" cy="1732249"/>
          </a:xfrm>
          <a:prstGeom prst="rect">
            <a:avLst/>
          </a:prstGeom>
          <a:ln w="0">
            <a:noFill/>
          </a:ln>
        </p:spPr>
      </p:pic>
      <p:sp>
        <p:nvSpPr>
          <p:cNvPr id="9" name="CustomShape 25_0">
            <a:extLst>
              <a:ext uri="{FF2B5EF4-FFF2-40B4-BE49-F238E27FC236}">
                <a16:creationId xmlns:a16="http://schemas.microsoft.com/office/drawing/2014/main" id="{9B106C40-B9A6-4A43-9721-E62E032F1538}"/>
              </a:ext>
            </a:extLst>
          </p:cNvPr>
          <p:cNvSpPr/>
          <p:nvPr/>
        </p:nvSpPr>
        <p:spPr>
          <a:xfrm>
            <a:off x="5152955" y="5218755"/>
            <a:ext cx="22212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br>
              <a:rPr sz="1400"/>
            </a:br>
            <a:endParaRPr lang="en-US" sz="1400" spc="-1">
              <a:latin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86FB174-636C-6FF6-1DAB-CEB2FB9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30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BF33864-256A-8BBD-1451-85D2ECE4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38" y="5294872"/>
            <a:ext cx="9600414" cy="15070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D01CB-1408-445D-A8F8-2DBB6C5B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511" y="880465"/>
            <a:ext cx="5604128" cy="51696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latin typeface="Arial"/>
                <a:cs typeface="Arial"/>
              </a:rPr>
              <a:t>Better performances for Accelerator and photon sources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Reaching an emittance </a:t>
            </a:r>
            <a:r>
              <a:rPr lang="en-GB" sz="1100" b="1" dirty="0">
                <a:solidFill>
                  <a:srgbClr val="FF0000"/>
                </a:solidFill>
                <a:latin typeface="Arial"/>
                <a:cs typeface="Arial"/>
              </a:rPr>
              <a:t>&lt; 100 </a:t>
            </a:r>
            <a:r>
              <a:rPr lang="en-GB" sz="1100" b="1" dirty="0" err="1">
                <a:solidFill>
                  <a:srgbClr val="FF0000"/>
                </a:solidFill>
                <a:latin typeface="Arial"/>
                <a:cs typeface="Arial"/>
              </a:rPr>
              <a:t>pm.rad</a:t>
            </a:r>
            <a:r>
              <a:rPr lang="en-GB" sz="1100" b="1" dirty="0">
                <a:solidFill>
                  <a:srgbClr val="FF0000"/>
                </a:solidFill>
                <a:latin typeface="Arial"/>
                <a:cs typeface="Arial"/>
              </a:rPr>
              <a:t>. </a:t>
            </a:r>
            <a:endParaRPr lang="en-GB" sz="1100" dirty="0"/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Keeping the same electron beam energy : </a:t>
            </a:r>
            <a:r>
              <a:rPr lang="en-GB" sz="1100" b="1" dirty="0">
                <a:solidFill>
                  <a:srgbClr val="FF3300"/>
                </a:solidFill>
                <a:latin typeface="Arial"/>
                <a:cs typeface="Arial"/>
              </a:rPr>
              <a:t>2.75 GeV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Preserving a maximum current of</a:t>
            </a:r>
            <a:r>
              <a:rPr lang="en-GB" sz="1100" b="1" dirty="0">
                <a:latin typeface="Arial"/>
                <a:cs typeface="Arial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Arial"/>
                <a:cs typeface="Arial"/>
              </a:rPr>
              <a:t>500 mA</a:t>
            </a:r>
            <a:r>
              <a:rPr lang="en-GB" sz="11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en-GB" sz="1100" dirty="0">
              <a:solidFill>
                <a:srgbClr val="FF0000"/>
              </a:solidFill>
            </a:endParaRPr>
          </a:p>
          <a:p>
            <a:pPr marL="717550" lvl="1" indent="0" algn="just">
              <a:buNone/>
            </a:pPr>
            <a:r>
              <a:rPr lang="en-GB" sz="1100" dirty="0">
                <a:latin typeface="Arial"/>
                <a:cs typeface="Arial"/>
              </a:rPr>
              <a:t>in the </a:t>
            </a:r>
            <a:r>
              <a:rPr lang="en-GB" sz="1100" dirty="0" err="1">
                <a:latin typeface="Arial"/>
                <a:cs typeface="Arial"/>
              </a:rPr>
              <a:t>multibunch</a:t>
            </a:r>
            <a:r>
              <a:rPr lang="en-GB" sz="1100" dirty="0">
                <a:latin typeface="Arial"/>
                <a:cs typeface="Arial"/>
              </a:rPr>
              <a:t> mode.</a:t>
            </a: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 marL="717550" lvl="1" indent="0" algn="just">
              <a:buNone/>
            </a:pPr>
            <a:endParaRPr lang="en-GB" sz="1200" dirty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4F81BD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1200" dirty="0">
                <a:solidFill>
                  <a:srgbClr val="4F81BD"/>
                </a:solidFill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</a:rPr>
              <a:t>Upgrade Timeline (1 year delay from initial planning) </a:t>
            </a:r>
            <a:endParaRPr lang="en-US" dirty="0"/>
          </a:p>
          <a:p>
            <a:pPr marL="717550" lvl="1" indent="0" algn="just">
              <a:buNone/>
            </a:pPr>
            <a:endParaRPr lang="en-GB" sz="1800" dirty="0">
              <a:solidFill>
                <a:schemeClr val="accent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992B1A-4D3B-4774-AA43-C0F1F976AD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4" y="2672750"/>
            <a:ext cx="3542336" cy="1477570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B272A5-CFB5-479E-B2E2-B28C5F8660B1}"/>
              </a:ext>
            </a:extLst>
          </p:cNvPr>
          <p:cNvSpPr txBox="1"/>
          <p:nvPr/>
        </p:nvSpPr>
        <p:spPr>
          <a:xfrm>
            <a:off x="2258396" y="2962432"/>
            <a:ext cx="127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70C0"/>
                </a:solidFill>
              </a:rPr>
              <a:t>&lt; 10 </a:t>
            </a:r>
            <a:r>
              <a:rPr lang="en-US" sz="1100" b="1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sz="1100" b="1">
                <a:solidFill>
                  <a:srgbClr val="0070C0"/>
                </a:solidFill>
              </a:rPr>
              <a:t>m x 10 </a:t>
            </a:r>
            <a:r>
              <a:rPr lang="en-US" sz="1100" b="1">
                <a:solidFill>
                  <a:srgbClr val="0070C0"/>
                </a:solidFill>
                <a:latin typeface="Symbol" panose="05050102010706020507" pitchFamily="18" charset="2"/>
              </a:rPr>
              <a:t>m</a:t>
            </a:r>
            <a:r>
              <a:rPr lang="en-US" sz="1100" b="1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AE2F73-2EFC-4142-96F4-5E3F2206E9B5}"/>
              </a:ext>
            </a:extLst>
          </p:cNvPr>
          <p:cNvSpPr txBox="1"/>
          <p:nvPr/>
        </p:nvSpPr>
        <p:spPr>
          <a:xfrm>
            <a:off x="1313412" y="2365125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9042A9-5D96-4A33-BEAD-CF3769AFA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89" y="2755492"/>
            <a:ext cx="3021077" cy="14775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185296B-D58E-4CA8-861A-A66785E4D0DC}"/>
              </a:ext>
            </a:extLst>
          </p:cNvPr>
          <p:cNvSpPr txBox="1"/>
          <p:nvPr/>
        </p:nvSpPr>
        <p:spPr>
          <a:xfrm>
            <a:off x="4870701" y="232685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Brightness</a:t>
            </a:r>
            <a:endParaRPr lang="fr-F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1351957-94D5-4D00-8C62-9BDB0F6A6FA4}"/>
              </a:ext>
            </a:extLst>
          </p:cNvPr>
          <p:cNvSpPr txBox="1">
            <a:spLocks/>
          </p:cNvSpPr>
          <p:nvPr/>
        </p:nvSpPr>
        <p:spPr>
          <a:xfrm>
            <a:off x="7254327" y="880465"/>
            <a:ext cx="4369127" cy="4888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/>
                <a:cs typeface="Arial"/>
              </a:rPr>
              <a:t>New access mode with </a:t>
            </a:r>
            <a:r>
              <a:rPr lang="en-US" sz="1600" b="1" dirty="0">
                <a:latin typeface="Arial"/>
                <a:cs typeface="Arial"/>
              </a:rPr>
              <a:t>more efficient use</a:t>
            </a:r>
            <a:r>
              <a:rPr lang="en-US" sz="1600" dirty="0">
                <a:latin typeface="Arial"/>
                <a:cs typeface="Arial"/>
              </a:rPr>
              <a:t> of the SOLEIL Beamline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latin typeface="Arial"/>
                <a:cs typeface="Arial"/>
              </a:rPr>
              <a:t>Green infrastructure</a:t>
            </a:r>
          </a:p>
          <a:p>
            <a:pPr lvl="1"/>
            <a:endParaRPr lang="en-US" sz="1100" dirty="0">
              <a:solidFill>
                <a:srgbClr val="242021"/>
              </a:solidFill>
              <a:latin typeface="AkzidenzGroteskBE-Regular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cs typeface="Arial"/>
              </a:rPr>
              <a:t>Reduction in the facility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cs typeface="Arial"/>
              </a:rPr>
              <a:t>environmental footprint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100" dirty="0" err="1">
                <a:latin typeface="Arial"/>
                <a:cs typeface="Arial"/>
              </a:rPr>
              <a:t>Lower</a:t>
            </a:r>
            <a:r>
              <a:rPr lang="fr-FR" sz="1100" dirty="0">
                <a:latin typeface="Arial"/>
                <a:cs typeface="Arial"/>
              </a:rPr>
              <a:t> power and water</a:t>
            </a:r>
          </a:p>
          <a:p>
            <a:pPr marL="457200" lvl="1" indent="0">
              <a:buNone/>
            </a:pPr>
            <a:r>
              <a:rPr lang="fr-FR" sz="1100" dirty="0" err="1"/>
              <a:t>consumption</a:t>
            </a:r>
            <a:endParaRPr lang="fr-FR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100" dirty="0" err="1">
                <a:latin typeface="Arial"/>
                <a:cs typeface="Arial"/>
              </a:rPr>
              <a:t>Reduce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dirty="0" err="1">
                <a:latin typeface="Arial"/>
                <a:cs typeface="Arial"/>
              </a:rPr>
              <a:t>operational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dirty="0" err="1">
                <a:latin typeface="Arial"/>
                <a:cs typeface="Arial"/>
              </a:rPr>
              <a:t>cost</a:t>
            </a:r>
            <a:r>
              <a:rPr lang="fr-FR" sz="1100" dirty="0">
                <a:latin typeface="Arial"/>
                <a:cs typeface="Arial"/>
              </a:rPr>
              <a:t> </a:t>
            </a:r>
            <a:endParaRPr lang="en-US" sz="11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317">
            <a:extLst>
              <a:ext uri="{FF2B5EF4-FFF2-40B4-BE49-F238E27FC236}">
                <a16:creationId xmlns:a16="http://schemas.microsoft.com/office/drawing/2014/main" id="{363FFA8C-FADB-44D8-8BB0-BAB254FDD6D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224461" y="1503002"/>
            <a:ext cx="3041432" cy="1775665"/>
          </a:xfrm>
          <a:prstGeom prst="rect">
            <a:avLst/>
          </a:prstGeom>
          <a:ln w="0">
            <a:noFill/>
          </a:ln>
        </p:spPr>
      </p:pic>
      <p:pic>
        <p:nvPicPr>
          <p:cNvPr id="12" name="Image 318">
            <a:extLst>
              <a:ext uri="{FF2B5EF4-FFF2-40B4-BE49-F238E27FC236}">
                <a16:creationId xmlns:a16="http://schemas.microsoft.com/office/drawing/2014/main" id="{DFA4DD38-B102-4674-86A2-AF70684CFA9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107562" y="3324603"/>
            <a:ext cx="1260204" cy="1853798"/>
          </a:xfrm>
          <a:prstGeom prst="rect">
            <a:avLst/>
          </a:prstGeom>
          <a:ln w="0">
            <a:noFill/>
          </a:ln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480C0592-7AD4-8AC7-CE9B-ED40F7E0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pc="-1" dirty="0">
                <a:solidFill>
                  <a:srgbClr val="5983B0"/>
                </a:solidFill>
                <a:latin typeface="Arial"/>
                <a:ea typeface="DejaVu Sans"/>
              </a:rPr>
              <a:t>SOLEIL Upgrade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49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0E465B-9B5D-405A-8E0E-352BB3A1B6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74858" y="809772"/>
            <a:ext cx="3451124" cy="15794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200" b="1" dirty="0">
                <a:solidFill>
                  <a:srgbClr val="0000FF"/>
                </a:solidFill>
              </a:rPr>
              <a:t>Software in </a:t>
            </a:r>
            <a:r>
              <a:rPr lang="fr-FR" sz="1200" b="1" dirty="0" err="1">
                <a:solidFill>
                  <a:srgbClr val="0000FF"/>
                </a:solidFill>
              </a:rPr>
              <a:t>operation</a:t>
            </a:r>
            <a:r>
              <a:rPr lang="fr-FR" sz="1200" b="1" dirty="0">
                <a:solidFill>
                  <a:srgbClr val="0000FF"/>
                </a:solidFill>
              </a:rPr>
              <a:t> </a:t>
            </a:r>
          </a:p>
          <a:p>
            <a:pPr marL="432000" lvl="1">
              <a:spcBef>
                <a:spcPts val="600"/>
              </a:spcBef>
              <a:buFontTx/>
              <a:buChar char="-"/>
            </a:pPr>
            <a:r>
              <a:rPr lang="fr-FR" sz="1200" b="1" dirty="0">
                <a:solidFill>
                  <a:srgbClr val="0000FF"/>
                </a:solidFill>
              </a:rPr>
              <a:t>459</a:t>
            </a:r>
            <a:r>
              <a:rPr lang="fr-FR" sz="1200" dirty="0"/>
              <a:t> </a:t>
            </a:r>
            <a:r>
              <a:rPr lang="fr-FR" sz="1200" dirty="0" err="1"/>
              <a:t>c++</a:t>
            </a:r>
            <a:r>
              <a:rPr lang="fr-FR" sz="1200" dirty="0"/>
              <a:t> </a:t>
            </a:r>
            <a:r>
              <a:rPr lang="fr-FR" sz="1200" dirty="0" err="1"/>
              <a:t>Devices</a:t>
            </a:r>
            <a:endParaRPr lang="fr-FR" sz="1200" dirty="0"/>
          </a:p>
          <a:p>
            <a:pPr marL="432000" lvl="1">
              <a:spcBef>
                <a:spcPts val="600"/>
              </a:spcBef>
              <a:buFontTx/>
              <a:buChar char="-"/>
            </a:pPr>
            <a:r>
              <a:rPr lang="fr-FR" sz="1200" b="1" dirty="0">
                <a:solidFill>
                  <a:srgbClr val="0000FF"/>
                </a:solidFill>
              </a:rPr>
              <a:t>32</a:t>
            </a:r>
            <a:r>
              <a:rPr lang="fr-FR" sz="1200" dirty="0"/>
              <a:t> Java </a:t>
            </a:r>
            <a:r>
              <a:rPr lang="fr-FR" sz="1200" dirty="0" err="1"/>
              <a:t>Devices</a:t>
            </a:r>
            <a:r>
              <a:rPr lang="fr-FR" sz="1200" dirty="0"/>
              <a:t> </a:t>
            </a:r>
          </a:p>
          <a:p>
            <a:pPr marL="432000" lvl="1">
              <a:spcBef>
                <a:spcPts val="600"/>
              </a:spcBef>
              <a:buFontTx/>
              <a:buChar char="-"/>
            </a:pPr>
            <a:r>
              <a:rPr lang="fr-FR" sz="1200" b="1" dirty="0">
                <a:solidFill>
                  <a:srgbClr val="0000FF"/>
                </a:solidFill>
              </a:rPr>
              <a:t>44 </a:t>
            </a:r>
            <a:r>
              <a:rPr lang="fr-FR" sz="1200" dirty="0"/>
              <a:t>GUI / API</a:t>
            </a:r>
          </a:p>
          <a:p>
            <a:pPr marL="432000" lvl="1">
              <a:spcBef>
                <a:spcPts val="600"/>
              </a:spcBef>
              <a:buFontTx/>
              <a:buChar char="-"/>
            </a:pPr>
            <a:r>
              <a:rPr lang="fr-FR" sz="1200" b="1" dirty="0">
                <a:solidFill>
                  <a:srgbClr val="0000FF"/>
                </a:solidFill>
              </a:rPr>
              <a:t>300 </a:t>
            </a:r>
            <a:r>
              <a:rPr lang="fr-FR" sz="1200" dirty="0" err="1"/>
              <a:t>Embeded</a:t>
            </a:r>
            <a:r>
              <a:rPr lang="fr-FR" sz="1200" dirty="0"/>
              <a:t> codes for motion, DAQ, </a:t>
            </a:r>
            <a:r>
              <a:rPr lang="fr-FR" sz="1200" dirty="0" err="1"/>
              <a:t>Robotic</a:t>
            </a:r>
            <a:r>
              <a:rPr lang="fr-FR" sz="1200" dirty="0"/>
              <a:t>, PLC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00F6D92-E27A-4901-A27C-0F902A19D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715417"/>
              </p:ext>
            </p:extLst>
          </p:nvPr>
        </p:nvGraphicFramePr>
        <p:xfrm>
          <a:off x="7774857" y="2463931"/>
          <a:ext cx="3451124" cy="217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07C2705-9EA8-43EB-9D7C-E12CB60CC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141951"/>
              </p:ext>
            </p:extLst>
          </p:nvPr>
        </p:nvGraphicFramePr>
        <p:xfrm>
          <a:off x="7774857" y="4709652"/>
          <a:ext cx="3451124" cy="205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91D2C8-2002-C261-C015-80ADB41B1077}"/>
              </a:ext>
            </a:extLst>
          </p:cNvPr>
          <p:cNvSpPr txBox="1"/>
          <p:nvPr/>
        </p:nvSpPr>
        <p:spPr>
          <a:xfrm>
            <a:off x="1662901" y="824264"/>
            <a:ext cx="5297192" cy="5954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L="285750" indent="-285750">
              <a:spcBef>
                <a:spcPts val="600"/>
              </a:spcBef>
              <a:buFontTx/>
              <a:buChar char="-"/>
              <a:defRPr sz="1200" b="1">
                <a:solidFill>
                  <a:srgbClr val="0000FF"/>
                </a:solidFill>
              </a:defRPr>
            </a:lvl1pPr>
            <a:lvl2pPr marL="685800" lvl="1" indent="-285750">
              <a:spcBef>
                <a:spcPts val="600"/>
              </a:spcBef>
              <a:buFontTx/>
              <a:buChar char="-"/>
              <a:defRPr sz="12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Acquisition and Control System </a:t>
            </a:r>
            <a:r>
              <a:rPr lang="en-US" dirty="0"/>
              <a:t>E</a:t>
            </a:r>
            <a:r>
              <a:rPr lang="en-US" sz="1200" dirty="0"/>
              <a:t>ngineering (</a:t>
            </a:r>
            <a:r>
              <a:rPr lang="en-US" dirty="0"/>
              <a:t>ISAC) team,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in charge of </a:t>
            </a:r>
          </a:p>
          <a:p>
            <a:pPr lvl="1"/>
            <a:r>
              <a:rPr lang="en-US" dirty="0"/>
              <a:t>Accelerators and beamlines control systems</a:t>
            </a:r>
          </a:p>
          <a:p>
            <a:pPr lvl="1"/>
            <a:r>
              <a:rPr lang="en-US" dirty="0"/>
              <a:t>~12000 Electronics devices (motion, </a:t>
            </a:r>
            <a:r>
              <a:rPr lang="en-US" dirty="0" err="1"/>
              <a:t>cPCI</a:t>
            </a:r>
            <a:r>
              <a:rPr lang="en-US" dirty="0"/>
              <a:t>, PLC, Robotics, …</a:t>
            </a:r>
          </a:p>
          <a:p>
            <a:pPr lvl="1"/>
            <a:r>
              <a:rPr lang="en-US" dirty="0"/>
              <a:t>~24000 Tango devices and ~12000 device servers</a:t>
            </a:r>
          </a:p>
          <a:p>
            <a:pPr lvl="1"/>
            <a:r>
              <a:rPr lang="en-US" dirty="0"/>
              <a:t>Involved in daily operation with 3 on-call duty 24/7:</a:t>
            </a:r>
          </a:p>
          <a:p>
            <a:pPr lvl="2"/>
            <a:r>
              <a:rPr lang="en-US" sz="1100" dirty="0"/>
              <a:t>Software </a:t>
            </a:r>
          </a:p>
          <a:p>
            <a:pPr lvl="2"/>
            <a:r>
              <a:rPr lang="en-US" sz="1100" dirty="0" err="1"/>
              <a:t>DaQ</a:t>
            </a:r>
            <a:r>
              <a:rPr lang="en-US" sz="1100" dirty="0"/>
              <a:t> and motion control </a:t>
            </a:r>
          </a:p>
          <a:p>
            <a:pPr lvl="2"/>
            <a:r>
              <a:rPr lang="en-US" sz="1100" dirty="0"/>
              <a:t>PLC, Robotic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Involve in TDR around 50 WBS for </a:t>
            </a:r>
          </a:p>
          <a:p>
            <a:pPr lvl="1"/>
            <a:r>
              <a:rPr lang="en-US" dirty="0"/>
              <a:t>Accelerators program</a:t>
            </a:r>
          </a:p>
          <a:p>
            <a:pPr lvl="1"/>
            <a:r>
              <a:rPr lang="en-US" dirty="0"/>
              <a:t>Infrastructure Program</a:t>
            </a:r>
          </a:p>
          <a:p>
            <a:pPr lvl="1"/>
            <a:r>
              <a:rPr lang="en-US" dirty="0" err="1"/>
              <a:t>BeamLine</a:t>
            </a:r>
            <a:r>
              <a:rPr lang="en-US" dirty="0"/>
              <a:t> and Laboratory (BL2) program</a:t>
            </a:r>
          </a:p>
          <a:p>
            <a:pPr lvl="1"/>
            <a:r>
              <a:rPr lang="en-US" b="0" dirty="0">
                <a:solidFill>
                  <a:schemeClr val="dk1"/>
                </a:solidFill>
              </a:rPr>
              <a:t>IT and Data management (transverse to support the others program)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Works with other computing teams for SOLEIL IT systems integration</a:t>
            </a:r>
          </a:p>
          <a:p>
            <a:pPr lvl="1"/>
            <a:r>
              <a:rPr lang="en-US" dirty="0"/>
              <a:t>ISI: Infrastructure &amp; networks</a:t>
            </a:r>
          </a:p>
          <a:p>
            <a:pPr lvl="1"/>
            <a:r>
              <a:rPr lang="en-US" dirty="0"/>
              <a:t>ISG: Management Information System</a:t>
            </a:r>
          </a:p>
          <a:p>
            <a:pPr lvl="1"/>
            <a:r>
              <a:rPr lang="en-US" dirty="0"/>
              <a:t>GRADES: Data analysis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60BE0FD-A6E0-531F-6E1D-7CC7EFEA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organization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08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93E3AAB-9348-4E82-826C-27EA39FC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status around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30268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CA5B9-221F-462E-A86B-D30A9BD4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your control system made of? 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B68495-2439-4028-BD1C-8788CB3A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65" y="1232453"/>
            <a:ext cx="11250908" cy="540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Tango has become a SOLEIL standard de-facto</a:t>
            </a:r>
          </a:p>
          <a:p>
            <a:pPr lvl="1"/>
            <a:r>
              <a:rPr lang="en-US" sz="1800" dirty="0"/>
              <a:t>Tango is used on all control systems (Accelerators, Beamlines and Labs)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9C3FD5-C31B-9E15-3383-5D2FA4879328}"/>
              </a:ext>
            </a:extLst>
          </p:cNvPr>
          <p:cNvGrpSpPr/>
          <p:nvPr/>
        </p:nvGrpSpPr>
        <p:grpSpPr>
          <a:xfrm>
            <a:off x="7502548" y="2663945"/>
            <a:ext cx="4335225" cy="1843148"/>
            <a:chOff x="990600" y="2154439"/>
            <a:chExt cx="9616920" cy="4170161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1F072F17-FAD1-82DD-9ABC-3F7CB2BAB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2971800"/>
              <a:ext cx="7353300" cy="317500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solidFill>
                  <a:srgbClr val="DDDDDD"/>
                </a:solidFill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551631CF-933B-CF97-4270-EA0C98807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4" y="3581389"/>
              <a:ext cx="1600201" cy="609599"/>
              <a:chOff x="2237" y="3054"/>
              <a:chExt cx="672" cy="282"/>
            </a:xfrm>
          </p:grpSpPr>
          <p:sp>
            <p:nvSpPr>
              <p:cNvPr id="48" name="Rectangle 7">
                <a:extLst>
                  <a:ext uri="{FF2B5EF4-FFF2-40B4-BE49-F238E27FC236}">
                    <a16:creationId xmlns:a16="http://schemas.microsoft.com/office/drawing/2014/main" id="{D6143C9C-AAD1-DB0F-4929-F39A5605D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49" name="Rectangle 8">
                <a:extLst>
                  <a:ext uri="{FF2B5EF4-FFF2-40B4-BE49-F238E27FC236}">
                    <a16:creationId xmlns:a16="http://schemas.microsoft.com/office/drawing/2014/main" id="{CC61BFC0-FDAE-7EB1-423F-987327CF8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5F138226-BB2A-DC6F-0769-047DFC114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3276600"/>
              <a:ext cx="0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5F611F06-7765-86B9-85FF-07F588E42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836" y="2162240"/>
              <a:ext cx="1501064" cy="609601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sz="1200"/>
                <a:t>Client</a:t>
              </a: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CE51716B-1530-B6FA-694B-2B10DD09E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4419600"/>
              <a:ext cx="3657600" cy="76200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solidFill>
                  <a:srgbClr val="DDDDDD"/>
                </a:solidFill>
              </a:endParaRPr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F42A72C2-42C8-4137-C70D-B4C3243DB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4724400"/>
              <a:ext cx="533400" cy="609600"/>
              <a:chOff x="2237" y="3054"/>
              <a:chExt cx="672" cy="282"/>
            </a:xfrm>
          </p:grpSpPr>
          <p:sp>
            <p:nvSpPr>
              <p:cNvPr id="46" name="Rectangle 7">
                <a:extLst>
                  <a:ext uri="{FF2B5EF4-FFF2-40B4-BE49-F238E27FC236}">
                    <a16:creationId xmlns:a16="http://schemas.microsoft.com/office/drawing/2014/main" id="{3934E412-7CBF-2808-0193-14893684D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ACA3B3FB-CB66-04CB-D9DF-DAF7D8054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000996AC-BAB0-93D1-3307-CB8C50911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4724400"/>
              <a:ext cx="533400" cy="609600"/>
              <a:chOff x="2237" y="3054"/>
              <a:chExt cx="672" cy="282"/>
            </a:xfrm>
          </p:grpSpPr>
          <p:sp>
            <p:nvSpPr>
              <p:cNvPr id="44" name="Rectangle 7">
                <a:extLst>
                  <a:ext uri="{FF2B5EF4-FFF2-40B4-BE49-F238E27FC236}">
                    <a16:creationId xmlns:a16="http://schemas.microsoft.com/office/drawing/2014/main" id="{B8396630-6480-DF64-2558-47D2363B2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B0E21C36-8AEA-64C7-DBB2-4262029C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9F55D10C-9F3E-9651-5ED8-232D99F95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724400"/>
              <a:ext cx="533400" cy="609600"/>
              <a:chOff x="2237" y="3054"/>
              <a:chExt cx="672" cy="282"/>
            </a:xfrm>
          </p:grpSpPr>
          <p:sp>
            <p:nvSpPr>
              <p:cNvPr id="42" name="Rectangle 7">
                <a:extLst>
                  <a:ext uri="{FF2B5EF4-FFF2-40B4-BE49-F238E27FC236}">
                    <a16:creationId xmlns:a16="http://schemas.microsoft.com/office/drawing/2014/main" id="{8D66494C-5A40-6AC5-F0A2-8A30ABB65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CB0B85F3-A6CD-4326-5C40-E15054B87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7AC64027-23A8-1E99-CF66-E398466FC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4724400"/>
              <a:ext cx="533400" cy="609600"/>
              <a:chOff x="2237" y="3054"/>
              <a:chExt cx="672" cy="282"/>
            </a:xfrm>
          </p:grpSpPr>
          <p:sp>
            <p:nvSpPr>
              <p:cNvPr id="40" name="Rectangle 7">
                <a:extLst>
                  <a:ext uri="{FF2B5EF4-FFF2-40B4-BE49-F238E27FC236}">
                    <a16:creationId xmlns:a16="http://schemas.microsoft.com/office/drawing/2014/main" id="{419206E9-DD53-7001-0861-1C6B8497E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DE33A0B9-321D-CCF6-97DA-D2C0F0BF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A39CABBE-8E20-98A6-BCC8-FD01C179B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5486400"/>
              <a:ext cx="2514600" cy="76200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solidFill>
                  <a:srgbClr val="DDDDDD"/>
                </a:solidFill>
              </a:endParaRPr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9F6D1817-5ADC-4D7F-E27A-1EDA77A7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0400" y="5715000"/>
              <a:ext cx="533400" cy="609600"/>
              <a:chOff x="2237" y="3054"/>
              <a:chExt cx="672" cy="282"/>
            </a:xfrm>
          </p:grpSpPr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58081F3F-10C9-6C16-6DB9-DCBBC546A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39" name="Rectangle 8">
                <a:extLst>
                  <a:ext uri="{FF2B5EF4-FFF2-40B4-BE49-F238E27FC236}">
                    <a16:creationId xmlns:a16="http://schemas.microsoft.com/office/drawing/2014/main" id="{340831DF-25D8-D803-34A2-4AB17A2D5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A9B7A4E3-7A72-63F8-7C67-08829F1D4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028" y="3515490"/>
              <a:ext cx="6593492" cy="62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Process, Calculation: Beamline energy…</a:t>
              </a:r>
            </a:p>
          </p:txBody>
        </p: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5706D5C1-4A64-DA70-C7CD-DD8076E34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5625" y="4597789"/>
              <a:ext cx="5921409" cy="62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HW set: insertion, monochromator…</a:t>
              </a: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6B438B90-A318-A555-14D0-169D3E3EC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826" y="5675874"/>
              <a:ext cx="5914297" cy="62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Hardware: motors, power supplies…</a:t>
              </a: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797E1F81-6AD5-A35C-446D-28FF720B7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5715000"/>
              <a:ext cx="533400" cy="609600"/>
              <a:chOff x="2237" y="3054"/>
              <a:chExt cx="672" cy="282"/>
            </a:xfrm>
          </p:grpSpPr>
          <p:sp>
            <p:nvSpPr>
              <p:cNvPr id="36" name="Rectangle 7">
                <a:extLst>
                  <a:ext uri="{FF2B5EF4-FFF2-40B4-BE49-F238E27FC236}">
                    <a16:creationId xmlns:a16="http://schemas.microsoft.com/office/drawing/2014/main" id="{59CB79E0-23F8-194C-7102-1DEEEEEC4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F271CD70-520D-DEA7-FE5B-1F97B04C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1DCB83E1-E70C-B917-25B4-94B733EF6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6200" y="5715000"/>
              <a:ext cx="533400" cy="609600"/>
              <a:chOff x="2237" y="3054"/>
              <a:chExt cx="672" cy="282"/>
            </a:xfrm>
          </p:grpSpPr>
          <p:sp>
            <p:nvSpPr>
              <p:cNvPr id="34" name="Rectangle 7">
                <a:extLst>
                  <a:ext uri="{FF2B5EF4-FFF2-40B4-BE49-F238E27FC236}">
                    <a16:creationId xmlns:a16="http://schemas.microsoft.com/office/drawing/2014/main" id="{7D10F2C5-B60E-148E-9317-5586471F1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173"/>
                <a:ext cx="666" cy="1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 sz="1200" b="1">
                    <a:solidFill>
                      <a:schemeClr val="bg2"/>
                    </a:solidFill>
                  </a:rPr>
                  <a:t>  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80F74705-85F4-DA84-47A7-21AB49679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054"/>
                <a:ext cx="672" cy="11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 i="1">
                  <a:latin typeface="Arial" charset="0"/>
                </a:endParaRPr>
              </a:p>
            </p:txBody>
          </p:sp>
        </p:grpSp>
        <p:cxnSp>
          <p:nvCxnSpPr>
            <p:cNvPr id="23" name="Straight Connector 45">
              <a:extLst>
                <a:ext uri="{FF2B5EF4-FFF2-40B4-BE49-F238E27FC236}">
                  <a16:creationId xmlns:a16="http://schemas.microsoft.com/office/drawing/2014/main" id="{EDD0DB95-5260-F06D-0FA3-9993B95B47D1}"/>
                </a:ext>
              </a:extLst>
            </p:cNvPr>
            <p:cNvCxnSpPr>
              <a:cxnSpLocks noChangeShapeType="1"/>
              <a:stCxn id="48" idx="2"/>
              <a:endCxn id="11" idx="0"/>
            </p:cNvCxnSpPr>
            <p:nvPr/>
          </p:nvCxnSpPr>
          <p:spPr bwMode="auto">
            <a:xfrm rot="16200000" flipH="1">
              <a:off x="2758282" y="4282281"/>
              <a:ext cx="228600" cy="460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4" name="Straight Connector 50">
              <a:extLst>
                <a:ext uri="{FF2B5EF4-FFF2-40B4-BE49-F238E27FC236}">
                  <a16:creationId xmlns:a16="http://schemas.microsoft.com/office/drawing/2014/main" id="{3D99C821-8568-CADF-0871-FB7D05D914F7}"/>
                </a:ext>
              </a:extLst>
            </p:cNvPr>
            <p:cNvCxnSpPr>
              <a:cxnSpLocks noChangeShapeType="1"/>
              <a:endCxn id="43" idx="0"/>
            </p:cNvCxnSpPr>
            <p:nvPr/>
          </p:nvCxnSpPr>
          <p:spPr bwMode="auto">
            <a:xfrm rot="5400000">
              <a:off x="1390650" y="4591050"/>
              <a:ext cx="228600" cy="3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5" name="Straight Connector 53">
              <a:extLst>
                <a:ext uri="{FF2B5EF4-FFF2-40B4-BE49-F238E27FC236}">
                  <a16:creationId xmlns:a16="http://schemas.microsoft.com/office/drawing/2014/main" id="{68BC63CC-2FF4-F857-EFC0-693EDD90FE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66950" y="4591050"/>
              <a:ext cx="228600" cy="3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6" name="Straight Connector 54">
              <a:extLst>
                <a:ext uri="{FF2B5EF4-FFF2-40B4-BE49-F238E27FC236}">
                  <a16:creationId xmlns:a16="http://schemas.microsoft.com/office/drawing/2014/main" id="{38576A78-2BD1-F311-5E84-1AB957417A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028950" y="4591050"/>
              <a:ext cx="228600" cy="3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7" name="Straight Connector 55">
              <a:extLst>
                <a:ext uri="{FF2B5EF4-FFF2-40B4-BE49-F238E27FC236}">
                  <a16:creationId xmlns:a16="http://schemas.microsoft.com/office/drawing/2014/main" id="{649210E8-3BC4-2F4E-ECAC-33950EEB36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67150" y="4591050"/>
              <a:ext cx="228600" cy="3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8" name="Straight Connector 56">
              <a:extLst>
                <a:ext uri="{FF2B5EF4-FFF2-40B4-BE49-F238E27FC236}">
                  <a16:creationId xmlns:a16="http://schemas.microsoft.com/office/drawing/2014/main" id="{4E462131-35E2-13C6-97EA-D9CB59F2C573}"/>
                </a:ext>
              </a:extLst>
            </p:cNvPr>
            <p:cNvCxnSpPr>
              <a:cxnSpLocks noChangeShapeType="1"/>
              <a:endCxn id="35" idx="0"/>
            </p:cNvCxnSpPr>
            <p:nvPr/>
          </p:nvCxnSpPr>
          <p:spPr bwMode="auto">
            <a:xfrm rot="16200000" flipH="1">
              <a:off x="3924300" y="5486400"/>
              <a:ext cx="38100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9" name="Straight Connector 58">
              <a:extLst>
                <a:ext uri="{FF2B5EF4-FFF2-40B4-BE49-F238E27FC236}">
                  <a16:creationId xmlns:a16="http://schemas.microsoft.com/office/drawing/2014/main" id="{BCBF1F7F-AF15-CCEE-BE00-D13321F7CAF7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3162300" y="5410200"/>
              <a:ext cx="3810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0" name="Straight Connector 60">
              <a:extLst>
                <a:ext uri="{FF2B5EF4-FFF2-40B4-BE49-F238E27FC236}">
                  <a16:creationId xmlns:a16="http://schemas.microsoft.com/office/drawing/2014/main" id="{D0F7A47C-C83A-5015-52FE-BD4C2DEC4F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00350" y="5581650"/>
              <a:ext cx="228600" cy="3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D4C0503F-5513-C824-0A9F-F5918BBA6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799" y="2781750"/>
              <a:ext cx="4" cy="207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357BC1FF-B953-A9CB-F4D1-29DFF624D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145" y="2154439"/>
              <a:ext cx="1651147" cy="609601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sz="1200"/>
                <a:t>Client</a:t>
              </a:r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5872A831-E3E8-B330-AF60-CB212AA38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6717" y="2764037"/>
              <a:ext cx="2" cy="207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65262974-5D48-EED8-27B0-045FA1479654}"/>
              </a:ext>
            </a:extLst>
          </p:cNvPr>
          <p:cNvSpPr txBox="1">
            <a:spLocks/>
          </p:cNvSpPr>
          <p:nvPr/>
        </p:nvSpPr>
        <p:spPr>
          <a:xfrm>
            <a:off x="578279" y="2370089"/>
            <a:ext cx="6610683" cy="26785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Strategy to integrate everything in Tango devices </a:t>
            </a:r>
            <a:r>
              <a:rPr lang="en-US" sz="1800" i="1" dirty="0"/>
              <a:t>(ancestor of SOA/µService architecture?</a:t>
            </a:r>
            <a:r>
              <a:rPr lang="en-US" sz="1600" i="1" dirty="0"/>
              <a:t>)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Hardware (motors, vacuum, power supplies, …)</a:t>
            </a:r>
          </a:p>
          <a:p>
            <a:pPr lvl="1"/>
            <a:r>
              <a:rPr lang="en-US" sz="1800" dirty="0"/>
              <a:t>Hardware sets (insertions devices, monochromators,…)</a:t>
            </a:r>
          </a:p>
          <a:p>
            <a:pPr lvl="1"/>
            <a:r>
              <a:rPr lang="en-US" sz="1800" dirty="0"/>
              <a:t>External systems (Building Management in OPC, LINAC in LabVIEW….)</a:t>
            </a:r>
          </a:p>
          <a:p>
            <a:pPr lvl="1"/>
            <a:r>
              <a:rPr lang="en-US" sz="1800" dirty="0"/>
              <a:t>Calculations, orchestration, workflows (beamline energy, beamline acquisitions processes, experimental data management, archiving…)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BC736B73-F64A-593F-C7F6-503D1EC081AA}"/>
              </a:ext>
            </a:extLst>
          </p:cNvPr>
          <p:cNvSpPr txBox="1">
            <a:spLocks/>
          </p:cNvSpPr>
          <p:nvPr/>
        </p:nvSpPr>
        <p:spPr>
          <a:xfrm>
            <a:off x="594912" y="5246143"/>
            <a:ext cx="10644693" cy="1495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Outcomes:</a:t>
            </a:r>
          </a:p>
          <a:p>
            <a:pPr lvl="1"/>
            <a:r>
              <a:rPr lang="en-US" sz="1800" dirty="0"/>
              <a:t>A seamless integration in all Tango clients (GUIs), in archiving… </a:t>
            </a:r>
          </a:p>
          <a:p>
            <a:pPr lvl="1"/>
            <a:r>
              <a:rPr lang="en-US" sz="1800" dirty="0"/>
              <a:t>Built-in data correlation</a:t>
            </a:r>
          </a:p>
          <a:p>
            <a:pPr lvl="1"/>
            <a:r>
              <a:rPr lang="en-US" sz="1800" dirty="0"/>
              <a:t>Autonomy to our users with Tango client API (Python, </a:t>
            </a:r>
            <a:r>
              <a:rPr lang="en-US" sz="1800" dirty="0" err="1"/>
              <a:t>Matlab</a:t>
            </a:r>
            <a:r>
              <a:rPr lang="en-US" sz="1800" dirty="0"/>
              <a:t>, </a:t>
            </a:r>
            <a:r>
              <a:rPr lang="en-US" sz="1800" dirty="0" err="1"/>
              <a:t>Labview</a:t>
            </a:r>
            <a:r>
              <a:rPr lang="en-US" sz="1800" dirty="0"/>
              <a:t>, Igor Pro)</a:t>
            </a:r>
          </a:p>
        </p:txBody>
      </p:sp>
    </p:spTree>
    <p:extLst>
      <p:ext uri="{BB962C8B-B14F-4D97-AF65-F5344CB8AC3E}">
        <p14:creationId xmlns:p14="http://schemas.microsoft.com/office/powerpoint/2010/main" val="143365840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1755</Words>
  <Application>Microsoft Office PowerPoint</Application>
  <PresentationFormat>Grand écran</PresentationFormat>
  <Paragraphs>391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AkzidenzGroteskBE-Regular</vt:lpstr>
      <vt:lpstr>Arial</vt:lpstr>
      <vt:lpstr>Calibri</vt:lpstr>
      <vt:lpstr>Symbol</vt:lpstr>
      <vt:lpstr>Wingdings</vt:lpstr>
      <vt:lpstr>Conception personnalisée</vt:lpstr>
      <vt:lpstr>SOLEIL - fond blanc</vt:lpstr>
      <vt:lpstr>SOLEIL UI experience, … and future plans P.MADELA, G.ABEILLE, R.GIRARDOT, YM.ABIVEN</vt:lpstr>
      <vt:lpstr>Outline</vt:lpstr>
      <vt:lpstr>Towards SOLEIL II</vt:lpstr>
      <vt:lpstr>SOLEIL in a nutshell</vt:lpstr>
      <vt:lpstr>Operation</vt:lpstr>
      <vt:lpstr>SOLEIL Upgrade</vt:lpstr>
      <vt:lpstr>Operational organization</vt:lpstr>
      <vt:lpstr>UI status around control system</vt:lpstr>
      <vt:lpstr>What is your control system made of? </vt:lpstr>
      <vt:lpstr>Comete Framework</vt:lpstr>
      <vt:lpstr>SCADA Coox</vt:lpstr>
      <vt:lpstr>Common GUIs</vt:lpstr>
      <vt:lpstr>Accelerators GUIs</vt:lpstr>
      <vt:lpstr>Apps for web evaluation</vt:lpstr>
      <vt:lpstr>UI Organization</vt:lpstr>
      <vt:lpstr>Accelerators practices</vt:lpstr>
      <vt:lpstr>Beamlines practices</vt:lpstr>
      <vt:lpstr>Computing teams practices</vt:lpstr>
      <vt:lpstr>Who is responsible for the development and the maintenance of the GUIs?</vt:lpstr>
      <vt:lpstr>Feedbacks</vt:lpstr>
      <vt:lpstr>Future plans</vt:lpstr>
      <vt:lpstr>Future strategy</vt:lpstr>
      <vt:lpstr>Expectations from the workshop</vt:lpstr>
      <vt:lpstr>Conclusion</vt:lpstr>
      <vt:lpstr>Présentation PowerPoint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MADELA Patrick</cp:lastModifiedBy>
  <cp:revision>74</cp:revision>
  <cp:lastPrinted>2018-10-16T09:18:49Z</cp:lastPrinted>
  <dcterms:created xsi:type="dcterms:W3CDTF">2016-11-25T17:34:53Z</dcterms:created>
  <dcterms:modified xsi:type="dcterms:W3CDTF">2023-03-14T07:41:01Z</dcterms:modified>
</cp:coreProperties>
</file>