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80" r:id="rId2"/>
    <p:sldId id="295" r:id="rId3"/>
    <p:sldId id="288" r:id="rId4"/>
    <p:sldId id="296" r:id="rId5"/>
    <p:sldId id="282" r:id="rId6"/>
    <p:sldId id="283" r:id="rId7"/>
    <p:sldId id="285" r:id="rId8"/>
    <p:sldId id="287" r:id="rId9"/>
    <p:sldId id="289" r:id="rId10"/>
    <p:sldId id="291" r:id="rId11"/>
    <p:sldId id="294" r:id="rId12"/>
    <p:sldId id="293" r:id="rId13"/>
    <p:sldId id="297" r:id="rId14"/>
    <p:sldId id="298" r:id="rId15"/>
    <p:sldId id="263" r:id="rId16"/>
  </p:sldIdLst>
  <p:sldSz cx="9144000" cy="5715000" type="screen16x10"/>
  <p:notesSz cx="6794500" cy="9931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orient="horz" pos="288">
          <p15:clr>
            <a:srgbClr val="A4A3A4"/>
          </p15:clr>
        </p15:guide>
        <p15:guide id="3" orient="horz" pos="3312">
          <p15:clr>
            <a:srgbClr val="A4A3A4"/>
          </p15:clr>
        </p15:guide>
        <p15:guide id="4" orient="horz" pos="855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818"/>
    <a:srgbClr val="73A2CD"/>
    <a:srgbClr val="ED7703"/>
    <a:srgbClr val="65449B"/>
    <a:srgbClr val="B7B9BA"/>
    <a:srgbClr val="132577"/>
    <a:srgbClr val="4E5B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88"/>
    <p:restoredTop sz="94660"/>
  </p:normalViewPr>
  <p:slideViewPr>
    <p:cSldViewPr showGuides="1">
      <p:cViewPr varScale="1">
        <p:scale>
          <a:sx n="149" d="100"/>
          <a:sy n="149" d="100"/>
        </p:scale>
        <p:origin x="408" y="168"/>
      </p:cViewPr>
      <p:guideLst>
        <p:guide orient="horz" pos="1800"/>
        <p:guide orient="horz" pos="288"/>
        <p:guide orient="horz" pos="3312"/>
        <p:guide orient="horz" pos="855"/>
        <p:guide pos="2880"/>
        <p:guide pos="521"/>
        <p:guide pos="52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13/03/2023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744538"/>
            <a:ext cx="59563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827089" y="1"/>
            <a:ext cx="7489825" cy="457729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27088" y="457729"/>
            <a:ext cx="7489825" cy="479558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‹N°›</a:t>
            </a:fld>
            <a:endParaRPr lang="en-US" noProof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16TH MAC MEETING – 16/17 MAY 2022 - NAME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351600" y="915000"/>
            <a:ext cx="5612400" cy="2970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915000"/>
            <a:ext cx="2574000" cy="2970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‹N°›</a:t>
            </a:fld>
            <a:endParaRPr lang="en-US" noProof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/>
              <a:t>TARANTA Meeting  3-4 June 2022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‹N°›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TARANTA Meeting  3-4 June 2022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‹N°›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TARANTA Meeting  3-4 June 2022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8056" y="5067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805272"/>
            <a:ext cx="82368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5587803"/>
            <a:ext cx="611560" cy="127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26/07/2013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630001" y="5402791"/>
            <a:ext cx="6120000" cy="177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TARANTA Meeting  3-4 June 2022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98001" y="5402865"/>
            <a:ext cx="413559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Page </a:t>
            </a:r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4" r:id="rId4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elbywan/wretch" TargetMode="External"/><Relationship Id="rId13" Type="http://schemas.openxmlformats.org/officeDocument/2006/relationships/hyperlink" Target="https://nodejs.org/en/" TargetMode="External"/><Relationship Id="rId3" Type="http://schemas.openxmlformats.org/officeDocument/2006/relationships/hyperlink" Target="https://github.com/react-spring/zustand" TargetMode="External"/><Relationship Id="rId7" Type="http://schemas.openxmlformats.org/officeDocument/2006/relationships/hyperlink" Target="https://github.com/enisdenjo/graphql-ws" TargetMode="External"/><Relationship Id="rId12" Type="http://schemas.openxmlformats.org/officeDocument/2006/relationships/hyperlink" Target="https://pnpm.io/" TargetMode="External"/><Relationship Id="rId2" Type="http://schemas.openxmlformats.org/officeDocument/2006/relationships/hyperlink" Target="https://beta.reactjs.org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raphql.org/" TargetMode="External"/><Relationship Id="rId11" Type="http://schemas.openxmlformats.org/officeDocument/2006/relationships/hyperlink" Target="https://www.typescriptlang.org/" TargetMode="External"/><Relationship Id="rId5" Type="http://schemas.openxmlformats.org/officeDocument/2006/relationships/hyperlink" Target="https://relay.dev/" TargetMode="External"/><Relationship Id="rId10" Type="http://schemas.openxmlformats.org/officeDocument/2006/relationships/hyperlink" Target="https://vitejs.dev/" TargetMode="External"/><Relationship Id="rId4" Type="http://schemas.openxmlformats.org/officeDocument/2006/relationships/hyperlink" Target="https://airbnb.io/visx/" TargetMode="External"/><Relationship Id="rId9" Type="http://schemas.openxmlformats.org/officeDocument/2006/relationships/hyperlink" Target="https://gitlab.com/tango-controls/TangoGraphQL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ui.gitlab-pages.esrf.fr/daiquiri-landing/about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data.esrf.fr/login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hyperlink" Target="https://gitlab.com/tango-controls/TangoGraphQL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8" descr="logo_couv.jpg"/>
          <p:cNvPicPr>
            <a:picLocks noChangeAspect="1"/>
          </p:cNvPicPr>
          <p:nvPr/>
        </p:nvPicPr>
        <p:blipFill>
          <a:blip r:embed="rId2" cstate="print"/>
          <a:srcRect l="9524" t="12659" r="9524" b="36705"/>
          <a:stretch>
            <a:fillRect/>
          </a:stretch>
        </p:blipFill>
        <p:spPr>
          <a:xfrm>
            <a:off x="615876" y="4225652"/>
            <a:ext cx="4896544" cy="1225134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1002514"/>
            <a:ext cx="9144000" cy="127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Life after Java at ACU</a:t>
            </a:r>
            <a:endParaRPr lang="en-US" sz="2000" b="1" dirty="0">
              <a:solidFill>
                <a:srgbClr val="002060"/>
              </a:solidFill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1600" b="1" dirty="0">
                <a:solidFill>
                  <a:srgbClr val="C00000"/>
                </a:solidFill>
                <a:latin typeface="+mj-lt"/>
              </a:rPr>
              <a:t>Nicolas Leclercq on behalf of the software group</a:t>
            </a:r>
            <a:endParaRPr lang="en-US" sz="11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193204"/>
            <a:ext cx="91440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sz="1600" b="1" kern="0" dirty="0">
                <a:solidFill>
                  <a:srgbClr val="132577"/>
                </a:solidFill>
              </a:rPr>
              <a:t>TAURUS Meeting</a:t>
            </a:r>
            <a:endParaRPr kumimoji="0" lang="en-GB" sz="1600" i="0" u="none" strike="noStrike" kern="0" cap="none" spc="0" normalizeH="0" baseline="0" noProof="0" dirty="0">
              <a:ln>
                <a:noFill/>
              </a:ln>
              <a:solidFill>
                <a:srgbClr val="132577"/>
              </a:solidFill>
              <a:effectLst/>
              <a:uLnTx/>
              <a:uFillTx/>
              <a:ea typeface="+mn-ea"/>
              <a:cs typeface="+mn-cs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sz="1600" kern="0" dirty="0">
                <a:solidFill>
                  <a:srgbClr val="132577"/>
                </a:solidFill>
              </a:rPr>
              <a:t>14-15 March 2023</a:t>
            </a:r>
            <a:endParaRPr lang="en-GB" sz="1600" kern="0" dirty="0">
              <a:solidFill>
                <a:srgbClr val="132577"/>
              </a:solidFill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43" y="1849388"/>
            <a:ext cx="4945313" cy="26488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90991E-BCC1-79A3-7E61-92AFBA1C9DC4}"/>
              </a:ext>
            </a:extLst>
          </p:cNvPr>
          <p:cNvSpPr/>
          <p:nvPr/>
        </p:nvSpPr>
        <p:spPr>
          <a:xfrm>
            <a:off x="75816" y="30430"/>
            <a:ext cx="108012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30CFEE-EAA1-A1ED-7F1A-DCDA1A6F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USE CASE@ESRF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05EADA-10F7-0368-D8C2-643019B91B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TARANTA Meeting  3-4 June 2022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3DA735-2621-190D-1E58-34D2F5821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902" y="1777380"/>
            <a:ext cx="5714196" cy="3625411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0733E8F-9363-06D9-B5FA-FB9BDED8D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00" y="805272"/>
            <a:ext cx="8309296" cy="43319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Replacing the EBS operation status page 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Currently base on an obsolete technology (</a:t>
            </a:r>
            <a:r>
              <a:rPr lang="en-US" dirty="0" err="1"/>
              <a:t>Jyse</a:t>
            </a:r>
            <a:r>
              <a:rPr lang="en-US" dirty="0"/>
              <a:t>) 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Almost done – based on ACU C++ backend + custom frontend by DAU</a:t>
            </a:r>
          </a:p>
          <a:p>
            <a:pPr lvl="4" indent="0">
              <a:buNone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42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30CFEE-EAA1-A1ED-7F1A-DCDA1A6F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USE CASE@ESRF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05EADA-10F7-0368-D8C2-643019B91B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TARANTA Meeting  3-4 June 2022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0733E8F-9363-06D9-B5FA-FB9BDED8D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00" y="805272"/>
            <a:ext cx="8309296" cy="43319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Replacing the EBS operation status page 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custom frontend based on the following technologies and packages…</a:t>
            </a:r>
          </a:p>
          <a:p>
            <a:pPr lvl="3" indent="0">
              <a:buNone/>
            </a:pPr>
            <a:endParaRPr lang="en-US" dirty="0"/>
          </a:p>
          <a:p>
            <a:pPr lvl="4" indent="0">
              <a:buNone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206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30CFEE-EAA1-A1ED-7F1A-DCDA1A6F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USE CASE@ESRF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05EADA-10F7-0368-D8C2-643019B91B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TARANTA Meeting  3-4 June 2022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0733E8F-9363-06D9-B5FA-FB9BDED8D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00" y="805272"/>
            <a:ext cx="8309296" cy="43319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Replacing the EBS operation status page 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custom frontend based on the following technologies and packages…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fr-FR" sz="14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hlinkClick r:id="rId2"/>
              </a:rPr>
              <a:t>React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for building/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orchestrating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the user interface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fr-FR" sz="14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hlinkClick r:id="rId3"/>
              </a:rPr>
              <a:t>zustand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for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managing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UI state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fr-FR" sz="14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hlinkClick r:id="rId4"/>
              </a:rPr>
              <a:t>visx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for building SVG visualisations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... plus a lot of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smaller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front-end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libraries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: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dayjs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d3-format, @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reach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/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tooltip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@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react-hookz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/web,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lodash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normalize.css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react-icons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etc.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fr-FR" sz="14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hlinkClick r:id="rId5"/>
              </a:rPr>
              <a:t>Relay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for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fetching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/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caching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resources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with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GraphQL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fr-FR" sz="14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hlinkClick r:id="rId6"/>
              </a:rPr>
              <a:t>GraphQL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the API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query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language</a:t>
            </a:r>
            <a:endParaRPr lang="fr-FR" sz="1400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fr-FR" sz="14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hlinkClick r:id="rId7"/>
              </a:rPr>
              <a:t>graphql-ws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for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communicating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with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the API via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WebSockets</a:t>
            </a:r>
            <a:endParaRPr lang="fr-FR" sz="1400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fr-FR" sz="14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hlinkClick r:id="rId8"/>
              </a:rPr>
              <a:t>wretch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for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making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HTTP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requests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to the API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fr-FR" sz="14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hlinkClick r:id="rId9"/>
              </a:rPr>
              <a:t>TangoGraphQL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the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back-end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API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fr-FR" sz="14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hlinkClick r:id="rId10"/>
              </a:rPr>
              <a:t>Vite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for running the dev server and building the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project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for production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fr-FR" sz="14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hlinkClick r:id="rId11"/>
              </a:rPr>
              <a:t>TypeScript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for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statically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typing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the codebase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fr-FR" sz="14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hlinkClick r:id="rId12"/>
              </a:rPr>
              <a:t>pnpm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for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managing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dependencies</a:t>
            </a:r>
            <a:endParaRPr lang="fr-FR" sz="1400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fr-FR" sz="14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hlinkClick r:id="rId13"/>
              </a:rPr>
              <a:t>Node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of course, the JS runtime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environment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for running all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these</a:t>
            </a:r>
            <a:r>
              <a:rPr lang="fr-FR" sz="1400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fr-FR" sz="1400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tools</a:t>
            </a:r>
            <a:endParaRPr lang="fr-FR" sz="1400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fr-FR" sz="1400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4" indent="0">
              <a:buNone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692B30-02FD-1687-BD3B-1E5121A1E93A}"/>
              </a:ext>
            </a:extLst>
          </p:cNvPr>
          <p:cNvSpPr txBox="1"/>
          <p:nvPr/>
        </p:nvSpPr>
        <p:spPr>
          <a:xfrm>
            <a:off x="-25104" y="2569468"/>
            <a:ext cx="12241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😱</a:t>
            </a:r>
          </a:p>
        </p:txBody>
      </p:sp>
    </p:spTree>
    <p:extLst>
      <p:ext uri="{BB962C8B-B14F-4D97-AF65-F5344CB8AC3E}">
        <p14:creationId xmlns:p14="http://schemas.microsoft.com/office/powerpoint/2010/main" val="4168089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3E644D-F869-90C3-CC03-4F36D3792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94A3F5-5409-E48B-7BF9-2F4A9D02D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1600" y="841276"/>
            <a:ext cx="5612400" cy="2970000"/>
          </a:xfrm>
        </p:spPr>
        <p:txBody>
          <a:bodyPr/>
          <a:lstStyle/>
          <a:p>
            <a:r>
              <a:rPr lang="en-US" dirty="0"/>
              <a:t>a few words about</a:t>
            </a:r>
          </a:p>
          <a:p>
            <a:r>
              <a:rPr lang="en-US" dirty="0" err="1"/>
              <a:t>python@swg-acu</a:t>
            </a:r>
            <a:endParaRPr lang="en-US" dirty="0"/>
          </a:p>
          <a:p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FD92E5-9D61-8241-0C0C-0A051F91F73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TARANTA Meeting  3-4 June 2022</a:t>
            </a:r>
            <a:endParaRPr lang="en-GB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C40F1D5-ABD6-3EF2-B077-A0883F0CDD7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r="16713"/>
          <a:stretch>
            <a:fillRect/>
          </a:stretch>
        </p:blipFill>
        <p:spPr bwMode="auto">
          <a:xfrm>
            <a:off x="727200" y="863806"/>
            <a:ext cx="2574000" cy="29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759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30CFEE-EAA1-A1ED-7F1A-DCDA1A6F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Python@ACu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05EADA-10F7-0368-D8C2-643019B91B6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TARANTA Meeting  3-4 June 2022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0733E8F-9363-06D9-B5FA-FB9BDED8D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00" y="805272"/>
            <a:ext cx="8309296" cy="43319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 far, not a major tool at SWG-ACU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i="1" dirty="0"/>
              <a:t>heavily used in other units 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sz="1300" dirty="0"/>
              <a:t>e.g., BLISS is 100% python-based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i="1" dirty="0"/>
              <a:t>ACU local culture mainly C++ &amp; Java oriented  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i="1" dirty="0"/>
              <a:t>slow but growing adoption of python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sz="1300" dirty="0"/>
              <a:t>increasing number of Tango devices 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sz="1300" dirty="0"/>
              <a:t>Java devices now prohibited (22 classes)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sz="1600" i="1" dirty="0"/>
              <a:t>using the Sardana macro-server 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sz="1300" dirty="0"/>
              <a:t>plenty of macros for the EBS operation (e.g., top-up sequence)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sz="1600" i="1" dirty="0"/>
              <a:t>no experience with python-Qt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sz="1300" dirty="0"/>
              <a:t>no TAURUS evaluation/prototype so far (to do)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4" indent="0">
              <a:buNone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34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thanks for your attention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630001" y="5402791"/>
            <a:ext cx="6120000" cy="177074"/>
          </a:xfrm>
        </p:spPr>
        <p:txBody>
          <a:bodyPr/>
          <a:lstStyle/>
          <a:p>
            <a:r>
              <a:rPr lang="en-GB" dirty="0"/>
              <a:t>TARANTA Meeting  3-4 June 2022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5945" b="13077"/>
          <a:stretch/>
        </p:blipFill>
        <p:spPr bwMode="auto">
          <a:xfrm>
            <a:off x="395536" y="697260"/>
            <a:ext cx="8333999" cy="449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3E644D-F869-90C3-CC03-4F36D3792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94A3F5-5409-E48B-7BF9-2F4A9D02D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1600" y="841276"/>
            <a:ext cx="5612400" cy="2970000"/>
          </a:xfrm>
        </p:spPr>
        <p:txBody>
          <a:bodyPr/>
          <a:lstStyle/>
          <a:p>
            <a:r>
              <a:rPr lang="en-US" dirty="0"/>
              <a:t>a few words about</a:t>
            </a:r>
          </a:p>
          <a:p>
            <a:r>
              <a:rPr lang="en-US" dirty="0" err="1"/>
              <a:t>web.dev@esrf</a:t>
            </a:r>
            <a:endParaRPr lang="en-US" dirty="0"/>
          </a:p>
          <a:p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FD92E5-9D61-8241-0C0C-0A051F91F73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TARANTA Meeting  3-4 June 2022</a:t>
            </a:r>
            <a:endParaRPr lang="en-GB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C40F1D5-ABD6-3EF2-B077-A0883F0CDD7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r="16713"/>
          <a:stretch>
            <a:fillRect/>
          </a:stretch>
        </p:blipFill>
        <p:spPr bwMode="auto">
          <a:xfrm>
            <a:off x="727200" y="863806"/>
            <a:ext cx="2574000" cy="29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401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8D2BFF-D44E-D6C6-7D78-BB73657D8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0" dirty="0"/>
              <a:t>PREAMBLE: SYNCHROTRON = ACCELERATOR (BLUE) + BEAMLINES (YELLOW)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0BFC1AE-C82B-8F11-BAA4-6303E265F5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TARANTA Meeting  3-4 June 2022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FB390F74-4451-9E5C-12A6-9BF891AAC0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50975" y="0"/>
            <a:ext cx="62420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1688BDF-08CA-419A-4D39-C0357A9D8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00" y="773503"/>
            <a:ext cx="5049436" cy="46286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1795D7B-5DE2-BAFF-29AF-ABA0073CA89A}"/>
              </a:ext>
            </a:extLst>
          </p:cNvPr>
          <p:cNvSpPr txBox="1"/>
          <p:nvPr/>
        </p:nvSpPr>
        <p:spPr>
          <a:xfrm>
            <a:off x="6012160" y="889137"/>
            <a:ext cx="20162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5"/>
                </a:solidFill>
              </a:rPr>
              <a:t>SWG=</a:t>
            </a:r>
          </a:p>
          <a:p>
            <a:pPr algn="ctr"/>
            <a:r>
              <a:rPr lang="en-US" sz="5400" b="1" dirty="0">
                <a:solidFill>
                  <a:srgbClr val="73A2CD"/>
                </a:solidFill>
              </a:rPr>
              <a:t>ACU </a:t>
            </a:r>
            <a:r>
              <a:rPr lang="en-US" sz="5400" b="1" dirty="0">
                <a:solidFill>
                  <a:srgbClr val="F8C818"/>
                </a:solidFill>
              </a:rPr>
              <a:t>BCU</a:t>
            </a:r>
          </a:p>
          <a:p>
            <a:pPr algn="ctr"/>
            <a:r>
              <a:rPr lang="en-US" sz="5400" b="1" dirty="0">
                <a:solidFill>
                  <a:srgbClr val="F8C818"/>
                </a:solidFill>
              </a:rPr>
              <a:t>DA</a:t>
            </a:r>
            <a:r>
              <a:rPr lang="en-US" sz="5400" b="1" dirty="0">
                <a:solidFill>
                  <a:srgbClr val="73A2CD"/>
                </a:solidFill>
              </a:rPr>
              <a:t>U</a:t>
            </a:r>
            <a:r>
              <a:rPr lang="en-US" sz="5400" dirty="0">
                <a:solidFill>
                  <a:srgbClr val="F8C81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4909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8D2BFF-D44E-D6C6-7D78-BB73657D8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0" dirty="0"/>
              <a:t>PREAMBLE: SYNCHROTRON = ACCELERATOR (BLUE) + BEAMLINES (YELLOW)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0BFC1AE-C82B-8F11-BAA4-6303E265F5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TARANTA Meeting  3-4 June 2022</a:t>
            </a:r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FB390F74-4451-9E5C-12A6-9BF891AAC0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50975" y="0"/>
            <a:ext cx="62420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1688BDF-08CA-419A-4D39-C0357A9D8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00" y="773503"/>
            <a:ext cx="5049436" cy="462865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1795D7B-5DE2-BAFF-29AF-ABA0073CA89A}"/>
              </a:ext>
            </a:extLst>
          </p:cNvPr>
          <p:cNvSpPr txBox="1"/>
          <p:nvPr/>
        </p:nvSpPr>
        <p:spPr>
          <a:xfrm>
            <a:off x="6012160" y="889137"/>
            <a:ext cx="20162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5"/>
                </a:solidFill>
              </a:rPr>
              <a:t>SWG=</a:t>
            </a:r>
          </a:p>
          <a:p>
            <a:pPr algn="ctr"/>
            <a:r>
              <a:rPr lang="en-US" sz="5400" b="1" dirty="0">
                <a:solidFill>
                  <a:srgbClr val="73A2CD"/>
                </a:solidFill>
              </a:rPr>
              <a:t>ACU </a:t>
            </a:r>
            <a:r>
              <a:rPr lang="en-US" sz="5400" b="1" dirty="0">
                <a:solidFill>
                  <a:srgbClr val="F8C818"/>
                </a:solidFill>
              </a:rPr>
              <a:t>BCU</a:t>
            </a:r>
          </a:p>
          <a:p>
            <a:pPr algn="ctr"/>
            <a:r>
              <a:rPr lang="en-US" sz="5400" b="1" dirty="0">
                <a:solidFill>
                  <a:srgbClr val="F8C818"/>
                </a:solidFill>
              </a:rPr>
              <a:t>DAU</a:t>
            </a:r>
            <a:r>
              <a:rPr lang="en-US" sz="5400" dirty="0">
                <a:solidFill>
                  <a:srgbClr val="F8C818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3998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8D2BFF-D44E-D6C6-7D78-BB73657D8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WEB.DEV@ESRF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667527-8F79-10AB-3DB3-97AD74D15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lot of activity for scientific data acquisition &amp; analysis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5449B"/>
                </a:solidFill>
              </a:rPr>
              <a:t>Daiquiri: </a:t>
            </a:r>
            <a:r>
              <a:rPr lang="en-US" dirty="0"/>
              <a:t>a UI layer for controls &amp; data acquisition on beamlines (from ESRF-BCU) 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visit </a:t>
            </a:r>
            <a:r>
              <a:rPr lang="en-US" dirty="0">
                <a:hlinkClick r:id="rId2"/>
              </a:rPr>
              <a:t>https://ui.gitlab-pages.esrf.fr/daiquiri-landing/about</a:t>
            </a:r>
            <a:r>
              <a:rPr lang="en-US" dirty="0"/>
              <a:t> for more details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0BFC1AE-C82B-8F11-BAA4-6303E265F5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TARANTA Meeting  3-4 June 2022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12494B6-3095-6E61-4067-E631757A9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264186"/>
            <a:ext cx="3989973" cy="21377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AA012-429B-57A4-8BE1-15F91A89C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605" y="1939741"/>
            <a:ext cx="4660162" cy="309675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B17F27B-99C1-7812-2CE5-666683A19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720" y="2623328"/>
            <a:ext cx="4596385" cy="27544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528CD4-BE32-0656-A7B4-1D7525902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1777380"/>
            <a:ext cx="774481" cy="77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14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8D2BFF-D44E-D6C6-7D78-BB73657D8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WEB.DEV@ESRF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667527-8F79-10AB-3DB3-97AD74D15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lot of activity for scientific data acquisition &amp; analysis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UI tools for scientific data processing &amp; management (from ESRF-DAU) 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visit </a:t>
            </a:r>
            <a:r>
              <a:rPr lang="en-US" dirty="0">
                <a:hlinkClick r:id="rId2"/>
              </a:rPr>
              <a:t>https://data.esrf.fr/login</a:t>
            </a: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0BFC1AE-C82B-8F11-BAA4-6303E265F5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TARANTA Meeting  3-4 June 2022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FF33651-2B3F-0B6A-5B94-B1B192C96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56" y="3076262"/>
            <a:ext cx="3550829" cy="21937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DB38EB6-B370-5288-1D11-695B5421E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2490189"/>
            <a:ext cx="3306332" cy="26547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E887FF8-4FC7-B4C3-F285-713443430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1833235"/>
            <a:ext cx="3912581" cy="219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2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8D2BFF-D44E-D6C6-7D78-BB73657D8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WEB.DEV@ESRF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667527-8F79-10AB-3DB3-97AD74D15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00" y="805272"/>
            <a:ext cx="8416800" cy="43319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about the accelerator?  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today: +110 Java-SWING[-ATK]-based standalone applications 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the context: no web culture/experience @ ACU → some tech. &amp; org. unknowns</a:t>
            </a:r>
          </a:p>
          <a:p>
            <a:pPr marL="936625" lvl="4" indent="-2809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</a:rPr>
              <a:t>are web technologies adapted to large scale control system? do they scale properly? </a:t>
            </a:r>
          </a:p>
          <a:p>
            <a:pPr marL="936625" lvl="4" indent="-2809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/>
                </a:solidFill>
              </a:rPr>
              <a:t>what about applications with hundreds of underlying connections to Tango devices?</a:t>
            </a:r>
          </a:p>
          <a:p>
            <a:pPr marL="936625" lvl="4" indent="-2809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are the operators ready to work in the browser? </a:t>
            </a:r>
          </a:p>
          <a:p>
            <a:pPr marL="936625" lvl="4" indent="-2809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 case they aren’t, would Electron (or similar tech.) be a solution to dev. </a:t>
            </a:r>
            <a:r>
              <a:rPr lang="fr-FR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desktop applications</a:t>
            </a: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?</a:t>
            </a:r>
          </a:p>
          <a:p>
            <a:pPr marL="936625" lvl="4" indent="-2809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what about the required skills &amp; profiles? transition cost?</a:t>
            </a:r>
            <a:endParaRPr lang="en-US" sz="1400" dirty="0"/>
          </a:p>
          <a:p>
            <a:pPr lvl="4" indent="0">
              <a:buNone/>
            </a:pPr>
            <a:endParaRPr lang="en-US" dirty="0">
              <a:solidFill>
                <a:srgbClr val="ED7703"/>
              </a:solidFill>
            </a:endParaRP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evaluating the web-technologies for the ESRF-EBS</a:t>
            </a:r>
          </a:p>
          <a:p>
            <a:pPr marL="1447800" lvl="4" indent="-285750">
              <a:buFont typeface="Arial" panose="020B0604020202020204" pitchFamily="34" charset="0"/>
              <a:buChar char="•"/>
            </a:pPr>
            <a:r>
              <a:rPr lang="en-US" dirty="0"/>
              <a:t>let’s start with the backend…</a:t>
            </a:r>
          </a:p>
          <a:p>
            <a:pPr lvl="4" indent="0">
              <a:buNone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0BFC1AE-C82B-8F11-BAA4-6303E265F5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TARANTA Meeting  3-4 June 2022</a:t>
            </a:r>
          </a:p>
        </p:txBody>
      </p:sp>
    </p:spTree>
    <p:extLst>
      <p:ext uri="{BB962C8B-B14F-4D97-AF65-F5344CB8AC3E}">
        <p14:creationId xmlns:p14="http://schemas.microsoft.com/office/powerpoint/2010/main" val="2278011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8D2BFF-D44E-D6C6-7D78-BB73657D8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WEB.TECH.EVAlUATION@ESRF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667527-8F79-10AB-3DB3-97AD74D15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00" y="829776"/>
            <a:ext cx="8309296" cy="43319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ESRF backend specifications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ideally: lightweight solution + easy integration to Tango CS + high performance + modern communication schema + async. com. support (i.e. events) + no (or minimum) dependencies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ESRF backend implementation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pure backend – doesn’t deal with frontend stuffs (no GUI components)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a HTTP(S) server encapsulated in a C++ Tango device w/ GraphQL schema + </a:t>
            </a:r>
            <a:r>
              <a:rPr lang="en-US" dirty="0" err="1"/>
              <a:t>websockets</a:t>
            </a:r>
            <a:r>
              <a:rPr lang="en-US" dirty="0"/>
              <a:t> (for async com.) ≈ a GraphQL binding for the Tango C++ API (syntactically similar).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own/powerful GraphQL parser: </a:t>
            </a:r>
            <a:r>
              <a:rPr lang="fr-FR" dirty="0"/>
              <a:t>F. </a:t>
            </a:r>
            <a:r>
              <a:rPr lang="fr-FR" dirty="0" err="1"/>
              <a:t>Loitsch's</a:t>
            </a:r>
            <a:r>
              <a:rPr lang="fr-FR" dirty="0"/>
              <a:t> </a:t>
            </a:r>
            <a:r>
              <a:rPr lang="fr-FR" b="1" dirty="0"/>
              <a:t>Grisu2</a:t>
            </a:r>
            <a:r>
              <a:rPr lang="fr-FR" dirty="0"/>
              <a:t> for </a:t>
            </a:r>
            <a:r>
              <a:rPr lang="fr-FR" dirty="0" err="1"/>
              <a:t>floats</a:t>
            </a:r>
            <a:r>
              <a:rPr lang="en-US" dirty="0"/>
              <a:t> + binary JSON (to do)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discriminates GraphQL from Tango errors using a dedicated error </a:t>
            </a:r>
            <a:r>
              <a:rPr lang="en-US" i="1" dirty="0"/>
              <a:t>field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exports a </a:t>
            </a:r>
            <a:r>
              <a:rPr lang="en-US" dirty="0" err="1"/>
              <a:t>GraphiQL</a:t>
            </a:r>
            <a:r>
              <a:rPr lang="en-US" dirty="0"/>
              <a:t> interface to its clients 	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see </a:t>
            </a:r>
            <a:r>
              <a:rPr lang="en-US" dirty="0">
                <a:hlinkClick r:id="rId2"/>
              </a:rPr>
              <a:t>https://gitlab.com/tango-controls/TangoGraphQL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ESRF backend compatibility with TARANTA frontend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not compatible! so far at least…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/>
              </a:solidFill>
            </a:endParaRPr>
          </a:p>
          <a:p>
            <a:pPr lvl="4" indent="0">
              <a:buNone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0BFC1AE-C82B-8F11-BAA4-6303E265F5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TARANTA Meeting  3-4 June 2022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31510D8-0A46-B9D2-3A01-14EDD8DDB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3555828"/>
            <a:ext cx="864096" cy="8160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0AFDAE-F49C-758E-79BC-7B29B2A49FEF}"/>
              </a:ext>
            </a:extLst>
          </p:cNvPr>
          <p:cNvSpPr/>
          <p:nvPr/>
        </p:nvSpPr>
        <p:spPr>
          <a:xfrm>
            <a:off x="8128515" y="3793604"/>
            <a:ext cx="8354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MOPV025</a:t>
            </a:r>
          </a:p>
        </p:txBody>
      </p:sp>
    </p:spTree>
    <p:extLst>
      <p:ext uri="{BB962C8B-B14F-4D97-AF65-F5344CB8AC3E}">
        <p14:creationId xmlns:p14="http://schemas.microsoft.com/office/powerpoint/2010/main" val="2658154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8D2BFF-D44E-D6C6-7D78-BB73657D8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WEB.TECH.EVAlUATION@ESRF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667527-8F79-10AB-3DB3-97AD74D15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200" y="805272"/>
            <a:ext cx="8309296" cy="43319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few words about the ESRF frontend </a:t>
            </a:r>
          </a:p>
          <a:p>
            <a:pPr marL="642938" lvl="3" indent="-285750">
              <a:buFont typeface="Arial" panose="020B0604020202020204" pitchFamily="34" charset="0"/>
              <a:buChar char="•"/>
            </a:pPr>
            <a:r>
              <a:rPr lang="en-US" dirty="0"/>
              <a:t>a POC for a web version of our Java-Swing ATK framework based on a </a:t>
            </a:r>
            <a:r>
              <a:rPr lang="fr-FR" dirty="0"/>
              <a:t>MVC pattern for </a:t>
            </a:r>
            <a:r>
              <a:rPr lang="fr-FR" dirty="0" err="1"/>
              <a:t>React</a:t>
            </a:r>
            <a:r>
              <a:rPr lang="fr-FR" dirty="0"/>
              <a:t> – uses </a:t>
            </a:r>
            <a:r>
              <a:rPr lang="en-US" sz="1600" b="1" dirty="0"/>
              <a:t>Material UI</a:t>
            </a:r>
            <a:r>
              <a:rPr lang="en-US" sz="1600" dirty="0"/>
              <a:t> components</a:t>
            </a: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/>
              </a:solidFill>
            </a:endParaRPr>
          </a:p>
          <a:p>
            <a:pPr lvl="4" indent="0">
              <a:buNone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447800" lvl="4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642938" lvl="3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0BFC1AE-C82B-8F11-BAA4-6303E265F5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/>
              <a:t>TARANTA Meeting  3-4 June 2022</a:t>
            </a:r>
          </a:p>
        </p:txBody>
      </p:sp>
      <p:pic>
        <p:nvPicPr>
          <p:cNvPr id="5" name="Picture 96">
            <a:extLst>
              <a:ext uri="{FF2B5EF4-FFF2-40B4-BE49-F238E27FC236}">
                <a16:creationId xmlns:a16="http://schemas.microsoft.com/office/drawing/2014/main" id="{D56F2CF4-69DB-588D-6B4B-D4028B93E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774018"/>
            <a:ext cx="3528392" cy="37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04846"/>
      </p:ext>
    </p:extLst>
  </p:cSld>
  <p:clrMapOvr>
    <a:masterClrMapping/>
  </p:clrMapOvr>
</p:sld>
</file>

<file path=ppt/theme/theme1.xml><?xml version="1.0" encoding="utf-8"?>
<a:theme xmlns:a="http://schemas.openxmlformats.org/drawingml/2006/main" name="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wide-screen</Template>
  <TotalTime>3452</TotalTime>
  <Words>839</Words>
  <Application>Microsoft Macintosh PowerPoint</Application>
  <PresentationFormat>Affichage à l'écran (16:10)</PresentationFormat>
  <Paragraphs>178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Arial</vt:lpstr>
      <vt:lpstr>Calibri</vt:lpstr>
      <vt:lpstr>ITCOfficinaSans LT Book</vt:lpstr>
      <vt:lpstr>Verdana</vt:lpstr>
      <vt:lpstr>Wingdings</vt:lpstr>
      <vt:lpstr>wide-screen</vt:lpstr>
      <vt:lpstr>Présentation PowerPoint</vt:lpstr>
      <vt:lpstr> </vt:lpstr>
      <vt:lpstr>PREAMBLE: SYNCHROTRON = ACCELERATOR (BLUE) + BEAMLINES (YELLOW)</vt:lpstr>
      <vt:lpstr>PREAMBLE: SYNCHROTRON = ACCELERATOR (BLUE) + BEAMLINES (YELLOW)</vt:lpstr>
      <vt:lpstr>WEB.DEV@ESRF</vt:lpstr>
      <vt:lpstr>WEB.DEV@ESRF</vt:lpstr>
      <vt:lpstr>WEB.DEV@ESRF</vt:lpstr>
      <vt:lpstr>WEB.TECH.EVAlUATION@ESRF</vt:lpstr>
      <vt:lpstr>WEB.TECH.EVAlUATION@ESRF</vt:lpstr>
      <vt:lpstr>FIRST USE CASE@ESRF</vt:lpstr>
      <vt:lpstr>FIRST USE CASE@ESRF</vt:lpstr>
      <vt:lpstr>FIRST USE CASE@ESRF</vt:lpstr>
      <vt:lpstr> </vt:lpstr>
      <vt:lpstr>Python@ACu</vt:lpstr>
      <vt:lpstr>Many thanks for your attention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CLAVEL Corinne</dc:creator>
  <cp:lastModifiedBy>Nicolas Leclercq</cp:lastModifiedBy>
  <cp:revision>193</cp:revision>
  <cp:lastPrinted>2021-05-17T08:24:34Z</cp:lastPrinted>
  <dcterms:created xsi:type="dcterms:W3CDTF">2014-01-17T08:20:57Z</dcterms:created>
  <dcterms:modified xsi:type="dcterms:W3CDTF">2023-03-14T07:55:22Z</dcterms:modified>
</cp:coreProperties>
</file>