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0" r:id="rId2"/>
    <p:sldId id="266" r:id="rId3"/>
    <p:sldId id="281" r:id="rId4"/>
    <p:sldId id="283" r:id="rId5"/>
    <p:sldId id="282" r:id="rId6"/>
    <p:sldId id="286" r:id="rId7"/>
    <p:sldId id="287" r:id="rId8"/>
    <p:sldId id="291" r:id="rId9"/>
    <p:sldId id="290" r:id="rId10"/>
    <p:sldId id="289" r:id="rId11"/>
    <p:sldId id="293" r:id="rId12"/>
    <p:sldId id="294" r:id="rId13"/>
    <p:sldId id="263" r:id="rId14"/>
  </p:sldIdLst>
  <p:sldSz cx="9144000" cy="5715000" type="screen16x10"/>
  <p:notesSz cx="67945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312">
          <p15:clr>
            <a:srgbClr val="A4A3A4"/>
          </p15:clr>
        </p15:guide>
        <p15:guide id="4" orient="horz" pos="855">
          <p15:clr>
            <a:srgbClr val="A4A3A4"/>
          </p15:clr>
        </p15:guide>
        <p15:guide id="5" pos="2880">
          <p15:clr>
            <a:srgbClr val="A4A3A4"/>
          </p15:clr>
        </p15:guide>
        <p15:guide id="6" pos="521">
          <p15:clr>
            <a:srgbClr val="A4A3A4"/>
          </p15:clr>
        </p15:guide>
        <p15:guide id="7" pos="52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703"/>
    <a:srgbClr val="B7B9BA"/>
    <a:srgbClr val="132577"/>
    <a:srgbClr val="4E5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197B3E-9B2E-4E3E-8225-342C73F20C9D}" v="32" dt="2020-04-30T08:10:06.049"/>
    <p1510:client id="{5660EB3E-8EF8-4DC6-9F21-B92FDFB5D34E}" v="55" dt="2020-04-30T08:39:00.047"/>
    <p1510:client id="{7EE435E5-32EF-4CC6-9345-E6A4BD3BDC42}" v="2" dt="2020-04-30T08:06:15.384"/>
    <p1510:client id="{B56A9804-7EC6-49A8-BABC-6C0A5C78926A}" v="2" dt="2020-04-30T08:14:23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3"/>
    <p:restoredTop sz="94625" autoAdjust="0"/>
  </p:normalViewPr>
  <p:slideViewPr>
    <p:cSldViewPr showGuides="1">
      <p:cViewPr varScale="1">
        <p:scale>
          <a:sx n="77" d="100"/>
          <a:sy n="77" d="100"/>
        </p:scale>
        <p:origin x="1236" y="60"/>
      </p:cViewPr>
      <p:guideLst>
        <p:guide orient="horz" pos="1800"/>
        <p:guide orient="horz" pos="288"/>
        <p:guide orient="horz" pos="3312"/>
        <p:guide orient="horz" pos="855"/>
        <p:guide pos="2880"/>
        <p:guide pos="521"/>
        <p:guide pos="523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217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DE96D-E5A6-4D78-B0F7-CFD4D09111BC}" type="datetimeFigureOut">
              <a:rPr lang="fr-FR" smtClean="0"/>
              <a:t>10/03/2023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FC2DC-EDBE-488C-9487-2AD9E14502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582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10/03/2023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44538"/>
            <a:ext cx="59563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Accelerator controls GUI are all Java Tango Clients accessing the Tango device servers (C++, Python, a few Java)</a:t>
            </a:r>
          </a:p>
          <a:p>
            <a:r>
              <a:rPr lang="en-US" baseline="0" dirty="0" smtClean="0"/>
              <a:t>The Tango Device Severs can be high level device servers or aggregators which implement the control logic.</a:t>
            </a:r>
          </a:p>
          <a:p>
            <a:r>
              <a:rPr lang="en-US" baseline="0" dirty="0" smtClean="0"/>
              <a:t>The control logic / intelligence is always implemented in a Tango device server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810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827089" y="1"/>
            <a:ext cx="7489825" cy="457729"/>
          </a:xfrm>
          <a:noFill/>
        </p:spPr>
        <p:txBody>
          <a:bodyPr anchor="b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27088" y="457729"/>
            <a:ext cx="7489825" cy="479558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16TH MAC MEETING – 16/17 MAY 2022 - NAME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27200" y="126000"/>
            <a:ext cx="82368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351600" y="915000"/>
            <a:ext cx="5612400" cy="2970000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27200" y="915000"/>
            <a:ext cx="2574000" cy="2970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 smtClean="0"/>
              <a:t>TAURUS workshop – 14/15 MARCH 2023 - PONCET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TAURUS workshop – 14/15 MARCH 2023 - PONCET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TAURUS workshop – 14/15 MARCH 2023 - PONCET</a:t>
            </a:r>
            <a:endParaRPr lang="en-US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8056" y="5067000"/>
            <a:ext cx="1975944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7200" y="805272"/>
            <a:ext cx="8236800" cy="43319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5587803"/>
            <a:ext cx="611560" cy="1271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26/07/2013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30001" y="5402791"/>
            <a:ext cx="6120000" cy="1770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TAURUS workshop – 14/15 MARCH 2023 - PONCET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98001" y="5402865"/>
            <a:ext cx="413559" cy="177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4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6"/>
        </a:buClr>
        <a:buSzPct val="80000"/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acle.com/java/technologies/java-se-support-roadmap.html" TargetMode="External"/><Relationship Id="rId2" Type="http://schemas.openxmlformats.org/officeDocument/2006/relationships/hyperlink" Target="https://www.oracle.com/technetwork/java/javase/javaclientroadmapupdatev2020may-6548840.pdf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8" descr="logo_couv.jpg"/>
          <p:cNvPicPr>
            <a:picLocks noChangeAspect="1"/>
          </p:cNvPicPr>
          <p:nvPr/>
        </p:nvPicPr>
        <p:blipFill>
          <a:blip r:embed="rId2" cstate="print"/>
          <a:srcRect l="9524" t="12659" r="9524" b="36705"/>
          <a:stretch>
            <a:fillRect/>
          </a:stretch>
        </p:blipFill>
        <p:spPr>
          <a:xfrm>
            <a:off x="615876" y="4225652"/>
            <a:ext cx="4896544" cy="1225134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002514"/>
            <a:ext cx="9144000" cy="95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Accelerator Control GUIs at ESRF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F. </a:t>
            </a:r>
            <a:r>
              <a:rPr lang="en-US" sz="2000" b="1" dirty="0" err="1" smtClean="0">
                <a:solidFill>
                  <a:srgbClr val="C00000"/>
                </a:solidFill>
                <a:latin typeface="+mj-lt"/>
              </a:rPr>
              <a:t>Poncet</a:t>
            </a:r>
            <a:endParaRPr lang="en-US" sz="1400" b="1" dirty="0">
              <a:solidFill>
                <a:srgbClr val="C00000"/>
              </a:solidFill>
              <a:latin typeface="+mj-lt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endParaRPr lang="en-GB" sz="1050" b="1" i="1" kern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93204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32577"/>
                </a:solidFill>
                <a:effectLst/>
                <a:uLnTx/>
                <a:uFillTx/>
                <a:ea typeface="+mn-ea"/>
                <a:cs typeface="+mn-cs"/>
              </a:rPr>
              <a:t>TAURUS  Workshop</a:t>
            </a:r>
            <a:endParaRPr kumimoji="0" lang="en-GB" sz="1600" i="0" u="none" strike="noStrike" kern="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ea typeface="+mn-ea"/>
              <a:cs typeface="+mn-cs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GB" sz="1600" kern="0" dirty="0" smtClean="0">
                <a:solidFill>
                  <a:srgbClr val="132577"/>
                </a:solidFill>
              </a:rPr>
              <a:t>14-15 March 2023</a:t>
            </a:r>
            <a:endParaRPr lang="en-GB" sz="1600" kern="0" dirty="0">
              <a:solidFill>
                <a:srgbClr val="132577"/>
              </a:solidFill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333" y="2281436"/>
            <a:ext cx="4091335" cy="2191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FUtURE</a:t>
            </a:r>
            <a:r>
              <a:rPr lang="en-US" dirty="0" smtClean="0"/>
              <a:t> of Java and SWING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Oracle Support for Java</a:t>
            </a:r>
          </a:p>
          <a:p>
            <a:pPr marL="642938" lvl="3" indent="-285750">
              <a:buFont typeface="Wingdings" panose="05000000000000000000" pitchFamily="2" charset="2"/>
              <a:buChar char="ü"/>
            </a:pPr>
            <a:r>
              <a:rPr lang="en-US" dirty="0" smtClean="0"/>
              <a:t>Oracle Supports Java : see the oracle document </a:t>
            </a:r>
            <a:r>
              <a:rPr lang="en-US" dirty="0" smtClean="0">
                <a:hlinkClick r:id="rId2"/>
              </a:rPr>
              <a:t>“</a:t>
            </a:r>
            <a:r>
              <a:rPr lang="en-GB" dirty="0" smtClean="0">
                <a:hlinkClick r:id="rId2"/>
              </a:rPr>
              <a:t>Java </a:t>
            </a:r>
            <a:r>
              <a:rPr lang="en-GB" dirty="0">
                <a:hlinkClick r:id="rId2"/>
              </a:rPr>
              <a:t>Client Roadmap </a:t>
            </a:r>
            <a:r>
              <a:rPr lang="en-GB" dirty="0" smtClean="0">
                <a:hlinkClick r:id="rId2"/>
              </a:rPr>
              <a:t>Update</a:t>
            </a:r>
            <a:r>
              <a:rPr lang="en-GB" dirty="0" smtClean="0"/>
              <a:t>” last updated </a:t>
            </a:r>
            <a:r>
              <a:rPr lang="en-GB" dirty="0"/>
              <a:t>May 11, </a:t>
            </a:r>
            <a:r>
              <a:rPr lang="en-GB" dirty="0" smtClean="0"/>
              <a:t>2020</a:t>
            </a:r>
          </a:p>
          <a:p>
            <a:pPr marL="642938" lvl="3" indent="-285750">
              <a:buFont typeface="Wingdings" panose="05000000000000000000" pitchFamily="2" charset="2"/>
              <a:buChar char="ü"/>
            </a:pPr>
            <a:r>
              <a:rPr lang="en-US" dirty="0" smtClean="0"/>
              <a:t>Latest LTS release Java 17 and the next LTS release Java 21 is planned for September 2023</a:t>
            </a:r>
          </a:p>
          <a:p>
            <a:pPr marL="642938" lvl="3" indent="-285750">
              <a:buFont typeface="Wingdings" panose="05000000000000000000" pitchFamily="2" charset="2"/>
              <a:buChar char="ü"/>
            </a:pPr>
            <a:r>
              <a:rPr lang="en-US" dirty="0" smtClean="0"/>
              <a:t>A non LTS release every 6 months and one LTS release every 2 years according to the </a:t>
            </a:r>
            <a:r>
              <a:rPr lang="fr-FR" b="1" dirty="0">
                <a:hlinkClick r:id="rId3"/>
              </a:rPr>
              <a:t>Oracle Java SE Support </a:t>
            </a:r>
            <a:r>
              <a:rPr lang="fr-FR" b="1" dirty="0" smtClean="0">
                <a:hlinkClick r:id="rId3"/>
              </a:rPr>
              <a:t>Roadmap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Oracle Support for </a:t>
            </a:r>
            <a:r>
              <a:rPr lang="en-US" dirty="0" smtClean="0"/>
              <a:t>AWT and Swing </a:t>
            </a:r>
          </a:p>
          <a:p>
            <a:pPr marL="642938" lvl="3" indent="-285750">
              <a:buFont typeface="Wingdings" panose="05000000000000000000" pitchFamily="2" charset="2"/>
              <a:buChar char="ü"/>
            </a:pPr>
            <a:r>
              <a:rPr lang="en-US" dirty="0" smtClean="0"/>
              <a:t>In Oracle document  </a:t>
            </a:r>
            <a:r>
              <a:rPr lang="en-US" dirty="0">
                <a:hlinkClick r:id="rId2"/>
              </a:rPr>
              <a:t>“</a:t>
            </a:r>
            <a:r>
              <a:rPr lang="en-GB" dirty="0">
                <a:hlinkClick r:id="rId2"/>
              </a:rPr>
              <a:t>Java Client Roadmap Update</a:t>
            </a:r>
            <a:r>
              <a:rPr lang="en-GB" dirty="0" smtClean="0"/>
              <a:t>” last page :  </a:t>
            </a:r>
            <a:r>
              <a:rPr lang="en-US" i="1" dirty="0" smtClean="0">
                <a:solidFill>
                  <a:srgbClr val="FF0000"/>
                </a:solidFill>
              </a:rPr>
              <a:t>Oracle </a:t>
            </a:r>
            <a:r>
              <a:rPr lang="en-US" i="1" dirty="0">
                <a:solidFill>
                  <a:srgbClr val="FF0000"/>
                </a:solidFill>
              </a:rPr>
              <a:t>will continue developing Swing and AWT across all supported releases as a core Java </a:t>
            </a:r>
            <a:r>
              <a:rPr lang="en-US" i="1" dirty="0" smtClean="0">
                <a:solidFill>
                  <a:srgbClr val="FF0000"/>
                </a:solidFill>
              </a:rPr>
              <a:t>SE technology</a:t>
            </a:r>
            <a:endParaRPr lang="en-GB" i="1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TAURUS workshop – 14/15 MARCH 2023 - PONCET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8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FUtURE</a:t>
            </a:r>
            <a:r>
              <a:rPr lang="en-US" dirty="0" smtClean="0"/>
              <a:t> of TANGO JAVA API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JACORB</a:t>
            </a:r>
          </a:p>
          <a:p>
            <a:pPr marL="642938" lvl="3" indent="-285750">
              <a:buFont typeface="Wingdings" panose="05000000000000000000" pitchFamily="2" charset="2"/>
              <a:buChar char="ü"/>
            </a:pPr>
            <a:r>
              <a:rPr lang="en-US" dirty="0" smtClean="0"/>
              <a:t>There is no update or apparent activity on this project since 2017</a:t>
            </a:r>
            <a:endParaRPr lang="en-GB" dirty="0" smtClean="0"/>
          </a:p>
          <a:p>
            <a:pPr marL="642938" lvl="3" indent="-285750">
              <a:buFont typeface="Wingdings" panose="05000000000000000000" pitchFamily="2" charset="2"/>
              <a:buChar char="ü"/>
            </a:pPr>
            <a:r>
              <a:rPr lang="en-US" dirty="0" smtClean="0"/>
              <a:t>Are the JACORB source codes included inside the </a:t>
            </a:r>
            <a:r>
              <a:rPr lang="en-US" dirty="0" err="1" smtClean="0"/>
              <a:t>Jtango</a:t>
            </a:r>
            <a:r>
              <a:rPr lang="en-US" dirty="0" smtClean="0"/>
              <a:t> project so that they are compiled / recompiled with </a:t>
            </a:r>
            <a:r>
              <a:rPr lang="en-US" dirty="0" err="1" smtClean="0"/>
              <a:t>Jtango</a:t>
            </a:r>
            <a:r>
              <a:rPr lang="en-US" dirty="0"/>
              <a:t> </a:t>
            </a:r>
            <a:r>
              <a:rPr lang="en-US" dirty="0" smtClean="0"/>
              <a:t>?</a:t>
            </a:r>
          </a:p>
          <a:p>
            <a:pPr marL="642938" lvl="3" indent="-285750">
              <a:buFont typeface="Wingdings" panose="05000000000000000000" pitchFamily="2" charset="2"/>
              <a:buChar char="ü"/>
            </a:pPr>
            <a:r>
              <a:rPr lang="en-US" dirty="0" smtClean="0"/>
              <a:t>What will be the future of Tango Java clients : </a:t>
            </a:r>
            <a:r>
              <a:rPr lang="en-US" dirty="0" err="1" smtClean="0"/>
              <a:t>AtkPanel</a:t>
            </a:r>
            <a:r>
              <a:rPr lang="en-US" dirty="0" smtClean="0"/>
              <a:t>, Jive, Astor, HDB++ tools and clients?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JEROMQ</a:t>
            </a:r>
          </a:p>
          <a:p>
            <a:pPr marL="642938" lvl="3" indent="-285750">
              <a:buFont typeface="Wingdings" panose="05000000000000000000" pitchFamily="2" charset="2"/>
              <a:buChar char="ü"/>
            </a:pPr>
            <a:r>
              <a:rPr lang="en-US" smtClean="0"/>
              <a:t>It is </a:t>
            </a:r>
            <a:r>
              <a:rPr lang="en-US" dirty="0" smtClean="0"/>
              <a:t>still updated. The last release </a:t>
            </a:r>
            <a:r>
              <a:rPr lang="en-GB" dirty="0" smtClean="0"/>
              <a:t>jeromq-0.5.3  December 2022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Jtango</a:t>
            </a:r>
            <a:endParaRPr lang="en-US" dirty="0" smtClean="0"/>
          </a:p>
          <a:p>
            <a:pPr marL="642938" lvl="3" indent="-285750">
              <a:buFont typeface="Wingdings" panose="05000000000000000000" pitchFamily="2" charset="2"/>
              <a:buChar char="ü"/>
            </a:pPr>
            <a:r>
              <a:rPr lang="en-US" dirty="0" smtClean="0"/>
              <a:t>ESRF :  for the moment no contributor (Since Pascal’s retirement)</a:t>
            </a:r>
          </a:p>
          <a:p>
            <a:pPr marL="642938" lvl="3" indent="-285750">
              <a:buFont typeface="Wingdings" panose="05000000000000000000" pitchFamily="2" charset="2"/>
              <a:buChar char="ü"/>
            </a:pPr>
            <a:r>
              <a:rPr lang="en-US" dirty="0" smtClean="0"/>
              <a:t>SOLEIL :  Main contributor</a:t>
            </a:r>
          </a:p>
          <a:p>
            <a:pPr marL="642938" lvl="3" indent="-285750">
              <a:buFont typeface="Wingdings" panose="05000000000000000000" pitchFamily="2" charset="2"/>
              <a:buChar char="ü"/>
            </a:pPr>
            <a:r>
              <a:rPr lang="en-US" dirty="0" smtClean="0"/>
              <a:t>S2 </a:t>
            </a:r>
            <a:r>
              <a:rPr lang="en-US" dirty="0" err="1" smtClean="0"/>
              <a:t>Innovaltion</a:t>
            </a:r>
            <a:endParaRPr lang="en-US" dirty="0" smtClean="0"/>
          </a:p>
          <a:p>
            <a:pPr marL="642938" lvl="3" indent="-285750">
              <a:buFont typeface="Wingdings" panose="05000000000000000000" pitchFamily="2" charset="2"/>
              <a:buChar char="ü"/>
            </a:pPr>
            <a:r>
              <a:rPr lang="en-US" dirty="0" smtClean="0"/>
              <a:t>Are we going to actively maintain </a:t>
            </a:r>
            <a:r>
              <a:rPr lang="en-US" dirty="0" err="1" smtClean="0"/>
              <a:t>Jtango</a:t>
            </a:r>
            <a:r>
              <a:rPr lang="en-US" dirty="0" smtClean="0"/>
              <a:t>? Resources? What about JACORB and JEROMQ?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3"/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TAURUS workshop – 14/15 MARCH 2023 - PONCET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6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FUtURE</a:t>
            </a:r>
            <a:r>
              <a:rPr lang="en-US" dirty="0" smtClean="0"/>
              <a:t> of JAVA GUIS AT ESRF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JAVA and Swing support  </a:t>
            </a:r>
            <a:r>
              <a:rPr lang="en-US" sz="28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r>
              <a:rPr lang="en-US" sz="2800" dirty="0" smtClean="0"/>
              <a:t> </a:t>
            </a:r>
            <a:r>
              <a:rPr lang="en-US" dirty="0" smtClean="0"/>
              <a:t>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JEROMQ   </a:t>
            </a:r>
            <a:r>
              <a:rPr lang="en-US" sz="28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JACORB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dirty="0" smtClean="0"/>
              <a:t> </a:t>
            </a:r>
            <a:r>
              <a:rPr lang="en-US" sz="2800" dirty="0">
                <a:solidFill>
                  <a:srgbClr val="FF0000"/>
                </a:solidFill>
                <a:sym typeface="Wingdings 2" panose="05020102010507070707" pitchFamily="18" charset="2"/>
              </a:rPr>
              <a:t>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ED7703"/>
                </a:solidFill>
              </a:rPr>
              <a:t>JTANGO </a:t>
            </a:r>
            <a:r>
              <a:rPr lang="en-US" dirty="0" smtClean="0"/>
              <a:t> </a:t>
            </a:r>
            <a:r>
              <a:rPr lang="en-US" dirty="0">
                <a:solidFill>
                  <a:srgbClr val="ED7703"/>
                </a:solidFill>
                <a:sym typeface="Wingdings 2" panose="05020102010507070707" pitchFamily="18" charset="2"/>
              </a:rPr>
              <a:t></a:t>
            </a:r>
            <a:endParaRPr lang="en-US" dirty="0" smtClean="0">
              <a:solidFill>
                <a:srgbClr val="ED770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3"/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TAURUS workshop – 14/15 MARCH 2023 - PONCET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7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Many thanks for your attention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TAURUS workshop – 14/15 MARCH 2023 - PONCET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5945" b="13077"/>
          <a:stretch/>
        </p:blipFill>
        <p:spPr bwMode="auto">
          <a:xfrm>
            <a:off x="395536" y="697260"/>
            <a:ext cx="8333999" cy="449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Status : Architecture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TAURUS  </a:t>
            </a:r>
            <a:r>
              <a:rPr lang="en-GB" dirty="0"/>
              <a:t>workshop – 14/15 MARCH 2023 - PONCET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043608" y="4441676"/>
            <a:ext cx="1080120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Equipment 1</a:t>
            </a:r>
            <a:endParaRPr lang="fr-FR" sz="1200" dirty="0"/>
          </a:p>
        </p:txBody>
      </p:sp>
      <p:sp>
        <p:nvSpPr>
          <p:cNvPr id="8" name="Rectangle 7"/>
          <p:cNvSpPr/>
          <p:nvPr/>
        </p:nvSpPr>
        <p:spPr>
          <a:xfrm>
            <a:off x="1043608" y="3732154"/>
            <a:ext cx="1080120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Tango DS</a:t>
            </a:r>
            <a:endParaRPr lang="fr-FR" sz="1200" dirty="0"/>
          </a:p>
        </p:txBody>
      </p:sp>
      <p:sp>
        <p:nvSpPr>
          <p:cNvPr id="10" name="Rectangle 9"/>
          <p:cNvSpPr/>
          <p:nvPr/>
        </p:nvSpPr>
        <p:spPr>
          <a:xfrm>
            <a:off x="5371716" y="4441676"/>
            <a:ext cx="1080120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Equipment 4</a:t>
            </a:r>
            <a:endParaRPr lang="fr-FR" sz="1200" dirty="0"/>
          </a:p>
        </p:txBody>
      </p:sp>
      <p:sp>
        <p:nvSpPr>
          <p:cNvPr id="11" name="Rectangle 10"/>
          <p:cNvSpPr/>
          <p:nvPr/>
        </p:nvSpPr>
        <p:spPr>
          <a:xfrm>
            <a:off x="5371716" y="3732154"/>
            <a:ext cx="1080120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Tango DS</a:t>
            </a:r>
            <a:endParaRPr lang="fr-FR" sz="1200" dirty="0"/>
          </a:p>
        </p:txBody>
      </p:sp>
      <p:sp>
        <p:nvSpPr>
          <p:cNvPr id="12" name="Rectangle 11"/>
          <p:cNvSpPr/>
          <p:nvPr/>
        </p:nvSpPr>
        <p:spPr>
          <a:xfrm>
            <a:off x="6660232" y="4441676"/>
            <a:ext cx="1080120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Equipment 5</a:t>
            </a:r>
            <a:endParaRPr lang="fr-FR" sz="1200" dirty="0"/>
          </a:p>
        </p:txBody>
      </p:sp>
      <p:sp>
        <p:nvSpPr>
          <p:cNvPr id="13" name="Rectangle 12"/>
          <p:cNvSpPr/>
          <p:nvPr/>
        </p:nvSpPr>
        <p:spPr>
          <a:xfrm>
            <a:off x="6660232" y="3732154"/>
            <a:ext cx="1080120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Tango DS</a:t>
            </a:r>
            <a:endParaRPr lang="fr-FR" sz="1200" dirty="0"/>
          </a:p>
        </p:txBody>
      </p:sp>
      <p:sp>
        <p:nvSpPr>
          <p:cNvPr id="14" name="Rectangle 13"/>
          <p:cNvSpPr/>
          <p:nvPr/>
        </p:nvSpPr>
        <p:spPr>
          <a:xfrm>
            <a:off x="3851920" y="4441676"/>
            <a:ext cx="1080120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Equipment 3</a:t>
            </a:r>
            <a:endParaRPr lang="fr-FR" sz="1200" dirty="0"/>
          </a:p>
        </p:txBody>
      </p:sp>
      <p:sp>
        <p:nvSpPr>
          <p:cNvPr id="15" name="Rectangle 14"/>
          <p:cNvSpPr/>
          <p:nvPr/>
        </p:nvSpPr>
        <p:spPr>
          <a:xfrm>
            <a:off x="3851920" y="3732154"/>
            <a:ext cx="1080120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Tango DS</a:t>
            </a:r>
            <a:endParaRPr lang="fr-FR" sz="1200" dirty="0"/>
          </a:p>
        </p:txBody>
      </p:sp>
      <p:sp>
        <p:nvSpPr>
          <p:cNvPr id="16" name="Rectangle 15"/>
          <p:cNvSpPr/>
          <p:nvPr/>
        </p:nvSpPr>
        <p:spPr>
          <a:xfrm>
            <a:off x="2267744" y="4441676"/>
            <a:ext cx="1080120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Equipment 2</a:t>
            </a:r>
            <a:endParaRPr lang="fr-FR" sz="1200" dirty="0"/>
          </a:p>
        </p:txBody>
      </p:sp>
      <p:sp>
        <p:nvSpPr>
          <p:cNvPr id="17" name="Rectangle 16"/>
          <p:cNvSpPr/>
          <p:nvPr/>
        </p:nvSpPr>
        <p:spPr>
          <a:xfrm>
            <a:off x="2267744" y="3732154"/>
            <a:ext cx="1080120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Tango DS</a:t>
            </a:r>
            <a:endParaRPr lang="fr-FR" sz="1200" dirty="0"/>
          </a:p>
        </p:txBody>
      </p:sp>
      <p:sp>
        <p:nvSpPr>
          <p:cNvPr id="18" name="Rectangle 17"/>
          <p:cNvSpPr/>
          <p:nvPr/>
        </p:nvSpPr>
        <p:spPr>
          <a:xfrm>
            <a:off x="1720333" y="2884834"/>
            <a:ext cx="1080120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Tango DS</a:t>
            </a:r>
            <a:endParaRPr lang="fr-FR" sz="1200" dirty="0"/>
          </a:p>
        </p:txBody>
      </p:sp>
      <p:sp>
        <p:nvSpPr>
          <p:cNvPr id="19" name="Rectangle 18"/>
          <p:cNvSpPr/>
          <p:nvPr/>
        </p:nvSpPr>
        <p:spPr>
          <a:xfrm>
            <a:off x="6012160" y="2884834"/>
            <a:ext cx="1080120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Tango DS</a:t>
            </a:r>
            <a:endParaRPr lang="fr-FR" sz="12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1583668" y="3388890"/>
            <a:ext cx="611824" cy="3432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339752" y="3388890"/>
            <a:ext cx="288032" cy="3432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6012160" y="3388890"/>
            <a:ext cx="360040" cy="3432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750001" y="3388890"/>
            <a:ext cx="342279" cy="3432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7" idx="0"/>
          </p:cNvCxnSpPr>
          <p:nvPr/>
        </p:nvCxnSpPr>
        <p:spPr>
          <a:xfrm>
            <a:off x="1583668" y="4250156"/>
            <a:ext cx="0" cy="1915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16" idx="0"/>
          </p:cNvCxnSpPr>
          <p:nvPr/>
        </p:nvCxnSpPr>
        <p:spPr>
          <a:xfrm>
            <a:off x="2807804" y="4250156"/>
            <a:ext cx="0" cy="1915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371292" y="4250156"/>
            <a:ext cx="0" cy="1915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7187916" y="4236210"/>
            <a:ext cx="0" cy="1915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918797" y="4236210"/>
            <a:ext cx="0" cy="1915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375756" y="1136472"/>
            <a:ext cx="4374245" cy="121563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 Application GUI</a:t>
            </a:r>
          </a:p>
          <a:p>
            <a:pPr algn="ctr"/>
            <a:r>
              <a:rPr lang="en-US" dirty="0" smtClean="0"/>
              <a:t>(Java Swing)</a:t>
            </a:r>
            <a:endParaRPr lang="fr-FR" dirty="0"/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2483768" y="2366057"/>
            <a:ext cx="1008112" cy="5048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4371292" y="2366056"/>
            <a:ext cx="0" cy="13521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652120" y="2352110"/>
            <a:ext cx="799716" cy="5187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control System Figures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TAURUS workshop – 14/15 MARCH 2023 - PONCET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      371  Controlled hosts (control PC and VMs)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   2 820  Tango servers running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  5 159  Tango classes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 23 227  Tango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417 678  Device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153 489  Attribute properties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749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controls GUI examples</a:t>
            </a:r>
            <a:endParaRPr lang="fr-F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14426"/>
            <a:ext cx="8237538" cy="415911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TAURUS workshop – 14/15 MARCH 2023 - PONCET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GUIs Characteristics and figures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00" y="805272"/>
            <a:ext cx="8093272" cy="43319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130  Java GUI applications deployed and used in operation. </a:t>
            </a:r>
            <a:r>
              <a:rPr lang="en-US" dirty="0" smtClean="0"/>
              <a:t>Many of them also</a:t>
            </a:r>
            <a:r>
              <a:rPr lang="en-US" dirty="0" smtClean="0"/>
              <a:t> </a:t>
            </a:r>
            <a:r>
              <a:rPr lang="en-US" dirty="0" smtClean="0"/>
              <a:t>include expert </a:t>
            </a:r>
            <a:r>
              <a:rPr lang="en-US" dirty="0" smtClean="0"/>
              <a:t>sub-panels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of them are desktop standalone applications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100% of these applications are developed by our team (ACU)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Among them lots </a:t>
            </a:r>
            <a:r>
              <a:rPr lang="en-US" dirty="0"/>
              <a:t>of medium complexity applications and a few very complex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number of tango devices connected to one application : up to 2 000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Pure clients talking to Tango devices. The control logics are coded inside the device servers not in GUI </a:t>
            </a:r>
            <a:r>
              <a:rPr lang="en-US" dirty="0" smtClean="0"/>
              <a:t>applications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addition to the above applications, more </a:t>
            </a:r>
            <a:r>
              <a:rPr lang="en-US" dirty="0" smtClean="0"/>
              <a:t>than </a:t>
            </a:r>
            <a:r>
              <a:rPr lang="en-US" dirty="0"/>
              <a:t>60 dashboards based on </a:t>
            </a:r>
            <a:r>
              <a:rPr lang="en-US" dirty="0" err="1"/>
              <a:t>Jdraw</a:t>
            </a:r>
            <a:r>
              <a:rPr lang="en-US" dirty="0"/>
              <a:t> Synoptic made by non programmers : </a:t>
            </a:r>
            <a:r>
              <a:rPr lang="en-US" dirty="0" smtClean="0"/>
              <a:t>equipment </a:t>
            </a:r>
            <a:r>
              <a:rPr lang="en-US" dirty="0" err="1" smtClean="0"/>
              <a:t>responsibles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smtClean="0"/>
              <a:t>operators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TAURUS workshop – 14/15 MARCH 2023 - PONCET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94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control GUI applications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 applications based on Tango ATK framework 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TAURUS workshop – 14/15 MARCH 2023 - PONCET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437498" y="1349966"/>
            <a:ext cx="3024336" cy="748111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 Application GUI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13562" y="2727982"/>
            <a:ext cx="2448272" cy="633574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Tango ATK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089435" y="4081636"/>
            <a:ext cx="1372399" cy="687065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JTango</a:t>
            </a:r>
            <a:endParaRPr lang="fr-FR" dirty="0"/>
          </a:p>
        </p:txBody>
      </p:sp>
      <p:sp>
        <p:nvSpPr>
          <p:cNvPr id="17" name="Rounded Rectangle 16"/>
          <p:cNvSpPr/>
          <p:nvPr/>
        </p:nvSpPr>
        <p:spPr>
          <a:xfrm>
            <a:off x="2391778" y="4081636"/>
            <a:ext cx="1532150" cy="68706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Java Swing</a:t>
            </a:r>
            <a:endParaRPr lang="fr-FR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721168" y="2098077"/>
            <a:ext cx="29142" cy="19835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089435" y="2100654"/>
            <a:ext cx="4132" cy="6579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419872" y="3361556"/>
            <a:ext cx="0" cy="7200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6" idx="0"/>
          </p:cNvCxnSpPr>
          <p:nvPr/>
        </p:nvCxnSpPr>
        <p:spPr>
          <a:xfrm>
            <a:off x="4775634" y="3361556"/>
            <a:ext cx="1" cy="7200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18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Homogenous LOOK &amp; FEEL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Color </a:t>
            </a:r>
            <a:r>
              <a:rPr lang="en-US" dirty="0"/>
              <a:t>code, ToolTips, </a:t>
            </a:r>
            <a:r>
              <a:rPr lang="en-US" dirty="0" smtClean="0"/>
              <a:t>conventions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Same tools for chart, plots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Error handling and windows : popup and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Synoptic </a:t>
            </a:r>
            <a:r>
              <a:rPr lang="en-US" dirty="0" smtClean="0"/>
              <a:t>drawings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TAURUS workshop – 14/15 MARCH 2023 - PONCET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Homogenous LOOK &amp; FEEL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TAURUS workshop – 14/15 MARCH 2023 - PONCET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69" y="770371"/>
            <a:ext cx="3497015" cy="1443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96126"/>
            <a:ext cx="3384376" cy="1685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31" y="2416714"/>
            <a:ext cx="4177376" cy="27416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69" y="2381813"/>
            <a:ext cx="4235269" cy="192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5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Homogenous LOOK &amp; FEEL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00" y="805272"/>
            <a:ext cx="8236800" cy="4428492"/>
          </a:xfrm>
        </p:spPr>
        <p:txBody>
          <a:bodyPr/>
          <a:lstStyle/>
          <a:p>
            <a:r>
              <a:rPr lang="en-US" dirty="0"/>
              <a:t>Synoptic </a:t>
            </a:r>
            <a:r>
              <a:rPr lang="en-US" dirty="0" smtClean="0"/>
              <a:t>drawings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unique tool at ESRF which allows to build a simple GUI with zero </a:t>
            </a:r>
            <a:r>
              <a:rPr lang="en-US" dirty="0" smtClean="0"/>
              <a:t>programming. The equipment experts and/or the operators can build a GUI in autonomy.</a:t>
            </a:r>
          </a:p>
          <a:p>
            <a:pPr lvl="2"/>
            <a:r>
              <a:rPr lang="en-US" dirty="0" smtClean="0"/>
              <a:t>This tool is included in Tango ATK.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TAURUS workshop – 14/15 MARCH 2023 - PONCET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" y="2135712"/>
            <a:ext cx="3587269" cy="19459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573" y="2425452"/>
            <a:ext cx="4463013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2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de-screen">
  <a:themeElements>
    <a:clrScheme name="ESRF">
      <a:dk1>
        <a:sysClr val="windowText" lastClr="000000"/>
      </a:dk1>
      <a:lt1>
        <a:sysClr val="window" lastClr="FFFFFF"/>
      </a:lt1>
      <a:dk2>
        <a:srgbClr val="B7B9BA"/>
      </a:dk2>
      <a:lt2>
        <a:srgbClr val="AF007C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51A026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wide-screen</Template>
  <TotalTime>0</TotalTime>
  <Words>678</Words>
  <Application>Microsoft Office PowerPoint</Application>
  <PresentationFormat>On-screen Show (16:10)</PresentationFormat>
  <Paragraphs>114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ITCOfficinaSans LT Book</vt:lpstr>
      <vt:lpstr>Wingdings</vt:lpstr>
      <vt:lpstr>Wingdings 2</vt:lpstr>
      <vt:lpstr>wide-screen</vt:lpstr>
      <vt:lpstr>PowerPoint Presentation</vt:lpstr>
      <vt:lpstr>Current Status : Architecture</vt:lpstr>
      <vt:lpstr>Accelerator control System Figures</vt:lpstr>
      <vt:lpstr>Accelerator controls GUI examples</vt:lpstr>
      <vt:lpstr>GUIs Characteristics and figures</vt:lpstr>
      <vt:lpstr>Accelerator control GUI applications</vt:lpstr>
      <vt:lpstr>Homogenous LOOK &amp; FEEL</vt:lpstr>
      <vt:lpstr>Homogenous LOOK &amp; FEEL</vt:lpstr>
      <vt:lpstr>Homogenous LOOK &amp; FEEL</vt:lpstr>
      <vt:lpstr>FUtURE of Java and SWING</vt:lpstr>
      <vt:lpstr>FUtURE of TANGO JAVA API</vt:lpstr>
      <vt:lpstr>FUtURE of JAVA GUIS AT ESRF</vt:lpstr>
      <vt:lpstr>Many thanks for your attention</vt:lpstr>
    </vt:vector>
  </TitlesOfParts>
  <Company>ESRF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CLAVEL Corinne</dc:creator>
  <cp:lastModifiedBy>PONCET Faranguiss</cp:lastModifiedBy>
  <cp:revision>231</cp:revision>
  <cp:lastPrinted>2021-05-17T08:24:34Z</cp:lastPrinted>
  <dcterms:created xsi:type="dcterms:W3CDTF">2014-01-17T08:20:57Z</dcterms:created>
  <dcterms:modified xsi:type="dcterms:W3CDTF">2023-03-10T14:30:26Z</dcterms:modified>
</cp:coreProperties>
</file>