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2" r:id="rId2"/>
    <p:sldId id="270" r:id="rId3"/>
    <p:sldId id="263" r:id="rId4"/>
    <p:sldId id="264" r:id="rId5"/>
    <p:sldId id="265" r:id="rId6"/>
    <p:sldId id="267" r:id="rId7"/>
    <p:sldId id="268" r:id="rId8"/>
    <p:sldId id="266" r:id="rId9"/>
  </p:sldIdLst>
  <p:sldSz cx="9144000" cy="5715000" type="screen16x1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3312">
          <p15:clr>
            <a:srgbClr val="A4A3A4"/>
          </p15:clr>
        </p15:guide>
        <p15:guide id="4" orient="horz" pos="855">
          <p15:clr>
            <a:srgbClr val="A4A3A4"/>
          </p15:clr>
        </p15:guide>
        <p15:guide id="5" pos="2880">
          <p15:clr>
            <a:srgbClr val="A4A3A4"/>
          </p15:clr>
        </p15:guide>
        <p15:guide id="6" pos="521">
          <p15:clr>
            <a:srgbClr val="A4A3A4"/>
          </p15:clr>
        </p15:guide>
        <p15:guide id="7" pos="52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5B99"/>
    <a:srgbClr val="B7B9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68"/>
    <p:restoredTop sz="94660"/>
  </p:normalViewPr>
  <p:slideViewPr>
    <p:cSldViewPr showGuides="1">
      <p:cViewPr varScale="1">
        <p:scale>
          <a:sx n="113" d="100"/>
          <a:sy n="113" d="100"/>
        </p:scale>
        <p:origin x="184" y="544"/>
      </p:cViewPr>
      <p:guideLst>
        <p:guide orient="horz" pos="1800"/>
        <p:guide orient="horz" pos="288"/>
        <p:guide orient="horz" pos="3312"/>
        <p:guide orient="horz" pos="855"/>
        <p:guide pos="2880"/>
        <p:guide pos="521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0E798-53FF-4C51-A981-953463752515}" type="datetimeFigureOut">
              <a:rPr lang="fr-FR" smtClean="0"/>
              <a:pPr/>
              <a:t>10/01/2023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 bwMode="gray">
          <a:xfrm>
            <a:off x="827089" y="1"/>
            <a:ext cx="7489825" cy="457729"/>
          </a:xfrm>
          <a:noFill/>
        </p:spPr>
        <p:txBody>
          <a:bodyPr anchor="b" anchorCtr="0"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827088" y="457729"/>
            <a:ext cx="7489825" cy="479558"/>
          </a:xfrm>
        </p:spPr>
        <p:txBody>
          <a:bodyPr/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l 66TH MEETING OF THE ESRF l 30-31 May 2014 l Author</a:t>
            </a:r>
          </a:p>
        </p:txBody>
      </p:sp>
      <p:pic>
        <p:nvPicPr>
          <p:cNvPr id="9" name="Image 8" descr="logo_couv.jpg"/>
          <p:cNvPicPr>
            <a:picLocks noChangeAspect="1"/>
          </p:cNvPicPr>
          <p:nvPr userDrawn="1"/>
        </p:nvPicPr>
        <p:blipFill rotWithShape="1">
          <a:blip r:embed="rId2" cstate="print"/>
          <a:srcRect b="17491"/>
          <a:stretch/>
        </p:blipFill>
        <p:spPr>
          <a:xfrm>
            <a:off x="972000" y="3001516"/>
            <a:ext cx="7200000" cy="2376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727200" y="126000"/>
            <a:ext cx="8236800" cy="496800"/>
          </a:xfrm>
          <a:solidFill>
            <a:schemeClr val="accent1"/>
          </a:solidFill>
        </p:spPr>
        <p:txBody>
          <a:bodyPr lIns="108000" tIns="0" rIns="108000" anchor="ctr" anchorCtr="0"/>
          <a:lstStyle>
            <a:lvl1pPr>
              <a:lnSpc>
                <a:spcPct val="850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3351600" y="915000"/>
            <a:ext cx="5612400" cy="2970000"/>
          </a:xfrm>
          <a:solidFill>
            <a:srgbClr val="4E5B99"/>
          </a:solidFill>
        </p:spPr>
        <p:txBody>
          <a:bodyPr lIns="216000" tIns="252000"/>
          <a:lstStyle>
            <a:lvl1pPr marL="0" indent="0">
              <a:spcAft>
                <a:spcPts val="300"/>
              </a:spcAft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1pPr>
            <a:lvl2pPr marL="0" indent="0">
              <a:spcBef>
                <a:spcPts val="400"/>
              </a:spcBef>
              <a:spcAft>
                <a:spcPts val="0"/>
              </a:spcAft>
              <a:buFont typeface="Arial" pitchFamily="34" charset="0"/>
              <a:buNone/>
              <a:defRPr sz="2600" b="1">
                <a:solidFill>
                  <a:schemeClr val="bg1"/>
                </a:solidFill>
              </a:defRPr>
            </a:lvl2pPr>
            <a:lvl3pPr marL="0" indent="0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 sz="225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SzPct val="80000"/>
              <a:buNone/>
              <a:defRPr sz="1750">
                <a:solidFill>
                  <a:schemeClr val="bg1"/>
                </a:solidFill>
              </a:defRPr>
            </a:lvl4pPr>
            <a:lvl5pPr marL="0" indent="0">
              <a:lnSpc>
                <a:spcPct val="80000"/>
              </a:lnSpc>
              <a:spcAft>
                <a:spcPts val="0"/>
              </a:spcAft>
              <a:buNone/>
              <a:defRPr sz="1500" b="1" i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Espace réservé pour une image  7"/>
          <p:cNvSpPr>
            <a:spLocks noGrp="1"/>
          </p:cNvSpPr>
          <p:nvPr>
            <p:ph type="pic" sz="quarter" idx="13"/>
          </p:nvPr>
        </p:nvSpPr>
        <p:spPr>
          <a:xfrm>
            <a:off x="727200" y="915000"/>
            <a:ext cx="2574000" cy="29700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4pPr>
              <a:spcBef>
                <a:spcPts val="0"/>
              </a:spcBef>
              <a:spcAft>
                <a:spcPts val="300"/>
              </a:spcAft>
              <a:buSzPct val="80000"/>
              <a:defRPr/>
            </a:lvl4pPr>
            <a:lvl5pPr>
              <a:spcAft>
                <a:spcPts val="300"/>
              </a:spcAft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e for importing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logo_texte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7168056" y="5067000"/>
            <a:ext cx="1975944" cy="64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727200" y="126000"/>
            <a:ext cx="8236800" cy="496800"/>
          </a:xfrm>
          <a:prstGeom prst="rect">
            <a:avLst/>
          </a:prstGeom>
          <a:solidFill>
            <a:schemeClr val="accent1"/>
          </a:solidFill>
        </p:spPr>
        <p:txBody>
          <a:bodyPr vert="horz" lIns="72000" tIns="0" rIns="7200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727200" y="805272"/>
            <a:ext cx="8236800" cy="43319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0" y="5587803"/>
            <a:ext cx="611560" cy="1271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26/07/2013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630001" y="5402791"/>
            <a:ext cx="6120000" cy="17707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 66TH MEETING OF THE ESRF l 30-31 May 2014 l Author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198001" y="5402865"/>
            <a:ext cx="413559" cy="177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600" b="1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Page </a:t>
            </a:r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180000" y="126000"/>
            <a:ext cx="496800" cy="49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0" r:id="rId3"/>
    <p:sldLayoutId id="2147483654" r:id="rId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1600" b="1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1000"/>
        </a:spcAft>
        <a:buFont typeface="Arial" pitchFamily="34" charset="0"/>
        <a:buNone/>
        <a:defRPr sz="1800" b="1" kern="1200">
          <a:solidFill>
            <a:schemeClr val="accent6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0"/>
        </a:spcBef>
        <a:spcAft>
          <a:spcPts val="1500"/>
        </a:spcAft>
        <a:buFont typeface="Arial" pitchFamily="34" charset="0"/>
        <a:buNone/>
        <a:defRPr sz="17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5000"/>
        </a:lnSpc>
        <a:spcBef>
          <a:spcPts val="0"/>
        </a:spcBef>
        <a:spcAft>
          <a:spcPts val="500"/>
        </a:spcAft>
        <a:buFont typeface="Arial" pitchFamily="34" charset="0"/>
        <a:buNone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357188" indent="-174625" algn="l" defTabSz="914400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Clr>
          <a:schemeClr val="accent6"/>
        </a:buClr>
        <a:buSzPct val="80000"/>
        <a:buFont typeface="Wingdings" pitchFamily="2" charset="2"/>
        <a:buChar char="l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62050" indent="-174625" algn="l" defTabSz="914400" rtl="0" eaLnBrk="1" latinLnBrk="0" hangingPunct="1">
        <a:spcBef>
          <a:spcPts val="0"/>
        </a:spcBef>
        <a:spcAft>
          <a:spcPts val="600"/>
        </a:spcAft>
        <a:buClr>
          <a:schemeClr val="accent6"/>
        </a:buClr>
        <a:buFont typeface="ITCOfficinaSans LT Book" pitchFamily="2" charset="0"/>
        <a:buChar char="&gt;"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0" y="5587803"/>
            <a:ext cx="611560" cy="127197"/>
          </a:xfrm>
        </p:spPr>
        <p:txBody>
          <a:bodyPr/>
          <a:lstStyle/>
          <a:p>
            <a:r>
              <a:rPr lang="fr-FR"/>
              <a:t>26/07/2013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2"/>
          </p:nvPr>
        </p:nvSpPr>
        <p:spPr>
          <a:xfrm>
            <a:off x="630001" y="5402791"/>
            <a:ext cx="6120000" cy="177074"/>
          </a:xfrm>
        </p:spPr>
        <p:txBody>
          <a:bodyPr/>
          <a:lstStyle/>
          <a:p>
            <a:r>
              <a:rPr lang="en-US"/>
              <a:t>l 66TH MEETING OF THE ESRF l 30-31 May 2014 l Author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198001" y="5402865"/>
            <a:ext cx="413559" cy="177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346204-2C4C-4F46-A515-057E6C86C7D8}"/>
              </a:ext>
            </a:extLst>
          </p:cNvPr>
          <p:cNvSpPr txBox="1"/>
          <p:nvPr/>
        </p:nvSpPr>
        <p:spPr>
          <a:xfrm>
            <a:off x="2128835" y="1489348"/>
            <a:ext cx="4737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/>
              <a:t>Simulations of DA measurements</a:t>
            </a:r>
          </a:p>
          <a:p>
            <a:pPr algn="ctr"/>
            <a:r>
              <a:rPr lang="en-GB" sz="2400" dirty="0"/>
              <a:t>with strong shaker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BB705-CA05-D446-9FA3-3D33A90ED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6632A4-309A-7C45-ABFE-5E9FB6CB5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38A7B-2D74-6044-92FD-B7D93B9BAE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2</a:t>
            </a:fld>
            <a:endParaRPr lang="en-US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7E2EF-5F74-6641-B27E-D121529A955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3D982-6C29-7443-9224-2E3477EEA8C3}"/>
              </a:ext>
            </a:extLst>
          </p:cNvPr>
          <p:cNvSpPr txBox="1"/>
          <p:nvPr/>
        </p:nvSpPr>
        <p:spPr>
          <a:xfrm>
            <a:off x="756356" y="959556"/>
            <a:ext cx="6521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Simulation of blow-up with the shaker using Benoit’s signal.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Chromaticity dependence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Simulation of DA measurement</a:t>
            </a:r>
          </a:p>
        </p:txBody>
      </p:sp>
    </p:spTree>
    <p:extLst>
      <p:ext uri="{BB962C8B-B14F-4D97-AF65-F5344CB8AC3E}">
        <p14:creationId xmlns:p14="http://schemas.microsoft.com/office/powerpoint/2010/main" val="233597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1E9A-5EEB-9946-9531-00ADA78B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of blow-up as a function of chromaticity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C6EA0-6FDA-FB42-A5EC-3186E510D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46DE6-74CF-2843-BB3D-FB55150672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3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E6962-59A1-3041-9271-74FFC8031B3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317239-9E4F-5C47-97DB-79F71413B6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69268"/>
            <a:ext cx="3051144" cy="41044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0DA8BAC-FE2E-2341-AB6F-8D14BF7D13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774944"/>
            <a:ext cx="3133982" cy="42125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79F739-BF70-FA41-BD18-05163C480D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068" y="753686"/>
            <a:ext cx="3205435" cy="430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3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3512-E468-0E40-A488-F24111DAB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Fast ring with physical apertures at 5 mm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1BD90BF-5ED2-6346-89B5-E8F4D7B0BF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349" y="669891"/>
            <a:ext cx="6696744" cy="242491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0EA2B-F384-2843-B3A1-2DF1FCB4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1AE3C8-6BE8-F049-9BDA-4ADC0C282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4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D66E8-12EA-114F-95E1-1CBBBC0F894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878E8F1-DCA5-FE45-9E45-7BEF98B60F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332" y="3145532"/>
            <a:ext cx="7024172" cy="24850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585B4D7-D9FC-5845-8068-2E68DB0FB22B}"/>
              </a:ext>
            </a:extLst>
          </p:cNvPr>
          <p:cNvSpPr txBox="1"/>
          <p:nvPr/>
        </p:nvSpPr>
        <p:spPr>
          <a:xfrm>
            <a:off x="171450" y="885825"/>
            <a:ext cx="205689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The idea is to use a fix amplitude of the shaker and then move a scraper until you see a change of the slope.</a:t>
            </a:r>
          </a:p>
          <a:p>
            <a:endParaRPr lang="en-GB" sz="1600" dirty="0"/>
          </a:p>
          <a:p>
            <a:r>
              <a:rPr lang="en-GB" sz="1600" dirty="0"/>
              <a:t>If the DA is only defined by the physical aperture, then the simulation is not very interesting, so I want to build a fast ring with a finite DA due to nonlinear dynamics.</a:t>
            </a:r>
          </a:p>
        </p:txBody>
      </p:sp>
    </p:spTree>
    <p:extLst>
      <p:ext uri="{BB962C8B-B14F-4D97-AF65-F5344CB8AC3E}">
        <p14:creationId xmlns:p14="http://schemas.microsoft.com/office/powerpoint/2010/main" val="1764340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3EC0E-B709-2044-A777-88B01FEA9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Fast ring with a </a:t>
            </a:r>
            <a:r>
              <a:rPr lang="en-GB" dirty="0" err="1"/>
              <a:t>sextupole</a:t>
            </a:r>
            <a:r>
              <a:rPr lang="en-GB" dirty="0"/>
              <a:t> and physical apertures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FC32924-D8DE-8D40-BB92-BC74E86DC2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782216"/>
            <a:ext cx="4363610" cy="3499361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D87E9-BF94-E440-A1A7-F99E983B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3AD408-0F74-5944-90BC-C11735C775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5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7E7189-A5BD-6D45-A4D6-145CDEA6760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A26BA9-0170-3546-8C1A-167A7058CDD1}"/>
              </a:ext>
            </a:extLst>
          </p:cNvPr>
          <p:cNvSpPr txBox="1"/>
          <p:nvPr/>
        </p:nvSpPr>
        <p:spPr>
          <a:xfrm>
            <a:off x="271128" y="1129308"/>
            <a:ext cx="38688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Fast ring with the following elements: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RF cavity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6x6 linear matrix with radiation damping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Nonlinear element with chromaticity and amplitude detuning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Physical aperture at 5mm/3mm (h/v)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single SF </a:t>
            </a:r>
            <a:r>
              <a:rPr lang="en-GB" dirty="0" err="1"/>
              <a:t>sextupole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DC49A0-2303-644C-B826-ACE25199A4F3}"/>
              </a:ext>
            </a:extLst>
          </p:cNvPr>
          <p:cNvSpPr txBox="1"/>
          <p:nvPr/>
        </p:nvSpPr>
        <p:spPr>
          <a:xfrm>
            <a:off x="435290" y="4590471"/>
            <a:ext cx="694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At 10000 turns the DA is fully converged to slightly less than 2 mm.</a:t>
            </a:r>
          </a:p>
        </p:txBody>
      </p:sp>
    </p:spTree>
    <p:extLst>
      <p:ext uri="{BB962C8B-B14F-4D97-AF65-F5344CB8AC3E}">
        <p14:creationId xmlns:p14="http://schemas.microsoft.com/office/powerpoint/2010/main" val="281636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72894-EB1A-F740-9C51-C83E8A106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Shaker amplitude well tuned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9BF67B5-C5C3-C44D-B4C7-96839DAEE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33364"/>
            <a:ext cx="8237538" cy="2993964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D164AA-1B1F-E34C-84FB-753E07B53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1CC653-496C-E640-9BEA-C863E1737E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6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909659-9624-EF4F-A558-902C7B899E3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ED4FDC-6BE0-7C41-8811-5ACED4C62DA2}"/>
              </a:ext>
            </a:extLst>
          </p:cNvPr>
          <p:cNvSpPr txBox="1"/>
          <p:nvPr/>
        </p:nvSpPr>
        <p:spPr>
          <a:xfrm>
            <a:off x="638175" y="866775"/>
            <a:ext cx="80669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the shaker is well tuned to give almost no losses at scraper fully open, we see when the scraper intercepts the DA.</a:t>
            </a:r>
          </a:p>
        </p:txBody>
      </p:sp>
    </p:spTree>
    <p:extLst>
      <p:ext uri="{BB962C8B-B14F-4D97-AF65-F5344CB8AC3E}">
        <p14:creationId xmlns:p14="http://schemas.microsoft.com/office/powerpoint/2010/main" val="1211948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38A47-0B84-8A43-A2D3-62C952191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Stronger shaker amplitude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137C6-B6E2-8348-9A26-081B64AC1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F0A46-66AB-604E-ABBA-A9E50ED80B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7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38B019-51AD-F843-86D3-959011AB4BF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/>
              <a:t>l 66TH MEETING OF THE ESRF l 30-31 May 2014 l Author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7389A8-1182-4A47-BB43-B19564B4E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241" y="646886"/>
            <a:ext cx="6840759" cy="24556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538E6D6-9FE2-834B-BC09-96CC0C481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137592"/>
            <a:ext cx="6849128" cy="244227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F0845CC-07BF-1F41-A3D0-E421E2A5BF89}"/>
              </a:ext>
            </a:extLst>
          </p:cNvPr>
          <p:cNvSpPr txBox="1"/>
          <p:nvPr/>
        </p:nvSpPr>
        <p:spPr>
          <a:xfrm>
            <a:off x="198001" y="841276"/>
            <a:ext cx="19977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With stronger shaker amplitude the simulation is unclear.</a:t>
            </a:r>
          </a:p>
          <a:p>
            <a:endParaRPr lang="en-GB" dirty="0"/>
          </a:p>
          <a:p>
            <a:r>
              <a:rPr lang="en-GB" dirty="0"/>
              <a:t>Even if the DA is 2 mm, the scraper at 3-4 mm changes the measured DA.</a:t>
            </a:r>
          </a:p>
          <a:p>
            <a:endParaRPr lang="en-GB" dirty="0"/>
          </a:p>
          <a:p>
            <a:r>
              <a:rPr lang="en-GB" dirty="0"/>
              <a:t>Is this real? </a:t>
            </a:r>
          </a:p>
          <a:p>
            <a:r>
              <a:rPr lang="en-GB" dirty="0"/>
              <a:t>Can a scraper much larger than the DA reduce the DA?</a:t>
            </a:r>
          </a:p>
        </p:txBody>
      </p:sp>
    </p:spTree>
    <p:extLst>
      <p:ext uri="{BB962C8B-B14F-4D97-AF65-F5344CB8AC3E}">
        <p14:creationId xmlns:p14="http://schemas.microsoft.com/office/powerpoint/2010/main" val="1151160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641A3-A640-9441-A388-3D37C7583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 DA simulation with different physical apertures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ADD6D-0FDF-B746-8C97-034FF160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noProof="0"/>
              <a:t>26/07/2013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48E4EB-4BF8-B944-8E44-08ECA3614F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noProof="0"/>
              <a:t>Page </a:t>
            </a:r>
            <a:fld id="{733122C9-A0B9-462F-8757-0847AD287B63}" type="slidenum">
              <a:rPr lang="en-US" noProof="0" smtClean="0"/>
              <a:pPr/>
              <a:t>8</a:t>
            </a:fld>
            <a:endParaRPr 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7924E-8521-2947-9A70-4D26E747AAC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l 66TH MEETING OF THE ESRF l 30-31 May 2014 l Author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BA4B71-74E7-1C4F-9687-F9C8ECEED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137420"/>
            <a:ext cx="3125071" cy="2583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DFA1D1-22B8-7F4D-BD19-A61F3558A0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200616"/>
            <a:ext cx="3147569" cy="2542742"/>
          </a:xfrm>
          <a:prstGeom prst="rect">
            <a:avLst/>
          </a:prstGeom>
        </p:spPr>
      </p:pic>
      <p:pic>
        <p:nvPicPr>
          <p:cNvPr id="9" name="Content Placeholder 7">
            <a:extLst>
              <a:ext uri="{FF2B5EF4-FFF2-40B4-BE49-F238E27FC236}">
                <a16:creationId xmlns:a16="http://schemas.microsoft.com/office/drawing/2014/main" id="{2C6CA198-6A8C-D242-8CB6-354A81D33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"/>
          <a:stretch/>
        </p:blipFill>
        <p:spPr>
          <a:xfrm>
            <a:off x="-1" y="2200716"/>
            <a:ext cx="3127631" cy="2538113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BB67CF1-2540-204A-A02D-DE8D7B532697}"/>
              </a:ext>
            </a:extLst>
          </p:cNvPr>
          <p:cNvSpPr txBox="1"/>
          <p:nvPr/>
        </p:nvSpPr>
        <p:spPr>
          <a:xfrm>
            <a:off x="314325" y="923925"/>
            <a:ext cx="8434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Also with standard DA simulations the physical apertures can reduce the DA much more than what expected (by me, maybe you knew already).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4157E2-FCEC-AC46-8D9D-2BA8CEF9EDF4}"/>
              </a:ext>
            </a:extLst>
          </p:cNvPr>
          <p:cNvSpPr txBox="1"/>
          <p:nvPr/>
        </p:nvSpPr>
        <p:spPr>
          <a:xfrm>
            <a:off x="1164686" y="1777380"/>
            <a:ext cx="761747" cy="36933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5 mm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846163-EB2E-934C-AF69-ABC3509DDA57}"/>
              </a:ext>
            </a:extLst>
          </p:cNvPr>
          <p:cNvSpPr txBox="1"/>
          <p:nvPr/>
        </p:nvSpPr>
        <p:spPr>
          <a:xfrm>
            <a:off x="4169485" y="1768088"/>
            <a:ext cx="761747" cy="36933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4 mm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0C0CC42-FC83-2E49-A24A-29892426DAB7}"/>
              </a:ext>
            </a:extLst>
          </p:cNvPr>
          <p:cNvSpPr txBox="1"/>
          <p:nvPr/>
        </p:nvSpPr>
        <p:spPr>
          <a:xfrm>
            <a:off x="7294556" y="1777380"/>
            <a:ext cx="761747" cy="369332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3 mm</a:t>
            </a:r>
          </a:p>
        </p:txBody>
      </p:sp>
    </p:spTree>
    <p:extLst>
      <p:ext uri="{BB962C8B-B14F-4D97-AF65-F5344CB8AC3E}">
        <p14:creationId xmlns:p14="http://schemas.microsoft.com/office/powerpoint/2010/main" val="829829799"/>
      </p:ext>
    </p:extLst>
  </p:cSld>
  <p:clrMapOvr>
    <a:masterClrMapping/>
  </p:clrMapOvr>
</p:sld>
</file>

<file path=ppt/theme/theme1.xml><?xml version="1.0" encoding="utf-8"?>
<a:theme xmlns:a="http://schemas.openxmlformats.org/drawingml/2006/main" name="ESRF - default">
  <a:themeElements>
    <a:clrScheme name="ESRF">
      <a:dk1>
        <a:sysClr val="windowText" lastClr="000000"/>
      </a:dk1>
      <a:lt1>
        <a:sysClr val="window" lastClr="FFFFFF"/>
      </a:lt1>
      <a:dk2>
        <a:srgbClr val="B7B9BA"/>
      </a:dk2>
      <a:lt2>
        <a:srgbClr val="AF007C"/>
      </a:lt2>
      <a:accent1>
        <a:srgbClr val="132577"/>
      </a:accent1>
      <a:accent2>
        <a:srgbClr val="ED7703"/>
      </a:accent2>
      <a:accent3>
        <a:srgbClr val="F4A300"/>
      </a:accent3>
      <a:accent4>
        <a:srgbClr val="FFDD00"/>
      </a:accent4>
      <a:accent5>
        <a:srgbClr val="51A026"/>
      </a:accent5>
      <a:accent6>
        <a:srgbClr val="0098D4"/>
      </a:accent6>
      <a:hlink>
        <a:srgbClr val="000000"/>
      </a:hlink>
      <a:folHlink>
        <a:srgbClr val="000000"/>
      </a:folHlink>
    </a:clrScheme>
    <a:fontScheme name="Soloca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D847FB10-DE6C-6240-8E0A-F797EB7AA051}" vid="{813414D4-6DF6-B645-AB4F-E48B1EFA1D5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ESRF - default</Template>
  <TotalTime>214</TotalTime>
  <Words>394</Words>
  <Application>Microsoft Macintosh PowerPoint</Application>
  <PresentationFormat>On-screen Show (16:10)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ITCOfficinaSans LT Book</vt:lpstr>
      <vt:lpstr>Wingdings</vt:lpstr>
      <vt:lpstr>ESRF - default</vt:lpstr>
      <vt:lpstr>PowerPoint Presentation</vt:lpstr>
      <vt:lpstr>outline</vt:lpstr>
      <vt:lpstr>Simulation of blow-up as a function of chromaticity</vt:lpstr>
      <vt:lpstr>Fast ring with physical apertures at 5 mm</vt:lpstr>
      <vt:lpstr>Fast ring with a sextupole and physical apertures</vt:lpstr>
      <vt:lpstr>Shaker amplitude well tuned</vt:lpstr>
      <vt:lpstr>Stronger shaker amplitude</vt:lpstr>
      <vt:lpstr>Standard DA simulation with different physical apertures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2022-12-20T16:09:52Z</dcterms:created>
  <dcterms:modified xsi:type="dcterms:W3CDTF">2023-01-10T14:54:14Z</dcterms:modified>
</cp:coreProperties>
</file>