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8"/>
  </p:notesMasterIdLst>
  <p:sldIdLst>
    <p:sldId id="256" r:id="rId2"/>
    <p:sldId id="455" r:id="rId3"/>
    <p:sldId id="456" r:id="rId4"/>
    <p:sldId id="887" r:id="rId5"/>
    <p:sldId id="886" r:id="rId6"/>
    <p:sldId id="88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216" y="424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598AF6-F5AE-D743-ADF0-60178493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during winter shutdown: cross talk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3709-E14F-BC4C-8533-923CCA485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DESY-ESRF MEETING – 16th October 2020 - Liuzzo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CA29B-29CB-2D4C-9382-521F83336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2" y="1333123"/>
            <a:ext cx="5478360" cy="3362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446E8-8DCE-3447-92BE-8E72F0C0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3" b="50000"/>
          <a:stretch/>
        </p:blipFill>
        <p:spPr>
          <a:xfrm>
            <a:off x="8415251" y="1355170"/>
            <a:ext cx="2862960" cy="21082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39E29C-978A-7046-B436-CD1F8DE9B1C1}"/>
              </a:ext>
            </a:extLst>
          </p:cNvPr>
          <p:cNvSpPr txBox="1"/>
          <p:nvPr/>
        </p:nvSpPr>
        <p:spPr>
          <a:xfrm>
            <a:off x="1391640" y="943324"/>
            <a:ext cx="794472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0" dirty="0"/>
              <a:t>Magnetic simulations show a </a:t>
            </a:r>
            <a:r>
              <a:rPr lang="en-US" sz="1620" b="1" u="sng" dirty="0"/>
              <a:t>cross-talk</a:t>
            </a:r>
            <a:r>
              <a:rPr lang="en-US" sz="1620" dirty="0"/>
              <a:t> effect among neighboring magnets.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51A66B-9A25-8A41-BB74-0E8ECC1549EA}"/>
              </a:ext>
            </a:extLst>
          </p:cNvPr>
          <p:cNvSpPr txBox="1"/>
          <p:nvPr/>
        </p:nvSpPr>
        <p:spPr>
          <a:xfrm>
            <a:off x="8996475" y="354389"/>
            <a:ext cx="22749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 err="1">
                <a:solidFill>
                  <a:schemeClr val="bg1"/>
                </a:solidFill>
              </a:rPr>
              <a:t>G.Le</a:t>
            </a:r>
            <a:r>
              <a:rPr lang="en-US" sz="1620" dirty="0">
                <a:solidFill>
                  <a:schemeClr val="bg1"/>
                </a:solidFill>
              </a:rPr>
              <a:t> </a:t>
            </a:r>
            <a:r>
              <a:rPr lang="en-US" sz="1620" dirty="0" err="1">
                <a:solidFill>
                  <a:schemeClr val="bg1"/>
                </a:solidFill>
              </a:rPr>
              <a:t>Bec</a:t>
            </a:r>
            <a:r>
              <a:rPr lang="en-US" sz="1620" dirty="0">
                <a:solidFill>
                  <a:schemeClr val="bg1"/>
                </a:solidFill>
              </a:rPr>
              <a:t>, </a:t>
            </a:r>
            <a:r>
              <a:rPr lang="en-US" sz="1620" dirty="0" err="1">
                <a:solidFill>
                  <a:schemeClr val="bg1"/>
                </a:solidFill>
              </a:rPr>
              <a:t>J.Chavanne</a:t>
            </a:r>
            <a:endParaRPr lang="en-US" sz="162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ADA57-2AC3-664C-B886-D02493AA5A89}"/>
              </a:ext>
            </a:extLst>
          </p:cNvPr>
          <p:cNvSpPr txBox="1"/>
          <p:nvPr/>
        </p:nvSpPr>
        <p:spPr>
          <a:xfrm>
            <a:off x="9846731" y="3100003"/>
            <a:ext cx="124104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-0.8%*QD2A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58C21-D4B8-EB49-B084-86116D67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43" y="4318091"/>
            <a:ext cx="1845383" cy="89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F48F5-00E3-CA40-8CDE-194B2492D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90" y="4357238"/>
            <a:ext cx="1588308" cy="817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BD946-6570-FE48-AA07-AAF06FD0C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3" y="1268761"/>
            <a:ext cx="2087718" cy="21958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988B24-3564-7449-9DAF-56E4C3CF9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17" y="4362661"/>
            <a:ext cx="1671194" cy="874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BFB652-6446-8A4B-AB78-6D6723CD4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47" y="5367926"/>
            <a:ext cx="1329306" cy="8983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313028-C5D7-E44D-AE31-0AEF3EBB99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74" y="5292183"/>
            <a:ext cx="1380292" cy="8857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5703F2-D462-944B-B154-859CD44E7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4" y="5361031"/>
            <a:ext cx="1861865" cy="8981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A51CE4-E12D-ED44-B49B-68E4196902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83" y="5321883"/>
            <a:ext cx="1978494" cy="890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CAC9F5-4FDD-6E4E-AA69-37C040005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09" y="5307102"/>
            <a:ext cx="1692486" cy="6077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9F9A5E-A8E3-FD44-95CD-3F8A091BA3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92" y="5296760"/>
            <a:ext cx="2063348" cy="8811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59799E-00B6-C340-913D-0B52C6FF07F0}"/>
              </a:ext>
            </a:extLst>
          </p:cNvPr>
          <p:cNvSpPr txBox="1"/>
          <p:nvPr/>
        </p:nvSpPr>
        <p:spPr>
          <a:xfrm>
            <a:off x="6160876" y="3138899"/>
            <a:ext cx="13179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+1.3% *QF4B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9A319-8ACA-8144-B2DE-69B30BA7A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997204-C022-364A-8E04-80248A34655A}"/>
              </a:ext>
            </a:extLst>
          </p:cNvPr>
          <p:cNvSpPr/>
          <p:nvPr/>
        </p:nvSpPr>
        <p:spPr>
          <a:xfrm>
            <a:off x="6020570" y="3544094"/>
            <a:ext cx="4707612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60" dirty="0"/>
              <a:t>  model tunes:   76.2100   </a:t>
            </a:r>
            <a:r>
              <a:rPr lang="en-US" sz="2160" b="1" dirty="0"/>
              <a:t>27.3400</a:t>
            </a:r>
          </a:p>
          <a:p>
            <a:r>
              <a:rPr lang="en-US" sz="2160" dirty="0"/>
              <a:t>+ Cross Talks:   76.6973   </a:t>
            </a:r>
            <a:r>
              <a:rPr lang="en-US" sz="2160" b="1" dirty="0"/>
              <a:t>26.0038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FD681-3569-6A4B-B7D2-01FDEC4EA2CA}"/>
              </a:ext>
            </a:extLst>
          </p:cNvPr>
          <p:cNvSpPr txBox="1"/>
          <p:nvPr/>
        </p:nvSpPr>
        <p:spPr>
          <a:xfrm>
            <a:off x="10435603" y="3696924"/>
            <a:ext cx="1156086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160" b="1" dirty="0"/>
              <a:t>-1.3 </a:t>
            </a:r>
            <a:r>
              <a:rPr lang="en-US" sz="2160" b="1" dirty="0" err="1">
                <a:latin typeface="Symbol" pitchFamily="2" charset="2"/>
              </a:rPr>
              <a:t>Dn</a:t>
            </a:r>
            <a:r>
              <a:rPr lang="en-US" sz="2160" b="1" baseline="-25000" dirty="0" err="1"/>
              <a:t>y</a:t>
            </a:r>
            <a:endParaRPr lang="en-US" sz="2160" b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72D18-31B5-C047-8454-2A6CD0BA9127}"/>
              </a:ext>
            </a:extLst>
          </p:cNvPr>
          <p:cNvSpPr txBox="1"/>
          <p:nvPr/>
        </p:nvSpPr>
        <p:spPr>
          <a:xfrm>
            <a:off x="2768035" y="2478129"/>
            <a:ext cx="9943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/>
              <a:t>Thin lens fix field multipole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701C03-E0ED-C140-8C2F-F15540C75079}"/>
              </a:ext>
            </a:extLst>
          </p:cNvPr>
          <p:cNvCxnSpPr>
            <a:cxnSpLocks/>
          </p:cNvCxnSpPr>
          <p:nvPr/>
        </p:nvCxnSpPr>
        <p:spPr>
          <a:xfrm>
            <a:off x="3503712" y="3247486"/>
            <a:ext cx="0" cy="44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2381E1D-1520-4749-B2FA-72C7FAE13966}"/>
              </a:ext>
            </a:extLst>
          </p:cNvPr>
          <p:cNvSpPr txBox="1"/>
          <p:nvPr/>
        </p:nvSpPr>
        <p:spPr>
          <a:xfrm>
            <a:off x="3676531" y="1834725"/>
            <a:ext cx="116741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" dirty="0"/>
              <a:t>Gradient recomputed + calibration scaling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B08486-277E-544A-BD23-859DE41B017D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260238" y="1634519"/>
            <a:ext cx="0" cy="20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6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7B25-24F6-0F4D-A4E8-6F1B269C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with cross talk quadrupole fields and matched main magnets gradients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B2B0D-7A7D-9F4A-8369-599BFFAC18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11TH MAC MEETING – 26/27 MAY 2020 - Liuzzo</a:t>
            </a:r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87967C-D62F-E049-9180-2092577A1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1321"/>
            <a:ext cx="10972800" cy="4495360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7A289B5F-7A0D-4D4B-8F00-DE61747B2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71" y="4134340"/>
            <a:ext cx="6539867" cy="23420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4212E-EA4A-C244-AA66-8D5F286AAC24}"/>
              </a:ext>
            </a:extLst>
          </p:cNvPr>
          <p:cNvSpPr txBox="1"/>
          <p:nvPr/>
        </p:nvSpPr>
        <p:spPr>
          <a:xfrm>
            <a:off x="7780987" y="5332043"/>
            <a:ext cx="15553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0" dirty="0"/>
              <a:t>Required gradient changes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00C1856-AAD2-9F40-9D53-6263E779FD02}"/>
              </a:ext>
            </a:extLst>
          </p:cNvPr>
          <p:cNvSpPr/>
          <p:nvPr/>
        </p:nvSpPr>
        <p:spPr>
          <a:xfrm rot="16200000">
            <a:off x="6575721" y="3301424"/>
            <a:ext cx="316148" cy="274246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DFEEC6F-BA6B-CD4E-8357-309EFDEF96AB}"/>
              </a:ext>
            </a:extLst>
          </p:cNvPr>
          <p:cNvSpPr/>
          <p:nvPr/>
        </p:nvSpPr>
        <p:spPr>
          <a:xfrm rot="16200000">
            <a:off x="9629108" y="3301424"/>
            <a:ext cx="316148" cy="274246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B71FB-2BF0-1B40-9DF4-E83EA011BBF3}"/>
              </a:ext>
            </a:extLst>
          </p:cNvPr>
          <p:cNvSpPr txBox="1"/>
          <p:nvPr/>
        </p:nvSpPr>
        <p:spPr>
          <a:xfrm>
            <a:off x="6355231" y="4271494"/>
            <a:ext cx="8322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Cell 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B67047-5AFB-1C4F-962F-0B41F1E16232}"/>
              </a:ext>
            </a:extLst>
          </p:cNvPr>
          <p:cNvSpPr txBox="1"/>
          <p:nvPr/>
        </p:nvSpPr>
        <p:spPr>
          <a:xfrm>
            <a:off x="9408740" y="4263131"/>
            <a:ext cx="8322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Cell 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A9689-3E6A-F248-8F80-F2DAB8930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B7921-FDA8-6E49-9C9A-AAE8BC8B5E63}"/>
              </a:ext>
            </a:extLst>
          </p:cNvPr>
          <p:cNvSpPr txBox="1"/>
          <p:nvPr/>
        </p:nvSpPr>
        <p:spPr>
          <a:xfrm>
            <a:off x="1487488" y="727841"/>
            <a:ext cx="858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Db/b </a:t>
            </a:r>
            <a:r>
              <a:rPr lang="en-US" dirty="0"/>
              <a:t>10% H 20% V after introducing cross talks thin elements and matching tunes.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A8B74-2E58-884C-A7CB-AC21C9566282}"/>
              </a:ext>
            </a:extLst>
          </p:cNvPr>
          <p:cNvSpPr txBox="1"/>
          <p:nvPr/>
        </p:nvSpPr>
        <p:spPr>
          <a:xfrm>
            <a:off x="542218" y="5683676"/>
            <a:ext cx="430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to </a:t>
            </a:r>
            <a:r>
              <a:rPr lang="en-US" b="1" dirty="0"/>
              <a:t>1.7% main quadrupole working point changes </a:t>
            </a:r>
            <a:r>
              <a:rPr lang="en-US" dirty="0"/>
              <a:t>to recover ideal optics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D747B87-1ADE-094C-9042-0548A1FEA3FF}"/>
              </a:ext>
            </a:extLst>
          </p:cNvPr>
          <p:cNvSpPr/>
          <p:nvPr/>
        </p:nvSpPr>
        <p:spPr>
          <a:xfrm>
            <a:off x="4498472" y="5826079"/>
            <a:ext cx="504056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23F5-28BD-0A40-84CB-B57BB472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on- and off-energy including cross talks does not change lattice  performances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80355-85C5-EE45-8F1A-229821D22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1F093-F14F-7C42-BB28-C5DF9E0F4C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F827D-1A4A-D649-940A-C921B548FE05}"/>
              </a:ext>
            </a:extLst>
          </p:cNvPr>
          <p:cNvGrpSpPr/>
          <p:nvPr/>
        </p:nvGrpSpPr>
        <p:grpSpPr>
          <a:xfrm>
            <a:off x="2567608" y="908720"/>
            <a:ext cx="8204152" cy="5232884"/>
            <a:chOff x="2428352" y="874700"/>
            <a:chExt cx="8204152" cy="52328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C4CBA2-CE17-F746-B9F2-FB13BEE2D61F}"/>
                </a:ext>
              </a:extLst>
            </p:cNvPr>
            <p:cNvSpPr txBox="1"/>
            <p:nvPr/>
          </p:nvSpPr>
          <p:spPr>
            <a:xfrm>
              <a:off x="2500360" y="874700"/>
              <a:ext cx="3888432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Ideal lattice model</a:t>
              </a:r>
            </a:p>
            <a:p>
              <a:r>
                <a:rPr lang="en-US" dirty="0"/>
                <a:t>DA : -8.7 +/- 0.3 mm</a:t>
              </a:r>
            </a:p>
            <a:p>
              <a:r>
                <a:rPr lang="en-US" dirty="0"/>
                <a:t>T.L.T. : 19.6 +/- 0.7 h</a:t>
              </a:r>
            </a:p>
            <a:p>
              <a:r>
                <a:rPr lang="en-US" dirty="0"/>
                <a:t>I.E. : 85 +/- 5 %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5D919E-E92D-9649-B216-607723C68E1D}"/>
                </a:ext>
              </a:extLst>
            </p:cNvPr>
            <p:cNvSpPr txBox="1"/>
            <p:nvPr/>
          </p:nvSpPr>
          <p:spPr>
            <a:xfrm>
              <a:off x="6672064" y="877627"/>
              <a:ext cx="3888432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Ideal lattice model </a:t>
              </a:r>
              <a:r>
                <a:rPr lang="en-US" b="1" dirty="0"/>
                <a:t>+ cross talks</a:t>
              </a:r>
            </a:p>
            <a:p>
              <a:r>
                <a:rPr lang="en-US" dirty="0"/>
                <a:t>DA : -8.3 +/- 0.4 mm</a:t>
              </a:r>
            </a:p>
            <a:p>
              <a:r>
                <a:rPr lang="en-US" b="1" dirty="0"/>
                <a:t>T.L.T. : 19.7 +/- 1.4 h</a:t>
              </a:r>
            </a:p>
            <a:p>
              <a:r>
                <a:rPr lang="en-US" b="1" dirty="0"/>
                <a:t>I.E. : 88 +/- 7 %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B78015-287E-0F47-968A-0FC30AE69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52" y="2134864"/>
              <a:ext cx="4032448" cy="19305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E7CE45-FADA-FE4A-BBA8-C0321C293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360" y="4310657"/>
              <a:ext cx="3888432" cy="17969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932375-BADE-9A45-A6A9-447F21DC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064" y="2133836"/>
              <a:ext cx="3960440" cy="18592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7E1A05-877E-4D4F-8A63-3A879DC6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4294206"/>
              <a:ext cx="4032448" cy="177548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716736-CE9A-2240-A427-42869396163E}"/>
              </a:ext>
            </a:extLst>
          </p:cNvPr>
          <p:cNvSpPr txBox="1"/>
          <p:nvPr/>
        </p:nvSpPr>
        <p:spPr>
          <a:xfrm>
            <a:off x="239350" y="2564904"/>
            <a:ext cx="204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 NET CHANGE IN LATTICE PERFORMANCE INTRODUCING CROSS TALKS</a:t>
            </a:r>
          </a:p>
          <a:p>
            <a:pPr algn="r"/>
            <a:r>
              <a:rPr lang="en-US" dirty="0"/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291753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BAD3-C18C-4A4B-837F-80B74E33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Hor. Dispersion measurements after model and control system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18CD8-CE4E-E44B-B55F-A159F0D40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166C5-1924-3D45-BF42-7CC76E2D2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DESY-ESRF MEETING – 16th October 2020 - Liuzzo</a:t>
            </a:r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733723F-EFFC-A847-82DD-BD63709C9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38237" r="2742" b="10227"/>
          <a:stretch/>
        </p:blipFill>
        <p:spPr>
          <a:xfrm>
            <a:off x="1482240" y="923122"/>
            <a:ext cx="6774000" cy="17499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7B206-F4F9-3E46-954F-52B84E445514}"/>
              </a:ext>
            </a:extLst>
          </p:cNvPr>
          <p:cNvSpPr txBox="1"/>
          <p:nvPr/>
        </p:nvSpPr>
        <p:spPr>
          <a:xfrm>
            <a:off x="8262130" y="933213"/>
            <a:ext cx="3082895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20" dirty="0"/>
              <a:t>09 Dec 2019 first measurement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C0134-B367-1A4C-91F7-425E45802419}"/>
              </a:ext>
            </a:extLst>
          </p:cNvPr>
          <p:cNvSpPr txBox="1"/>
          <p:nvPr/>
        </p:nvSpPr>
        <p:spPr>
          <a:xfrm>
            <a:off x="1476602" y="2885543"/>
            <a:ext cx="577090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calibrations, cross talks, steering with 162,128 singular values </a:t>
            </a:r>
            <a:r>
              <a:rPr lang="en-US" sz="1680" dirty="0"/>
              <a:t>(more than foreseen)</a:t>
            </a:r>
            <a:r>
              <a:rPr lang="en-US" sz="2160" dirty="0"/>
              <a:t>, </a:t>
            </a:r>
            <a:r>
              <a:rPr lang="en-US" sz="2160" b="1" i="1" dirty="0"/>
              <a:t>BBA</a:t>
            </a:r>
            <a:r>
              <a:rPr lang="en-US" sz="2160" dirty="0"/>
              <a:t>, </a:t>
            </a:r>
          </a:p>
          <a:p>
            <a:r>
              <a:rPr lang="en-US" sz="2160" b="1" dirty="0"/>
              <a:t>NO</a:t>
            </a:r>
            <a:r>
              <a:rPr lang="en-US" sz="2160" dirty="0"/>
              <a:t> quadrupole correction (apart tune)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90A158-C46B-5740-AFD6-BFC9012A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4223" r="1969" b="50363"/>
          <a:stretch/>
        </p:blipFill>
        <p:spPr>
          <a:xfrm>
            <a:off x="1476602" y="4523213"/>
            <a:ext cx="6934081" cy="1302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77B4F8-04CD-E648-9010-3B79A95501D4}"/>
              </a:ext>
            </a:extLst>
          </p:cNvPr>
          <p:cNvSpPr txBox="1"/>
          <p:nvPr/>
        </p:nvSpPr>
        <p:spPr>
          <a:xfrm>
            <a:off x="8384259" y="4557637"/>
            <a:ext cx="132760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20" dirty="0"/>
              <a:t>30 Jan 2020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72F5680-A8C2-DF40-8BC4-81DE14201944}"/>
              </a:ext>
            </a:extLst>
          </p:cNvPr>
          <p:cNvSpPr/>
          <p:nvPr/>
        </p:nvSpPr>
        <p:spPr>
          <a:xfrm>
            <a:off x="7159210" y="2993427"/>
            <a:ext cx="581558" cy="11740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CB22F-0983-024C-B769-6C055440E6D1}"/>
              </a:ext>
            </a:extLst>
          </p:cNvPr>
          <p:cNvSpPr txBox="1"/>
          <p:nvPr/>
        </p:nvSpPr>
        <p:spPr>
          <a:xfrm>
            <a:off x="8083421" y="3030875"/>
            <a:ext cx="32829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Machine is “corrected” based on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2180C-1670-EB4E-A401-DA3D6F7C41B3}"/>
              </a:ext>
            </a:extLst>
          </p:cNvPr>
          <p:cNvSpPr txBox="1"/>
          <p:nvPr/>
        </p:nvSpPr>
        <p:spPr>
          <a:xfrm>
            <a:off x="7997011" y="5859888"/>
            <a:ext cx="30522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45% injection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7658CB-96E1-A443-B003-DF5F3319EA31}"/>
              </a:ext>
            </a:extLst>
          </p:cNvPr>
          <p:cNvSpPr txBox="1"/>
          <p:nvPr/>
        </p:nvSpPr>
        <p:spPr>
          <a:xfrm>
            <a:off x="8601879" y="5070783"/>
            <a:ext cx="183255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“uncorrected”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DFEEA-AD14-6F42-BA75-EAAE7A7E356E}"/>
              </a:ext>
            </a:extLst>
          </p:cNvPr>
          <p:cNvSpPr txBox="1"/>
          <p:nvPr/>
        </p:nvSpPr>
        <p:spPr>
          <a:xfrm>
            <a:off x="153148" y="2809275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Not possible to separate the effects, all </a:t>
            </a:r>
            <a:r>
              <a:rPr lang="en-US" sz="1200" dirty="0" err="1"/>
              <a:t>adtions</a:t>
            </a:r>
            <a:r>
              <a:rPr lang="en-US" sz="1200" dirty="0"/>
              <a:t> where interleaved in time.</a:t>
            </a:r>
          </a:p>
        </p:txBody>
      </p:sp>
    </p:spTree>
    <p:extLst>
      <p:ext uri="{BB962C8B-B14F-4D97-AF65-F5344CB8AC3E}">
        <p14:creationId xmlns:p14="http://schemas.microsoft.com/office/powerpoint/2010/main" val="252498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8E1C8CA1-7B93-3145-8A2F-47F5780D2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1" y="784283"/>
            <a:ext cx="9884160" cy="4632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B23B9-8333-2D47-8608-D47A01E5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51200"/>
            <a:ext cx="10310960" cy="459293"/>
          </a:xfrm>
        </p:spPr>
        <p:txBody>
          <a:bodyPr/>
          <a:lstStyle/>
          <a:p>
            <a:r>
              <a:rPr lang="en-US" dirty="0"/>
              <a:t>Steerers and quadrupole strengths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8C7FD-9563-9747-A9A5-53DC377D9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02" y="6483438"/>
            <a:ext cx="496271" cy="212400"/>
          </a:xfrm>
        </p:spPr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2AFA7-ED56-1D48-94CB-C945D81EF7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65601" y="6483349"/>
            <a:ext cx="7344000" cy="212489"/>
          </a:xfrm>
        </p:spPr>
        <p:txBody>
          <a:bodyPr/>
          <a:lstStyle/>
          <a:p>
            <a:r>
              <a:rPr lang="en-US"/>
              <a:t>11TH MAC MEETING – 26/27 MAY 2020 - Liuzzo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EC2F7-0EAA-AE42-9C81-1CE391D9612D}"/>
              </a:ext>
            </a:extLst>
          </p:cNvPr>
          <p:cNvSpPr txBox="1"/>
          <p:nvPr/>
        </p:nvSpPr>
        <p:spPr>
          <a:xfrm rot="2421351">
            <a:off x="3954056" y="1555561"/>
            <a:ext cx="89319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truncation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40EF1F-91AF-3D42-A9AF-9BFD8493B231}"/>
              </a:ext>
            </a:extLst>
          </p:cNvPr>
          <p:cNvCxnSpPr>
            <a:cxnSpLocks/>
          </p:cNvCxnSpPr>
          <p:nvPr/>
        </p:nvCxnSpPr>
        <p:spPr>
          <a:xfrm>
            <a:off x="4342946" y="2047425"/>
            <a:ext cx="259229" cy="2215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F96BCE-AF2D-7A4B-B437-8DE418B7B6F1}"/>
              </a:ext>
            </a:extLst>
          </p:cNvPr>
          <p:cNvSpPr txBox="1"/>
          <p:nvPr/>
        </p:nvSpPr>
        <p:spPr>
          <a:xfrm rot="20238700">
            <a:off x="9318983" y="2038191"/>
            <a:ext cx="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DQ Hor. steering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A27E33-9BAA-134C-9452-B95FAA04ECF1}"/>
              </a:ext>
            </a:extLst>
          </p:cNvPr>
          <p:cNvCxnSpPr>
            <a:cxnSpLocks/>
          </p:cNvCxnSpPr>
          <p:nvPr/>
        </p:nvCxnSpPr>
        <p:spPr>
          <a:xfrm flipV="1">
            <a:off x="9465975" y="2419761"/>
            <a:ext cx="604867" cy="2639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69CBE2-F930-C84E-973A-5B3A2E24994F}"/>
              </a:ext>
            </a:extLst>
          </p:cNvPr>
          <p:cNvSpPr txBox="1"/>
          <p:nvPr/>
        </p:nvSpPr>
        <p:spPr>
          <a:xfrm rot="18787407">
            <a:off x="2630732" y="2024210"/>
            <a:ext cx="889987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dirty="0"/>
              <a:t>More </a:t>
            </a:r>
            <a:r>
              <a:rPr lang="en-US" sz="1320" dirty="0" err="1"/>
              <a:t>eig</a:t>
            </a:r>
            <a:r>
              <a:rPr lang="en-US" sz="1320" dirty="0"/>
              <a:t>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D8CAC-FFD0-6A45-BEE0-1E8BF35BE8D8}"/>
              </a:ext>
            </a:extLst>
          </p:cNvPr>
          <p:cNvCxnSpPr>
            <a:cxnSpLocks/>
          </p:cNvCxnSpPr>
          <p:nvPr/>
        </p:nvCxnSpPr>
        <p:spPr>
          <a:xfrm flipV="1">
            <a:off x="2851001" y="2020985"/>
            <a:ext cx="667710" cy="639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A3E810-56B9-8C44-AF5E-612EB169352E}"/>
              </a:ext>
            </a:extLst>
          </p:cNvPr>
          <p:cNvSpPr txBox="1"/>
          <p:nvPr/>
        </p:nvSpPr>
        <p:spPr>
          <a:xfrm rot="1681548">
            <a:off x="3403227" y="1275501"/>
            <a:ext cx="10999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BBA</a:t>
            </a:r>
          </a:p>
          <a:p>
            <a:r>
              <a:rPr lang="en-US" sz="1440" dirty="0"/>
              <a:t>Cross talks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6AC6DF-3938-604D-A5DA-F4F31D9406D3}"/>
              </a:ext>
            </a:extLst>
          </p:cNvPr>
          <p:cNvCxnSpPr>
            <a:cxnSpLocks/>
          </p:cNvCxnSpPr>
          <p:nvPr/>
        </p:nvCxnSpPr>
        <p:spPr>
          <a:xfrm rot="4047595" flipV="1">
            <a:off x="3607150" y="1600817"/>
            <a:ext cx="438721" cy="37590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08CDA4-2E86-7140-85B7-3CE68DB69578}"/>
              </a:ext>
            </a:extLst>
          </p:cNvPr>
          <p:cNvSpPr txBox="1"/>
          <p:nvPr/>
        </p:nvSpPr>
        <p:spPr>
          <a:xfrm rot="4127088">
            <a:off x="7222060" y="2128276"/>
            <a:ext cx="10887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New optics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7FF5B1-E253-8449-8379-5661EDBAEE81}"/>
              </a:ext>
            </a:extLst>
          </p:cNvPr>
          <p:cNvCxnSpPr>
            <a:cxnSpLocks/>
          </p:cNvCxnSpPr>
          <p:nvPr/>
        </p:nvCxnSpPr>
        <p:spPr>
          <a:xfrm>
            <a:off x="7505597" y="2075824"/>
            <a:ext cx="450463" cy="1181862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7C21350-1103-B64D-9C6E-37FACCE52082}"/>
              </a:ext>
            </a:extLst>
          </p:cNvPr>
          <p:cNvSpPr txBox="1"/>
          <p:nvPr/>
        </p:nvSpPr>
        <p:spPr>
          <a:xfrm rot="1173327">
            <a:off x="6106005" y="1767971"/>
            <a:ext cx="5549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BBA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A3D192-235E-464B-ADEB-9BD0247B78B1}"/>
              </a:ext>
            </a:extLst>
          </p:cNvPr>
          <p:cNvCxnSpPr>
            <a:cxnSpLocks/>
          </p:cNvCxnSpPr>
          <p:nvPr/>
        </p:nvCxnSpPr>
        <p:spPr>
          <a:xfrm>
            <a:off x="6118260" y="1963862"/>
            <a:ext cx="490484" cy="19436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9B2877-6148-F243-B461-DC72CBB0F473}"/>
              </a:ext>
            </a:extLst>
          </p:cNvPr>
          <p:cNvSpPr txBox="1"/>
          <p:nvPr/>
        </p:nvSpPr>
        <p:spPr>
          <a:xfrm>
            <a:off x="2147308" y="5475355"/>
            <a:ext cx="91724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>
                <a:solidFill>
                  <a:schemeClr val="accent5"/>
                </a:solidFill>
              </a:rPr>
              <a:t>Today: 0.2 % </a:t>
            </a:r>
            <a:r>
              <a:rPr lang="en-US" sz="2160" dirty="0" err="1">
                <a:solidFill>
                  <a:schemeClr val="accent5"/>
                </a:solidFill>
              </a:rPr>
              <a:t>std</a:t>
            </a:r>
            <a:r>
              <a:rPr lang="en-US" sz="2160" dirty="0">
                <a:solidFill>
                  <a:schemeClr val="accent5"/>
                </a:solidFill>
              </a:rPr>
              <a:t>(quad gradients), ~  65</a:t>
            </a:r>
            <a:r>
              <a:rPr lang="en-US" sz="2160" dirty="0">
                <a:solidFill>
                  <a:schemeClr val="accent5"/>
                </a:solidFill>
                <a:latin typeface="Symbol" pitchFamily="2" charset="2"/>
              </a:rPr>
              <a:t>m</a:t>
            </a:r>
            <a:r>
              <a:rPr lang="en-US" sz="2160" dirty="0">
                <a:solidFill>
                  <a:schemeClr val="accent5"/>
                </a:solidFill>
              </a:rPr>
              <a:t>rad,   ~30</a:t>
            </a:r>
            <a:r>
              <a:rPr lang="en-US" sz="2160" dirty="0">
                <a:solidFill>
                  <a:schemeClr val="accent5"/>
                </a:solidFill>
                <a:latin typeface="Symbol" pitchFamily="2" charset="2"/>
              </a:rPr>
              <a:t>m</a:t>
            </a:r>
            <a:r>
              <a:rPr lang="en-US" sz="2160" dirty="0">
                <a:solidFill>
                  <a:schemeClr val="accent5"/>
                </a:solidFill>
              </a:rPr>
              <a:t>rad, </a:t>
            </a:r>
            <a:r>
              <a:rPr lang="en-US" sz="2160" dirty="0" err="1">
                <a:solidFill>
                  <a:schemeClr val="accent5"/>
                </a:solidFill>
              </a:rPr>
              <a:t>std</a:t>
            </a:r>
            <a:r>
              <a:rPr lang="en-US" sz="2160" dirty="0">
                <a:solidFill>
                  <a:schemeClr val="accent5"/>
                </a:solidFill>
              </a:rPr>
              <a:t>(H V steerers)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33B567-033B-FA4F-8D38-25A8EBDD6AF3}"/>
              </a:ext>
            </a:extLst>
          </p:cNvPr>
          <p:cNvCxnSpPr>
            <a:cxnSpLocks/>
          </p:cNvCxnSpPr>
          <p:nvPr/>
        </p:nvCxnSpPr>
        <p:spPr>
          <a:xfrm>
            <a:off x="4283588" y="2189371"/>
            <a:ext cx="259229" cy="22159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7BD6364-9B65-7B47-B373-E2F02E97C0B3}"/>
              </a:ext>
            </a:extLst>
          </p:cNvPr>
          <p:cNvSpPr txBox="1"/>
          <p:nvPr/>
        </p:nvSpPr>
        <p:spPr>
          <a:xfrm rot="4064349">
            <a:off x="7425956" y="2054802"/>
            <a:ext cx="9865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Truncation,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F017133-2071-B943-96B8-9802F4123303}"/>
              </a:ext>
            </a:extLst>
          </p:cNvPr>
          <p:cNvCxnSpPr>
            <a:cxnSpLocks/>
          </p:cNvCxnSpPr>
          <p:nvPr/>
        </p:nvCxnSpPr>
        <p:spPr>
          <a:xfrm>
            <a:off x="7749948" y="2659774"/>
            <a:ext cx="259229" cy="2215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0AE3BBE-B5F4-3442-B2B3-5A571ABA85F2}"/>
              </a:ext>
            </a:extLst>
          </p:cNvPr>
          <p:cNvCxnSpPr>
            <a:cxnSpLocks/>
          </p:cNvCxnSpPr>
          <p:nvPr/>
        </p:nvCxnSpPr>
        <p:spPr>
          <a:xfrm>
            <a:off x="7690590" y="2801721"/>
            <a:ext cx="259229" cy="22159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4E6452D-F527-EF4B-B4B9-607693F56B00}"/>
              </a:ext>
            </a:extLst>
          </p:cNvPr>
          <p:cNvSpPr txBox="1"/>
          <p:nvPr/>
        </p:nvSpPr>
        <p:spPr>
          <a:xfrm>
            <a:off x="1315187" y="5814865"/>
            <a:ext cx="100158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Simulations: 0.26 % </a:t>
            </a:r>
            <a:r>
              <a:rPr lang="en-US" sz="2160" dirty="0" err="1"/>
              <a:t>std</a:t>
            </a:r>
            <a:r>
              <a:rPr lang="en-US" sz="2160" dirty="0"/>
              <a:t>(quad gradients), ~160</a:t>
            </a:r>
            <a:r>
              <a:rPr lang="en-US" sz="2160" dirty="0">
                <a:latin typeface="Symbol" pitchFamily="2" charset="2"/>
              </a:rPr>
              <a:t>m</a:t>
            </a:r>
            <a:r>
              <a:rPr lang="en-US" sz="2160" dirty="0"/>
              <a:t>rad, ~120</a:t>
            </a:r>
            <a:r>
              <a:rPr lang="en-US" sz="2160" dirty="0">
                <a:latin typeface="Symbol" pitchFamily="2" charset="2"/>
              </a:rPr>
              <a:t>m</a:t>
            </a:r>
            <a:r>
              <a:rPr lang="en-US" sz="2160" dirty="0"/>
              <a:t>rad, </a:t>
            </a:r>
            <a:r>
              <a:rPr lang="en-US" sz="2160" dirty="0" err="1"/>
              <a:t>std</a:t>
            </a:r>
            <a:r>
              <a:rPr lang="en-US" sz="2160" dirty="0"/>
              <a:t>(H V steerers)</a:t>
            </a:r>
          </a:p>
        </p:txBody>
      </p:sp>
    </p:spTree>
    <p:extLst>
      <p:ext uri="{BB962C8B-B14F-4D97-AF65-F5344CB8AC3E}">
        <p14:creationId xmlns:p14="http://schemas.microsoft.com/office/powerpoint/2010/main" val="3350274080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23</TotalTime>
  <Words>382</Words>
  <Application>Microsoft Macintosh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ITCOfficinaSans LT Book</vt:lpstr>
      <vt:lpstr>Symbol</vt:lpstr>
      <vt:lpstr>Wingdings</vt:lpstr>
      <vt:lpstr>ESRF-default</vt:lpstr>
      <vt:lpstr>PowerPoint Presentation</vt:lpstr>
      <vt:lpstr>Optics during winter shutdown: cross talk</vt:lpstr>
      <vt:lpstr>Optics with cross talk quadrupole fields and matched main magnets gradients</vt:lpstr>
      <vt:lpstr>Da on- and off-energy including cross talks does not change lattice  performances</vt:lpstr>
      <vt:lpstr>Hor. Dispersion measurements after model and control system corrections</vt:lpstr>
      <vt:lpstr>Steerers and quadrupole strengths evolution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2020-10-22T10:48:59Z</dcterms:created>
  <dcterms:modified xsi:type="dcterms:W3CDTF">2020-10-22T11:12:16Z</dcterms:modified>
</cp:coreProperties>
</file>