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11"/>
  </p:notesMasterIdLst>
  <p:sldIdLst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</p:sldIdLst>
  <p:sldSz cx="12192000" cy="6858000"/>
  <p:notesSz cx="12192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Roboto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528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pos="288">
          <p15:clr>
            <a:srgbClr val="A4A3A4"/>
          </p15:clr>
        </p15:guide>
        <p15:guide id="6" pos="1056">
          <p15:clr>
            <a:srgbClr val="A4A3A4"/>
          </p15:clr>
        </p15:guide>
        <p15:guide id="7" pos="393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a+fT3K5nA9Zy4VvTh8fdARta0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3B0"/>
    <a:srgbClr val="A34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26" y="66"/>
      </p:cViewPr>
      <p:guideLst>
        <p:guide orient="horz" pos="2880"/>
        <p:guide pos="2160"/>
        <p:guide pos="528"/>
        <p:guide orient="horz" pos="1008"/>
        <p:guide pos="288"/>
        <p:guide pos="1056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efffc879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9efffc8799_0_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9efffc8799_0_8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99053754c5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99053754c5_1_26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99053754c5_1_263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99053754c5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99053754c5_1_26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99053754c5_1_263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71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efffc87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9efffc8799_0_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9efffc8799_0_0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efffc879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efffc8799_0_1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19efffc8799_0_19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efffc87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9efffc8799_0_2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19efffc8799_0_2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st-LastSlide">
  <p:cSld name="1st-Last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>
            <a:spLocks noGrp="1"/>
          </p:cNvSpPr>
          <p:nvPr>
            <p:ph type="ctrTitle"/>
          </p:nvPr>
        </p:nvSpPr>
        <p:spPr>
          <a:xfrm>
            <a:off x="1487487" y="3192651"/>
            <a:ext cx="69717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A4E4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4A4E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ubTitle" idx="1"/>
          </p:nvPr>
        </p:nvSpPr>
        <p:spPr>
          <a:xfrm>
            <a:off x="1487488" y="4581128"/>
            <a:ext cx="697170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4A4E4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A4E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/>
          <p:nvPr/>
        </p:nvSpPr>
        <p:spPr>
          <a:xfrm>
            <a:off x="6828183" y="108336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Slide">
  <p:cSld name="Last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ctrTitle"/>
          </p:nvPr>
        </p:nvSpPr>
        <p:spPr>
          <a:xfrm>
            <a:off x="2667000" y="2895600"/>
            <a:ext cx="697170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4A4E4F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4A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ubTitle" idx="1"/>
          </p:nvPr>
        </p:nvSpPr>
        <p:spPr>
          <a:xfrm>
            <a:off x="2667001" y="4284077"/>
            <a:ext cx="6971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4A4E4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A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logos-only">
  <p:cSld name="Title and Content-logos-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310043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900"/>
              <a:buFont typeface="Calibri"/>
              <a:buNone/>
              <a:defRPr sz="2900" b="1" i="0">
                <a:solidFill>
                  <a:srgbClr val="4C4D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62776" y="1143000"/>
            <a:ext cx="101307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4C4D4F"/>
              </a:buClr>
              <a:buSzPts val="2400"/>
              <a:buNone/>
              <a:defRPr sz="2400" b="1" i="0">
                <a:solidFill>
                  <a:srgbClr val="4C4D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3434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3434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3434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3434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457200" y="2057400"/>
            <a:ext cx="10287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Courier New"/>
              <a:buChar char="o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Noto Sans Symbols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Noto Sans Symbols"/>
              <a:buChar char="✧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1">
  <p:cSld name="Divider Page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199053754c5_1_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199053754c5_1_11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g199053754c5_1_114"/>
          <p:cNvSpPr txBox="1">
            <a:spLocks noGrp="1"/>
          </p:cNvSpPr>
          <p:nvPr>
            <p:ph type="title"/>
          </p:nvPr>
        </p:nvSpPr>
        <p:spPr>
          <a:xfrm>
            <a:off x="668192" y="940672"/>
            <a:ext cx="50823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oboto"/>
              <a:buNone/>
              <a:defRPr sz="35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99053754c5_1_114"/>
          <p:cNvSpPr txBox="1">
            <a:spLocks noGrp="1"/>
          </p:cNvSpPr>
          <p:nvPr>
            <p:ph type="body" idx="1"/>
          </p:nvPr>
        </p:nvSpPr>
        <p:spPr>
          <a:xfrm>
            <a:off x="668192" y="1650367"/>
            <a:ext cx="5082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g199053754c5_1_114"/>
          <p:cNvSpPr txBox="1">
            <a:spLocks noGrp="1"/>
          </p:cNvSpPr>
          <p:nvPr>
            <p:ph type="body" idx="3"/>
          </p:nvPr>
        </p:nvSpPr>
        <p:spPr>
          <a:xfrm>
            <a:off x="668192" y="2270760"/>
            <a:ext cx="5082300" cy="3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–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–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»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99053754c5_1_114"/>
          <p:cNvSpPr txBox="1">
            <a:spLocks noGrp="1"/>
          </p:cNvSpPr>
          <p:nvPr>
            <p:ph type="ftr" idx="11"/>
          </p:nvPr>
        </p:nvSpPr>
        <p:spPr>
          <a:xfrm>
            <a:off x="311426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99053754c5_1_114"/>
          <p:cNvSpPr txBox="1">
            <a:spLocks noGrp="1"/>
          </p:cNvSpPr>
          <p:nvPr>
            <p:ph type="sldNum" idx="12"/>
          </p:nvPr>
        </p:nvSpPr>
        <p:spPr>
          <a:xfrm>
            <a:off x="4737652" y="6439477"/>
            <a:ext cx="1289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199053754c5_1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00" y="302400"/>
            <a:ext cx="253136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/>
        </p:nvSpPr>
        <p:spPr>
          <a:xfrm>
            <a:off x="2332113" y="6340712"/>
            <a:ext cx="9097887" cy="12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Horizon 2020 research and innovation programme under grant agreement No. 823852</a:t>
            </a:r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27384"/>
            <a:ext cx="121920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"/>
          <p:cNvPicPr preferRelativeResize="0"/>
          <p:nvPr/>
        </p:nvPicPr>
        <p:blipFill rotWithShape="1">
          <a:blip r:embed="rId6">
            <a:alphaModFix/>
          </a:blip>
          <a:srcRect l="1313" t="5796" r="68972" b="7820"/>
          <a:stretch/>
        </p:blipFill>
        <p:spPr>
          <a:xfrm>
            <a:off x="170280" y="6333120"/>
            <a:ext cx="667800" cy="44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/>
          <p:nvPr/>
        </p:nvSpPr>
        <p:spPr>
          <a:xfrm>
            <a:off x="1055441" y="6333120"/>
            <a:ext cx="64807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PaNOSC has received funding from the European Union’s Horizon 2020 research and innovation programme under grant agreement no. 823852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10972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4343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43434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343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3434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43434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3434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3434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43434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3434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0002" y="5805264"/>
            <a:ext cx="1806638" cy="9353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bs.esrf.fr/2020/08/25/esrf-ebs-opens-to-use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ctrTitle"/>
          </p:nvPr>
        </p:nvSpPr>
        <p:spPr>
          <a:xfrm>
            <a:off x="1487486" y="3192651"/>
            <a:ext cx="10369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4A4E4F"/>
              </a:buClr>
              <a:buSzPts val="3500"/>
              <a:buFont typeface="Calibri"/>
              <a:buNone/>
            </a:pPr>
            <a:r>
              <a:rPr lang="en-US"/>
              <a:t>What PaNOSC changed for ESRF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 txBox="1">
            <a:spLocks noGrp="1"/>
          </p:cNvSpPr>
          <p:nvPr>
            <p:ph type="subTitle" idx="1"/>
          </p:nvPr>
        </p:nvSpPr>
        <p:spPr>
          <a:xfrm>
            <a:off x="1487488" y="4453880"/>
            <a:ext cx="10704600" cy="1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000"/>
              <a:buNone/>
            </a:pPr>
            <a:r>
              <a:rPr lang="en-US" sz="2000">
                <a:solidFill>
                  <a:srgbClr val="4C4D4F"/>
                </a:solidFill>
              </a:rPr>
              <a:t>Andy Götz</a:t>
            </a:r>
            <a:endParaRPr/>
          </a:p>
          <a:p>
            <a:pPr marL="0" lvl="0" indent="0" algn="l" rtl="0">
              <a:spcBef>
                <a:spcPts val="690"/>
              </a:spcBef>
              <a:spcAft>
                <a:spcPts val="0"/>
              </a:spcAft>
              <a:buClr>
                <a:srgbClr val="4C4D4F"/>
              </a:buClr>
              <a:buSzPts val="2000"/>
              <a:buNone/>
            </a:pPr>
            <a:r>
              <a:rPr lang="en-US" sz="2000">
                <a:solidFill>
                  <a:srgbClr val="4C4D4F"/>
                </a:solidFill>
              </a:rPr>
              <a:t>ESRF</a:t>
            </a:r>
            <a:endParaRPr/>
          </a:p>
          <a:p>
            <a:pPr marL="0" lvl="0" indent="0" algn="l" rtl="0">
              <a:spcBef>
                <a:spcPts val="690"/>
              </a:spcBef>
              <a:spcAft>
                <a:spcPts val="0"/>
              </a:spcAft>
              <a:buClr>
                <a:srgbClr val="4A4E4F"/>
              </a:buClr>
              <a:buSzPts val="2000"/>
              <a:buNone/>
            </a:pPr>
            <a:endParaRPr sz="2000">
              <a:solidFill>
                <a:srgbClr val="4C4D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90"/>
              </a:spcBef>
              <a:spcAft>
                <a:spcPts val="0"/>
              </a:spcAft>
              <a:buClr>
                <a:srgbClr val="4C4D4F"/>
              </a:buClr>
              <a:buSzPts val="2000"/>
              <a:buNone/>
            </a:pPr>
            <a:r>
              <a:rPr lang="en-US"/>
              <a:t>30 November 2022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2332113" y="6340712"/>
            <a:ext cx="9097887" cy="12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Horizon 2020 research and innovation programme under grant agreement No. 823852</a:t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9efffc8799_0_8"/>
          <p:cNvSpPr txBox="1">
            <a:spLocks noGrp="1"/>
          </p:cNvSpPr>
          <p:nvPr>
            <p:ph type="title"/>
          </p:nvPr>
        </p:nvSpPr>
        <p:spPr>
          <a:xfrm>
            <a:off x="2298975" y="239650"/>
            <a:ext cx="7310100" cy="4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ESRF upgraded the source during PaNOSC</a:t>
            </a:r>
            <a:endParaRPr sz="3200"/>
          </a:p>
        </p:txBody>
      </p:sp>
      <p:sp>
        <p:nvSpPr>
          <p:cNvPr id="56" name="Google Shape;56;g19efffc8799_0_8"/>
          <p:cNvSpPr txBox="1">
            <a:spLocks noGrp="1"/>
          </p:cNvSpPr>
          <p:nvPr>
            <p:ph type="body" idx="2"/>
          </p:nvPr>
        </p:nvSpPr>
        <p:spPr>
          <a:xfrm>
            <a:off x="457200" y="3310425"/>
            <a:ext cx="6239100" cy="341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challenge: building a new generation of synchrotron within an existing infrastructure</a:t>
            </a:r>
            <a:endParaRPr sz="17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7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body of the car remains the same, but we took out the old motor and put in the new engine of a Ferrari</a:t>
            </a:r>
            <a:r>
              <a:rPr lang="en-US" sz="1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explains Pantaleo Raimondi.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lang="en-US" sz="1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December 2018,</a:t>
            </a: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26 years of loyal service, one of the highest-performing X-ray sources in the world was shut down for 20 months. …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https://ebs.esrf.fr/2020/08/25/esrf-ebs-opens-to-users/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PaNOSC</a:t>
            </a: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started </a:t>
            </a:r>
            <a:r>
              <a:rPr lang="en-US" sz="1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December 2018</a:t>
            </a: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19efffc8799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375" y="898088"/>
            <a:ext cx="84772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19efffc8799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5075" y="3250150"/>
            <a:ext cx="4672150" cy="34760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23EB40-9D79-4EB4-A283-2CBE73EA0AF8}"/>
              </a:ext>
            </a:extLst>
          </p:cNvPr>
          <p:cNvSpPr/>
          <p:nvPr/>
        </p:nvSpPr>
        <p:spPr>
          <a:xfrm rot="20861513">
            <a:off x="1264445" y="2954481"/>
            <a:ext cx="10214655" cy="1938992"/>
          </a:xfrm>
          <a:prstGeom prst="rect">
            <a:avLst/>
          </a:prstGeom>
          <a:noFill/>
          <a:ln>
            <a:solidFill>
              <a:srgbClr val="A34874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highlight>
                  <a:srgbClr val="C0C0C0"/>
                </a:highlight>
              </a:rPr>
              <a:t>PaNOSC enabled FAIR data management</a:t>
            </a:r>
            <a:br>
              <a:rPr lang="en-US" sz="4000" b="1" dirty="0">
                <a:ln/>
                <a:solidFill>
                  <a:schemeClr val="accent4"/>
                </a:solidFill>
                <a:highlight>
                  <a:srgbClr val="C0C0C0"/>
                </a:highlight>
              </a:rPr>
            </a:br>
            <a:r>
              <a:rPr lang="en-US" sz="4000" b="1" dirty="0">
                <a:ln/>
                <a:solidFill>
                  <a:schemeClr val="accent4"/>
                </a:solidFill>
                <a:highlight>
                  <a:srgbClr val="C0C0C0"/>
                </a:highlight>
              </a:rPr>
              <a:t>to be implemented on ESRF-EBS</a:t>
            </a:r>
            <a:br>
              <a:rPr lang="en-US" sz="4000" b="1" dirty="0">
                <a:ln/>
                <a:solidFill>
                  <a:schemeClr val="accent4"/>
                </a:solidFill>
                <a:highlight>
                  <a:srgbClr val="C0C0C0"/>
                </a:highlight>
              </a:rPr>
            </a:br>
            <a:r>
              <a:rPr lang="en-US" sz="4000" b="1" dirty="0">
                <a:ln/>
                <a:solidFill>
                  <a:schemeClr val="accent4"/>
                </a:solidFill>
                <a:highlight>
                  <a:srgbClr val="C0C0C0"/>
                </a:highlight>
              </a:rPr>
              <a:t>beamlines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9053754c5_1_263"/>
          <p:cNvSpPr txBox="1">
            <a:spLocks noGrp="1"/>
          </p:cNvSpPr>
          <p:nvPr>
            <p:ph type="title"/>
          </p:nvPr>
        </p:nvSpPr>
        <p:spPr>
          <a:xfrm>
            <a:off x="808893" y="141848"/>
            <a:ext cx="10895428" cy="25863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What PaNOSC changed for ESRF?</a:t>
            </a:r>
            <a:endParaRPr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E579A-E44F-4730-A803-68657A8D359C}"/>
              </a:ext>
            </a:extLst>
          </p:cNvPr>
          <p:cNvSpPr/>
          <p:nvPr/>
        </p:nvSpPr>
        <p:spPr>
          <a:xfrm>
            <a:off x="1310075" y="2967335"/>
            <a:ext cx="9571852" cy="923330"/>
          </a:xfrm>
          <a:prstGeom prst="rect">
            <a:avLst/>
          </a:prstGeom>
          <a:noFill/>
          <a:ln>
            <a:solidFill>
              <a:srgbClr val="A34874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1. Making FAIR data a reality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3B5A33-15EC-4502-8BAC-F4F17EDA4DDE}"/>
              </a:ext>
            </a:extLst>
          </p:cNvPr>
          <p:cNvSpPr/>
          <p:nvPr/>
        </p:nvSpPr>
        <p:spPr>
          <a:xfrm>
            <a:off x="1932347" y="4689239"/>
            <a:ext cx="8648521" cy="923330"/>
          </a:xfrm>
          <a:prstGeom prst="rect">
            <a:avLst/>
          </a:prstGeom>
          <a:noFill/>
          <a:ln>
            <a:solidFill>
              <a:srgbClr val="A34874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2. Building the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PaN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EOSC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9053754c5_1_26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310100" cy="4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PaNOSC changed for ESRF</a:t>
            </a:r>
            <a:endParaRPr/>
          </a:p>
        </p:txBody>
      </p:sp>
      <p:sp>
        <p:nvSpPr>
          <p:cNvPr id="65" name="Google Shape;65;g199053754c5_1_263"/>
          <p:cNvSpPr txBox="1">
            <a:spLocks noGrp="1"/>
          </p:cNvSpPr>
          <p:nvPr>
            <p:ph type="body" idx="2"/>
          </p:nvPr>
        </p:nvSpPr>
        <p:spPr>
          <a:xfrm>
            <a:off x="457200" y="1332600"/>
            <a:ext cx="11854200" cy="456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>
                <a:solidFill>
                  <a:srgbClr val="4C4D4F"/>
                </a:solidFill>
              </a:rPr>
              <a:t>First draft of </a:t>
            </a:r>
            <a:r>
              <a:rPr lang="en-US" b="1" dirty="0">
                <a:solidFill>
                  <a:srgbClr val="4C4D4F"/>
                </a:solidFill>
              </a:rPr>
              <a:t>FAIR Data Policy (thanks to </a:t>
            </a:r>
            <a:r>
              <a:rPr lang="en-US" b="1" u="sng" dirty="0">
                <a:solidFill>
                  <a:srgbClr val="4C4D4F"/>
                </a:solidFill>
              </a:rPr>
              <a:t>PaNOSC DP framework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Data </a:t>
            </a:r>
            <a:r>
              <a:rPr lang="en-US" b="1" dirty="0" err="1">
                <a:solidFill>
                  <a:srgbClr val="4C4D4F"/>
                </a:solidFill>
              </a:rPr>
              <a:t>Policy+data</a:t>
            </a:r>
            <a:r>
              <a:rPr lang="en-US" b="1" dirty="0">
                <a:solidFill>
                  <a:srgbClr val="4C4D4F"/>
                </a:solidFill>
              </a:rPr>
              <a:t> </a:t>
            </a:r>
            <a:r>
              <a:rPr lang="en-US" b="1" dirty="0" err="1">
                <a:solidFill>
                  <a:srgbClr val="4C4D4F"/>
                </a:solidFill>
              </a:rPr>
              <a:t>portal+e-logbook</a:t>
            </a:r>
            <a:r>
              <a:rPr lang="en-US" b="1" dirty="0">
                <a:solidFill>
                  <a:srgbClr val="4C4D4F"/>
                </a:solidFill>
              </a:rPr>
              <a:t> </a:t>
            </a:r>
            <a:r>
              <a:rPr lang="en-US" dirty="0">
                <a:solidFill>
                  <a:srgbClr val="4C4D4F"/>
                </a:solidFill>
              </a:rPr>
              <a:t>on</a:t>
            </a:r>
            <a:r>
              <a:rPr lang="en-US" b="1" dirty="0">
                <a:solidFill>
                  <a:srgbClr val="4C4D4F"/>
                </a:solidFill>
              </a:rPr>
              <a:t> 42/44 beamlines (thanks to ESRF staff)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Nexus/HDF5 </a:t>
            </a:r>
            <a:r>
              <a:rPr lang="en-US" dirty="0">
                <a:solidFill>
                  <a:srgbClr val="4C4D4F"/>
                </a:solidFill>
              </a:rPr>
              <a:t>on </a:t>
            </a:r>
            <a:r>
              <a:rPr lang="en-US" b="1" dirty="0">
                <a:solidFill>
                  <a:srgbClr val="4C4D4F"/>
                </a:solidFill>
              </a:rPr>
              <a:t>half of all beamlines (thanks to </a:t>
            </a:r>
            <a:r>
              <a:rPr lang="en-US" b="1" dirty="0" err="1">
                <a:solidFill>
                  <a:srgbClr val="4C4D4F"/>
                </a:solidFill>
              </a:rPr>
              <a:t>BLISS+NexusWriter+Lima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DMPs implemented </a:t>
            </a:r>
            <a:r>
              <a:rPr lang="en-US" dirty="0">
                <a:solidFill>
                  <a:srgbClr val="4C4D4F"/>
                </a:solidFill>
              </a:rPr>
              <a:t>for</a:t>
            </a:r>
            <a:r>
              <a:rPr lang="en-US" b="1" dirty="0">
                <a:solidFill>
                  <a:srgbClr val="4C4D4F"/>
                </a:solidFill>
              </a:rPr>
              <a:t> all proposals (thanks to </a:t>
            </a:r>
            <a:r>
              <a:rPr lang="en-US" b="1" u="sng" dirty="0">
                <a:solidFill>
                  <a:srgbClr val="4C4D4F"/>
                </a:solidFill>
              </a:rPr>
              <a:t>DS-Wizard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Data </a:t>
            </a:r>
            <a:r>
              <a:rPr lang="en-US" b="1" dirty="0" err="1">
                <a:solidFill>
                  <a:srgbClr val="4C4D4F"/>
                </a:solidFill>
              </a:rPr>
              <a:t>visualisation</a:t>
            </a:r>
            <a:r>
              <a:rPr lang="en-US" b="1" dirty="0">
                <a:solidFill>
                  <a:srgbClr val="4C4D4F"/>
                </a:solidFill>
              </a:rPr>
              <a:t> in </a:t>
            </a:r>
            <a:r>
              <a:rPr lang="en-US" b="1" dirty="0" err="1">
                <a:solidFill>
                  <a:srgbClr val="4C4D4F"/>
                </a:solidFill>
              </a:rPr>
              <a:t>Jupyter</a:t>
            </a:r>
            <a:r>
              <a:rPr lang="en-US" b="1" dirty="0">
                <a:solidFill>
                  <a:srgbClr val="4C4D4F"/>
                </a:solidFill>
              </a:rPr>
              <a:t> + data portal + other web applications (thanks to </a:t>
            </a:r>
            <a:r>
              <a:rPr lang="en-US" b="1" u="sng" dirty="0">
                <a:solidFill>
                  <a:srgbClr val="4C4D4F"/>
                </a:solidFill>
              </a:rPr>
              <a:t>H5Web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 err="1">
                <a:solidFill>
                  <a:srgbClr val="4C4D4F"/>
                </a:solidFill>
              </a:rPr>
              <a:t>Jupyter-slurm</a:t>
            </a:r>
            <a:r>
              <a:rPr lang="en-US" b="1" dirty="0">
                <a:solidFill>
                  <a:srgbClr val="4C4D4F"/>
                </a:solidFill>
              </a:rPr>
              <a:t> service used daily (thanks to </a:t>
            </a:r>
            <a:r>
              <a:rPr lang="en-US" b="1" u="sng" dirty="0" err="1">
                <a:solidFill>
                  <a:srgbClr val="4C4D4F"/>
                </a:solidFill>
              </a:rPr>
              <a:t>jupyterhub</a:t>
            </a:r>
            <a:r>
              <a:rPr lang="en-US" b="1" u="sng" dirty="0">
                <a:solidFill>
                  <a:srgbClr val="4C4D4F"/>
                </a:solidFill>
              </a:rPr>
              <a:t>-moss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VISA+CERNVMFs deployed and being tested on beamlines (thanks to </a:t>
            </a:r>
            <a:r>
              <a:rPr lang="en-US" b="1" u="sng" dirty="0">
                <a:solidFill>
                  <a:srgbClr val="4C4D4F"/>
                </a:solidFill>
              </a:rPr>
              <a:t>VISA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OASYS training developed + implemented new algorithms (thanks to </a:t>
            </a:r>
            <a:r>
              <a:rPr lang="en-US" b="1" u="sng" dirty="0">
                <a:solidFill>
                  <a:srgbClr val="4C4D4F"/>
                </a:solidFill>
              </a:rPr>
              <a:t>Vinyl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Search API implemented and deployed (thanks to </a:t>
            </a:r>
            <a:r>
              <a:rPr lang="en-US" b="1" u="sng" dirty="0">
                <a:solidFill>
                  <a:srgbClr val="4C4D4F"/>
                </a:solidFill>
              </a:rPr>
              <a:t>ICAT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Human Organ Atlas deployed (thanks to </a:t>
            </a:r>
            <a:r>
              <a:rPr lang="en-US" b="1" u="sng" dirty="0">
                <a:solidFill>
                  <a:srgbClr val="4C4D4F"/>
                </a:solidFill>
              </a:rPr>
              <a:t>PaNOSC search portal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Data transfer solved for users (thanks to </a:t>
            </a:r>
            <a:r>
              <a:rPr lang="en-US" b="1" u="sng" dirty="0">
                <a:solidFill>
                  <a:srgbClr val="4C4D4F"/>
                </a:solidFill>
              </a:rPr>
              <a:t>Globus</a:t>
            </a:r>
            <a:r>
              <a:rPr lang="en-US" b="1" dirty="0">
                <a:solidFill>
                  <a:srgbClr val="4C4D4F"/>
                </a:solidFill>
              </a:rPr>
              <a:t> + Aspera deployed 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E-learning platform ready to be adopted (thanks to </a:t>
            </a:r>
            <a:r>
              <a:rPr lang="en-US" b="1" u="sng" dirty="0">
                <a:solidFill>
                  <a:srgbClr val="4C4D4F"/>
                </a:solidFill>
              </a:rPr>
              <a:t>e-learning.e-training.org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b="1" dirty="0">
              <a:solidFill>
                <a:srgbClr val="4C4D4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4C4D4F"/>
                </a:solidFill>
              </a:rPr>
              <a:t>→ Open Science and FAIR data became the new normal to aim for (thanks to EOSC)</a:t>
            </a:r>
            <a:endParaRPr b="1" dirty="0">
              <a:solidFill>
                <a:srgbClr val="4C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efffc8799_0_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9308700" cy="4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curated in ICAT @ ESRF over last 12 months</a:t>
            </a:r>
            <a:endParaRPr/>
          </a:p>
        </p:txBody>
      </p:sp>
      <p:sp>
        <p:nvSpPr>
          <p:cNvPr id="72" name="Google Shape;72;g19efffc8799_0_0"/>
          <p:cNvSpPr txBox="1">
            <a:spLocks noGrp="1"/>
          </p:cNvSpPr>
          <p:nvPr>
            <p:ph type="body" idx="2"/>
          </p:nvPr>
        </p:nvSpPr>
        <p:spPr>
          <a:xfrm>
            <a:off x="384625" y="1457650"/>
            <a:ext cx="11582400" cy="99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44 beamlines have the data policy installed and 42 are collecting metadata + data :</a:t>
            </a:r>
            <a:endParaRPr b="1"/>
          </a:p>
        </p:txBody>
      </p:sp>
      <p:pic>
        <p:nvPicPr>
          <p:cNvPr id="73" name="Google Shape;73;g19efffc879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00" y="2752950"/>
            <a:ext cx="11887197" cy="3039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efffc8799_0_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310100" cy="4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</a:rPr>
              <a:t>PaNOSC</a:t>
            </a:r>
            <a:r>
              <a:rPr lang="en-US"/>
              <a:t> is </a:t>
            </a:r>
            <a:r>
              <a:rPr lang="en-US">
                <a:solidFill>
                  <a:schemeClr val="accent4"/>
                </a:solidFill>
              </a:rPr>
              <a:t>PEOPLE @ ESRF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80" name="Google Shape;80;g19efffc8799_0_19"/>
          <p:cNvSpPr txBox="1">
            <a:spLocks noGrp="1"/>
          </p:cNvSpPr>
          <p:nvPr>
            <p:ph type="body" idx="2"/>
          </p:nvPr>
        </p:nvSpPr>
        <p:spPr>
          <a:xfrm>
            <a:off x="411150" y="1302650"/>
            <a:ext cx="11674500" cy="516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>
                <a:solidFill>
                  <a:srgbClr val="4C4D4F"/>
                </a:solidFill>
              </a:rPr>
              <a:t>First draft of </a:t>
            </a:r>
            <a:r>
              <a:rPr lang="en-US" b="1" dirty="0">
                <a:solidFill>
                  <a:srgbClr val="4C4D4F"/>
                </a:solidFill>
              </a:rPr>
              <a:t>FAIR Data Policy (thanks to </a:t>
            </a:r>
            <a:r>
              <a:rPr lang="en-US" b="1" u="sng" dirty="0">
                <a:solidFill>
                  <a:schemeClr val="accent4"/>
                </a:solidFill>
              </a:rPr>
              <a:t>Rudolf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Data </a:t>
            </a:r>
            <a:r>
              <a:rPr lang="en-US" b="1" dirty="0" err="1">
                <a:solidFill>
                  <a:srgbClr val="4C4D4F"/>
                </a:solidFill>
              </a:rPr>
              <a:t>Policy+data</a:t>
            </a:r>
            <a:r>
              <a:rPr lang="en-US" b="1" dirty="0">
                <a:solidFill>
                  <a:srgbClr val="4C4D4F"/>
                </a:solidFill>
              </a:rPr>
              <a:t> </a:t>
            </a:r>
            <a:r>
              <a:rPr lang="en-US" b="1" dirty="0" err="1">
                <a:solidFill>
                  <a:srgbClr val="4C4D4F"/>
                </a:solidFill>
              </a:rPr>
              <a:t>portal+e-logbook</a:t>
            </a:r>
            <a:r>
              <a:rPr lang="en-US" b="1" dirty="0">
                <a:solidFill>
                  <a:srgbClr val="4C4D4F"/>
                </a:solidFill>
              </a:rPr>
              <a:t> </a:t>
            </a:r>
            <a:r>
              <a:rPr lang="en-US" dirty="0">
                <a:solidFill>
                  <a:srgbClr val="4C4D4F"/>
                </a:solidFill>
              </a:rPr>
              <a:t>on 42/44 beamlines </a:t>
            </a:r>
            <a:r>
              <a:rPr lang="en-US" b="1" dirty="0">
                <a:solidFill>
                  <a:srgbClr val="4C4D4F"/>
                </a:solidFill>
              </a:rPr>
              <a:t>(thanks to </a:t>
            </a:r>
            <a:r>
              <a:rPr lang="en-US" b="1" dirty="0" err="1">
                <a:solidFill>
                  <a:schemeClr val="accent4"/>
                </a:solidFill>
              </a:rPr>
              <a:t>Alex+Marjolaine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Nexus/HDF5</a:t>
            </a:r>
            <a:r>
              <a:rPr lang="en-US" dirty="0">
                <a:solidFill>
                  <a:srgbClr val="4C4D4F"/>
                </a:solidFill>
              </a:rPr>
              <a:t> on half of all beamlines</a:t>
            </a:r>
            <a:r>
              <a:rPr lang="en-US" b="1" dirty="0">
                <a:solidFill>
                  <a:srgbClr val="4C4D4F"/>
                </a:solidFill>
              </a:rPr>
              <a:t> (thanks to </a:t>
            </a:r>
            <a:r>
              <a:rPr lang="en-US" b="1" dirty="0" err="1">
                <a:solidFill>
                  <a:schemeClr val="accent4"/>
                </a:solidFill>
              </a:rPr>
              <a:t>Wout+Matias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DMPs </a:t>
            </a:r>
            <a:r>
              <a:rPr lang="en-US" dirty="0">
                <a:solidFill>
                  <a:srgbClr val="4C4D4F"/>
                </a:solidFill>
              </a:rPr>
              <a:t>implemented for all proposals</a:t>
            </a:r>
            <a:r>
              <a:rPr lang="en-US" b="1" dirty="0">
                <a:solidFill>
                  <a:srgbClr val="4C4D4F"/>
                </a:solidFill>
              </a:rPr>
              <a:t> (thanks to </a:t>
            </a:r>
            <a:r>
              <a:rPr lang="en-US" b="1" dirty="0" err="1">
                <a:solidFill>
                  <a:srgbClr val="4C4D4F"/>
                </a:solidFill>
              </a:rPr>
              <a:t>Marjolaine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Data </a:t>
            </a:r>
            <a:r>
              <a:rPr lang="en-US" b="1" dirty="0" err="1">
                <a:solidFill>
                  <a:srgbClr val="4C4D4F"/>
                </a:solidFill>
              </a:rPr>
              <a:t>visualisation</a:t>
            </a:r>
            <a:r>
              <a:rPr lang="en-US" b="1" dirty="0">
                <a:solidFill>
                  <a:srgbClr val="4C4D4F"/>
                </a:solidFill>
              </a:rPr>
              <a:t> </a:t>
            </a:r>
            <a:r>
              <a:rPr lang="en-US" dirty="0">
                <a:solidFill>
                  <a:srgbClr val="4C4D4F"/>
                </a:solidFill>
              </a:rPr>
              <a:t>in data portal + other web applications</a:t>
            </a:r>
            <a:r>
              <a:rPr lang="en-US" b="1" dirty="0">
                <a:solidFill>
                  <a:srgbClr val="4C4D4F"/>
                </a:solidFill>
              </a:rPr>
              <a:t> (thanks to </a:t>
            </a:r>
            <a:r>
              <a:rPr lang="en-US" b="1" dirty="0" err="1">
                <a:solidFill>
                  <a:schemeClr val="accent4"/>
                </a:solidFill>
              </a:rPr>
              <a:t>Loic+Axel+Thomas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 err="1">
                <a:solidFill>
                  <a:srgbClr val="4C4D4F"/>
                </a:solidFill>
              </a:rPr>
              <a:t>Jupyter-slurm</a:t>
            </a:r>
            <a:r>
              <a:rPr lang="en-US" dirty="0">
                <a:solidFill>
                  <a:srgbClr val="4C4D4F"/>
                </a:solidFill>
              </a:rPr>
              <a:t> service used daily </a:t>
            </a:r>
            <a:r>
              <a:rPr lang="en-US" b="1" dirty="0">
                <a:solidFill>
                  <a:srgbClr val="4C4D4F"/>
                </a:solidFill>
              </a:rPr>
              <a:t>(thanks to </a:t>
            </a:r>
            <a:r>
              <a:rPr lang="en-US" b="1" dirty="0" err="1">
                <a:solidFill>
                  <a:schemeClr val="accent4"/>
                </a:solidFill>
              </a:rPr>
              <a:t>Thomas+Loic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OASYS </a:t>
            </a:r>
            <a:r>
              <a:rPr lang="en-US" dirty="0" err="1">
                <a:solidFill>
                  <a:srgbClr val="4C4D4F"/>
                </a:solidFill>
              </a:rPr>
              <a:t>training+implemented</a:t>
            </a:r>
            <a:r>
              <a:rPr lang="en-US" dirty="0">
                <a:solidFill>
                  <a:srgbClr val="4C4D4F"/>
                </a:solidFill>
              </a:rPr>
              <a:t> new algorithms </a:t>
            </a:r>
            <a:r>
              <a:rPr lang="en-US" b="1" dirty="0">
                <a:solidFill>
                  <a:srgbClr val="4C4D4F"/>
                </a:solidFill>
              </a:rPr>
              <a:t>(thanks to </a:t>
            </a:r>
            <a:r>
              <a:rPr lang="en-US" b="1" dirty="0" err="1">
                <a:solidFill>
                  <a:schemeClr val="accent4"/>
                </a:solidFill>
              </a:rPr>
              <a:t>Manolo+Juan+Melissa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VISA+CERNVMFS</a:t>
            </a:r>
            <a:r>
              <a:rPr lang="en-US" dirty="0">
                <a:solidFill>
                  <a:srgbClr val="4C4D4F"/>
                </a:solidFill>
              </a:rPr>
              <a:t> deployed and being tested on beamlines </a:t>
            </a:r>
            <a:r>
              <a:rPr lang="en-US" b="1" dirty="0">
                <a:solidFill>
                  <a:srgbClr val="4C4D4F"/>
                </a:solidFill>
              </a:rPr>
              <a:t>(thanks to </a:t>
            </a:r>
            <a:r>
              <a:rPr lang="en-US" b="1" dirty="0" err="1">
                <a:solidFill>
                  <a:schemeClr val="accent4"/>
                </a:solidFill>
              </a:rPr>
              <a:t>Antoine+Aidan+Cedric+Francois+Jean-Francois+Jordi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Search API</a:t>
            </a:r>
            <a:r>
              <a:rPr lang="en-US" dirty="0">
                <a:solidFill>
                  <a:srgbClr val="4C4D4F"/>
                </a:solidFill>
              </a:rPr>
              <a:t> implemented and deployed</a:t>
            </a:r>
            <a:r>
              <a:rPr lang="en-US" b="1" dirty="0">
                <a:solidFill>
                  <a:srgbClr val="4C4D4F"/>
                </a:solidFill>
              </a:rPr>
              <a:t> (thanks to </a:t>
            </a:r>
            <a:r>
              <a:rPr lang="en-US" b="1" dirty="0" err="1">
                <a:solidFill>
                  <a:schemeClr val="accent4"/>
                </a:solidFill>
              </a:rPr>
              <a:t>Alex+STFC</a:t>
            </a:r>
            <a:r>
              <a:rPr lang="en-US" b="1" dirty="0">
                <a:solidFill>
                  <a:schemeClr val="accent4"/>
                </a:solidFill>
              </a:rPr>
              <a:t> team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Human Organ Atlas </a:t>
            </a:r>
            <a:r>
              <a:rPr lang="en-US" dirty="0">
                <a:solidFill>
                  <a:srgbClr val="4C4D4F"/>
                </a:solidFill>
              </a:rPr>
              <a:t>deployed </a:t>
            </a:r>
            <a:r>
              <a:rPr lang="en-US" b="1" dirty="0">
                <a:solidFill>
                  <a:srgbClr val="4C4D4F"/>
                </a:solidFill>
              </a:rPr>
              <a:t>(thanks to </a:t>
            </a:r>
            <a:r>
              <a:rPr lang="en-US" b="1" dirty="0" err="1">
                <a:solidFill>
                  <a:schemeClr val="accent4"/>
                </a:solidFill>
              </a:rPr>
              <a:t>Axel+Axel+Jean-Francois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Data transfer</a:t>
            </a:r>
            <a:r>
              <a:rPr lang="en-US" dirty="0">
                <a:solidFill>
                  <a:srgbClr val="4C4D4F"/>
                </a:solidFill>
              </a:rPr>
              <a:t> solved for users </a:t>
            </a:r>
            <a:r>
              <a:rPr lang="en-US" b="1" dirty="0">
                <a:solidFill>
                  <a:srgbClr val="4C4D4F"/>
                </a:solidFill>
              </a:rPr>
              <a:t>(thanks to </a:t>
            </a:r>
            <a:r>
              <a:rPr lang="en-US" b="1" dirty="0" err="1">
                <a:solidFill>
                  <a:schemeClr val="accent4"/>
                </a:solidFill>
              </a:rPr>
              <a:t>Jean-Francois+team</a:t>
            </a:r>
            <a:r>
              <a:rPr lang="en-US" b="1" dirty="0">
                <a:solidFill>
                  <a:srgbClr val="4C4D4F"/>
                </a:solidFill>
              </a:rPr>
              <a:t> 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E-learning </a:t>
            </a:r>
            <a:r>
              <a:rPr lang="en-US" dirty="0">
                <a:solidFill>
                  <a:srgbClr val="4C4D4F"/>
                </a:solidFill>
              </a:rPr>
              <a:t>platform learning material </a:t>
            </a:r>
            <a:r>
              <a:rPr lang="en-US" b="1" dirty="0">
                <a:solidFill>
                  <a:srgbClr val="4C4D4F"/>
                </a:solidFill>
              </a:rPr>
              <a:t>(thanks to </a:t>
            </a:r>
            <a:r>
              <a:rPr lang="en-US" b="1" dirty="0" err="1">
                <a:solidFill>
                  <a:schemeClr val="accent4"/>
                </a:solidFill>
              </a:rPr>
              <a:t>Marius+Manolo+Andy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4C4D4F"/>
                </a:solidFill>
              </a:rPr>
              <a:t>→ Open Science</a:t>
            </a:r>
            <a:r>
              <a:rPr lang="en-US" dirty="0">
                <a:solidFill>
                  <a:srgbClr val="4C4D4F"/>
                </a:solidFill>
              </a:rPr>
              <a:t> and </a:t>
            </a:r>
            <a:r>
              <a:rPr lang="en-US" b="1" dirty="0">
                <a:solidFill>
                  <a:srgbClr val="4C4D4F"/>
                </a:solidFill>
              </a:rPr>
              <a:t>FAIR data (thanks to </a:t>
            </a:r>
            <a:r>
              <a:rPr lang="en-US" b="1" dirty="0">
                <a:solidFill>
                  <a:schemeClr val="accent4"/>
                </a:solidFill>
              </a:rPr>
              <a:t>ESRF management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efffc8799_0_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7310100" cy="4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coming after </a:t>
            </a:r>
            <a:r>
              <a:rPr lang="en-US">
                <a:solidFill>
                  <a:schemeClr val="accent4"/>
                </a:solidFill>
              </a:rPr>
              <a:t>PaNOSC @ ESRF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87" name="Google Shape;87;g19efffc8799_0_26"/>
          <p:cNvSpPr txBox="1">
            <a:spLocks noGrp="1"/>
          </p:cNvSpPr>
          <p:nvPr>
            <p:ph type="body" idx="2"/>
          </p:nvPr>
        </p:nvSpPr>
        <p:spPr>
          <a:xfrm>
            <a:off x="457200" y="1236850"/>
            <a:ext cx="11165400" cy="551564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Adoption of FAIR Data Policy (</a:t>
            </a:r>
            <a:r>
              <a:rPr lang="en-US" dirty="0" err="1">
                <a:solidFill>
                  <a:srgbClr val="6E73B0"/>
                </a:solidFill>
              </a:rPr>
              <a:t>Andy+Jean-Francois+ESRF</a:t>
            </a:r>
            <a:r>
              <a:rPr lang="en-US" dirty="0">
                <a:solidFill>
                  <a:srgbClr val="6E73B0"/>
                </a:solidFill>
              </a:rPr>
              <a:t> management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CTS certification + Data Policy implemented on 44/44 beamlines (</a:t>
            </a:r>
            <a:r>
              <a:rPr lang="en-US" dirty="0">
                <a:solidFill>
                  <a:srgbClr val="6E73B0"/>
                </a:solidFill>
              </a:rPr>
              <a:t>ESRF staff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Nexus/HDF5 enhanced definitions on all beamlines e.g. </a:t>
            </a:r>
            <a:r>
              <a:rPr lang="en-US" b="1" dirty="0" err="1">
                <a:solidFill>
                  <a:srgbClr val="4C4D4F"/>
                </a:solidFill>
              </a:rPr>
              <a:t>NxMx+IUCr</a:t>
            </a:r>
            <a:r>
              <a:rPr lang="en-US" b="1" dirty="0">
                <a:solidFill>
                  <a:srgbClr val="4C4D4F"/>
                </a:solidFill>
              </a:rPr>
              <a:t> (</a:t>
            </a:r>
            <a:r>
              <a:rPr lang="en-US" dirty="0">
                <a:solidFill>
                  <a:srgbClr val="6E73B0"/>
                </a:solidFill>
              </a:rPr>
              <a:t>ESRF staff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Useful DMPs for users (</a:t>
            </a:r>
            <a:r>
              <a:rPr lang="en-US" dirty="0" err="1">
                <a:solidFill>
                  <a:srgbClr val="6E73B0"/>
                </a:solidFill>
              </a:rPr>
              <a:t>Marjolaine+User</a:t>
            </a:r>
            <a:r>
              <a:rPr lang="en-US" dirty="0">
                <a:solidFill>
                  <a:srgbClr val="6E73B0"/>
                </a:solidFill>
              </a:rPr>
              <a:t> </a:t>
            </a:r>
            <a:r>
              <a:rPr lang="en-US" dirty="0" err="1">
                <a:solidFill>
                  <a:srgbClr val="6E73B0"/>
                </a:solidFill>
              </a:rPr>
              <a:t>office+Beamline</a:t>
            </a:r>
            <a:r>
              <a:rPr lang="en-US" dirty="0">
                <a:solidFill>
                  <a:srgbClr val="6E73B0"/>
                </a:solidFill>
              </a:rPr>
              <a:t> staff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Data </a:t>
            </a:r>
            <a:r>
              <a:rPr lang="en-US" b="1" dirty="0" err="1">
                <a:solidFill>
                  <a:srgbClr val="4C4D4F"/>
                </a:solidFill>
              </a:rPr>
              <a:t>visualisation</a:t>
            </a:r>
            <a:r>
              <a:rPr lang="en-US" b="1" dirty="0">
                <a:solidFill>
                  <a:srgbClr val="4C4D4F"/>
                </a:solidFill>
              </a:rPr>
              <a:t> in data portal of processed data (</a:t>
            </a:r>
            <a:r>
              <a:rPr lang="en-US" dirty="0" err="1">
                <a:solidFill>
                  <a:srgbClr val="6E73B0"/>
                </a:solidFill>
              </a:rPr>
              <a:t>Axel+Loic+Thomas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 err="1">
                <a:solidFill>
                  <a:srgbClr val="4C4D4F"/>
                </a:solidFill>
              </a:rPr>
              <a:t>Jupyter-slurm</a:t>
            </a:r>
            <a:r>
              <a:rPr lang="en-US" b="1" dirty="0">
                <a:solidFill>
                  <a:srgbClr val="4C4D4F"/>
                </a:solidFill>
              </a:rPr>
              <a:t> service continues (</a:t>
            </a:r>
            <a:r>
              <a:rPr lang="en-US" dirty="0" err="1">
                <a:solidFill>
                  <a:srgbClr val="6E73B0"/>
                </a:solidFill>
              </a:rPr>
              <a:t>Thomas+Loic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VISA+CERNVMFS opened to users + beamlines (</a:t>
            </a:r>
            <a:r>
              <a:rPr lang="en-US" dirty="0" err="1">
                <a:solidFill>
                  <a:srgbClr val="6E73B0"/>
                </a:solidFill>
              </a:rPr>
              <a:t>Jean-Francois+team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OASYS training + instrument database (</a:t>
            </a:r>
            <a:r>
              <a:rPr lang="en-US" dirty="0" err="1">
                <a:solidFill>
                  <a:srgbClr val="6E73B0"/>
                </a:solidFill>
              </a:rPr>
              <a:t>Manolo+Juan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Search </a:t>
            </a:r>
            <a:r>
              <a:rPr lang="en-US" b="1" dirty="0" err="1">
                <a:solidFill>
                  <a:srgbClr val="4C4D4F"/>
                </a:solidFill>
              </a:rPr>
              <a:t>API+scoring</a:t>
            </a:r>
            <a:r>
              <a:rPr lang="en-US" b="1" dirty="0">
                <a:solidFill>
                  <a:srgbClr val="4C4D4F"/>
                </a:solidFill>
              </a:rPr>
              <a:t> improvements (</a:t>
            </a:r>
            <a:r>
              <a:rPr lang="en-US" dirty="0" err="1">
                <a:solidFill>
                  <a:srgbClr val="6E73B0"/>
                </a:solidFill>
              </a:rPr>
              <a:t>Alex+Marjolaine+Axel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Human Organ Atlas enhanced (</a:t>
            </a:r>
            <a:r>
              <a:rPr lang="en-US" dirty="0" err="1">
                <a:solidFill>
                  <a:srgbClr val="6E73B0"/>
                </a:solidFill>
              </a:rPr>
              <a:t>Axel+Claire+Alex+Marjolaine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Paleontology + materials science repositories (</a:t>
            </a:r>
            <a:r>
              <a:rPr lang="en-US" dirty="0" err="1">
                <a:solidFill>
                  <a:srgbClr val="6E73B0"/>
                </a:solidFill>
              </a:rPr>
              <a:t>Marjolaine+Alex+Paul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2400"/>
              <a:buAutoNum type="arabicPeriod"/>
            </a:pPr>
            <a:r>
              <a:rPr lang="en-US" b="1" dirty="0">
                <a:solidFill>
                  <a:srgbClr val="4C4D4F"/>
                </a:solidFill>
              </a:rPr>
              <a:t>E-learning platform training courses (</a:t>
            </a:r>
            <a:r>
              <a:rPr lang="en-US" dirty="0">
                <a:solidFill>
                  <a:srgbClr val="6E73B0"/>
                </a:solidFill>
              </a:rPr>
              <a:t>ESRF staff</a:t>
            </a:r>
            <a:r>
              <a:rPr lang="en-US" b="1" dirty="0">
                <a:solidFill>
                  <a:srgbClr val="4C4D4F"/>
                </a:solidFill>
              </a:rPr>
              <a:t>)</a:t>
            </a:r>
            <a:endParaRPr b="1" dirty="0">
              <a:solidFill>
                <a:srgbClr val="4C4D4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4C4D4F"/>
                </a:solidFill>
              </a:rPr>
              <a:t>→ Open Science policy  (</a:t>
            </a:r>
            <a:r>
              <a:rPr lang="en-US" dirty="0">
                <a:solidFill>
                  <a:srgbClr val="6E73B0"/>
                </a:solidFill>
              </a:rPr>
              <a:t>ESRF </a:t>
            </a:r>
            <a:r>
              <a:rPr lang="en-US" dirty="0" err="1">
                <a:solidFill>
                  <a:srgbClr val="6E73B0"/>
                </a:solidFill>
              </a:rPr>
              <a:t>management+Jean-Francois+Andy</a:t>
            </a:r>
            <a:r>
              <a:rPr lang="en-US" b="1" dirty="0">
                <a:solidFill>
                  <a:srgbClr val="4C4D4F"/>
                </a:solidFill>
              </a:rPr>
              <a:t>)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4C4D4F"/>
                </a:solidFill>
                <a:sym typeface="Wingdings" panose="05000000000000000000" pitchFamily="2" charset="2"/>
              </a:rPr>
              <a:t> INFRA-EOSC-01-01 collaboration with science clusters (</a:t>
            </a:r>
            <a:r>
              <a:rPr lang="en-US" dirty="0" err="1">
                <a:solidFill>
                  <a:srgbClr val="6E73B0"/>
                </a:solidFill>
                <a:sym typeface="Wingdings" panose="05000000000000000000" pitchFamily="2" charset="2"/>
              </a:rPr>
              <a:t>Andy+Jordi+Jean-Francois</a:t>
            </a:r>
            <a:r>
              <a:rPr lang="en-US" b="1" dirty="0">
                <a:solidFill>
                  <a:srgbClr val="4C4D4F"/>
                </a:solidFill>
                <a:sym typeface="Wingdings" panose="05000000000000000000" pitchFamily="2" charset="2"/>
              </a:rPr>
              <a:t>)</a:t>
            </a:r>
            <a:endParaRPr b="1" dirty="0">
              <a:solidFill>
                <a:srgbClr val="4C4D4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ctrTitle"/>
          </p:nvPr>
        </p:nvSpPr>
        <p:spPr>
          <a:xfrm>
            <a:off x="1415479" y="3264659"/>
            <a:ext cx="697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A4E4F"/>
              </a:buClr>
              <a:buSzPts val="35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subTitle" idx="1"/>
          </p:nvPr>
        </p:nvSpPr>
        <p:spPr>
          <a:xfrm>
            <a:off x="1415475" y="4653125"/>
            <a:ext cx="5505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dirty="0">
                <a:solidFill>
                  <a:srgbClr val="222222"/>
                </a:solidFill>
                <a:highlight>
                  <a:srgbClr val="FFFFFF"/>
                </a:highlight>
              </a:rPr>
              <a:t>Andy </a:t>
            </a:r>
            <a:r>
              <a:rPr lang="en-US" sz="1800" b="0" dirty="0" err="1">
                <a:solidFill>
                  <a:srgbClr val="222222"/>
                </a:solidFill>
                <a:highlight>
                  <a:srgbClr val="FFFFFF"/>
                </a:highlight>
              </a:rPr>
              <a:t>Götz</a:t>
            </a:r>
            <a:r>
              <a:rPr lang="en-US" sz="1800" b="0" dirty="0">
                <a:solidFill>
                  <a:srgbClr val="222222"/>
                </a:solidFill>
                <a:highlight>
                  <a:srgbClr val="FFFFFF"/>
                </a:highlight>
              </a:rPr>
              <a:t> (PaNOSC coordinator) + </a:t>
            </a:r>
            <a:r>
              <a:rPr lang="en-US" sz="1800" dirty="0" err="1">
                <a:solidFill>
                  <a:srgbClr val="222222"/>
                </a:solidFill>
                <a:highlight>
                  <a:srgbClr val="FFFFFF"/>
                </a:highlight>
              </a:rPr>
              <a:t>Mincka</a:t>
            </a:r>
            <a:r>
              <a:rPr lang="en-US" sz="1800" b="0" dirty="0">
                <a:solidFill>
                  <a:srgbClr val="222222"/>
                </a:solidFill>
                <a:highlight>
                  <a:srgbClr val="FFFFFF"/>
                </a:highlight>
              </a:rPr>
              <a:t> (his cat)!</a:t>
            </a:r>
            <a:endParaRPr sz="1800" b="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A4E4F"/>
              </a:buClr>
              <a:buSzPts val="2400"/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A4E4F"/>
              </a:buClr>
              <a:buSzPts val="2400"/>
              <a:buNone/>
            </a:pPr>
            <a:endParaRPr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C53BD-DC02-42B3-8FD5-42F77BD32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04" t="57231" b="14330"/>
          <a:stretch/>
        </p:blipFill>
        <p:spPr>
          <a:xfrm>
            <a:off x="6920775" y="3601116"/>
            <a:ext cx="3682768" cy="21993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NOSC-ExPaNDS-AnnualMeeting2020_ppt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GOs-onl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756</Words>
  <Application>Microsoft Office PowerPoint</Application>
  <PresentationFormat>Widescreen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Roboto Light</vt:lpstr>
      <vt:lpstr>Roboto</vt:lpstr>
      <vt:lpstr>Wingdings</vt:lpstr>
      <vt:lpstr>Courier New</vt:lpstr>
      <vt:lpstr>Noto Sans Symbols</vt:lpstr>
      <vt:lpstr>Calibri</vt:lpstr>
      <vt:lpstr>Arial</vt:lpstr>
      <vt:lpstr>PaNOSC-ExPaNDS-AnnualMeeting2020_ppt_template</vt:lpstr>
      <vt:lpstr>LOGOs-only</vt:lpstr>
      <vt:lpstr>What PaNOSC changed for ESRF</vt:lpstr>
      <vt:lpstr>ESRF upgraded the source during PaNOSC</vt:lpstr>
      <vt:lpstr>What PaNOSC changed for ESRF?</vt:lpstr>
      <vt:lpstr>PaNOSC changed for ESRF</vt:lpstr>
      <vt:lpstr>Data curated in ICAT @ ESRF over last 12 months</vt:lpstr>
      <vt:lpstr>PaNOSC is PEOPLE @ ESRF</vt:lpstr>
      <vt:lpstr>What is coming after PaNOSC @ ESRF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PaNOSC changed for ESRF</dc:title>
  <dc:creator>Tobias Richter</dc:creator>
  <cp:lastModifiedBy>GOETZ Andrew</cp:lastModifiedBy>
  <cp:revision>13</cp:revision>
  <dcterms:created xsi:type="dcterms:W3CDTF">2020-11-04T13:22:42Z</dcterms:created>
  <dcterms:modified xsi:type="dcterms:W3CDTF">2022-11-30T10:42:05Z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2019-04-19T10:00:00Z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2019-04-23T10:00:00Z</vt:filetime>
  </property>
</Properties>
</file>