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sldIdLst>
    <p:sldId id="296" r:id="rId2"/>
    <p:sldId id="288" r:id="rId3"/>
  </p:sldIdLst>
  <p:sldSz cx="9144000" cy="5715000" type="screen16x1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orient="horz" pos="288">
          <p15:clr>
            <a:srgbClr val="A4A3A4"/>
          </p15:clr>
        </p15:guide>
        <p15:guide id="3" orient="horz" pos="3312">
          <p15:clr>
            <a:srgbClr val="A4A3A4"/>
          </p15:clr>
        </p15:guide>
        <p15:guide id="4" orient="horz" pos="855">
          <p15:clr>
            <a:srgbClr val="A4A3A4"/>
          </p15:clr>
        </p15:guide>
        <p15:guide id="5" pos="2880">
          <p15:clr>
            <a:srgbClr val="A4A3A4"/>
          </p15:clr>
        </p15:guide>
        <p15:guide id="6" pos="521">
          <p15:clr>
            <a:srgbClr val="A4A3A4"/>
          </p15:clr>
        </p15:guide>
        <p15:guide id="7" pos="52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lya Yakovlev" initials="IY" lastIdx="1" clrIdx="0">
    <p:extLst>
      <p:ext uri="{19B8F6BF-5375-455C-9EA6-DF929625EA0E}">
        <p15:presenceInfo xmlns:p15="http://schemas.microsoft.com/office/powerpoint/2012/main" userId="S-1-5-21-3199409710-3181040231-3127989257-310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8468D"/>
    <a:srgbClr val="132577"/>
    <a:srgbClr val="4E5B99"/>
    <a:srgbClr val="B7B9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3128" autoAdjust="0"/>
  </p:normalViewPr>
  <p:slideViewPr>
    <p:cSldViewPr showGuides="1">
      <p:cViewPr varScale="1">
        <p:scale>
          <a:sx n="153" d="100"/>
          <a:sy n="153" d="100"/>
        </p:scale>
        <p:origin x="108" y="162"/>
      </p:cViewPr>
      <p:guideLst>
        <p:guide orient="horz" pos="1800"/>
        <p:guide orient="horz" pos="288"/>
        <p:guide orient="horz" pos="3312"/>
        <p:guide orient="horz" pos="855"/>
        <p:guide pos="2880"/>
        <p:guide pos="521"/>
        <p:guide pos="52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0E798-53FF-4C51-A981-953463752515}" type="datetimeFigureOut">
              <a:rPr lang="fr-FR" smtClean="0"/>
              <a:pPr/>
              <a:t>05/07/2022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6CD8F-B7ED-4A05-9FB1-A01CC0EF02CC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 bwMode="gray">
          <a:xfrm>
            <a:off x="827089" y="1"/>
            <a:ext cx="7489825" cy="457729"/>
          </a:xfrm>
          <a:noFill/>
        </p:spPr>
        <p:txBody>
          <a:bodyPr anchor="b" anchorCtr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827088" y="457729"/>
            <a:ext cx="7489825" cy="479558"/>
          </a:xfrm>
        </p:spPr>
        <p:txBody>
          <a:bodyPr/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l 66TH MEETING OF THE ESRF l 30-31 May 2014 l Author</a:t>
            </a:r>
          </a:p>
        </p:txBody>
      </p:sp>
      <p:pic>
        <p:nvPicPr>
          <p:cNvPr id="9" name="Image 8" descr="logo_couv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72000" y="1417500"/>
            <a:ext cx="7200000" cy="28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727200" y="126000"/>
            <a:ext cx="8236800" cy="496800"/>
          </a:xfrm>
          <a:solidFill>
            <a:schemeClr val="accent1"/>
          </a:solidFill>
        </p:spPr>
        <p:txBody>
          <a:bodyPr lIns="108000" tIns="0" rIns="108000" anchor="ctr" anchorCtr="0"/>
          <a:lstStyle>
            <a:lvl1pPr>
              <a:lnSpc>
                <a:spcPct val="85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351600" y="915000"/>
            <a:ext cx="5612400" cy="2970000"/>
          </a:xfrm>
          <a:solidFill>
            <a:srgbClr val="4E5B99"/>
          </a:solidFill>
        </p:spPr>
        <p:txBody>
          <a:bodyPr lIns="216000" tIns="252000"/>
          <a:lstStyle>
            <a:lvl1pPr marL="0" indent="0">
              <a:spcAft>
                <a:spcPts val="300"/>
              </a:spcAft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 sz="225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80000"/>
              <a:buNone/>
              <a:defRPr sz="175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None/>
              <a:defRPr sz="15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27200" y="915000"/>
            <a:ext cx="2574000" cy="2970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l SECONDMENT TO HANNOVER l 8-26 November 2021 l Ilya YAKOVLEV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4pPr>
              <a:spcBef>
                <a:spcPts val="0"/>
              </a:spcBef>
              <a:spcAft>
                <a:spcPts val="300"/>
              </a:spcAft>
              <a:buSzPct val="80000"/>
              <a:defRPr/>
            </a:lvl4pPr>
            <a:lvl5pPr>
              <a:spcAft>
                <a:spcPts val="300"/>
              </a:spcAft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l SECONDMENT TO HANNOVER l 8-26 November 2021 l Ilya YAKOVLEV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for importing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l SECONDMENT TO HANNOVER l 8-26 November 2021 l Ilya YAKOVLEV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881455-0FD3-40C9-B15F-C112EFFA4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26/07/2013</a:t>
            </a:r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BAC0C9-EE34-407C-A62D-6F5C4A959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l SECONDMENT TO HANNOVER l 8-26 November 2021 l Ilya YAKOVLEV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CF591F-8122-472D-B186-52473D44D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6505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168056" y="5067000"/>
            <a:ext cx="1975944" cy="64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727200" y="126000"/>
            <a:ext cx="8236800" cy="496800"/>
          </a:xfrm>
          <a:prstGeom prst="rect">
            <a:avLst/>
          </a:prstGeom>
          <a:solidFill>
            <a:schemeClr val="accent1"/>
          </a:solidFill>
        </p:spPr>
        <p:txBody>
          <a:bodyPr vert="horz" lIns="72000" tIns="0" rIns="7200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727200" y="805272"/>
            <a:ext cx="8236800" cy="43319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5587803"/>
            <a:ext cx="611560" cy="1271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26/07/2013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30001" y="5402791"/>
            <a:ext cx="6120000" cy="17707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 b="1" cap="none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l SECONDMENT TO HANNOVER l 8-26 November 2021 l Ilya YAKOVLEV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198001" y="5402865"/>
            <a:ext cx="413559" cy="177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80000" y="126000"/>
            <a:ext cx="496800" cy="49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4" r:id="rId4"/>
    <p:sldLayoutId id="2147483655" r:id="rId5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16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Font typeface="Arial" pitchFamily="34" charset="0"/>
        <a:buNone/>
        <a:defRPr sz="1800" b="1" kern="1200">
          <a:solidFill>
            <a:schemeClr val="accent6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1500"/>
        </a:spcAft>
        <a:buFont typeface="Arial" pitchFamily="34" charset="0"/>
        <a:buNone/>
        <a:defRPr sz="17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5000"/>
        </a:lnSpc>
        <a:spcBef>
          <a:spcPts val="0"/>
        </a:spcBef>
        <a:spcAft>
          <a:spcPts val="500"/>
        </a:spcAft>
        <a:buFont typeface="Arial" pitchFamily="34" charset="0"/>
        <a:buNone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357188" indent="-174625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6"/>
        </a:buClr>
        <a:buSzPct val="80000"/>
        <a:buFont typeface="Wingdings" pitchFamily="2" charset="2"/>
        <a:buChar char="l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accent6"/>
        </a:buClr>
        <a:buFont typeface="ITCOfficinaSans LT Book" pitchFamily="2" charset="0"/>
        <a:buChar char="&gt;"/>
        <a:defRPr sz="12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3.emf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5.png"/><Relationship Id="rId9" Type="http://schemas.microsoft.com/office/2007/relationships/hdphoto" Target="../media/hdphoto2.wdp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sv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11" Type="http://schemas.openxmlformats.org/officeDocument/2006/relationships/image" Target="../media/image17.wmf"/><Relationship Id="rId5" Type="http://schemas.openxmlformats.org/officeDocument/2006/relationships/image" Target="../media/image19.png"/><Relationship Id="rId10" Type="http://schemas.openxmlformats.org/officeDocument/2006/relationships/oleObject" Target="../embeddings/oleObject1.bin"/><Relationship Id="rId4" Type="http://schemas.microsoft.com/office/2007/relationships/hdphoto" Target="../media/hdphoto3.wdp"/><Relationship Id="rId9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C03997B-6BB8-4406-AAEA-F1AAE602DDA0}"/>
              </a:ext>
            </a:extLst>
          </p:cNvPr>
          <p:cNvSpPr txBox="1"/>
          <p:nvPr/>
        </p:nvSpPr>
        <p:spPr>
          <a:xfrm>
            <a:off x="4511071" y="1121561"/>
            <a:ext cx="4360301" cy="1339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000" b="1" dirty="0"/>
              <a:t>Ilya Yakovlev</a:t>
            </a:r>
          </a:p>
          <a:p>
            <a:pPr algn="r">
              <a:lnSpc>
                <a:spcPct val="150000"/>
              </a:lnSpc>
            </a:pPr>
            <a:r>
              <a:rPr lang="en-US" sz="2000" b="1" dirty="0"/>
              <a:t>ESRF, ID02 &amp; ID13 </a:t>
            </a:r>
          </a:p>
          <a:p>
            <a:pPr algn="r">
              <a:lnSpc>
                <a:spcPct val="150000"/>
              </a:lnSpc>
            </a:pPr>
            <a:r>
              <a:rPr lang="en-US" sz="1600" b="1" dirty="0"/>
              <a:t>2-nd Year PhD student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481B68-A7C7-420A-8CCE-EE322A4103C0}"/>
              </a:ext>
            </a:extLst>
          </p:cNvPr>
          <p:cNvSpPr/>
          <p:nvPr/>
        </p:nvSpPr>
        <p:spPr>
          <a:xfrm>
            <a:off x="691113" y="47983"/>
            <a:ext cx="8452887" cy="89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400" b="1" dirty="0">
                <a:solidFill>
                  <a:srgbClr val="000000"/>
                </a:solidFill>
                <a:latin typeface="+mj-lt"/>
              </a:rPr>
              <a:t>Cavity formation in highly strained silica-filled rubbers observed by Ultra Small-Angle X-Ray Scattering</a:t>
            </a:r>
            <a:endParaRPr lang="en-GB" sz="2400" b="1" dirty="0"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B274541-747D-4F90-81AB-A119EDEB3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5091390"/>
            <a:ext cx="2123288" cy="43040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4971137-8842-4C84-8AF6-C89680A22E2B}"/>
              </a:ext>
            </a:extLst>
          </p:cNvPr>
          <p:cNvGrpSpPr/>
          <p:nvPr/>
        </p:nvGrpSpPr>
        <p:grpSpPr>
          <a:xfrm>
            <a:off x="10836696" y="-2496037"/>
            <a:ext cx="4470819" cy="4188665"/>
            <a:chOff x="4037339" y="0"/>
            <a:chExt cx="6116320" cy="5237718"/>
          </a:xfrm>
        </p:grpSpPr>
        <p:pic>
          <p:nvPicPr>
            <p:cNvPr id="17" name="Picture 2" descr="https://upload.wikimedia.org/wikipedia/commons/9/99/Europe_blank_map.png">
              <a:extLst>
                <a:ext uri="{FF2B5EF4-FFF2-40B4-BE49-F238E27FC236}">
                  <a16:creationId xmlns:a16="http://schemas.microsoft.com/office/drawing/2014/main" id="{19A81A9E-456E-4D84-A679-866B159FC2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71"/>
            <a:stretch/>
          </p:blipFill>
          <p:spPr bwMode="auto">
            <a:xfrm>
              <a:off x="5080001" y="0"/>
              <a:ext cx="5073658" cy="51299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D4D121F-CA19-4FDA-A241-A2D1AFF427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rcRect t="16401"/>
            <a:stretch/>
          </p:blipFill>
          <p:spPr>
            <a:xfrm>
              <a:off x="4037339" y="4074634"/>
              <a:ext cx="2473347" cy="1163084"/>
            </a:xfrm>
            <a:prstGeom prst="roundRect">
              <a:avLst>
                <a:gd name="adj" fmla="val 30198"/>
              </a:avLst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0C2EBFF-4B13-45EE-88F9-933BA9C9F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7277" y="3328028"/>
              <a:ext cx="1927500" cy="1285000"/>
            </a:xfrm>
            <a:prstGeom prst="roundRect">
              <a:avLst/>
            </a:prstGeom>
          </p:spPr>
        </p:pic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07EEE6C-9319-4488-BD26-0AFD116A1447}"/>
                </a:ext>
              </a:extLst>
            </p:cNvPr>
            <p:cNvCxnSpPr>
              <a:stCxn id="24" idx="3"/>
            </p:cNvCxnSpPr>
            <p:nvPr/>
          </p:nvCxnSpPr>
          <p:spPr>
            <a:xfrm>
              <a:off x="8320360" y="720135"/>
              <a:ext cx="432048" cy="7692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6C93983-CC96-4B47-8993-38B7C71201A8}"/>
                </a:ext>
              </a:extLst>
            </p:cNvPr>
            <p:cNvCxnSpPr>
              <a:cxnSpLocks/>
              <a:stCxn id="18" idx="3"/>
            </p:cNvCxnSpPr>
            <p:nvPr/>
          </p:nvCxnSpPr>
          <p:spPr>
            <a:xfrm flipV="1">
              <a:off x="6510686" y="3866124"/>
              <a:ext cx="359077" cy="7900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002B413-7C38-4F25-9C2C-B16C1E858C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3794" y="1025602"/>
              <a:ext cx="1490786" cy="838567"/>
            </a:xfrm>
            <a:prstGeom prst="roundRect">
              <a:avLst/>
            </a:prstGeom>
          </p:spPr>
        </p:pic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02143309-C1D2-49C3-9B2C-EE7E63A5CF8F}"/>
                </a:ext>
              </a:extLst>
            </p:cNvPr>
            <p:cNvCxnSpPr>
              <a:cxnSpLocks/>
              <a:stCxn id="19" idx="1"/>
            </p:cNvCxnSpPr>
            <p:nvPr/>
          </p:nvCxnSpPr>
          <p:spPr>
            <a:xfrm flipH="1" flipV="1">
              <a:off x="7326630" y="2914650"/>
              <a:ext cx="480647" cy="10558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83D0991-BF74-4A81-84C6-8F16F875ED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59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t="5128" b="20513"/>
            <a:stretch/>
          </p:blipFill>
          <p:spPr>
            <a:xfrm>
              <a:off x="6304136" y="138593"/>
              <a:ext cx="2016224" cy="1163084"/>
            </a:xfrm>
            <a:prstGeom prst="roundRect">
              <a:avLst>
                <a:gd name="adj" fmla="val 28633"/>
              </a:avLst>
            </a:prstGeom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5951634-905B-4045-983C-7240FDB6E67A}"/>
                </a:ext>
              </a:extLst>
            </p:cNvPr>
            <p:cNvSpPr/>
            <p:nvPr/>
          </p:nvSpPr>
          <p:spPr>
            <a:xfrm>
              <a:off x="6856680" y="3771744"/>
              <a:ext cx="94380" cy="943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79CB9A5-411E-4377-8D80-ED7FA93A3DBE}"/>
                </a:ext>
              </a:extLst>
            </p:cNvPr>
            <p:cNvSpPr/>
            <p:nvPr/>
          </p:nvSpPr>
          <p:spPr>
            <a:xfrm>
              <a:off x="7252158" y="2785492"/>
              <a:ext cx="94380" cy="943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DF6C383-BE00-42FE-ABD1-04D20AA0EE33}"/>
                </a:ext>
              </a:extLst>
            </p:cNvPr>
            <p:cNvSpPr/>
            <p:nvPr/>
          </p:nvSpPr>
          <p:spPr>
            <a:xfrm>
              <a:off x="8735008" y="1484196"/>
              <a:ext cx="94380" cy="943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A85E61D-9ABD-4C3C-8AC6-D008B6BD0E23}"/>
                </a:ext>
              </a:extLst>
            </p:cNvPr>
            <p:cNvSpPr txBox="1"/>
            <p:nvPr/>
          </p:nvSpPr>
          <p:spPr>
            <a:xfrm>
              <a:off x="6096912" y="3472153"/>
              <a:ext cx="1155246" cy="346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Grenoble</a:t>
              </a:r>
              <a:endParaRPr lang="en-GB" sz="12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8CED01D-2548-4364-92DA-D447CFB9084E}"/>
                </a:ext>
              </a:extLst>
            </p:cNvPr>
            <p:cNvSpPr txBox="1"/>
            <p:nvPr/>
          </p:nvSpPr>
          <p:spPr>
            <a:xfrm>
              <a:off x="7099914" y="2481686"/>
              <a:ext cx="1290053" cy="346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Hannover</a:t>
              </a:r>
              <a:endParaRPr lang="en-GB" sz="12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7A9FE9A-BA15-4976-BAE2-1CB1642FE564}"/>
                </a:ext>
              </a:extLst>
            </p:cNvPr>
            <p:cNvSpPr txBox="1"/>
            <p:nvPr/>
          </p:nvSpPr>
          <p:spPr>
            <a:xfrm>
              <a:off x="8146222" y="1525515"/>
              <a:ext cx="1785961" cy="346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St. Petersburg</a:t>
              </a:r>
              <a:endParaRPr lang="en-GB" sz="12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A33D7CE-9B3B-47AC-AF1A-04B4D0A798FB}"/>
              </a:ext>
            </a:extLst>
          </p:cNvPr>
          <p:cNvGrpSpPr/>
          <p:nvPr/>
        </p:nvGrpSpPr>
        <p:grpSpPr>
          <a:xfrm>
            <a:off x="5220072" y="3900850"/>
            <a:ext cx="3311355" cy="1764962"/>
            <a:chOff x="-15716" y="2908392"/>
            <a:chExt cx="4227676" cy="2253364"/>
          </a:xfrm>
        </p:grpSpPr>
        <p:pic>
          <p:nvPicPr>
            <p:cNvPr id="56" name="Picture 2" descr="Tour de France: EcoContact 6 Q - ContiRe.Tex">
              <a:extLst>
                <a:ext uri="{FF2B5EF4-FFF2-40B4-BE49-F238E27FC236}">
                  <a16:creationId xmlns:a16="http://schemas.microsoft.com/office/drawing/2014/main" id="{5D0968EC-4A4C-41BF-BA6F-81A6B795C6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16" y="2908392"/>
              <a:ext cx="2139444" cy="2253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147AD39A-9962-4513-AB07-2048CDB23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4395" y="2996117"/>
              <a:ext cx="1557565" cy="2119750"/>
            </a:xfrm>
            <a:prstGeom prst="rect">
              <a:avLst/>
            </a:prstGeom>
          </p:spPr>
        </p:pic>
        <p:sp>
          <p:nvSpPr>
            <p:cNvPr id="58" name="Arrow: Right 57">
              <a:extLst>
                <a:ext uri="{FF2B5EF4-FFF2-40B4-BE49-F238E27FC236}">
                  <a16:creationId xmlns:a16="http://schemas.microsoft.com/office/drawing/2014/main" id="{1B221D0F-525D-457D-9981-70297CA226F7}"/>
                </a:ext>
              </a:extLst>
            </p:cNvPr>
            <p:cNvSpPr/>
            <p:nvPr/>
          </p:nvSpPr>
          <p:spPr>
            <a:xfrm>
              <a:off x="2051720" y="3784239"/>
              <a:ext cx="502928" cy="429362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9E72E9F-40D4-4B57-88B8-C23B8C7E59E5}"/>
              </a:ext>
            </a:extLst>
          </p:cNvPr>
          <p:cNvSpPr/>
          <p:nvPr/>
        </p:nvSpPr>
        <p:spPr>
          <a:xfrm>
            <a:off x="6041742" y="2460902"/>
            <a:ext cx="1960792" cy="1733506"/>
          </a:xfrm>
          <a:custGeom>
            <a:avLst/>
            <a:gdLst>
              <a:gd name="connsiteX0" fmla="*/ 1960792 w 1960792"/>
              <a:gd name="connsiteY0" fmla="*/ 0 h 1733506"/>
              <a:gd name="connsiteX1" fmla="*/ 549302 w 1960792"/>
              <a:gd name="connsiteY1" fmla="*/ 1589460 h 1733506"/>
              <a:gd name="connsiteX2" fmla="*/ 27665 w 1960792"/>
              <a:gd name="connsiteY2" fmla="*/ 1644693 h 1733506"/>
              <a:gd name="connsiteX3" fmla="*/ 70623 w 1960792"/>
              <a:gd name="connsiteY3" fmla="*/ 1460585 h 173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0792" h="1733506">
                <a:moveTo>
                  <a:pt x="1960792" y="0"/>
                </a:moveTo>
                <a:cubicBezTo>
                  <a:pt x="1416141" y="657672"/>
                  <a:pt x="871490" y="1315345"/>
                  <a:pt x="549302" y="1589460"/>
                </a:cubicBezTo>
                <a:cubicBezTo>
                  <a:pt x="227114" y="1863576"/>
                  <a:pt x="107445" y="1666172"/>
                  <a:pt x="27665" y="1644693"/>
                </a:cubicBezTo>
                <a:cubicBezTo>
                  <a:pt x="-52115" y="1623214"/>
                  <a:pt x="65509" y="1580255"/>
                  <a:pt x="70623" y="1460585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B881F42-C147-4E33-8BF7-2B36A41570A1}"/>
              </a:ext>
            </a:extLst>
          </p:cNvPr>
          <p:cNvGrpSpPr/>
          <p:nvPr/>
        </p:nvGrpSpPr>
        <p:grpSpPr>
          <a:xfrm>
            <a:off x="107504" y="1242921"/>
            <a:ext cx="5621591" cy="3693233"/>
            <a:chOff x="255449" y="615580"/>
            <a:chExt cx="5819096" cy="372171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56C911D-7211-4CC9-9024-941D5CCF7460}"/>
                </a:ext>
              </a:extLst>
            </p:cNvPr>
            <p:cNvSpPr txBox="1"/>
            <p:nvPr/>
          </p:nvSpPr>
          <p:spPr>
            <a:xfrm>
              <a:off x="255449" y="791345"/>
              <a:ext cx="5819096" cy="3384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500" dirty="0"/>
                <a:t>Michael </a:t>
              </a:r>
              <a:r>
                <a:rPr lang="en-US" sz="1500" dirty="0" err="1"/>
                <a:t>Sztucki</a:t>
              </a:r>
              <a:endParaRPr lang="en-US" sz="1500" dirty="0"/>
            </a:p>
            <a:p>
              <a:pPr>
                <a:lnSpc>
                  <a:spcPct val="150000"/>
                </a:lnSpc>
              </a:pPr>
              <a:r>
                <a:rPr lang="en-GB" sz="1500" dirty="0"/>
                <a:t>Manfred </a:t>
              </a:r>
              <a:r>
                <a:rPr lang="en-GB" sz="1500" dirty="0" err="1"/>
                <a:t>Burghammer</a:t>
              </a:r>
              <a:endParaRPr lang="en-GB" sz="1500" dirty="0"/>
            </a:p>
            <a:p>
              <a:pPr>
                <a:lnSpc>
                  <a:spcPct val="150000"/>
                </a:lnSpc>
              </a:pPr>
              <a:r>
                <a:rPr lang="en-GB" sz="1500" dirty="0" err="1"/>
                <a:t>Theyencheri</a:t>
              </a:r>
              <a:r>
                <a:rPr lang="en-GB" sz="1500" dirty="0"/>
                <a:t> Narayanan</a:t>
              </a:r>
            </a:p>
            <a:p>
              <a:endParaRPr lang="en-US" sz="1500" dirty="0"/>
            </a:p>
            <a:p>
              <a:pPr>
                <a:lnSpc>
                  <a:spcPct val="150000"/>
                </a:lnSpc>
              </a:pPr>
              <a:r>
                <a:rPr lang="en-US" sz="1500" dirty="0"/>
                <a:t>Ali Karimi</a:t>
              </a:r>
            </a:p>
            <a:p>
              <a:pPr>
                <a:lnSpc>
                  <a:spcPct val="150000"/>
                </a:lnSpc>
              </a:pPr>
              <a:r>
                <a:rPr lang="en-US" sz="1500" dirty="0"/>
                <a:t>Jorge </a:t>
              </a:r>
              <a:r>
                <a:rPr lang="en-US" sz="1500" dirty="0" err="1"/>
                <a:t>Lakayo</a:t>
              </a:r>
              <a:r>
                <a:rPr lang="en-US" sz="1500" dirty="0"/>
                <a:t>-Pineda</a:t>
              </a:r>
            </a:p>
            <a:p>
              <a:pPr>
                <a:lnSpc>
                  <a:spcPct val="110000"/>
                </a:lnSpc>
              </a:pPr>
              <a:endParaRPr lang="en-US" sz="1500" dirty="0"/>
            </a:p>
            <a:p>
              <a:pPr>
                <a:lnSpc>
                  <a:spcPct val="150000"/>
                </a:lnSpc>
              </a:pPr>
              <a:r>
                <a:rPr lang="en-GB" sz="1500" dirty="0"/>
                <a:t>Ulrich Giese</a:t>
              </a:r>
            </a:p>
            <a:p>
              <a:pPr>
                <a:lnSpc>
                  <a:spcPct val="135000"/>
                </a:lnSpc>
              </a:pPr>
              <a:endParaRPr lang="en-US" sz="1500" dirty="0"/>
            </a:p>
            <a:p>
              <a:pPr>
                <a:lnSpc>
                  <a:spcPct val="150000"/>
                </a:lnSpc>
              </a:pPr>
              <a:r>
                <a:rPr lang="en-GB" sz="1500" dirty="0"/>
                <a:t>Ralf </a:t>
              </a:r>
              <a:r>
                <a:rPr lang="en-GB" sz="1500" dirty="0" err="1"/>
                <a:t>Schweins</a:t>
              </a:r>
              <a:endParaRPr lang="en-GB" sz="1500" dirty="0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5A5E97E4-903A-4745-B55E-5A3F4D8029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987" y="3016125"/>
              <a:ext cx="1437254" cy="475105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CAFF770-3265-4BB7-87A8-7AD09E86F1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530988" y="2991449"/>
              <a:ext cx="1009648" cy="509587"/>
            </a:xfrm>
            <a:prstGeom prst="rect">
              <a:avLst/>
            </a:prstGeom>
          </p:spPr>
        </p:pic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71966D8-7332-43E1-A5D4-B96DA917F9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68678" y="2952942"/>
              <a:ext cx="262310" cy="57020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740DB52-C0D9-4A87-BF53-091203202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953" y="2094765"/>
              <a:ext cx="2464787" cy="672215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F9A17AA6-6B15-4017-A746-59314DDCB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3479" y="3669396"/>
              <a:ext cx="767941" cy="667900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0535899-61A8-498C-8650-068572568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0238" y="615580"/>
              <a:ext cx="1945102" cy="1499774"/>
            </a:xfrm>
            <a:prstGeom prst="rect">
              <a:avLst/>
            </a:prstGeom>
          </p:spPr>
        </p:pic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0A9D40D-2435-4F7D-928E-894D3B19E796}"/>
                </a:ext>
              </a:extLst>
            </p:cNvPr>
            <p:cNvCxnSpPr>
              <a:cxnSpLocks/>
            </p:cNvCxnSpPr>
            <p:nvPr/>
          </p:nvCxnSpPr>
          <p:spPr>
            <a:xfrm>
              <a:off x="2609254" y="863537"/>
              <a:ext cx="0" cy="100803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099A7A6-F35D-440C-A635-37335A413FA6}"/>
                </a:ext>
              </a:extLst>
            </p:cNvPr>
            <p:cNvCxnSpPr>
              <a:cxnSpLocks/>
            </p:cNvCxnSpPr>
            <p:nvPr/>
          </p:nvCxnSpPr>
          <p:spPr>
            <a:xfrm>
              <a:off x="2613224" y="2164583"/>
              <a:ext cx="0" cy="52816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1E54BF4-A2E3-437C-B4BF-3FD0E37A31D3}"/>
                </a:ext>
              </a:extLst>
            </p:cNvPr>
            <p:cNvCxnSpPr>
              <a:cxnSpLocks/>
            </p:cNvCxnSpPr>
            <p:nvPr/>
          </p:nvCxnSpPr>
          <p:spPr>
            <a:xfrm>
              <a:off x="2609254" y="2984208"/>
              <a:ext cx="0" cy="52816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82F281C-1BDE-4E46-93CB-8EAE5844D9ED}"/>
                </a:ext>
              </a:extLst>
            </p:cNvPr>
            <p:cNvCxnSpPr>
              <a:cxnSpLocks/>
            </p:cNvCxnSpPr>
            <p:nvPr/>
          </p:nvCxnSpPr>
          <p:spPr>
            <a:xfrm>
              <a:off x="2609254" y="3698319"/>
              <a:ext cx="0" cy="52816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id="{73E6D1DF-0209-4C30-8302-6D4F9218230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649" y="2462976"/>
            <a:ext cx="2276723" cy="82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42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2BE0FF-3E15-4C60-8E26-B879F0AD78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80710" y="1593372"/>
            <a:ext cx="3622265" cy="2716699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B8C1F8-0B1F-4CDB-9671-2F4121788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B78A83-9A58-4172-BDFD-2C4A95F647F6}"/>
              </a:ext>
            </a:extLst>
          </p:cNvPr>
          <p:cNvSpPr/>
          <p:nvPr/>
        </p:nvSpPr>
        <p:spPr>
          <a:xfrm>
            <a:off x="9900592" y="-1246956"/>
            <a:ext cx="4590949" cy="902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GB" sz="1170" b="1" dirty="0">
                <a:solidFill>
                  <a:srgbClr val="000000"/>
                </a:solidFill>
                <a:latin typeface="Arial" pitchFamily="34"/>
                <a:ea typeface="ArialMT" pitchFamily="34"/>
                <a:cs typeface="Times New Roman" pitchFamily="18"/>
              </a:rPr>
              <a:t>Powerful methods to determine the </a:t>
            </a:r>
            <a:r>
              <a:rPr lang="en-GB" sz="1170" b="1" dirty="0">
                <a:solidFill>
                  <a:srgbClr val="2323DC"/>
                </a:solidFill>
                <a:latin typeface="Arial" pitchFamily="34"/>
                <a:ea typeface="ArialMT" pitchFamily="34"/>
                <a:cs typeface="Times New Roman" pitchFamily="18"/>
              </a:rPr>
              <a:t>microstructure </a:t>
            </a:r>
            <a:r>
              <a:rPr lang="en-GB" sz="1170" b="1" dirty="0">
                <a:solidFill>
                  <a:srgbClr val="000000"/>
                </a:solidFill>
                <a:latin typeface="Arial" pitchFamily="34"/>
                <a:ea typeface="ArialMT" pitchFamily="34"/>
                <a:cs typeface="Times New Roman" pitchFamily="18"/>
              </a:rPr>
              <a:t>of </a:t>
            </a:r>
            <a:r>
              <a:rPr lang="en-GB" sz="1170" b="1" dirty="0">
                <a:solidFill>
                  <a:srgbClr val="0099FF"/>
                </a:solidFill>
                <a:latin typeface="Arial" pitchFamily="34"/>
                <a:ea typeface="ArialMT" pitchFamily="34"/>
                <a:cs typeface="Times New Roman" pitchFamily="18"/>
              </a:rPr>
              <a:t>multi-component systems</a:t>
            </a:r>
            <a:r>
              <a:rPr lang="en-GB" sz="1170" b="1" dirty="0">
                <a:solidFill>
                  <a:srgbClr val="000000"/>
                </a:solidFill>
                <a:latin typeface="Arial" pitchFamily="34"/>
                <a:ea typeface="ArialMT" pitchFamily="34"/>
                <a:cs typeface="Times New Roman" pitchFamily="18"/>
              </a:rPr>
              <a:t>.</a:t>
            </a:r>
          </a:p>
          <a:p>
            <a:pPr>
              <a:lnSpc>
                <a:spcPct val="50000"/>
              </a:lnSpc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GB" sz="1170" b="1" dirty="0">
              <a:solidFill>
                <a:srgbClr val="000000"/>
              </a:solidFill>
              <a:latin typeface="Arial" pitchFamily="34"/>
              <a:ea typeface="ArialMT" pitchFamily="34"/>
              <a:cs typeface="Times New Roman" pitchFamily="18"/>
            </a:endParaRPr>
          </a:p>
          <a:p>
            <a:pPr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GB" sz="1170" b="1" dirty="0">
                <a:latin typeface="Arial" pitchFamily="34"/>
                <a:ea typeface="ArialMT" pitchFamily="34"/>
                <a:cs typeface="Times New Roman" pitchFamily="18"/>
              </a:rPr>
              <a:t>With </a:t>
            </a:r>
            <a:r>
              <a:rPr lang="en-GB" sz="1170" b="1" u="sng" dirty="0">
                <a:solidFill>
                  <a:srgbClr val="008000"/>
                </a:solidFill>
                <a:latin typeface="Arial" pitchFamily="34"/>
                <a:ea typeface="ArialMT" pitchFamily="34"/>
                <a:cs typeface="Times New Roman" pitchFamily="18"/>
              </a:rPr>
              <a:t>wide range of length scales</a:t>
            </a:r>
            <a:r>
              <a:rPr lang="en-GB" sz="1170" b="1" dirty="0">
                <a:solidFill>
                  <a:srgbClr val="008000"/>
                </a:solidFill>
                <a:latin typeface="Arial" pitchFamily="34"/>
                <a:ea typeface="ArialMT" pitchFamily="34"/>
                <a:cs typeface="Times New Roman" pitchFamily="18"/>
              </a:rPr>
              <a:t> </a:t>
            </a:r>
            <a:r>
              <a:rPr lang="en-GB" sz="1170" b="1" dirty="0">
                <a:latin typeface="Arial" pitchFamily="34"/>
                <a:ea typeface="ArialMT" pitchFamily="34"/>
                <a:cs typeface="Times New Roman" pitchFamily="18"/>
              </a:rPr>
              <a:t>available </a:t>
            </a:r>
            <a:r>
              <a:rPr lang="en-GB" sz="1170" b="1" dirty="0">
                <a:solidFill>
                  <a:srgbClr val="000000"/>
                </a:solidFill>
                <a:latin typeface="Arial" pitchFamily="34"/>
                <a:ea typeface="ArialMT" pitchFamily="34"/>
                <a:cs typeface="Times New Roman" pitchFamily="18"/>
              </a:rPr>
              <a:t>from a few Angstroms up to micron scale.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CED53C7-AC48-4CC5-9D0A-FA978D4D7DD5}"/>
              </a:ext>
            </a:extLst>
          </p:cNvPr>
          <p:cNvSpPr/>
          <p:nvPr/>
        </p:nvSpPr>
        <p:spPr>
          <a:xfrm>
            <a:off x="11556776" y="1224967"/>
            <a:ext cx="5035444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70" b="1" dirty="0"/>
              <a:t>Focuses on the local nanostructure of very small objects and allows their investigation with </a:t>
            </a:r>
            <a:r>
              <a:rPr lang="en-US" sz="1170" b="1" u="sng" dirty="0">
                <a:solidFill>
                  <a:srgbClr val="008000"/>
                </a:solidFill>
              </a:rPr>
              <a:t>micro- or nanometric real space resolution</a:t>
            </a:r>
            <a:r>
              <a:rPr lang="en-US" sz="1170" b="1" dirty="0"/>
              <a:t>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0E6A312-46AF-404D-84F4-6B16E4A6A1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725" y="3473359"/>
            <a:ext cx="4285771" cy="2410746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6B67EF9C-7B8F-4737-95DA-8F30B6042A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05214" y="115443"/>
            <a:ext cx="2962275" cy="186690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EA1D0284-4245-4684-9B10-BEDC2F4C64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48064" y="1869554"/>
            <a:ext cx="3019425" cy="1905000"/>
          </a:xfrm>
          <a:prstGeom prst="rect">
            <a:avLst/>
          </a:prstGeom>
        </p:spPr>
      </p:pic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D3A1387-70F7-4C16-8A1D-D2BFE8BFC807}"/>
              </a:ext>
            </a:extLst>
          </p:cNvPr>
          <p:cNvCxnSpPr>
            <a:cxnSpLocks/>
          </p:cNvCxnSpPr>
          <p:nvPr/>
        </p:nvCxnSpPr>
        <p:spPr>
          <a:xfrm>
            <a:off x="8534536" y="553244"/>
            <a:ext cx="0" cy="302433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Object 71">
            <a:extLst>
              <a:ext uri="{FF2B5EF4-FFF2-40B4-BE49-F238E27FC236}">
                <a16:creationId xmlns:a16="http://schemas.microsoft.com/office/drawing/2014/main" id="{3D600788-A842-4C39-B9FF-A756E4207E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943113"/>
              </p:ext>
            </p:extLst>
          </p:nvPr>
        </p:nvGraphicFramePr>
        <p:xfrm>
          <a:off x="0" y="749038"/>
          <a:ext cx="3661090" cy="280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Graph" r:id="rId10" imgW="3920760" imgH="3000960" progId="Origin50.Graph">
                  <p:embed/>
                </p:oleObj>
              </mc:Choice>
              <mc:Fallback>
                <p:oleObj name="Graph" r:id="rId10" imgW="3920760" imgH="3000960" progId="Origin50.Graph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ADC4AA5-DB65-41EC-B404-9880FB9099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0" y="749038"/>
                        <a:ext cx="3661090" cy="280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TextBox 74">
            <a:extLst>
              <a:ext uri="{FF2B5EF4-FFF2-40B4-BE49-F238E27FC236}">
                <a16:creationId xmlns:a16="http://schemas.microsoft.com/office/drawing/2014/main" id="{30CB6E70-E11C-46FA-BD52-6AF5CE8E1F9D}"/>
              </a:ext>
            </a:extLst>
          </p:cNvPr>
          <p:cNvSpPr txBox="1"/>
          <p:nvPr/>
        </p:nvSpPr>
        <p:spPr>
          <a:xfrm>
            <a:off x="177987" y="3366505"/>
            <a:ext cx="2249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ID02:</a:t>
            </a:r>
            <a:endParaRPr lang="en-GB" sz="2000" b="1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3CAFFFF-8242-4EB1-AA3C-724B59D6B725}"/>
              </a:ext>
            </a:extLst>
          </p:cNvPr>
          <p:cNvSpPr txBox="1"/>
          <p:nvPr/>
        </p:nvSpPr>
        <p:spPr>
          <a:xfrm>
            <a:off x="177986" y="3734370"/>
            <a:ext cx="53280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Look into rubber samples structure and particle sizes for better understanding of cavitation (</a:t>
            </a:r>
            <a:r>
              <a:rPr lang="en-GB" dirty="0"/>
              <a:t>USAXS, </a:t>
            </a:r>
            <a:r>
              <a:rPr lang="en-US" dirty="0"/>
              <a:t>4 orders of magnitude in q scale)</a:t>
            </a:r>
            <a:endParaRPr lang="en-GB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B3E94E0-21D0-4132-9C4C-FAEA6EB63323}"/>
              </a:ext>
            </a:extLst>
          </p:cNvPr>
          <p:cNvSpPr txBox="1"/>
          <p:nvPr/>
        </p:nvSpPr>
        <p:spPr>
          <a:xfrm>
            <a:off x="7884368" y="174801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Strain level</a:t>
            </a:r>
            <a:endParaRPr lang="en-GB" sz="1600" dirty="0"/>
          </a:p>
        </p:txBody>
      </p:sp>
      <p:sp>
        <p:nvSpPr>
          <p:cNvPr id="82" name="Arrow: Left-Right 81">
            <a:extLst>
              <a:ext uri="{FF2B5EF4-FFF2-40B4-BE49-F238E27FC236}">
                <a16:creationId xmlns:a16="http://schemas.microsoft.com/office/drawing/2014/main" id="{3C90E5B6-CA50-4F5E-925D-E75C2DAADADE}"/>
              </a:ext>
            </a:extLst>
          </p:cNvPr>
          <p:cNvSpPr/>
          <p:nvPr/>
        </p:nvSpPr>
        <p:spPr>
          <a:xfrm rot="2081106">
            <a:off x="5030312" y="3849556"/>
            <a:ext cx="1438166" cy="371494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668CCE2-BE5C-40F5-A56E-D1A297511223}"/>
              </a:ext>
            </a:extLst>
          </p:cNvPr>
          <p:cNvSpPr txBox="1"/>
          <p:nvPr/>
        </p:nvSpPr>
        <p:spPr>
          <a:xfrm>
            <a:off x="398240" y="718746"/>
            <a:ext cx="2029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 different silanes</a:t>
            </a:r>
            <a:endParaRPr lang="en-GB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FCFFB6-322A-447F-8281-CCB08496EE3C}"/>
              </a:ext>
            </a:extLst>
          </p:cNvPr>
          <p:cNvSpPr txBox="1"/>
          <p:nvPr/>
        </p:nvSpPr>
        <p:spPr>
          <a:xfrm>
            <a:off x="159731" y="4657700"/>
            <a:ext cx="5940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Resolve Cavity Formation Mechanism</a:t>
            </a:r>
            <a:endParaRPr lang="en-GB" sz="24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2A18C3E-CFB4-4F52-A322-CBA44EC37E57}"/>
              </a:ext>
            </a:extLst>
          </p:cNvPr>
          <p:cNvSpPr txBox="1"/>
          <p:nvPr/>
        </p:nvSpPr>
        <p:spPr>
          <a:xfrm>
            <a:off x="144079" y="5132139"/>
            <a:ext cx="5940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Poster #31</a:t>
            </a:r>
            <a:endParaRPr lang="en-GB" sz="2400" b="1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209E296-D7BA-4EFC-8F65-4F03C85B96C9}"/>
              </a:ext>
            </a:extLst>
          </p:cNvPr>
          <p:cNvSpPr/>
          <p:nvPr/>
        </p:nvSpPr>
        <p:spPr>
          <a:xfrm>
            <a:off x="6363997" y="2589617"/>
            <a:ext cx="555915" cy="5559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8AE941-9EB6-41C6-8135-5639E8ADE93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04081" y="155404"/>
            <a:ext cx="2504096" cy="1867975"/>
          </a:xfrm>
          <a:prstGeom prst="rect">
            <a:avLst/>
          </a:prstGeom>
        </p:spPr>
      </p:pic>
      <p:cxnSp>
        <p:nvCxnSpPr>
          <p:cNvPr id="5" name="Straight Arrow Connector 4"/>
          <p:cNvCxnSpPr>
            <a:cxnSpLocks/>
          </p:cNvCxnSpPr>
          <p:nvPr/>
        </p:nvCxnSpPr>
        <p:spPr>
          <a:xfrm flipH="1" flipV="1">
            <a:off x="4999347" y="1706897"/>
            <a:ext cx="1364650" cy="962956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E4C4928-8D1E-4293-B94E-3C150B48205B}"/>
              </a:ext>
            </a:extLst>
          </p:cNvPr>
          <p:cNvCxnSpPr>
            <a:endCxn id="9" idx="6"/>
          </p:cNvCxnSpPr>
          <p:nvPr/>
        </p:nvCxnSpPr>
        <p:spPr>
          <a:xfrm>
            <a:off x="6641954" y="2867574"/>
            <a:ext cx="277958" cy="1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0E46840-8243-4BCB-A979-E81D6108FE88}"/>
              </a:ext>
            </a:extLst>
          </p:cNvPr>
          <p:cNvSpPr txBox="1"/>
          <p:nvPr/>
        </p:nvSpPr>
        <p:spPr>
          <a:xfrm>
            <a:off x="6916506" y="2744463"/>
            <a:ext cx="5559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0⁰</a:t>
            </a:r>
            <a:endParaRPr lang="en-GB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834874"/>
      </p:ext>
    </p:extLst>
  </p:cSld>
  <p:clrMapOvr>
    <a:masterClrMapping/>
  </p:clrMapOvr>
</p:sld>
</file>

<file path=ppt/theme/theme1.xml><?xml version="1.0" encoding="utf-8"?>
<a:theme xmlns:a="http://schemas.openxmlformats.org/drawingml/2006/main" name="ESRF - default">
  <a:themeElements>
    <a:clrScheme name="ESRF">
      <a:dk1>
        <a:sysClr val="windowText" lastClr="000000"/>
      </a:dk1>
      <a:lt1>
        <a:sysClr val="window" lastClr="FFFFFF"/>
      </a:lt1>
      <a:dk2>
        <a:srgbClr val="B7B9BA"/>
      </a:dk2>
      <a:lt2>
        <a:srgbClr val="AF007C"/>
      </a:lt2>
      <a:accent1>
        <a:srgbClr val="132577"/>
      </a:accent1>
      <a:accent2>
        <a:srgbClr val="ED7703"/>
      </a:accent2>
      <a:accent3>
        <a:srgbClr val="F4A300"/>
      </a:accent3>
      <a:accent4>
        <a:srgbClr val="FFDD00"/>
      </a:accent4>
      <a:accent5>
        <a:srgbClr val="51A026"/>
      </a:accent5>
      <a:accent6>
        <a:srgbClr val="0098D4"/>
      </a:accent6>
      <a:hlink>
        <a:srgbClr val="000000"/>
      </a:hlink>
      <a:folHlink>
        <a:srgbClr val="000000"/>
      </a:folHlink>
    </a:clrScheme>
    <a:fontScheme name="Soloca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wide-screen</Template>
  <TotalTime>2</TotalTime>
  <Words>131</Words>
  <Application>Microsoft Office PowerPoint</Application>
  <PresentationFormat>On-screen Show (16:10)</PresentationFormat>
  <Paragraphs>29</Paragraphs>
  <Slides>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ArialMT</vt:lpstr>
      <vt:lpstr>Calibri</vt:lpstr>
      <vt:lpstr>ITCOfficinaSans LT Book</vt:lpstr>
      <vt:lpstr>Times New Roman</vt:lpstr>
      <vt:lpstr>Wingdings</vt:lpstr>
      <vt:lpstr>ESRF - default</vt:lpstr>
      <vt:lpstr>Graph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Ilya Yakovlev</dc:creator>
  <cp:lastModifiedBy>Ilya Yakovlev</cp:lastModifiedBy>
  <cp:revision>237</cp:revision>
  <dcterms:created xsi:type="dcterms:W3CDTF">2021-10-22T08:44:49Z</dcterms:created>
  <dcterms:modified xsi:type="dcterms:W3CDTF">2022-07-05T15:08:14Z</dcterms:modified>
</cp:coreProperties>
</file>