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9" r:id="rId2"/>
    <p:sldId id="318" r:id="rId3"/>
    <p:sldId id="312" r:id="rId4"/>
    <p:sldId id="311" r:id="rId5"/>
    <p:sldId id="313" r:id="rId6"/>
    <p:sldId id="314" r:id="rId7"/>
    <p:sldId id="317" r:id="rId8"/>
    <p:sldId id="316" r:id="rId9"/>
    <p:sldId id="320" r:id="rId10"/>
    <p:sldId id="321" r:id="rId11"/>
  </p:sldIdLst>
  <p:sldSz cx="9144000" cy="5715000" type="screen16x10"/>
  <p:notesSz cx="9931400" cy="6794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3312">
          <p15:clr>
            <a:srgbClr val="A4A3A4"/>
          </p15:clr>
        </p15:guide>
        <p15:guide id="4" orient="horz" pos="855">
          <p15:clr>
            <a:srgbClr val="A4A3A4"/>
          </p15:clr>
        </p15:guide>
        <p15:guide id="5" pos="2880">
          <p15:clr>
            <a:srgbClr val="A4A3A4"/>
          </p15:clr>
        </p15:guide>
        <p15:guide id="6" pos="521">
          <p15:clr>
            <a:srgbClr val="A4A3A4"/>
          </p15:clr>
        </p15:guide>
        <p15:guide id="7" pos="5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0" userDrawn="1">
          <p15:clr>
            <a:srgbClr val="A4A3A4"/>
          </p15:clr>
        </p15:guide>
        <p15:guide id="2" pos="31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5B99"/>
    <a:srgbClr val="669900"/>
    <a:srgbClr val="B7B9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5110" autoAdjust="0"/>
  </p:normalViewPr>
  <p:slideViewPr>
    <p:cSldViewPr showGuides="1">
      <p:cViewPr varScale="1">
        <p:scale>
          <a:sx n="144" d="100"/>
          <a:sy n="144" d="100"/>
        </p:scale>
        <p:origin x="150" y="114"/>
      </p:cViewPr>
      <p:guideLst>
        <p:guide orient="horz" pos="1800"/>
        <p:guide orient="horz" pos="288"/>
        <p:guide orient="horz" pos="3312"/>
        <p:guide orient="horz" pos="855"/>
        <p:guide pos="2880"/>
        <p:guide pos="521"/>
        <p:guide pos="5239"/>
      </p:guideLst>
    </p:cSldViewPr>
  </p:slideViewPr>
  <p:outlineViewPr>
    <p:cViewPr>
      <p:scale>
        <a:sx n="33" d="100"/>
        <a:sy n="33" d="100"/>
      </p:scale>
      <p:origin x="0" y="4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140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25497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109D6-338A-4F4F-9B9D-EACE7E58C46E}" type="datetime1">
              <a:rPr lang="fr-FR" smtClean="0"/>
              <a:t>22/10/2026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25497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A227D-9E51-4821-AB0E-0F3B90D29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040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5497" y="0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D4F9C-9FDE-440A-83B0-DF698E28A10C}" type="datetime1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509588"/>
            <a:ext cx="407670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3140" y="3227388"/>
            <a:ext cx="7945120" cy="3057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5497" y="6453596"/>
            <a:ext cx="430360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6CD8F-B7ED-4A05-9FB1-A01CC0EF02C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03956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7A77512-C1FA-46C4-9953-5CFD786CC965}" type="datetime1">
              <a:rPr lang="fr-FR" smtClean="0"/>
              <a:t>22/10/2026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6186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0CF58A7-F205-4BFC-BF36-2B84D65FFD79}" type="datetime1">
              <a:rPr lang="fr-FR" smtClean="0"/>
              <a:t>22/10/2026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290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97E5675-C7E2-4DDA-BD80-16D659804462}" type="datetime1">
              <a:rPr lang="fr-FR" smtClean="0"/>
              <a:t>22/10/2026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305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 bwMode="gray">
          <a:xfrm>
            <a:off x="827089" y="1"/>
            <a:ext cx="7489825" cy="457729"/>
          </a:xfrm>
          <a:noFill/>
        </p:spPr>
        <p:txBody>
          <a:bodyPr anchor="b" anchorCtr="0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827088" y="457729"/>
            <a:ext cx="7489825" cy="479558"/>
          </a:xfrm>
        </p:spPr>
        <p:txBody>
          <a:bodyPr/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Click to edit Master subtitle style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26/07/2013</a:t>
            </a: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Inj-ptw 22/10/2026</a:t>
            </a:r>
            <a:endParaRPr lang="en-US" noProof="0" dirty="0"/>
          </a:p>
        </p:txBody>
      </p:sp>
      <p:pic>
        <p:nvPicPr>
          <p:cNvPr id="9" name="Image 8" descr="logo_couv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2000" y="1417500"/>
            <a:ext cx="7200000" cy="288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727200" y="126000"/>
            <a:ext cx="8236800" cy="496800"/>
          </a:xfrm>
          <a:solidFill>
            <a:schemeClr val="accent1"/>
          </a:solidFill>
        </p:spPr>
        <p:txBody>
          <a:bodyPr lIns="108000" tIns="0" rIns="108000" anchor="ctr" anchorCtr="0"/>
          <a:lstStyle>
            <a:lvl1pPr>
              <a:lnSpc>
                <a:spcPct val="85000"/>
              </a:lnSpc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>
          <a:xfrm>
            <a:off x="3351600" y="915000"/>
            <a:ext cx="5612400" cy="2970000"/>
          </a:xfrm>
          <a:solidFill>
            <a:srgbClr val="4E5B99"/>
          </a:solidFill>
        </p:spPr>
        <p:txBody>
          <a:bodyPr lIns="216000" tIns="252000"/>
          <a:lstStyle>
            <a:lvl1pPr marL="0" indent="0">
              <a:spcAft>
                <a:spcPts val="300"/>
              </a:spcAft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 typeface="Arial" pitchFamily="34" charset="0"/>
              <a:buNone/>
              <a:defRPr sz="2600" b="1">
                <a:solidFill>
                  <a:schemeClr val="bg1"/>
                </a:solidFill>
              </a:defRPr>
            </a:lvl2pPr>
            <a:lvl3pPr marL="0" indent="0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 sz="22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SzPct val="80000"/>
              <a:buNone/>
              <a:defRPr sz="1750">
                <a:solidFill>
                  <a:schemeClr val="bg1"/>
                </a:solidFill>
              </a:defRPr>
            </a:lvl4pPr>
            <a:lvl5pPr marL="0" indent="0">
              <a:lnSpc>
                <a:spcPct val="80000"/>
              </a:lnSpc>
              <a:spcAft>
                <a:spcPts val="0"/>
              </a:spcAft>
              <a:buNone/>
              <a:defRPr sz="1500" b="1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727200" y="915000"/>
            <a:ext cx="2574000" cy="2970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noProof="0"/>
              <a:t>26/07/2013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Inj-ptw 22/10/2026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4pPr>
              <a:spcBef>
                <a:spcPts val="0"/>
              </a:spcBef>
              <a:spcAft>
                <a:spcPts val="300"/>
              </a:spcAft>
              <a:buSzPct val="80000"/>
              <a:defRPr/>
            </a:lvl4pPr>
            <a:lvl5pPr>
              <a:spcAft>
                <a:spcPts val="300"/>
              </a:spcAft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26/07/2013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Inj-ptw 22/10/2026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for importing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26/07/2013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/>
              <a:t>Inj-ptw 22/10/2026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727200" y="126000"/>
            <a:ext cx="8236800" cy="496800"/>
          </a:xfrm>
          <a:prstGeom prst="rect">
            <a:avLst/>
          </a:prstGeom>
          <a:solidFill>
            <a:schemeClr val="accent1"/>
          </a:solidFill>
        </p:spPr>
        <p:txBody>
          <a:bodyPr vert="horz" lIns="72000" tIns="0" rIns="72000" bIns="0" rtlCol="0" anchor="ctr" anchorCtr="0">
            <a:noAutofit/>
          </a:bodyPr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727200" y="805272"/>
            <a:ext cx="8236800" cy="43319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Modifiez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  <a:endParaRPr lang="en-US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0" y="5587803"/>
            <a:ext cx="611560" cy="1271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26/07/2013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630001" y="5402791"/>
            <a:ext cx="6120000" cy="17707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Inj-ptw 22/10/2026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98001" y="5402865"/>
            <a:ext cx="413559" cy="177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6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Page </a:t>
            </a:r>
            <a:fld id="{733122C9-A0B9-462F-8757-0847AD287B6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80000" y="126000"/>
            <a:ext cx="496800" cy="49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362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12360" y="5116598"/>
            <a:ext cx="1151639" cy="59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4" r:id="rId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16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None/>
        <a:defRPr sz="1800" b="1" kern="1200">
          <a:solidFill>
            <a:schemeClr val="accent6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1500"/>
        </a:spcAft>
        <a:buFont typeface="Arial" pitchFamily="34" charset="0"/>
        <a:buNone/>
        <a:defRPr sz="17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None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174625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6"/>
        </a:buClr>
        <a:buSzPct val="80000"/>
        <a:buFont typeface="Wingdings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62050" indent="-174625" algn="l" defTabSz="9144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ITCOfficinaSans LT Book" pitchFamily="2" charset="0"/>
        <a:buChar char="&gt;"/>
        <a:defRPr sz="12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file:///\\160.103.205.20\groupsharenoca\MACH\OPERATION\J5\ptw.jpg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spcj5.esrf.fr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52F24-1548-14DC-47F7-913DF860C4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1</a:t>
            </a:fld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8AD33-D382-6BB3-8424-5CA6EDEA93B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Inj-ptw 22/10/2026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B1026B-842C-137A-D8CE-2774CB4752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" y="1"/>
            <a:ext cx="720032" cy="697260"/>
          </a:xfrm>
          <a:prstGeom prst="rect">
            <a:avLst/>
          </a:prstGeom>
        </p:spPr>
      </p:pic>
      <p:pic>
        <p:nvPicPr>
          <p:cNvPr id="9" name="Picture 8" descr="jocelynchavy_esrf_low-1.jpg">
            <a:extLst>
              <a:ext uri="{FF2B5EF4-FFF2-40B4-BE49-F238E27FC236}">
                <a16:creationId xmlns:a16="http://schemas.microsoft.com/office/drawing/2014/main" id="{EFE5FADB-D1E9-AB34-5A54-CC0E23C1EE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8424" y="1"/>
            <a:ext cx="726493" cy="69726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C75D1E87-1C89-6C0E-14FD-13E263E701A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619671" y="1163242"/>
            <a:ext cx="5904657" cy="648072"/>
          </a:xfrm>
          <a:prstGeom prst="rect">
            <a:avLst/>
          </a:prstGeom>
          <a:noFill/>
        </p:spPr>
        <p:txBody>
          <a:bodyPr vert="horz" lIns="72000" tIns="0" rIns="72000" bIns="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2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Tools / Developments done by the on Shift Operators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18D30FA-A6A6-7242-533F-AC8412FF6F98}"/>
              </a:ext>
            </a:extLst>
          </p:cNvPr>
          <p:cNvSpPr txBox="1">
            <a:spLocks/>
          </p:cNvSpPr>
          <p:nvPr/>
        </p:nvSpPr>
        <p:spPr bwMode="gray">
          <a:xfrm>
            <a:off x="773807" y="0"/>
            <a:ext cx="7596383" cy="2209428"/>
          </a:xfrm>
          <a:prstGeom prst="rect">
            <a:avLst/>
          </a:prstGeom>
          <a:solidFill>
            <a:schemeClr val="accent1"/>
          </a:solidFill>
        </p:spPr>
        <p:txBody>
          <a:bodyPr vert="horz" lIns="108000" tIns="0" rIns="10800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5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28">
            <a:extLst>
              <a:ext uri="{FF2B5EF4-FFF2-40B4-BE49-F238E27FC236}">
                <a16:creationId xmlns:a16="http://schemas.microsoft.com/office/drawing/2014/main" id="{1DA9659D-4197-3088-F119-BB45B7DD3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0568" y="936379"/>
            <a:ext cx="9073008" cy="561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9314" tIns="64657" rIns="129314" bIns="64657">
            <a:spAutoFit/>
          </a:bodyPr>
          <a:lstStyle>
            <a:lvl1pPr defTabSz="1474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46113" defTabSz="1474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3813" defTabSz="1474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39925" defTabSz="1474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86038" defTabSz="1474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432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004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576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14838" defTabSz="1474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GB" sz="1400" dirty="0">
                <a:solidFill>
                  <a:schemeClr val="bg1"/>
                </a:solidFill>
              </a:rPr>
              <a:t>G. Chazot on behalf of the PTW / J5 Team : 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Isabelle </a:t>
            </a:r>
            <a:r>
              <a:rPr lang="en-GB" sz="1400" dirty="0" err="1">
                <a:solidFill>
                  <a:schemeClr val="bg1"/>
                </a:solidFill>
              </a:rPr>
              <a:t>Leconte</a:t>
            </a:r>
            <a:r>
              <a:rPr lang="en-GB" sz="1400" dirty="0">
                <a:solidFill>
                  <a:schemeClr val="bg1"/>
                </a:solidFill>
              </a:rPr>
              <a:t>, Anne-Cécile </a:t>
            </a:r>
            <a:r>
              <a:rPr lang="en-GB" sz="1400" dirty="0" err="1">
                <a:solidFill>
                  <a:schemeClr val="bg1"/>
                </a:solidFill>
              </a:rPr>
              <a:t>Rocheville</a:t>
            </a:r>
            <a:r>
              <a:rPr lang="en-GB" sz="1400" dirty="0">
                <a:solidFill>
                  <a:schemeClr val="bg1"/>
                </a:solidFill>
              </a:rPr>
              <a:t>, Laurent Hardy, Vincent </a:t>
            </a:r>
            <a:r>
              <a:rPr lang="en-GB" sz="1400" dirty="0" err="1">
                <a:solidFill>
                  <a:schemeClr val="bg1"/>
                </a:solidFill>
              </a:rPr>
              <a:t>Druesne</a:t>
            </a:r>
            <a:endParaRPr lang="en-GB" sz="1400" i="1" dirty="0">
              <a:solidFill>
                <a:schemeClr val="bg1"/>
              </a:solidFill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920F6631-BCAB-46B4-582D-F41525F98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3807" y="0"/>
            <a:ext cx="7596383" cy="496888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 to work for Injector upgrade</a:t>
            </a:r>
            <a:endParaRPr lang="en-GB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8" descr="logo_couv.jpg">
            <a:extLst>
              <a:ext uri="{FF2B5EF4-FFF2-40B4-BE49-F238E27FC236}">
                <a16:creationId xmlns:a16="http://schemas.microsoft.com/office/drawing/2014/main" id="{3DAF1E17-62BB-5E4A-AB92-EDB6852240A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2353444"/>
            <a:ext cx="720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88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4745-D8B8-2483-F984-8A7265AB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/>
              <a:t>PTW Workflow synopsis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001C4-C7CA-6D63-3BF8-CB9C1CD3C4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2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8945D-5C88-39EA-26CA-DA71D5C207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 err="1"/>
              <a:t>Inj-ptw</a:t>
            </a:r>
            <a:r>
              <a:rPr lang="en-US" noProof="0" dirty="0"/>
              <a:t> 22/10/2026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E4451474-4EA8-01F1-4F77-70356D6EA8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14500" y="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hlinkClick r:id="rId2" action="ppaction://hlinkfile"/>
            <a:extLst>
              <a:ext uri="{FF2B5EF4-FFF2-40B4-BE49-F238E27FC236}">
                <a16:creationId xmlns:a16="http://schemas.microsoft.com/office/drawing/2014/main" id="{B3DD85B0-EEFF-492D-79E9-FA94AB6F69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6509" y="553244"/>
            <a:ext cx="5449787" cy="500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3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600" b="1" u="db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Permit To Work Injector Upgrade How To</a:t>
            </a:r>
            <a:br>
              <a:rPr lang="en-US" dirty="0"/>
            </a:br>
            <a:endParaRPr lang="en-GB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089F60-DE50-45A5-91B3-2B6250AC177B}" type="slidenum">
              <a:rPr lang="en-GB" smtClean="0">
                <a:solidFill>
                  <a:srgbClr val="132577"/>
                </a:solidFill>
              </a:rPr>
              <a:pPr/>
              <a:t>3</a:t>
            </a:fld>
            <a:endParaRPr lang="en-GB">
              <a:solidFill>
                <a:srgbClr val="13257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65AD8C-74FC-0FB2-9D6E-707C8804E2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4" t="10754" r="30676" b="39537"/>
          <a:stretch/>
        </p:blipFill>
        <p:spPr bwMode="auto">
          <a:xfrm>
            <a:off x="2129472" y="1189702"/>
            <a:ext cx="4885055" cy="4116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22AD261-3A91-6656-4508-DE1177420BA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58775" y="5401067"/>
            <a:ext cx="6120000" cy="177074"/>
          </a:xfrm>
        </p:spPr>
        <p:txBody>
          <a:bodyPr/>
          <a:lstStyle/>
          <a:p>
            <a:r>
              <a:rPr lang="en-US" noProof="0" dirty="0" err="1"/>
              <a:t>Inj-ptw</a:t>
            </a:r>
            <a:r>
              <a:rPr lang="en-US" noProof="0" dirty="0"/>
              <a:t> 22/10/2026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CE2B89-496C-82C9-559E-A4F366A6B3BC}"/>
              </a:ext>
            </a:extLst>
          </p:cNvPr>
          <p:cNvSpPr txBox="1"/>
          <p:nvPr/>
        </p:nvSpPr>
        <p:spPr>
          <a:xfrm>
            <a:off x="827584" y="697260"/>
            <a:ext cx="4572000" cy="307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Log in J5 Server : </a:t>
            </a:r>
            <a:r>
              <a:rPr lang="en-US" sz="1400" dirty="0">
                <a:solidFill>
                  <a:srgbClr val="4E5B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https://wspcj5.esrf.fr</a:t>
            </a:r>
            <a:endParaRPr lang="en-US" sz="1400" dirty="0">
              <a:solidFill>
                <a:srgbClr val="4E5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444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Access to the PTW log pages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11359" y="4307128"/>
            <a:ext cx="9132641" cy="33855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lvl="0">
              <a:defRPr/>
            </a:pP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F1FE440-E567-FCE1-3B36-3141A029F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51978" y="-22764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2C92EA-FE04-B020-EF0E-51FA04E093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" r="10821"/>
          <a:stretch/>
        </p:blipFill>
        <p:spPr bwMode="auto">
          <a:xfrm>
            <a:off x="87972" y="697260"/>
            <a:ext cx="8899055" cy="3175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5FE1E52-636A-1387-40DB-862ED9EA29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99592" y="5411926"/>
            <a:ext cx="6120000" cy="177074"/>
          </a:xfrm>
        </p:spPr>
        <p:txBody>
          <a:bodyPr/>
          <a:lstStyle/>
          <a:p>
            <a:r>
              <a:rPr lang="en-US" noProof="0" dirty="0" err="1"/>
              <a:t>Inj-ptw</a:t>
            </a:r>
            <a:r>
              <a:rPr lang="en-US" noProof="0" dirty="0"/>
              <a:t> 22/10/2026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29C4047-549D-D1B9-4D90-1C78A14DBD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78555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Create a new PTW using Add icon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AA19B7-A585-FC69-9ECE-7483C587C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802" y="1129308"/>
            <a:ext cx="2906395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A1532-4E93-1147-4CBF-93D4B4D3E7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0001" y="5402791"/>
            <a:ext cx="6120000" cy="177074"/>
          </a:xfrm>
        </p:spPr>
        <p:txBody>
          <a:bodyPr/>
          <a:lstStyle/>
          <a:p>
            <a:r>
              <a:rPr lang="en-US" noProof="0" dirty="0" err="1"/>
              <a:t>Inj-ptw</a:t>
            </a:r>
            <a:r>
              <a:rPr lang="en-US" noProof="0" dirty="0"/>
              <a:t> 22/10/2026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2EBA5-B7F6-D842-0261-68C568D3B5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4536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/>
              <a:t>Fill the required fields</a:t>
            </a:r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362A6-FECA-9DB7-92C5-3658A7DDB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35" y="985292"/>
            <a:ext cx="8863330" cy="3367405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8475459-EC93-3719-4DA4-EA8B619C27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0001" y="5402791"/>
            <a:ext cx="6120000" cy="177074"/>
          </a:xfrm>
        </p:spPr>
        <p:txBody>
          <a:bodyPr/>
          <a:lstStyle/>
          <a:p>
            <a:r>
              <a:rPr lang="en-US" noProof="0" dirty="0" err="1"/>
              <a:t>Inj-ptw</a:t>
            </a:r>
            <a:r>
              <a:rPr lang="en-US" noProof="0" dirty="0"/>
              <a:t> 22/10/2026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E57EC-77F8-3101-EF0F-7D2BD9A353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72678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E404A-3D62-EBEF-783D-BB0267F87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/>
              <a:t>Checks and complete the Created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3AD1F-36BB-B282-7FA8-EE8B661D0E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733122C9-A0B9-462F-8757-0847AD287B63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D17AF0-C4AC-EB22-C5D8-EB9AB020D778}"/>
              </a:ext>
            </a:extLst>
          </p:cNvPr>
          <p:cNvSpPr txBox="1"/>
          <p:nvPr/>
        </p:nvSpPr>
        <p:spPr>
          <a:xfrm>
            <a:off x="164329" y="697260"/>
            <a:ext cx="2193915" cy="241194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Email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Phone number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potential risks by clicking on the checkbox button :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Removal of RP shields / Dismounting of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covers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Chemical Risk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Mechanical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Welding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Work at heights</a:t>
            </a:r>
            <a:endParaRPr lang="en-US" sz="1200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20356-99AA-8F93-F2BF-D70233E1F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630738"/>
            <a:ext cx="6516000" cy="3942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AE15F2-D379-C2BF-7D1B-D7579359F413}"/>
              </a:ext>
            </a:extLst>
          </p:cNvPr>
          <p:cNvSpPr txBox="1"/>
          <p:nvPr/>
        </p:nvSpPr>
        <p:spPr>
          <a:xfrm>
            <a:off x="539552" y="4603167"/>
            <a:ext cx="8287719" cy="53662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Click on </a:t>
            </a:r>
            <a:r>
              <a:rPr lang="en-US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Submit</a:t>
            </a:r>
            <a:r>
              <a:rPr lang="en-US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button to send your request for Operation Manager and Safety approvals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Finally, Click to the Tab permit to return to the permits log main page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2963FBF-122D-4F76-58C6-1874BA6364EE}"/>
              </a:ext>
            </a:extLst>
          </p:cNvPr>
          <p:cNvSpPr txBox="1">
            <a:spLocks/>
          </p:cNvSpPr>
          <p:nvPr/>
        </p:nvSpPr>
        <p:spPr bwMode="gray">
          <a:xfrm>
            <a:off x="718139" y="5387623"/>
            <a:ext cx="6120000" cy="17707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600" b="1" kern="1200" cap="none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Inj-ptw</a:t>
            </a:r>
            <a:r>
              <a:rPr lang="en-US" dirty="0"/>
              <a:t> 22/10/2026</a:t>
            </a:r>
          </a:p>
        </p:txBody>
      </p:sp>
    </p:spTree>
    <p:extLst>
      <p:ext uri="{BB962C8B-B14F-4D97-AF65-F5344CB8AC3E}">
        <p14:creationId xmlns:p14="http://schemas.microsoft.com/office/powerpoint/2010/main" val="352855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2B86-DA9F-9537-67D5-6C8A61EFC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follow your PTW status in general view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66B3C-3FE7-2DA2-762E-D2501CAA3C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8</a:t>
            </a:fld>
            <a:endParaRPr lang="en-US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56696A-BF98-00CE-D3BE-00234EA21F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769268"/>
            <a:ext cx="8378190" cy="2300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6B183A9-D967-CE66-A72B-997E24B85E7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 err="1"/>
              <a:t>Inj-ptw</a:t>
            </a:r>
            <a:r>
              <a:rPr lang="en-US" noProof="0" dirty="0"/>
              <a:t> 22/10/2026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8A8B87-199E-E573-56D9-A7F10EDF9B84}"/>
              </a:ext>
            </a:extLst>
          </p:cNvPr>
          <p:cNvSpPr txBox="1"/>
          <p:nvPr/>
        </p:nvSpPr>
        <p:spPr>
          <a:xfrm>
            <a:off x="467544" y="3433564"/>
            <a:ext cx="7344816" cy="16414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Statuses of the PTW :</a:t>
            </a: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Drafting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Pending Operation Approval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Pending Safety Approval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Awaiting Start of Intervention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Intervention In Progress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Awaiting End Of Intervention Validation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dirty="0">
                <a:solidFill>
                  <a:srgbClr val="002060"/>
                </a:solidFill>
              </a:rPr>
              <a:t>Complete</a:t>
            </a:r>
          </a:p>
        </p:txBody>
      </p:sp>
    </p:spTree>
    <p:extLst>
      <p:ext uri="{BB962C8B-B14F-4D97-AF65-F5344CB8AC3E}">
        <p14:creationId xmlns:p14="http://schemas.microsoft.com/office/powerpoint/2010/main" val="1445416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E7543-FCB9-116B-3C6C-91BE23EA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of intervention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6EECD-E365-73A6-2C15-1C6677AFA16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2B8E1A-4DDB-83B6-8E11-F3D76CF16D7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Inj-ptw 22/10/2026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148F03-B8E2-FEC4-C45B-649ED70BB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489" y="553244"/>
            <a:ext cx="8783997" cy="451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91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B9DF4-0747-6393-E16B-5CC91C6E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intervention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52732-6381-0B49-C41E-3A854730AF6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733122C9-A0B9-462F-8757-0847AD287B63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7F278-FACC-2BA5-A6F5-568713729B0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Inj-ptw 22/10/2026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093C10-4D7C-4E13-D62D-50A641978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24" y="625252"/>
            <a:ext cx="8676456" cy="443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97378"/>
      </p:ext>
    </p:extLst>
  </p:cSld>
  <p:clrMapOvr>
    <a:masterClrMapping/>
  </p:clrMapOvr>
</p:sld>
</file>

<file path=ppt/theme/theme1.xml><?xml version="1.0" encoding="utf-8"?>
<a:theme xmlns:a="http://schemas.openxmlformats.org/drawingml/2006/main" name="wide-screen">
  <a:themeElements>
    <a:clrScheme name="ESRF">
      <a:dk1>
        <a:sysClr val="windowText" lastClr="000000"/>
      </a:dk1>
      <a:lt1>
        <a:sysClr val="window" lastClr="FFFFFF"/>
      </a:lt1>
      <a:dk2>
        <a:srgbClr val="B7B9BA"/>
      </a:dk2>
      <a:lt2>
        <a:srgbClr val="AF007C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51A026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</TotalTime>
  <Words>228</Words>
  <Application>Microsoft Office PowerPoint</Application>
  <PresentationFormat>On-screen Show (16:10)</PresentationFormat>
  <Paragraphs>58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ITCOfficinaSans LT Book</vt:lpstr>
      <vt:lpstr>Times New Roman</vt:lpstr>
      <vt:lpstr>Wingdings</vt:lpstr>
      <vt:lpstr>wide-screen</vt:lpstr>
      <vt:lpstr>Permit to work for Injector upgrade</vt:lpstr>
      <vt:lpstr>PTW Workflow synopsis</vt:lpstr>
      <vt:lpstr>Permit To Work Injector Upgrade How To </vt:lpstr>
      <vt:lpstr>Access to the PTW log pages</vt:lpstr>
      <vt:lpstr>Create a new PTW using Add icon</vt:lpstr>
      <vt:lpstr>Fill the required fields</vt:lpstr>
      <vt:lpstr>Checks and complete the Created form</vt:lpstr>
      <vt:lpstr>follow your PTW status in general view</vt:lpstr>
      <vt:lpstr>Start of intervention</vt:lpstr>
      <vt:lpstr>End of intervention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J5 System Status</dc:title>
  <dc:creator>fredetgilles</dc:creator>
  <cp:lastModifiedBy>Gilles Chazot</cp:lastModifiedBy>
  <cp:revision>215</cp:revision>
  <cp:lastPrinted>2018-12-11T08:27:08Z</cp:lastPrinted>
  <dcterms:created xsi:type="dcterms:W3CDTF">2018-11-15T19:25:27Z</dcterms:created>
  <dcterms:modified xsi:type="dcterms:W3CDTF">2026-10-22T14:14:11Z</dcterms:modified>
</cp:coreProperties>
</file>