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767" r:id="rId2"/>
    <p:sldId id="3753" r:id="rId3"/>
    <p:sldId id="3809" r:id="rId4"/>
    <p:sldId id="3763" r:id="rId5"/>
    <p:sldId id="3729" r:id="rId6"/>
    <p:sldId id="3774" r:id="rId7"/>
    <p:sldId id="3764" r:id="rId8"/>
    <p:sldId id="3748" r:id="rId9"/>
    <p:sldId id="3761" r:id="rId10"/>
    <p:sldId id="3762" r:id="rId11"/>
    <p:sldId id="3784" r:id="rId12"/>
    <p:sldId id="3756" r:id="rId13"/>
    <p:sldId id="3768" r:id="rId14"/>
    <p:sldId id="3765" r:id="rId15"/>
    <p:sldId id="256" r:id="rId16"/>
    <p:sldId id="3759" r:id="rId17"/>
    <p:sldId id="3726" r:id="rId18"/>
    <p:sldId id="3735" r:id="rId19"/>
    <p:sldId id="3751" r:id="rId20"/>
    <p:sldId id="3760" r:id="rId21"/>
    <p:sldId id="3773" r:id="rId22"/>
    <p:sldId id="3772" r:id="rId23"/>
    <p:sldId id="3752" r:id="rId24"/>
    <p:sldId id="258" r:id="rId25"/>
    <p:sldId id="3775" r:id="rId26"/>
    <p:sldId id="3810" r:id="rId27"/>
    <p:sldId id="3770" r:id="rId28"/>
    <p:sldId id="3776" r:id="rId29"/>
    <p:sldId id="3777" r:id="rId30"/>
    <p:sldId id="3734" r:id="rId31"/>
    <p:sldId id="3778" r:id="rId32"/>
    <p:sldId id="3779" r:id="rId33"/>
    <p:sldId id="3780" r:id="rId34"/>
    <p:sldId id="3781" r:id="rId35"/>
    <p:sldId id="3749" r:id="rId36"/>
    <p:sldId id="3782" r:id="rId37"/>
    <p:sldId id="3783" r:id="rId38"/>
    <p:sldId id="3766" r:id="rId39"/>
    <p:sldId id="3742" r:id="rId40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FF00"/>
    <a:srgbClr val="FFC000"/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5174C-D5AC-4D8A-B5B2-0CE682870A37}" type="datetimeFigureOut">
              <a:rPr lang="en-US" smtClean="0"/>
              <a:t>23/10/2026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3B97E-FF80-4889-B637-F6D7E8824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171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916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39FD0-E124-1DF8-69AE-BAF1C4ADE6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31BA61-E1F4-C04A-3E88-E3A1EDC6E9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F78F7-643C-B320-277A-CABB256FE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5DD4B-70C6-4B4A-A1EE-DA0A1CB4AEC1}" type="datetime1">
              <a:rPr lang="en-US" smtClean="0"/>
              <a:t>23/10/2026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4F320-02BA-FA2E-CCC2-FEC0A5327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- 23/10/2026 -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C6D20-7715-7D1A-CE70-0098A8D48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296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1A58A-63DA-D370-DF24-BCD8E2054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3F3C1-55E8-A0EC-CEA7-E1FECDF96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985A5-3120-F620-27D5-A940D4E11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6C79F-49B8-435B-B1CE-8091388BA104}" type="datetime1">
              <a:rPr lang="en-US" smtClean="0"/>
              <a:t>23/10/2026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F6B20-49AD-8A51-2EAC-5981CE3FF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- 23/10/2026 -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81DE2-D228-5782-8520-B54E2B58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951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C1F8E-F134-12DC-BDF3-ADBF806CF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A2D889-3342-C69C-B8B4-3AA5C830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14B1C-430B-184F-A188-CA60484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DEC8-837B-4D36-A368-46EE86EB21C3}" type="datetime1">
              <a:rPr lang="en-US" smtClean="0"/>
              <a:t>23/10/2026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E6097-093A-A6D2-9952-68D43CD5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- 23/10/2026 -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AC2F1-A34F-7ADE-BCEF-C684FEAE8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480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B038B-E1CD-B602-C96F-10DD2E906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D829E-0145-9A27-B91A-6F7BD299E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5F084F-A999-5D95-0D6F-6B2C4385E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4AB494-AF39-E293-BC5F-AF3E6AFB5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2F424-FC59-40E2-8B99-329150BB0F29}" type="datetime1">
              <a:rPr lang="en-US" smtClean="0"/>
              <a:t>23/10/2026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8B7906-FA68-8BB4-C209-64B39B8DD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- 23/10/2026 - I Leconte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F91457-85D2-3B55-1960-479538B58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659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D5254-7595-123E-6D90-DDE7AB52E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95881-FEE8-DACE-D69A-7D91CA213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E13855-6B13-3467-EA40-1D03281D7B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F922B0-0849-AE2A-125F-45509F03C0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D22CD9-D95D-C4A8-3AFA-9594377595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68BE60-59F2-FBFC-2516-D8F16C4CC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A21D3-25AA-4981-90F4-5D9A7D0C5340}" type="datetime1">
              <a:rPr lang="en-US" smtClean="0"/>
              <a:t>23/10/2026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3390-33B9-E6BB-499D-E84E48E20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- 23/10/2026 - I Leconte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2191DE-6EA8-F725-B74A-FA267EE97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91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0D516-E785-8A0D-65AF-BDCF2AD7F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4C2347-5439-D20C-70F6-A48710292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DD1F-A0C0-4ADF-A681-50D668CE842E}" type="datetime1">
              <a:rPr lang="en-US" smtClean="0"/>
              <a:t>23/10/2026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F21F1A-5054-A336-5CEE-C8C962C71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- 23/10/2026 - I Leconte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0A93F6-7AD3-68A0-B47F-451F1AB70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7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A17DD6-3B17-3505-2C50-9DE634E4B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CF4F-D149-469B-BCBF-6CC5F7EBAF94}" type="datetime1">
              <a:rPr lang="en-US" smtClean="0"/>
              <a:t>23/10/2026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001EF1-7663-0BE1-F1CA-3E5F79272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- 23/10/2026 - I Leconte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FA1E8-A747-07C9-0452-73903D8D0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847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30F17-B441-CB9E-7F48-A6BF726D5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1FCEB-4C50-DFFD-AE97-00088CC4D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C7614-6179-1107-6070-ACCCA63FF3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B1BA48-2164-96A4-9CD9-35FB96AC8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A4989-962C-422D-8F89-29B9BB43F2EB}" type="datetime1">
              <a:rPr lang="en-US" smtClean="0"/>
              <a:t>23/10/2026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FB8942-F5D3-901F-D416-269CF4B93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- 23/10/2026 - I Leconte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C0E423-694D-1D60-8767-A2BAA4F32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572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DEC5F-366D-CAC0-C696-4C66FA285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783683-782D-1483-4E39-71D280A37E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2BBFF-2BF1-6E89-2C24-6BBA60D3A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72EDE9-3A45-4CC5-624D-A20E8FB87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651C-5F89-4440-B5CC-6455932D5045}" type="datetime1">
              <a:rPr lang="en-US" smtClean="0"/>
              <a:t>23/10/2026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DE564-C0A5-A41A-DEB4-6A4743A0A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- 23/10/2026 - I Leconte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11DA25-DFFF-6300-80F3-FC13EC03D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82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3BB80-C58B-24EC-658D-C55EED80C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FC5F5A-FECB-2003-F1D1-8D66E42571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B3A60-0197-25D8-DE64-8EAE8D4E6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75CA-3FF2-495B-8E76-C8DBBA77A9F3}" type="datetime1">
              <a:rPr lang="en-US" smtClean="0"/>
              <a:t>23/10/2026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11601-4658-EAC4-1CEE-E64EF7571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- 23/10/2026 -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31A25-8775-F3BC-E816-59F125DDC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130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98A2DC-9083-1762-FFED-F6C7DC6F47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7BCF42-7E0A-94B6-4C88-1063F10A96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9BE18-1AEB-0F55-3578-492618BB5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2561E-EED3-4333-AAAF-FD74E19F0B9C}" type="datetime1">
              <a:rPr lang="en-US" smtClean="0"/>
              <a:t>23/10/2026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0DE6D-D20C-5AD8-3E54-6C59E4E95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- 23/10/2026 -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512FE-62B2-AFE3-43EB-1D91F36CC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71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720953-AEF9-3C9E-2DE0-9BC74D7BF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AEF663-B5C2-42AD-05DB-F723DC355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88E85-A181-71F5-D810-3A7BE95D3E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EB7EF0-EC2B-4C1C-8D49-44161F9E647A}" type="datetime1">
              <a:rPr lang="en-US" smtClean="0"/>
              <a:t>23/10/2026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BE7CC-B31C-923D-4D58-4B0DE6DA4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COLD installation activities - 23/10/2026 -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8F85F-F926-75F2-7D62-5E6D55CE1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29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F9D0F2-8971-60F2-6065-C19170D1E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- 23/10/2026 -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E889D0-5829-E101-88AF-814F029C2140}"/>
              </a:ext>
            </a:extLst>
          </p:cNvPr>
          <p:cNvSpPr txBox="1"/>
          <p:nvPr/>
        </p:nvSpPr>
        <p:spPr>
          <a:xfrm>
            <a:off x="0" y="1667830"/>
            <a:ext cx="1219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1/ Review of the tasks performed since last meeting 24</a:t>
            </a:r>
            <a:r>
              <a:rPr lang="en-US" sz="2400" baseline="30000" dirty="0"/>
              <a:t>th</a:t>
            </a:r>
            <a:r>
              <a:rPr lang="en-US" sz="2400" dirty="0"/>
              <a:t> September 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5CDEC5-04A1-2B82-C2D9-49B3922B854D}"/>
              </a:ext>
            </a:extLst>
          </p:cNvPr>
          <p:cNvSpPr txBox="1"/>
          <p:nvPr/>
        </p:nvSpPr>
        <p:spPr>
          <a:xfrm>
            <a:off x="0" y="2605174"/>
            <a:ext cx="1219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2/ Next steps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DF78E8-1EDC-90E2-9712-276EACFE4D74}"/>
              </a:ext>
            </a:extLst>
          </p:cNvPr>
          <p:cNvSpPr txBox="1"/>
          <p:nvPr/>
        </p:nvSpPr>
        <p:spPr>
          <a:xfrm>
            <a:off x="0" y="3646098"/>
            <a:ext cx="1219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3/ Specific points addressed during the meeting</a:t>
            </a:r>
          </a:p>
        </p:txBody>
      </p:sp>
    </p:spTree>
    <p:extLst>
      <p:ext uri="{BB962C8B-B14F-4D97-AF65-F5344CB8AC3E}">
        <p14:creationId xmlns:p14="http://schemas.microsoft.com/office/powerpoint/2010/main" val="247672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D6B5B3-12FE-B34A-29FA-C8CD5261E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AEAB18-398C-42B1-FFFD-3958D6711661}"/>
              </a:ext>
            </a:extLst>
          </p:cNvPr>
          <p:cNvSpPr txBox="1"/>
          <p:nvPr/>
        </p:nvSpPr>
        <p:spPr>
          <a:xfrm>
            <a:off x="0" y="115075"/>
            <a:ext cx="1219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1/ Review of the tasks performed since last meeting 24</a:t>
            </a:r>
            <a:r>
              <a:rPr lang="en-US" sz="2400" baseline="30000" dirty="0"/>
              <a:t>th</a:t>
            </a:r>
            <a:r>
              <a:rPr lang="en-US" sz="2400" dirty="0"/>
              <a:t> September 2026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BDCF888-EDC3-7387-FF32-5F4E8205C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302650"/>
              </p:ext>
            </p:extLst>
          </p:nvPr>
        </p:nvGraphicFramePr>
        <p:xfrm>
          <a:off x="222201" y="1688482"/>
          <a:ext cx="5076000" cy="1239044"/>
        </p:xfrm>
        <a:graphic>
          <a:graphicData uri="http://schemas.openxmlformats.org/drawingml/2006/table">
            <a:tbl>
              <a:tblPr/>
              <a:tblGrid>
                <a:gridCol w="1296000">
                  <a:extLst>
                    <a:ext uri="{9D8B030D-6E8A-4147-A177-3AD203B41FA5}">
                      <a16:colId xmlns:a16="http://schemas.microsoft.com/office/drawing/2014/main" val="374867899"/>
                    </a:ext>
                  </a:extLst>
                </a:gridCol>
                <a:gridCol w="3780000">
                  <a:extLst>
                    <a:ext uri="{9D8B030D-6E8A-4147-A177-3AD203B41FA5}">
                      <a16:colId xmlns:a16="http://schemas.microsoft.com/office/drawing/2014/main" val="2627377287"/>
                    </a:ext>
                  </a:extLst>
                </a:gridCol>
              </a:tblGrid>
              <a:tr h="226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Periods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482710"/>
                  </a:ext>
                </a:extLst>
              </a:tr>
              <a:tr h="1954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RUN2026-04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: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Scandinova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investigations on site</a:t>
                      </a:r>
                    </a:p>
                  </a:txBody>
                  <a:tcPr marL="6304" marR="6304" marT="63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535788"/>
                  </a:ext>
                </a:extLst>
              </a:tr>
              <a:tr h="1954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304" marR="6304" marT="63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010065"/>
                  </a:ext>
                </a:extLst>
              </a:tr>
              <a:tr h="15760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Oct-26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Wave guides installed from Mod3 to RI section window</a:t>
                      </a:r>
                    </a:p>
                  </a:txBody>
                  <a:tcPr marL="6304" marR="6304" marT="63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01196"/>
                  </a:ext>
                </a:extLst>
              </a:tr>
              <a:tr h="1576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Wave guides installed between Mod3 &amp; Mod1</a:t>
                      </a:r>
                    </a:p>
                  </a:txBody>
                  <a:tcPr marL="6304" marR="6304" marT="63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942738"/>
                  </a:ext>
                </a:extLst>
              </a:tr>
              <a:tr h="1639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4" marR="6304" marT="63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396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5272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C1CD20F-B29A-3C5E-E508-E554C8B1070D}"/>
              </a:ext>
            </a:extLst>
          </p:cNvPr>
          <p:cNvCxnSpPr>
            <a:cxnSpLocks/>
          </p:cNvCxnSpPr>
          <p:nvPr/>
        </p:nvCxnSpPr>
        <p:spPr>
          <a:xfrm flipV="1">
            <a:off x="7995337" y="5645298"/>
            <a:ext cx="0" cy="579159"/>
          </a:xfrm>
          <a:prstGeom prst="line">
            <a:avLst/>
          </a:prstGeom>
          <a:ln w="28575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20729B-F619-2ABA-BFB7-BAC2622BF6F5}"/>
              </a:ext>
            </a:extLst>
          </p:cNvPr>
          <p:cNvCxnSpPr>
            <a:cxnSpLocks/>
            <a:endCxn id="38" idx="0"/>
          </p:cNvCxnSpPr>
          <p:nvPr/>
        </p:nvCxnSpPr>
        <p:spPr>
          <a:xfrm>
            <a:off x="2967925" y="2936929"/>
            <a:ext cx="5839" cy="647521"/>
          </a:xfrm>
          <a:prstGeom prst="line">
            <a:avLst/>
          </a:prstGeom>
          <a:ln w="28575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7A404C-0F45-F3C9-3CB4-54BCA02044DB}"/>
              </a:ext>
            </a:extLst>
          </p:cNvPr>
          <p:cNvCxnSpPr>
            <a:cxnSpLocks/>
          </p:cNvCxnSpPr>
          <p:nvPr/>
        </p:nvCxnSpPr>
        <p:spPr>
          <a:xfrm>
            <a:off x="9689762" y="3826285"/>
            <a:ext cx="4680" cy="527552"/>
          </a:xfrm>
          <a:prstGeom prst="line">
            <a:avLst/>
          </a:prstGeom>
          <a:ln w="28575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89A40D03-5672-247B-CFA0-A3C6C48C7F27}"/>
              </a:ext>
            </a:extLst>
          </p:cNvPr>
          <p:cNvSpPr/>
          <p:nvPr/>
        </p:nvSpPr>
        <p:spPr>
          <a:xfrm>
            <a:off x="5885436" y="4149239"/>
            <a:ext cx="1022038" cy="453683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Modulator 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95298D-C22F-B4EA-7542-0DED7D7E3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8283" y="1776288"/>
            <a:ext cx="6198197" cy="147989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B0AA01E-F8C9-516D-AFF6-6970F68DF5FF}"/>
              </a:ext>
            </a:extLst>
          </p:cNvPr>
          <p:cNvCxnSpPr>
            <a:cxnSpLocks/>
          </p:cNvCxnSpPr>
          <p:nvPr/>
        </p:nvCxnSpPr>
        <p:spPr>
          <a:xfrm flipH="1">
            <a:off x="6907474" y="4362446"/>
            <a:ext cx="1368497" cy="695"/>
          </a:xfrm>
          <a:prstGeom prst="line">
            <a:avLst/>
          </a:prstGeom>
          <a:ln w="28575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C2DCD3F-558A-8C67-99B9-D0F433078A25}"/>
              </a:ext>
            </a:extLst>
          </p:cNvPr>
          <p:cNvCxnSpPr>
            <a:cxnSpLocks/>
          </p:cNvCxnSpPr>
          <p:nvPr/>
        </p:nvCxnSpPr>
        <p:spPr>
          <a:xfrm>
            <a:off x="2973987" y="3663810"/>
            <a:ext cx="13762" cy="627017"/>
          </a:xfrm>
          <a:prstGeom prst="line">
            <a:avLst/>
          </a:prstGeom>
          <a:ln w="28575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03A3C5A-E596-DB0A-BDDC-6885DA82F309}"/>
              </a:ext>
            </a:extLst>
          </p:cNvPr>
          <p:cNvSpPr/>
          <p:nvPr/>
        </p:nvSpPr>
        <p:spPr>
          <a:xfrm>
            <a:off x="2489994" y="4161633"/>
            <a:ext cx="1022038" cy="4278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Modulator 3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D166BD-2F8E-4FAE-7808-6A0011E6E5F5}"/>
              </a:ext>
            </a:extLst>
          </p:cNvPr>
          <p:cNvCxnSpPr>
            <a:cxnSpLocks/>
            <a:endCxn id="34" idx="2"/>
          </p:cNvCxnSpPr>
          <p:nvPr/>
        </p:nvCxnSpPr>
        <p:spPr>
          <a:xfrm flipH="1">
            <a:off x="9679929" y="2925385"/>
            <a:ext cx="2150" cy="700729"/>
          </a:xfrm>
          <a:prstGeom prst="line">
            <a:avLst/>
          </a:prstGeom>
          <a:ln w="28575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CA8D0A0-CAF7-8A70-280A-875272447962}"/>
              </a:ext>
            </a:extLst>
          </p:cNvPr>
          <p:cNvCxnSpPr>
            <a:cxnSpLocks/>
          </p:cNvCxnSpPr>
          <p:nvPr/>
        </p:nvCxnSpPr>
        <p:spPr>
          <a:xfrm>
            <a:off x="9050521" y="3756019"/>
            <a:ext cx="9221" cy="190656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2C2F219-EF47-B1A3-5963-972C8F305A43}"/>
              </a:ext>
            </a:extLst>
          </p:cNvPr>
          <p:cNvCxnSpPr>
            <a:cxnSpLocks/>
          </p:cNvCxnSpPr>
          <p:nvPr/>
        </p:nvCxnSpPr>
        <p:spPr>
          <a:xfrm flipH="1" flipV="1">
            <a:off x="9038615" y="3756197"/>
            <a:ext cx="660186" cy="58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C24E6C1-5D6D-8105-0287-4AAAEE59B909}"/>
              </a:ext>
            </a:extLst>
          </p:cNvPr>
          <p:cNvCxnSpPr>
            <a:cxnSpLocks/>
          </p:cNvCxnSpPr>
          <p:nvPr/>
        </p:nvCxnSpPr>
        <p:spPr>
          <a:xfrm flipH="1">
            <a:off x="2972043" y="3709914"/>
            <a:ext cx="5285486" cy="9304"/>
          </a:xfrm>
          <a:prstGeom prst="line">
            <a:avLst/>
          </a:prstGeom>
          <a:ln w="28575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4D802D29-EB51-E90E-8372-D041DB9F78EA}"/>
              </a:ext>
            </a:extLst>
          </p:cNvPr>
          <p:cNvSpPr/>
          <p:nvPr/>
        </p:nvSpPr>
        <p:spPr>
          <a:xfrm>
            <a:off x="9165539" y="4161832"/>
            <a:ext cx="1073390" cy="453683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Modulator 2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755086A-F29E-E792-0E19-28F2CB8E69A3}"/>
              </a:ext>
            </a:extLst>
          </p:cNvPr>
          <p:cNvGrpSpPr/>
          <p:nvPr/>
        </p:nvGrpSpPr>
        <p:grpSpPr>
          <a:xfrm>
            <a:off x="2894903" y="3584450"/>
            <a:ext cx="281486" cy="259229"/>
            <a:chOff x="3000406" y="4297660"/>
            <a:chExt cx="234572" cy="216024"/>
          </a:xfrm>
          <a:solidFill>
            <a:srgbClr val="00FF00"/>
          </a:solidFill>
        </p:grpSpPr>
        <p:sp>
          <p:nvSpPr>
            <p:cNvPr id="38" name="Flowchart: Collate 37">
              <a:extLst>
                <a:ext uri="{FF2B5EF4-FFF2-40B4-BE49-F238E27FC236}">
                  <a16:creationId xmlns:a16="http://schemas.microsoft.com/office/drawing/2014/main" id="{6050BBBE-4D00-BE5C-5143-C38AD28334AA}"/>
                </a:ext>
              </a:extLst>
            </p:cNvPr>
            <p:cNvSpPr/>
            <p:nvPr/>
          </p:nvSpPr>
          <p:spPr>
            <a:xfrm>
              <a:off x="3000406" y="4297660"/>
              <a:ext cx="131434" cy="216024"/>
            </a:xfrm>
            <a:prstGeom prst="flowChartCollate">
              <a:avLst/>
            </a:prstGeom>
            <a:grpFill/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Flowchart: Extract 38">
              <a:extLst>
                <a:ext uri="{FF2B5EF4-FFF2-40B4-BE49-F238E27FC236}">
                  <a16:creationId xmlns:a16="http://schemas.microsoft.com/office/drawing/2014/main" id="{96EA4178-C9B6-D509-AF2C-58064A649839}"/>
                </a:ext>
              </a:extLst>
            </p:cNvPr>
            <p:cNvSpPr/>
            <p:nvPr/>
          </p:nvSpPr>
          <p:spPr>
            <a:xfrm rot="16200000">
              <a:off x="3081688" y="4318817"/>
              <a:ext cx="139673" cy="166907"/>
            </a:xfrm>
            <a:prstGeom prst="flowChartExtract">
              <a:avLst/>
            </a:prstGeom>
            <a:grpFill/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3BD295F-91DE-9EB2-74AF-61FFA5CA976D}"/>
              </a:ext>
            </a:extLst>
          </p:cNvPr>
          <p:cNvCxnSpPr>
            <a:cxnSpLocks/>
          </p:cNvCxnSpPr>
          <p:nvPr/>
        </p:nvCxnSpPr>
        <p:spPr>
          <a:xfrm flipH="1">
            <a:off x="7717370" y="5679489"/>
            <a:ext cx="1368497" cy="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21D9642-B301-D031-CC18-AB643E6C6542}"/>
              </a:ext>
            </a:extLst>
          </p:cNvPr>
          <p:cNvCxnSpPr>
            <a:cxnSpLocks/>
          </p:cNvCxnSpPr>
          <p:nvPr/>
        </p:nvCxnSpPr>
        <p:spPr>
          <a:xfrm>
            <a:off x="8286593" y="3851954"/>
            <a:ext cx="4680" cy="527552"/>
          </a:xfrm>
          <a:prstGeom prst="line">
            <a:avLst/>
          </a:prstGeom>
          <a:ln w="28575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971B2AF-AABC-1F5D-4F81-2F9C06358E95}"/>
              </a:ext>
            </a:extLst>
          </p:cNvPr>
          <p:cNvCxnSpPr>
            <a:cxnSpLocks/>
          </p:cNvCxnSpPr>
          <p:nvPr/>
        </p:nvCxnSpPr>
        <p:spPr>
          <a:xfrm flipH="1">
            <a:off x="8276759" y="2922721"/>
            <a:ext cx="2150" cy="700729"/>
          </a:xfrm>
          <a:prstGeom prst="line">
            <a:avLst/>
          </a:prstGeom>
          <a:ln w="28575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D1FD5A3-3DF2-B6A1-F874-D3ACDFA347E2}"/>
              </a:ext>
            </a:extLst>
          </p:cNvPr>
          <p:cNvGrpSpPr/>
          <p:nvPr/>
        </p:nvGrpSpPr>
        <p:grpSpPr>
          <a:xfrm rot="10800000">
            <a:off x="8074198" y="3569251"/>
            <a:ext cx="281486" cy="259229"/>
            <a:chOff x="3000406" y="4297660"/>
            <a:chExt cx="234572" cy="216024"/>
          </a:xfrm>
          <a:solidFill>
            <a:srgbClr val="00FF00"/>
          </a:solidFill>
        </p:grpSpPr>
        <p:sp>
          <p:nvSpPr>
            <p:cNvPr id="36" name="Flowchart: Collate 35">
              <a:extLst>
                <a:ext uri="{FF2B5EF4-FFF2-40B4-BE49-F238E27FC236}">
                  <a16:creationId xmlns:a16="http://schemas.microsoft.com/office/drawing/2014/main" id="{E26B3C37-020A-F01C-46DF-898333A22943}"/>
                </a:ext>
              </a:extLst>
            </p:cNvPr>
            <p:cNvSpPr/>
            <p:nvPr/>
          </p:nvSpPr>
          <p:spPr>
            <a:xfrm>
              <a:off x="3000406" y="4297660"/>
              <a:ext cx="131434" cy="216024"/>
            </a:xfrm>
            <a:prstGeom prst="flowChartCollate">
              <a:avLst/>
            </a:prstGeom>
            <a:grpFill/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Flowchart: Extract 36">
              <a:extLst>
                <a:ext uri="{FF2B5EF4-FFF2-40B4-BE49-F238E27FC236}">
                  <a16:creationId xmlns:a16="http://schemas.microsoft.com/office/drawing/2014/main" id="{E580D305-8740-BF07-BD65-E8B0EF7794E3}"/>
                </a:ext>
              </a:extLst>
            </p:cNvPr>
            <p:cNvSpPr/>
            <p:nvPr/>
          </p:nvSpPr>
          <p:spPr>
            <a:xfrm rot="16200000">
              <a:off x="3081688" y="4318817"/>
              <a:ext cx="139673" cy="166907"/>
            </a:xfrm>
            <a:prstGeom prst="flowChartExtract">
              <a:avLst/>
            </a:prstGeom>
            <a:grpFill/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5F059F6-9378-D62C-2441-2B1464B12AC7}"/>
              </a:ext>
            </a:extLst>
          </p:cNvPr>
          <p:cNvGrpSpPr/>
          <p:nvPr/>
        </p:nvGrpSpPr>
        <p:grpSpPr>
          <a:xfrm>
            <a:off x="9477303" y="3626113"/>
            <a:ext cx="314833" cy="267269"/>
            <a:chOff x="7082308" y="3165777"/>
            <a:chExt cx="262361" cy="222724"/>
          </a:xfrm>
          <a:solidFill>
            <a:srgbClr val="00FF00"/>
          </a:solidFill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5ABA918-0315-79AD-9669-AD5AC8A116D3}"/>
                </a:ext>
              </a:extLst>
            </p:cNvPr>
            <p:cNvGrpSpPr/>
            <p:nvPr/>
          </p:nvGrpSpPr>
          <p:grpSpPr>
            <a:xfrm rot="10800000">
              <a:off x="7082308" y="3165777"/>
              <a:ext cx="234572" cy="216024"/>
              <a:chOff x="3000406" y="4297660"/>
              <a:chExt cx="234572" cy="216024"/>
            </a:xfrm>
            <a:grpFill/>
          </p:grpSpPr>
          <p:sp>
            <p:nvSpPr>
              <p:cNvPr id="34" name="Flowchart: Collate 33">
                <a:extLst>
                  <a:ext uri="{FF2B5EF4-FFF2-40B4-BE49-F238E27FC236}">
                    <a16:creationId xmlns:a16="http://schemas.microsoft.com/office/drawing/2014/main" id="{B76695AA-894D-C5EA-E7A8-4DFBC07E6FCC}"/>
                  </a:ext>
                </a:extLst>
              </p:cNvPr>
              <p:cNvSpPr/>
              <p:nvPr/>
            </p:nvSpPr>
            <p:spPr>
              <a:xfrm>
                <a:off x="3000406" y="4297660"/>
                <a:ext cx="131434" cy="216024"/>
              </a:xfrm>
              <a:prstGeom prst="flowChartCollate">
                <a:avLst/>
              </a:prstGeom>
              <a:grpFill/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60">
                  <a:ln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Flowchart: Extract 34">
                <a:extLst>
                  <a:ext uri="{FF2B5EF4-FFF2-40B4-BE49-F238E27FC236}">
                    <a16:creationId xmlns:a16="http://schemas.microsoft.com/office/drawing/2014/main" id="{2473E3BA-6964-CE94-E023-F3A00B39B996}"/>
                  </a:ext>
                </a:extLst>
              </p:cNvPr>
              <p:cNvSpPr/>
              <p:nvPr/>
            </p:nvSpPr>
            <p:spPr>
              <a:xfrm rot="16200000">
                <a:off x="3081688" y="4318817"/>
                <a:ext cx="139673" cy="166907"/>
              </a:xfrm>
              <a:prstGeom prst="flowChartExtract">
                <a:avLst/>
              </a:prstGeom>
              <a:grpFill/>
              <a:ln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6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3" name="Flowchart: Extract 32">
              <a:extLst>
                <a:ext uri="{FF2B5EF4-FFF2-40B4-BE49-F238E27FC236}">
                  <a16:creationId xmlns:a16="http://schemas.microsoft.com/office/drawing/2014/main" id="{56C37622-825B-D9BC-5499-A52DCF267967}"/>
                </a:ext>
              </a:extLst>
            </p:cNvPr>
            <p:cNvSpPr/>
            <p:nvPr/>
          </p:nvSpPr>
          <p:spPr>
            <a:xfrm>
              <a:off x="7177763" y="3266105"/>
              <a:ext cx="166906" cy="122396"/>
            </a:xfrm>
            <a:prstGeom prst="flowChartExtract">
              <a:avLst/>
            </a:prstGeom>
            <a:grpFill/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C4211B72-1ECC-205F-EAD0-01892178DF0E}"/>
              </a:ext>
            </a:extLst>
          </p:cNvPr>
          <p:cNvSpPr/>
          <p:nvPr/>
        </p:nvSpPr>
        <p:spPr>
          <a:xfrm>
            <a:off x="688665" y="1009531"/>
            <a:ext cx="10246273" cy="569740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A4DC6C2-8CAF-0FAB-BC0F-230EFA924BB3}"/>
              </a:ext>
            </a:extLst>
          </p:cNvPr>
          <p:cNvGrpSpPr/>
          <p:nvPr/>
        </p:nvGrpSpPr>
        <p:grpSpPr>
          <a:xfrm>
            <a:off x="2227945" y="2003287"/>
            <a:ext cx="1470014" cy="832736"/>
            <a:chOff x="876398" y="2320194"/>
            <a:chExt cx="3588030" cy="1689434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947417E-B2B5-8272-4C9F-4C1753A4F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6398" y="2320194"/>
              <a:ext cx="3588030" cy="16894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2790A41-36EE-4D12-7BAC-94788E108B25}"/>
                </a:ext>
              </a:extLst>
            </p:cNvPr>
            <p:cNvSpPr/>
            <p:nvPr/>
          </p:nvSpPr>
          <p:spPr>
            <a:xfrm>
              <a:off x="1763688" y="2353444"/>
              <a:ext cx="1656184" cy="39329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EB0038B-BBD9-4CE0-CAEB-85D65320A6AE}"/>
                </a:ext>
              </a:extLst>
            </p:cNvPr>
            <p:cNvSpPr/>
            <p:nvPr/>
          </p:nvSpPr>
          <p:spPr>
            <a:xfrm>
              <a:off x="1763688" y="3480867"/>
              <a:ext cx="1656184" cy="51305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C9EAC3E-C031-737E-3522-40350EF8B9D4}"/>
                </a:ext>
              </a:extLst>
            </p:cNvPr>
            <p:cNvSpPr/>
            <p:nvPr/>
          </p:nvSpPr>
          <p:spPr>
            <a:xfrm>
              <a:off x="2999231" y="2511398"/>
              <a:ext cx="296416" cy="51305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6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430B779-A356-5552-724B-A9A36B5675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51960" y="2431854"/>
              <a:ext cx="4283" cy="21913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18A7B12-A2A9-0502-4B13-321C77B76D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65829" y="3764362"/>
              <a:ext cx="4283" cy="21913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404241A8-1E57-2E99-1D82-3FD12FC0CFE8}"/>
              </a:ext>
            </a:extLst>
          </p:cNvPr>
          <p:cNvSpPr/>
          <p:nvPr/>
        </p:nvSpPr>
        <p:spPr>
          <a:xfrm>
            <a:off x="688665" y="151062"/>
            <a:ext cx="10246273" cy="614268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October shutdown : Wave guides connection between Mod1, Mod3 &amp; RI section </a:t>
            </a:r>
          </a:p>
        </p:txBody>
      </p:sp>
      <p:sp>
        <p:nvSpPr>
          <p:cNvPr id="42" name="Flowchart: Collate 41">
            <a:extLst>
              <a:ext uri="{FF2B5EF4-FFF2-40B4-BE49-F238E27FC236}">
                <a16:creationId xmlns:a16="http://schemas.microsoft.com/office/drawing/2014/main" id="{8C4C5A0E-2C7D-B1EC-0BB6-79F8E6645447}"/>
              </a:ext>
            </a:extLst>
          </p:cNvPr>
          <p:cNvSpPr/>
          <p:nvPr/>
        </p:nvSpPr>
        <p:spPr>
          <a:xfrm rot="10800000">
            <a:off x="7916477" y="5999418"/>
            <a:ext cx="157721" cy="259229"/>
          </a:xfrm>
          <a:prstGeom prst="flowChartCollat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867E088-9ED2-FE1B-2464-8821495C198A}"/>
              </a:ext>
            </a:extLst>
          </p:cNvPr>
          <p:cNvSpPr/>
          <p:nvPr/>
        </p:nvSpPr>
        <p:spPr>
          <a:xfrm>
            <a:off x="7455783" y="5434702"/>
            <a:ext cx="1069498" cy="4536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Modulator 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01D8A0A-0731-7F6F-3C76-238F2EB3C8AC}"/>
              </a:ext>
            </a:extLst>
          </p:cNvPr>
          <p:cNvSpPr txBox="1"/>
          <p:nvPr/>
        </p:nvSpPr>
        <p:spPr>
          <a:xfrm>
            <a:off x="7520036" y="6258647"/>
            <a:ext cx="925494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Load SF</a:t>
            </a:r>
            <a:r>
              <a:rPr lang="en-US" sz="96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48" name="Flowchart: Extract 47">
            <a:extLst>
              <a:ext uri="{FF2B5EF4-FFF2-40B4-BE49-F238E27FC236}">
                <a16:creationId xmlns:a16="http://schemas.microsoft.com/office/drawing/2014/main" id="{530FA23F-4AA8-56CD-5EB6-BD983FAD65EE}"/>
              </a:ext>
            </a:extLst>
          </p:cNvPr>
          <p:cNvSpPr/>
          <p:nvPr/>
        </p:nvSpPr>
        <p:spPr>
          <a:xfrm rot="5400000">
            <a:off x="2756016" y="3636477"/>
            <a:ext cx="200287" cy="146875"/>
          </a:xfrm>
          <a:prstGeom prst="flowChartExtra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6F1C3EC-5D13-A84A-A90B-A4FDA8749E86}"/>
              </a:ext>
            </a:extLst>
          </p:cNvPr>
          <p:cNvCxnSpPr>
            <a:cxnSpLocks/>
          </p:cNvCxnSpPr>
          <p:nvPr/>
        </p:nvCxnSpPr>
        <p:spPr>
          <a:xfrm flipH="1">
            <a:off x="2381842" y="3721510"/>
            <a:ext cx="523740" cy="89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60A846DF-6D44-2BE3-33F5-2B986BF1A72F}"/>
              </a:ext>
            </a:extLst>
          </p:cNvPr>
          <p:cNvSpPr txBox="1"/>
          <p:nvPr/>
        </p:nvSpPr>
        <p:spPr>
          <a:xfrm>
            <a:off x="1057598" y="3573977"/>
            <a:ext cx="143249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Load from Mod0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1191576-46D2-B113-BCB5-8B0E59FE3C0E}"/>
              </a:ext>
            </a:extLst>
          </p:cNvPr>
          <p:cNvSpPr/>
          <p:nvPr/>
        </p:nvSpPr>
        <p:spPr>
          <a:xfrm>
            <a:off x="5633634" y="3584450"/>
            <a:ext cx="45719" cy="259163"/>
          </a:xfrm>
          <a:prstGeom prst="round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8485C35-375C-AF74-2A8C-F02B5579D3BC}"/>
              </a:ext>
            </a:extLst>
          </p:cNvPr>
          <p:cNvSpPr txBox="1"/>
          <p:nvPr/>
        </p:nvSpPr>
        <p:spPr>
          <a:xfrm>
            <a:off x="813323" y="5242381"/>
            <a:ext cx="53328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Status of LINAC upgrade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Modulator0 :  </a:t>
            </a:r>
          </a:p>
          <a:p>
            <a:pPr lvl="1"/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Connected to SF6 load for conditioning – Waiting for load under vacuum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Modulator3 </a:t>
            </a:r>
          </a:p>
          <a:p>
            <a:pPr lvl="1"/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Connected to Mod1</a:t>
            </a:r>
          </a:p>
          <a:p>
            <a:pPr lvl="1"/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Waiting for the load coming from Mod0</a:t>
            </a:r>
          </a:p>
          <a:p>
            <a:pPr lvl="1"/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Waiting for RI coupler to finalize the connection to the RI section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E160F39-56E5-9822-FA75-719C9D0E8552}"/>
              </a:ext>
            </a:extLst>
          </p:cNvPr>
          <p:cNvCxnSpPr>
            <a:cxnSpLocks/>
          </p:cNvCxnSpPr>
          <p:nvPr/>
        </p:nvCxnSpPr>
        <p:spPr>
          <a:xfrm>
            <a:off x="2970844" y="2575392"/>
            <a:ext cx="0" cy="3550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18B71FFD-237C-480F-5AA5-AF1D368AE04B}"/>
              </a:ext>
            </a:extLst>
          </p:cNvPr>
          <p:cNvSpPr/>
          <p:nvPr/>
        </p:nvSpPr>
        <p:spPr>
          <a:xfrm rot="5400000">
            <a:off x="2940092" y="2805454"/>
            <a:ext cx="45719" cy="259163"/>
          </a:xfrm>
          <a:prstGeom prst="round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E5DA9C5-9FBA-C248-8377-28DED2AE6B36}"/>
              </a:ext>
            </a:extLst>
          </p:cNvPr>
          <p:cNvSpPr txBox="1"/>
          <p:nvPr/>
        </p:nvSpPr>
        <p:spPr>
          <a:xfrm>
            <a:off x="9422968" y="845522"/>
            <a:ext cx="2550579" cy="52322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LINAC upgrade</a:t>
            </a:r>
          </a:p>
        </p:txBody>
      </p:sp>
    </p:spTree>
    <p:extLst>
      <p:ext uri="{BB962C8B-B14F-4D97-AF65-F5344CB8AC3E}">
        <p14:creationId xmlns:p14="http://schemas.microsoft.com/office/powerpoint/2010/main" val="197093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/>
      <p:bldP spid="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D6B5B3-12FE-B34A-29FA-C8CD5261E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F45190-5844-09F6-1186-299CE3720542}"/>
              </a:ext>
            </a:extLst>
          </p:cNvPr>
          <p:cNvSpPr txBox="1"/>
          <p:nvPr/>
        </p:nvSpPr>
        <p:spPr>
          <a:xfrm>
            <a:off x="0" y="115075"/>
            <a:ext cx="1219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1/ Review of the tasks performed since last meeting 24</a:t>
            </a:r>
            <a:r>
              <a:rPr lang="en-US" sz="2400" baseline="30000" dirty="0"/>
              <a:t>th</a:t>
            </a:r>
            <a:r>
              <a:rPr lang="en-US" sz="2400" dirty="0"/>
              <a:t> September 2026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971D488-B44F-681F-4C8D-AB4F90FC16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410023"/>
              </p:ext>
            </p:extLst>
          </p:nvPr>
        </p:nvGraphicFramePr>
        <p:xfrm>
          <a:off x="153891" y="1729122"/>
          <a:ext cx="8136000" cy="1239044"/>
        </p:xfrm>
        <a:graphic>
          <a:graphicData uri="http://schemas.openxmlformats.org/drawingml/2006/table">
            <a:tbl>
              <a:tblPr/>
              <a:tblGrid>
                <a:gridCol w="1296000">
                  <a:extLst>
                    <a:ext uri="{9D8B030D-6E8A-4147-A177-3AD203B41FA5}">
                      <a16:colId xmlns:a16="http://schemas.microsoft.com/office/drawing/2014/main" val="374867899"/>
                    </a:ext>
                  </a:extLst>
                </a:gridCol>
                <a:gridCol w="3780000">
                  <a:extLst>
                    <a:ext uri="{9D8B030D-6E8A-4147-A177-3AD203B41FA5}">
                      <a16:colId xmlns:a16="http://schemas.microsoft.com/office/drawing/2014/main" val="2627377287"/>
                    </a:ext>
                  </a:extLst>
                </a:gridCol>
                <a:gridCol w="3060000">
                  <a:extLst>
                    <a:ext uri="{9D8B030D-6E8A-4147-A177-3AD203B41FA5}">
                      <a16:colId xmlns:a16="http://schemas.microsoft.com/office/drawing/2014/main" val="3607956884"/>
                    </a:ext>
                  </a:extLst>
                </a:gridCol>
              </a:tblGrid>
              <a:tr h="226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Periods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 upgrade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482710"/>
                  </a:ext>
                </a:extLst>
              </a:tr>
              <a:tr h="1954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RUN2026-04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: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Scandinova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investigations on site</a:t>
                      </a:r>
                    </a:p>
                  </a:txBody>
                  <a:tcPr marL="6304" marR="6304" marT="63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Movable gantry certification with APAVE (29/09)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535788"/>
                  </a:ext>
                </a:extLst>
              </a:tr>
              <a:tr h="1954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304" marR="6304" marT="63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010065"/>
                  </a:ext>
                </a:extLst>
              </a:tr>
              <a:tr h="15760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Oct-26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Waiting for couplers, RI section installed @ its right position</a:t>
                      </a:r>
                    </a:p>
                  </a:txBody>
                  <a:tcPr marL="6304" marR="6304" marT="63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Validation of the movable gantry in the booster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01196"/>
                  </a:ext>
                </a:extLst>
              </a:tr>
              <a:tr h="1576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Bake-out preparation for RI section</a:t>
                      </a:r>
                    </a:p>
                  </a:txBody>
                  <a:tcPr marL="6304" marR="6304" marT="63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942738"/>
                  </a:ext>
                </a:extLst>
              </a:tr>
              <a:tr h="1639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water cooling investigations</a:t>
                      </a:r>
                    </a:p>
                  </a:txBody>
                  <a:tcPr marL="6304" marR="6304" marT="63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396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3829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0F06E88-ECA5-85D6-76FA-694C70D9DEE4}"/>
              </a:ext>
            </a:extLst>
          </p:cNvPr>
          <p:cNvSpPr/>
          <p:nvPr/>
        </p:nvSpPr>
        <p:spPr>
          <a:xfrm>
            <a:off x="787212" y="165110"/>
            <a:ext cx="6096667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October shutdown : Movable gantry validation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C4F698-9F50-0062-48BB-0B518786D666}"/>
              </a:ext>
            </a:extLst>
          </p:cNvPr>
          <p:cNvSpPr txBox="1"/>
          <p:nvPr/>
        </p:nvSpPr>
        <p:spPr>
          <a:xfrm>
            <a:off x="8678175" y="165110"/>
            <a:ext cx="311413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BOOSTER upgrade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633F88-2972-7B0F-CC5B-0B0E10B67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1B4CCA-1815-2DD8-1874-855D5A941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796" y="955797"/>
            <a:ext cx="7422545" cy="552994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4777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3D1AD8-6736-9D79-DF66-4D90E61C9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27733E-25AB-5FD5-AB09-9B1F07C71EAA}"/>
              </a:ext>
            </a:extLst>
          </p:cNvPr>
          <p:cNvSpPr/>
          <p:nvPr/>
        </p:nvSpPr>
        <p:spPr>
          <a:xfrm>
            <a:off x="787212" y="165110"/>
            <a:ext cx="6096667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October shutdown : Movable gantry validation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C95B2F-3742-E1E9-CF42-D481878C52EB}"/>
              </a:ext>
            </a:extLst>
          </p:cNvPr>
          <p:cNvSpPr txBox="1"/>
          <p:nvPr/>
        </p:nvSpPr>
        <p:spPr>
          <a:xfrm>
            <a:off x="8678175" y="165110"/>
            <a:ext cx="311413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BOOSTER upgrade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EBA5B6-A603-B22E-E809-61DC95910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557" y="988617"/>
            <a:ext cx="7769865" cy="52292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98352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D6B5B3-12FE-B34A-29FA-C8CD5261E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8888B0-B368-1FD9-FFCB-BA0FC0687192}"/>
              </a:ext>
            </a:extLst>
          </p:cNvPr>
          <p:cNvSpPr txBox="1"/>
          <p:nvPr/>
        </p:nvSpPr>
        <p:spPr>
          <a:xfrm>
            <a:off x="0" y="115075"/>
            <a:ext cx="1219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1/ Review of the tasks performed since last meeting 24</a:t>
            </a:r>
            <a:r>
              <a:rPr lang="en-US" sz="2400" baseline="30000" dirty="0"/>
              <a:t>th</a:t>
            </a:r>
            <a:r>
              <a:rPr lang="en-US" sz="2400" dirty="0"/>
              <a:t> September 2026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688826C-B75A-D333-3FC6-90EB709D98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5155580"/>
              </p:ext>
            </p:extLst>
          </p:nvPr>
        </p:nvGraphicFramePr>
        <p:xfrm>
          <a:off x="153891" y="1729122"/>
          <a:ext cx="11920218" cy="1239044"/>
        </p:xfrm>
        <a:graphic>
          <a:graphicData uri="http://schemas.openxmlformats.org/drawingml/2006/table">
            <a:tbl>
              <a:tblPr/>
              <a:tblGrid>
                <a:gridCol w="1296000">
                  <a:extLst>
                    <a:ext uri="{9D8B030D-6E8A-4147-A177-3AD203B41FA5}">
                      <a16:colId xmlns:a16="http://schemas.microsoft.com/office/drawing/2014/main" val="374867899"/>
                    </a:ext>
                  </a:extLst>
                </a:gridCol>
                <a:gridCol w="3816000">
                  <a:extLst>
                    <a:ext uri="{9D8B030D-6E8A-4147-A177-3AD203B41FA5}">
                      <a16:colId xmlns:a16="http://schemas.microsoft.com/office/drawing/2014/main" val="2627377287"/>
                    </a:ext>
                  </a:extLst>
                </a:gridCol>
                <a:gridCol w="3060000">
                  <a:extLst>
                    <a:ext uri="{9D8B030D-6E8A-4147-A177-3AD203B41FA5}">
                      <a16:colId xmlns:a16="http://schemas.microsoft.com/office/drawing/2014/main" val="3607956884"/>
                    </a:ext>
                  </a:extLst>
                </a:gridCol>
                <a:gridCol w="3748218">
                  <a:extLst>
                    <a:ext uri="{9D8B030D-6E8A-4147-A177-3AD203B41FA5}">
                      <a16:colId xmlns:a16="http://schemas.microsoft.com/office/drawing/2014/main" val="4044318014"/>
                    </a:ext>
                  </a:extLst>
                </a:gridCol>
              </a:tblGrid>
              <a:tr h="226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Periods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 upgrade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482710"/>
                  </a:ext>
                </a:extLst>
              </a:tr>
              <a:tr h="1954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RUN2026-04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: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Scandinova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investigations on site</a:t>
                      </a:r>
                    </a:p>
                  </a:txBody>
                  <a:tcPr marL="6304" marR="6304" marT="63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Movable gantry certification with APAVE (29/09)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SRE piping installation</a:t>
                      </a:r>
                    </a:p>
                  </a:txBody>
                  <a:tcPr marL="6304" marR="6304" marT="63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535788"/>
                  </a:ext>
                </a:extLst>
              </a:tr>
              <a:tr h="1954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304" marR="6304" marT="63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cranes’ drawing refused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010065"/>
                  </a:ext>
                </a:extLst>
              </a:tr>
              <a:tr h="15760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Oct-26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Waiting for couplers, RI section installed @ its right position</a:t>
                      </a:r>
                    </a:p>
                  </a:txBody>
                  <a:tcPr marL="6304" marR="6304" marT="63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Validation of the movable gantry in the booster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Earthing of the 2 manholes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01196"/>
                  </a:ext>
                </a:extLst>
              </a:tr>
              <a:tr h="1576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Bake-out preparation for RI section / wave guides installation</a:t>
                      </a:r>
                    </a:p>
                  </a:txBody>
                  <a:tcPr marL="6304" marR="6304" marT="63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Temporary SRE piping connection to the network (19/10)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942738"/>
                  </a:ext>
                </a:extLst>
              </a:tr>
              <a:tr h="1639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water cooling investigations</a:t>
                      </a:r>
                    </a:p>
                  </a:txBody>
                  <a:tcPr marL="6304" marR="6304" marT="63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304" marR="6304" marT="63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cranes’ drawing approved</a:t>
                      </a:r>
                    </a:p>
                  </a:txBody>
                  <a:tcPr marL="6304" marR="6304" marT="630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396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2530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CC3C732-C467-7282-90CC-F192DA84E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- 23/10/2026 -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E3FDB7-B7FD-026A-1C66-7155F87924C5}"/>
              </a:ext>
            </a:extLst>
          </p:cNvPr>
          <p:cNvSpPr txBox="1"/>
          <p:nvPr/>
        </p:nvSpPr>
        <p:spPr>
          <a:xfrm>
            <a:off x="507130" y="165110"/>
            <a:ext cx="558887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RUN2026-04 : LINAC SRE network extended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FEBA72-342E-9788-B94A-98EFA64866DB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3B3F14-7CBF-3B68-E287-870C84C3A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411" y="1125724"/>
            <a:ext cx="9319404" cy="5230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BE68CFF-1F91-A89A-8CE7-5CD0BE6F1C45}"/>
              </a:ext>
            </a:extLst>
          </p:cNvPr>
          <p:cNvSpPr/>
          <p:nvPr/>
        </p:nvSpPr>
        <p:spPr>
          <a:xfrm>
            <a:off x="1095555" y="5003332"/>
            <a:ext cx="2587924" cy="10092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3883F61-7FF9-466C-EB58-C9E63B5B9ADD}"/>
              </a:ext>
            </a:extLst>
          </p:cNvPr>
          <p:cNvSpPr/>
          <p:nvPr/>
        </p:nvSpPr>
        <p:spPr>
          <a:xfrm>
            <a:off x="1337094" y="1125724"/>
            <a:ext cx="439948" cy="15743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B629F9C-9998-E180-7742-869C4EA5F3E2}"/>
              </a:ext>
            </a:extLst>
          </p:cNvPr>
          <p:cNvSpPr/>
          <p:nvPr/>
        </p:nvSpPr>
        <p:spPr>
          <a:xfrm>
            <a:off x="9624204" y="1062464"/>
            <a:ext cx="439948" cy="15743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EFFD127-9D32-CCF3-6D98-351BB422DB11}"/>
              </a:ext>
            </a:extLst>
          </p:cNvPr>
          <p:cNvSpPr/>
          <p:nvPr/>
        </p:nvSpPr>
        <p:spPr>
          <a:xfrm>
            <a:off x="6078746" y="4701396"/>
            <a:ext cx="439948" cy="437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F363692-C0A1-417A-82DC-8276F221059B}"/>
              </a:ext>
            </a:extLst>
          </p:cNvPr>
          <p:cNvSpPr/>
          <p:nvPr/>
        </p:nvSpPr>
        <p:spPr>
          <a:xfrm>
            <a:off x="3746738" y="2843842"/>
            <a:ext cx="439948" cy="437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251AC76-9D38-7C4A-BB90-6F1C39F7AF5C}"/>
              </a:ext>
            </a:extLst>
          </p:cNvPr>
          <p:cNvCxnSpPr/>
          <p:nvPr/>
        </p:nvCxnSpPr>
        <p:spPr>
          <a:xfrm flipH="1" flipV="1">
            <a:off x="1639019" y="2697965"/>
            <a:ext cx="1181819" cy="28100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15F1D8D-3639-BEBC-1A88-F7AA42C5249C}"/>
              </a:ext>
            </a:extLst>
          </p:cNvPr>
          <p:cNvCxnSpPr>
            <a:cxnSpLocks/>
          </p:cNvCxnSpPr>
          <p:nvPr/>
        </p:nvCxnSpPr>
        <p:spPr>
          <a:xfrm flipV="1">
            <a:off x="2820838" y="3280914"/>
            <a:ext cx="1038045" cy="22529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DEDF841-768A-F1A9-1BFC-CCA441FC5758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2973236" y="4923813"/>
            <a:ext cx="3244971" cy="5485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DB992E1-8D11-88BD-ED3D-CCE77185DB76}"/>
              </a:ext>
            </a:extLst>
          </p:cNvPr>
          <p:cNvCxnSpPr>
            <a:cxnSpLocks/>
          </p:cNvCxnSpPr>
          <p:nvPr/>
        </p:nvCxnSpPr>
        <p:spPr>
          <a:xfrm flipV="1">
            <a:off x="2849593" y="1960722"/>
            <a:ext cx="6774611" cy="35593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A044016-DFBF-BDFC-CB6E-B54AA861FAFB}"/>
              </a:ext>
            </a:extLst>
          </p:cNvPr>
          <p:cNvSpPr txBox="1"/>
          <p:nvPr/>
        </p:nvSpPr>
        <p:spPr>
          <a:xfrm>
            <a:off x="199843" y="5472391"/>
            <a:ext cx="5546785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Final connections and put under SRE on 19</a:t>
            </a:r>
            <a:r>
              <a:rPr lang="en-US" baseline="30000" dirty="0"/>
              <a:t>th</a:t>
            </a:r>
            <a:r>
              <a:rPr lang="en-US" dirty="0"/>
              <a:t> October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D9B1EC-3DF1-C7FC-BD3B-1D7CE411C24C}"/>
              </a:ext>
            </a:extLst>
          </p:cNvPr>
          <p:cNvSpPr txBox="1"/>
          <p:nvPr/>
        </p:nvSpPr>
        <p:spPr>
          <a:xfrm>
            <a:off x="7313762" y="1375094"/>
            <a:ext cx="167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Backup inlet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A4D89D9-6C79-B38F-5D27-565C7CC496A5}"/>
              </a:ext>
            </a:extLst>
          </p:cNvPr>
          <p:cNvSpPr/>
          <p:nvPr/>
        </p:nvSpPr>
        <p:spPr>
          <a:xfrm>
            <a:off x="5063706" y="1484623"/>
            <a:ext cx="1618889" cy="548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1606E49-8331-4F55-2738-68C7044B7D7A}"/>
              </a:ext>
            </a:extLst>
          </p:cNvPr>
          <p:cNvSpPr/>
          <p:nvPr/>
        </p:nvSpPr>
        <p:spPr>
          <a:xfrm>
            <a:off x="7313762" y="3429000"/>
            <a:ext cx="1618889" cy="548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39518E-370F-880F-104E-775464805A93}"/>
              </a:ext>
            </a:extLst>
          </p:cNvPr>
          <p:cNvSpPr txBox="1"/>
          <p:nvPr/>
        </p:nvSpPr>
        <p:spPr>
          <a:xfrm>
            <a:off x="1981200" y="1086038"/>
            <a:ext cx="167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Main inlet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47C1F0B-DD21-5404-98CB-5FF453326B1D}"/>
              </a:ext>
            </a:extLst>
          </p:cNvPr>
          <p:cNvSpPr txBox="1"/>
          <p:nvPr/>
        </p:nvSpPr>
        <p:spPr>
          <a:xfrm>
            <a:off x="8704771" y="3671506"/>
            <a:ext cx="167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Backup outlet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746080-0279-8EC9-6202-FA5B36F00B9A}"/>
              </a:ext>
            </a:extLst>
          </p:cNvPr>
          <p:cNvSpPr txBox="1"/>
          <p:nvPr/>
        </p:nvSpPr>
        <p:spPr>
          <a:xfrm>
            <a:off x="1674962" y="2237670"/>
            <a:ext cx="167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Main outlet</a:t>
            </a:r>
          </a:p>
        </p:txBody>
      </p:sp>
    </p:spTree>
    <p:extLst>
      <p:ext uri="{BB962C8B-B14F-4D97-AF65-F5344CB8AC3E}">
        <p14:creationId xmlns:p14="http://schemas.microsoft.com/office/powerpoint/2010/main" val="185318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511FCFF-AF36-2204-BB4C-3381D566A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- 23/10/2026 -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CCD90D-160E-3EC7-5507-1D3F361DC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702" y="537632"/>
            <a:ext cx="7537879" cy="57827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024CEE-824B-5818-777F-63131AE9B176}"/>
              </a:ext>
            </a:extLst>
          </p:cNvPr>
          <p:cNvSpPr txBox="1"/>
          <p:nvPr/>
        </p:nvSpPr>
        <p:spPr>
          <a:xfrm>
            <a:off x="9737151" y="2927993"/>
            <a:ext cx="154412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Main circuits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CB7992-423D-B1F7-7A18-B4B53245BE7D}"/>
              </a:ext>
            </a:extLst>
          </p:cNvPr>
          <p:cNvSpPr txBox="1"/>
          <p:nvPr/>
        </p:nvSpPr>
        <p:spPr>
          <a:xfrm>
            <a:off x="9737151" y="4982557"/>
            <a:ext cx="2106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Back-up circuits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31F3FF3-9523-9922-A612-1110A71A921A}"/>
              </a:ext>
            </a:extLst>
          </p:cNvPr>
          <p:cNvCxnSpPr>
            <a:cxnSpLocks/>
          </p:cNvCxnSpPr>
          <p:nvPr/>
        </p:nvCxnSpPr>
        <p:spPr>
          <a:xfrm flipH="1" flipV="1">
            <a:off x="4641011" y="3148642"/>
            <a:ext cx="5067385" cy="20185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DAFC9F2-8129-840C-D5DE-D9E270CA2733}"/>
              </a:ext>
            </a:extLst>
          </p:cNvPr>
          <p:cNvCxnSpPr>
            <a:cxnSpLocks/>
          </p:cNvCxnSpPr>
          <p:nvPr/>
        </p:nvCxnSpPr>
        <p:spPr>
          <a:xfrm flipH="1" flipV="1">
            <a:off x="5448616" y="1204312"/>
            <a:ext cx="4288535" cy="19083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A8E45B8-AD92-7B74-F6C1-3AB2DD45410B}"/>
              </a:ext>
            </a:extLst>
          </p:cNvPr>
          <p:cNvCxnSpPr/>
          <p:nvPr/>
        </p:nvCxnSpPr>
        <p:spPr>
          <a:xfrm>
            <a:off x="3243532" y="1768415"/>
            <a:ext cx="0" cy="569343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48AE608-5661-66C0-F632-DA68EFE258D6}"/>
              </a:ext>
            </a:extLst>
          </p:cNvPr>
          <p:cNvCxnSpPr>
            <a:cxnSpLocks/>
          </p:cNvCxnSpPr>
          <p:nvPr/>
        </p:nvCxnSpPr>
        <p:spPr>
          <a:xfrm flipV="1">
            <a:off x="2843842" y="2667762"/>
            <a:ext cx="0" cy="520461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1143B4E-ABDF-9526-D848-5EE8993EE2F6}"/>
              </a:ext>
            </a:extLst>
          </p:cNvPr>
          <p:cNvCxnSpPr>
            <a:cxnSpLocks/>
          </p:cNvCxnSpPr>
          <p:nvPr/>
        </p:nvCxnSpPr>
        <p:spPr>
          <a:xfrm flipH="1" flipV="1">
            <a:off x="3968870" y="3224763"/>
            <a:ext cx="346494" cy="42371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B4C6B3C-5B32-AD32-F9DF-179DC1DA61BB}"/>
              </a:ext>
            </a:extLst>
          </p:cNvPr>
          <p:cNvCxnSpPr>
            <a:cxnSpLocks/>
          </p:cNvCxnSpPr>
          <p:nvPr/>
        </p:nvCxnSpPr>
        <p:spPr>
          <a:xfrm flipV="1">
            <a:off x="3996906" y="3752491"/>
            <a:ext cx="290422" cy="28079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5EDB3A0-FB70-41C8-739A-E49E9ADC4C32}"/>
              </a:ext>
            </a:extLst>
          </p:cNvPr>
          <p:cNvSpPr txBox="1"/>
          <p:nvPr/>
        </p:nvSpPr>
        <p:spPr>
          <a:xfrm>
            <a:off x="507130" y="165110"/>
            <a:ext cx="558887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RUN2026-04 : LINAC SRE network extended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49EE64-4121-3C8C-15EA-8E71CD8A609E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</p:spTree>
    <p:extLst>
      <p:ext uri="{BB962C8B-B14F-4D97-AF65-F5344CB8AC3E}">
        <p14:creationId xmlns:p14="http://schemas.microsoft.com/office/powerpoint/2010/main" val="3889996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FA8FF5-A0A0-E687-A80E-D2A143B6A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- 23/10/2026 -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523443-3973-A15B-66E6-08D71AE50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76" y="838955"/>
            <a:ext cx="6767354" cy="23346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49A613-B65E-60F3-42E4-8E870C864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317" y="3556729"/>
            <a:ext cx="4316083" cy="27996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7BA9F3-29D4-E716-BA4F-3539BBA52E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1238" y="838955"/>
            <a:ext cx="4882869" cy="23346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E05F6B-135D-1950-091A-555DBC49C5B1}"/>
              </a:ext>
            </a:extLst>
          </p:cNvPr>
          <p:cNvSpPr txBox="1"/>
          <p:nvPr/>
        </p:nvSpPr>
        <p:spPr>
          <a:xfrm>
            <a:off x="507130" y="165110"/>
            <a:ext cx="7006478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October shutdown : New SRE network connections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D29E11C-AFDE-BCA7-1E0C-E215C052C48B}"/>
              </a:ext>
            </a:extLst>
          </p:cNvPr>
          <p:cNvSpPr/>
          <p:nvPr/>
        </p:nvSpPr>
        <p:spPr>
          <a:xfrm rot="5400000">
            <a:off x="3266167" y="-1475350"/>
            <a:ext cx="785007" cy="56050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E576361-7E2D-0CB9-5162-A9A8D3E418FC}"/>
              </a:ext>
            </a:extLst>
          </p:cNvPr>
          <p:cNvSpPr/>
          <p:nvPr/>
        </p:nvSpPr>
        <p:spPr>
          <a:xfrm>
            <a:off x="8844032" y="1413686"/>
            <a:ext cx="1955322" cy="8857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8D26B8D-597C-F938-BA38-D9E7C9BF8E0B}"/>
              </a:ext>
            </a:extLst>
          </p:cNvPr>
          <p:cNvSpPr/>
          <p:nvPr/>
        </p:nvSpPr>
        <p:spPr>
          <a:xfrm>
            <a:off x="4203938" y="4337441"/>
            <a:ext cx="439948" cy="437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D8DD06A-7507-6FF7-9A56-70B172EC8C7B}"/>
              </a:ext>
            </a:extLst>
          </p:cNvPr>
          <p:cNvSpPr/>
          <p:nvPr/>
        </p:nvSpPr>
        <p:spPr>
          <a:xfrm>
            <a:off x="3899138" y="5157635"/>
            <a:ext cx="439948" cy="437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Left 13">
            <a:extLst>
              <a:ext uri="{FF2B5EF4-FFF2-40B4-BE49-F238E27FC236}">
                <a16:creationId xmlns:a16="http://schemas.microsoft.com/office/drawing/2014/main" id="{857BA579-8A73-0B7C-78D2-8B1879C761BA}"/>
              </a:ext>
            </a:extLst>
          </p:cNvPr>
          <p:cNvSpPr/>
          <p:nvPr/>
        </p:nvSpPr>
        <p:spPr>
          <a:xfrm>
            <a:off x="136175" y="1649503"/>
            <a:ext cx="1399327" cy="414068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Existing network</a:t>
            </a:r>
          </a:p>
        </p:txBody>
      </p:sp>
      <p:sp>
        <p:nvSpPr>
          <p:cNvPr id="15" name="Arrow: Left 14">
            <a:extLst>
              <a:ext uri="{FF2B5EF4-FFF2-40B4-BE49-F238E27FC236}">
                <a16:creationId xmlns:a16="http://schemas.microsoft.com/office/drawing/2014/main" id="{02F5E7B0-0D75-A7C4-1C52-2C2A58605E1A}"/>
              </a:ext>
            </a:extLst>
          </p:cNvPr>
          <p:cNvSpPr/>
          <p:nvPr/>
        </p:nvSpPr>
        <p:spPr>
          <a:xfrm>
            <a:off x="7061238" y="2322430"/>
            <a:ext cx="1782794" cy="414068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New back-up network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50197467-A0F9-5BCA-71E9-E640B0B973D5}"/>
              </a:ext>
            </a:extLst>
          </p:cNvPr>
          <p:cNvSpPr/>
          <p:nvPr/>
        </p:nvSpPr>
        <p:spPr>
          <a:xfrm>
            <a:off x="5130857" y="1642316"/>
            <a:ext cx="1729002" cy="414068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New main network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B203862C-0D9F-AA95-8D29-05F481FAED22}"/>
              </a:ext>
            </a:extLst>
          </p:cNvPr>
          <p:cNvSpPr/>
          <p:nvPr/>
        </p:nvSpPr>
        <p:spPr>
          <a:xfrm>
            <a:off x="10394829" y="2322430"/>
            <a:ext cx="1549277" cy="414068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Existing network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403973-8D13-316C-D4F2-6034E74B0A0F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21DF90D-3023-638C-12FD-158B80D2F948}"/>
              </a:ext>
            </a:extLst>
          </p:cNvPr>
          <p:cNvCxnSpPr/>
          <p:nvPr/>
        </p:nvCxnSpPr>
        <p:spPr>
          <a:xfrm>
            <a:off x="4425351" y="4052769"/>
            <a:ext cx="0" cy="569343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9568098-0D52-E00A-2F00-15E16AB5D094}"/>
              </a:ext>
            </a:extLst>
          </p:cNvPr>
          <p:cNvCxnSpPr>
            <a:cxnSpLocks/>
          </p:cNvCxnSpPr>
          <p:nvPr/>
        </p:nvCxnSpPr>
        <p:spPr>
          <a:xfrm flipV="1">
            <a:off x="4163683" y="4729475"/>
            <a:ext cx="0" cy="520461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ACBAC58-E9AD-FB0C-DAD4-9B4E4E84A503}"/>
              </a:ext>
            </a:extLst>
          </p:cNvPr>
          <p:cNvCxnSpPr>
            <a:cxnSpLocks/>
          </p:cNvCxnSpPr>
          <p:nvPr/>
        </p:nvCxnSpPr>
        <p:spPr>
          <a:xfrm flipH="1" flipV="1">
            <a:off x="6589670" y="4870188"/>
            <a:ext cx="501243" cy="3737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A55D81A-F2F6-C3A8-4390-3825A124B6CA}"/>
              </a:ext>
            </a:extLst>
          </p:cNvPr>
          <p:cNvCxnSpPr>
            <a:cxnSpLocks/>
          </p:cNvCxnSpPr>
          <p:nvPr/>
        </p:nvCxnSpPr>
        <p:spPr>
          <a:xfrm>
            <a:off x="6736319" y="5859536"/>
            <a:ext cx="535749" cy="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73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3138A20-8612-0919-D27D-BC51C1203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- 23/10/2026 -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4EB5D5-2DFD-7EFE-347F-3F4F5551C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008" y="544221"/>
            <a:ext cx="8626267" cy="57695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0775EF-9CFB-AAB3-92CA-F302499A6637}"/>
              </a:ext>
            </a:extLst>
          </p:cNvPr>
          <p:cNvSpPr txBox="1"/>
          <p:nvPr/>
        </p:nvSpPr>
        <p:spPr>
          <a:xfrm>
            <a:off x="507130" y="165110"/>
            <a:ext cx="7006478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October shutdown : New SRE network connections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671D38-ACD4-3B98-1818-969EF3056615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</p:spTree>
    <p:extLst>
      <p:ext uri="{BB962C8B-B14F-4D97-AF65-F5344CB8AC3E}">
        <p14:creationId xmlns:p14="http://schemas.microsoft.com/office/powerpoint/2010/main" val="1545929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0465199-8441-4A6D-704B-E8DC1B890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3F5841-BF6D-814B-EF06-DA16D273A654}"/>
              </a:ext>
            </a:extLst>
          </p:cNvPr>
          <p:cNvSpPr txBox="1"/>
          <p:nvPr/>
        </p:nvSpPr>
        <p:spPr>
          <a:xfrm>
            <a:off x="507129" y="165110"/>
            <a:ext cx="7730219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RUN2026-04 : Cranes’ drawing sent for approval – week41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61CD35-8D73-2758-FFEE-C5C1ED283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30" y="1043795"/>
            <a:ext cx="7385949" cy="50982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19900C-628A-42AD-D9EA-72E6BDC57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7408" y="1043795"/>
            <a:ext cx="3151905" cy="26070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13B408-1EDE-5D1C-B388-013B22BDE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7409" y="4178749"/>
            <a:ext cx="3151905" cy="24626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D669AB37-5CB4-CC6C-9813-4528A1024928}"/>
              </a:ext>
            </a:extLst>
          </p:cNvPr>
          <p:cNvSpPr/>
          <p:nvPr/>
        </p:nvSpPr>
        <p:spPr>
          <a:xfrm>
            <a:off x="5503653" y="4729606"/>
            <a:ext cx="4865610" cy="612560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Installation scheduled week50 - USM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5B5E97-0989-D7A2-FECC-49B762F8A17A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3FAC3849-3A09-D7B3-ADDC-5EBB16E777B4}"/>
              </a:ext>
            </a:extLst>
          </p:cNvPr>
          <p:cNvSpPr/>
          <p:nvPr/>
        </p:nvSpPr>
        <p:spPr>
          <a:xfrm>
            <a:off x="5503653" y="4117046"/>
            <a:ext cx="3588589" cy="612560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Finally approved week42</a:t>
            </a:r>
          </a:p>
        </p:txBody>
      </p:sp>
    </p:spTree>
    <p:extLst>
      <p:ext uri="{BB962C8B-B14F-4D97-AF65-F5344CB8AC3E}">
        <p14:creationId xmlns:p14="http://schemas.microsoft.com/office/powerpoint/2010/main" val="29691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FA8FF5-A0A0-E687-A80E-D2A143B6A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- 23/10/2026 -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E05F6B-135D-1950-091A-555DBC49C5B1}"/>
              </a:ext>
            </a:extLst>
          </p:cNvPr>
          <p:cNvSpPr txBox="1"/>
          <p:nvPr/>
        </p:nvSpPr>
        <p:spPr>
          <a:xfrm>
            <a:off x="507130" y="165110"/>
            <a:ext cx="7006478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October shutdown : Earthing of the 2 manholes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403973-8D13-316C-D4F2-6034E74B0A0F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</p:spTree>
    <p:extLst>
      <p:ext uri="{BB962C8B-B14F-4D97-AF65-F5344CB8AC3E}">
        <p14:creationId xmlns:p14="http://schemas.microsoft.com/office/powerpoint/2010/main" val="474501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E122EB-CF4D-1AFB-76A9-D451838A1EB2}"/>
              </a:ext>
            </a:extLst>
          </p:cNvPr>
          <p:cNvSpPr txBox="1"/>
          <p:nvPr/>
        </p:nvSpPr>
        <p:spPr>
          <a:xfrm>
            <a:off x="0" y="2605174"/>
            <a:ext cx="1219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2/ Next steps</a:t>
            </a:r>
          </a:p>
        </p:txBody>
      </p:sp>
    </p:spTree>
    <p:extLst>
      <p:ext uri="{BB962C8B-B14F-4D97-AF65-F5344CB8AC3E}">
        <p14:creationId xmlns:p14="http://schemas.microsoft.com/office/powerpoint/2010/main" val="2253976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564C-5B14-AAB1-C316-CA71DA396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DD81CE-FEAC-2AF0-A4A5-3C5761B06B96}"/>
              </a:ext>
            </a:extLst>
          </p:cNvPr>
          <p:cNvSpPr txBox="1"/>
          <p:nvPr/>
        </p:nvSpPr>
        <p:spPr>
          <a:xfrm>
            <a:off x="0" y="120770"/>
            <a:ext cx="1219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2/ Next steps - LINAC upgrade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1D0EDE8-2A31-9922-9B71-DE8FD560DF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553763"/>
              </p:ext>
            </p:extLst>
          </p:nvPr>
        </p:nvGraphicFramePr>
        <p:xfrm>
          <a:off x="500614" y="728494"/>
          <a:ext cx="3456000" cy="5634009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:a16="http://schemas.microsoft.com/office/drawing/2014/main" val="2367508052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val="3103043756"/>
                    </a:ext>
                  </a:extLst>
                </a:gridCol>
              </a:tblGrid>
              <a:tr h="1967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50158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RUN2026-05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255680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818907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445215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Winter-26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on section2 for tests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23087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Modulator3 on RI section connection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41901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Couplers installation on RI cavity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640395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RUN2027-01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 Modulator3 on RI section 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548648"/>
                  </a:ext>
                </a:extLst>
              </a:tr>
              <a:tr h="136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87409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189695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RUN2027-02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943740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06833"/>
                  </a:ext>
                </a:extLst>
              </a:tr>
              <a:tr h="136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RUN2027-03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41781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966710"/>
                  </a:ext>
                </a:extLst>
              </a:tr>
              <a:tr h="169462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774151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745518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405964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327560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595357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910091"/>
                  </a:ext>
                </a:extLst>
              </a:tr>
              <a:tr h="1694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433435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845540"/>
                  </a:ext>
                </a:extLst>
              </a:tr>
              <a:tr h="174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 installation for modulator3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887044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605232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845066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743226"/>
                  </a:ext>
                </a:extLst>
              </a:tr>
              <a:tr h="174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42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8108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564C-5B14-AAB1-C316-CA71DA396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BD52CF-9D19-F084-DCFD-9DFDF91295F6}"/>
              </a:ext>
            </a:extLst>
          </p:cNvPr>
          <p:cNvSpPr txBox="1"/>
          <p:nvPr/>
        </p:nvSpPr>
        <p:spPr>
          <a:xfrm>
            <a:off x="0" y="120770"/>
            <a:ext cx="1219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2/ Next steps - BOOSTER upgrade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17670FB-3F15-1162-AAB3-E4BEEC0922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971147"/>
              </p:ext>
            </p:extLst>
          </p:nvPr>
        </p:nvGraphicFramePr>
        <p:xfrm>
          <a:off x="500614" y="728494"/>
          <a:ext cx="6516000" cy="5634009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:a16="http://schemas.microsoft.com/office/drawing/2014/main" val="2367508052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val="3103043756"/>
                    </a:ext>
                  </a:extLst>
                </a:gridCol>
                <a:gridCol w="3060000">
                  <a:extLst>
                    <a:ext uri="{9D8B030D-6E8A-4147-A177-3AD203B41FA5}">
                      <a16:colId xmlns:a16="http://schemas.microsoft.com/office/drawing/2014/main" val="3451024963"/>
                    </a:ext>
                  </a:extLst>
                </a:gridCol>
              </a:tblGrid>
              <a:tr h="1967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 upgrade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50158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RUN2026-05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255680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818907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445215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Winter-26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on section2 for tests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Injection zone : Installation of a dedicated crane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23087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Modulator3 on RI section connection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Extraction zone : Removal of the rail 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41901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Couplers installation on RI cavity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640395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RUN2027-01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 Modulator3 on RI section 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548648"/>
                  </a:ext>
                </a:extLst>
              </a:tr>
              <a:tr h="136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87409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189695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RUN2027-02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943740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06833"/>
                  </a:ext>
                </a:extLst>
              </a:tr>
              <a:tr h="136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RUN2027-03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41781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966710"/>
                  </a:ext>
                </a:extLst>
              </a:tr>
              <a:tr h="169462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774151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745518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405964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327560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595357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910091"/>
                  </a:ext>
                </a:extLst>
              </a:tr>
              <a:tr h="1694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433435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845540"/>
                  </a:ext>
                </a:extLst>
              </a:tr>
              <a:tr h="174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 installation for modulator3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Quadrupoles installation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887044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3605232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845066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743226"/>
                  </a:ext>
                </a:extLst>
              </a:tr>
              <a:tr h="174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442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7619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8B716E-7739-3A47-6C0B-00830CE9A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072" y="1020101"/>
            <a:ext cx="7196147" cy="53247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BD7FBCE-5398-4776-08A6-5D083A6D1A75}"/>
              </a:ext>
            </a:extLst>
          </p:cNvPr>
          <p:cNvSpPr txBox="1"/>
          <p:nvPr/>
        </p:nvSpPr>
        <p:spPr>
          <a:xfrm>
            <a:off x="6685053" y="5707706"/>
            <a:ext cx="2188022" cy="4247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160" dirty="0"/>
              <a:t>Extraction zone</a:t>
            </a: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CF4AFE1B-60AD-7322-AB80-3F92ABE92E6D}"/>
              </a:ext>
            </a:extLst>
          </p:cNvPr>
          <p:cNvSpPr/>
          <p:nvPr/>
        </p:nvSpPr>
        <p:spPr>
          <a:xfrm rot="2844065">
            <a:off x="6512234" y="2471239"/>
            <a:ext cx="345638" cy="776608"/>
          </a:xfrm>
          <a:prstGeom prst="down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C0CBC4-6F74-817C-A0C6-B06037FA3AEB}"/>
              </a:ext>
            </a:extLst>
          </p:cNvPr>
          <p:cNvSpPr/>
          <p:nvPr/>
        </p:nvSpPr>
        <p:spPr>
          <a:xfrm>
            <a:off x="769959" y="165110"/>
            <a:ext cx="4112592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Winter shutdown : Rail removal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C43E8-1D1E-67FD-EB1D-5EE530A03725}"/>
              </a:ext>
            </a:extLst>
          </p:cNvPr>
          <p:cNvSpPr txBox="1"/>
          <p:nvPr/>
        </p:nvSpPr>
        <p:spPr>
          <a:xfrm>
            <a:off x="8678175" y="165110"/>
            <a:ext cx="311413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BOOSTER upgrade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37B75-F6DB-CA01-60EE-AE8DA0375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11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5589C-8E35-6E92-ECF9-B0E39E8CE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76" y="0"/>
            <a:ext cx="11821248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2171FA8-259A-0392-02A1-3EEE65BB31B7}"/>
              </a:ext>
            </a:extLst>
          </p:cNvPr>
          <p:cNvSpPr txBox="1"/>
          <p:nvPr/>
        </p:nvSpPr>
        <p:spPr>
          <a:xfrm>
            <a:off x="5158086" y="3648409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08B18C-EBAC-A8B3-33B5-647616A095E0}"/>
              </a:ext>
            </a:extLst>
          </p:cNvPr>
          <p:cNvSpPr txBox="1"/>
          <p:nvPr/>
        </p:nvSpPr>
        <p:spPr>
          <a:xfrm>
            <a:off x="5450137" y="3071091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C6E4E-910D-D0D2-21D3-57D733B65C64}"/>
              </a:ext>
            </a:extLst>
          </p:cNvPr>
          <p:cNvSpPr txBox="1"/>
          <p:nvPr/>
        </p:nvSpPr>
        <p:spPr>
          <a:xfrm>
            <a:off x="5824628" y="2379093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0D399-D49C-77EA-3396-B26B3244CED7}"/>
              </a:ext>
            </a:extLst>
          </p:cNvPr>
          <p:cNvSpPr txBox="1"/>
          <p:nvPr/>
        </p:nvSpPr>
        <p:spPr>
          <a:xfrm>
            <a:off x="6505545" y="2435940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81543-2A4B-BB19-9C89-2624FEEF74C0}"/>
              </a:ext>
            </a:extLst>
          </p:cNvPr>
          <p:cNvSpPr txBox="1"/>
          <p:nvPr/>
        </p:nvSpPr>
        <p:spPr>
          <a:xfrm>
            <a:off x="7223826" y="1441526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MN112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68FF9D-81E8-F858-FEB2-194E7E401A2A}"/>
              </a:ext>
            </a:extLst>
          </p:cNvPr>
          <p:cNvSpPr/>
          <p:nvPr/>
        </p:nvSpPr>
        <p:spPr>
          <a:xfrm>
            <a:off x="792976" y="168602"/>
            <a:ext cx="6333098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Winter shutdown : Crane installation above QF27</a:t>
            </a: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53FDCE3E-0D79-C9AF-CC81-B0C5DF83A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1959" y="5517080"/>
            <a:ext cx="2914183" cy="3693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Acoustic insulation </a:t>
            </a: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needed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95B58CD-1666-FEF9-6019-997A5F33F910}"/>
              </a:ext>
            </a:extLst>
          </p:cNvPr>
          <p:cNvCxnSpPr>
            <a:cxnSpLocks/>
          </p:cNvCxnSpPr>
          <p:nvPr/>
        </p:nvCxnSpPr>
        <p:spPr>
          <a:xfrm>
            <a:off x="3959525" y="4891177"/>
            <a:ext cx="146649" cy="500526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Arrow: Left 27">
            <a:extLst>
              <a:ext uri="{FF2B5EF4-FFF2-40B4-BE49-F238E27FC236}">
                <a16:creationId xmlns:a16="http://schemas.microsoft.com/office/drawing/2014/main" id="{C5CAC4C3-6455-DA3B-B8B2-12D3A893E14C}"/>
              </a:ext>
            </a:extLst>
          </p:cNvPr>
          <p:cNvSpPr/>
          <p:nvPr/>
        </p:nvSpPr>
        <p:spPr>
          <a:xfrm rot="21266564">
            <a:off x="286457" y="4847988"/>
            <a:ext cx="1224950" cy="379562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coring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E2E1324-FFCE-6A85-B254-BB16460FE94C}"/>
              </a:ext>
            </a:extLst>
          </p:cNvPr>
          <p:cNvSpPr txBox="1"/>
          <p:nvPr/>
        </p:nvSpPr>
        <p:spPr>
          <a:xfrm>
            <a:off x="8678175" y="165110"/>
            <a:ext cx="311413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BOOSTER upgrade</a:t>
            </a:r>
          </a:p>
        </p:txBody>
      </p:sp>
      <p:sp>
        <p:nvSpPr>
          <p:cNvPr id="2" name="Action Button: Sound 1">
            <a:hlinkClick r:id="" action="ppaction://noaction" highlightClick="1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5085AF52-73D5-D832-BF46-1E8A630854AE}"/>
              </a:ext>
            </a:extLst>
          </p:cNvPr>
          <p:cNvSpPr/>
          <p:nvPr/>
        </p:nvSpPr>
        <p:spPr>
          <a:xfrm rot="21240407">
            <a:off x="312572" y="5371126"/>
            <a:ext cx="566690" cy="481887"/>
          </a:xfrm>
          <a:prstGeom prst="actionButtonSoun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E102FC-82C8-6D95-388B-F29AC4F4C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- 23/10/2026 -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C18C0B68-65B5-85FA-619F-AEDE4617C50F}"/>
              </a:ext>
            </a:extLst>
          </p:cNvPr>
          <p:cNvSpPr/>
          <p:nvPr/>
        </p:nvSpPr>
        <p:spPr>
          <a:xfrm rot="12528461">
            <a:off x="5417629" y="4885227"/>
            <a:ext cx="2236252" cy="54244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512457E1-2DD8-3126-836C-FE3680C78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515027" y="3088757"/>
            <a:ext cx="3473486" cy="3898024"/>
          </a:xfrm>
          <a:prstGeom prst="rect">
            <a:avLst/>
          </a:prstGeom>
          <a:ln w="19050">
            <a:solidFill>
              <a:schemeClr val="tx1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4247100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BB6716-2ADC-5AD5-C9BB-F259DBB00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716" y="0"/>
            <a:ext cx="9308568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E4E008E-F4C5-F404-B4A7-3C48ACB60F6F}"/>
              </a:ext>
            </a:extLst>
          </p:cNvPr>
          <p:cNvSpPr/>
          <p:nvPr/>
        </p:nvSpPr>
        <p:spPr>
          <a:xfrm>
            <a:off x="4704080" y="136525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1C35E61-2C46-8867-C04F-C1E864CCF2C6}"/>
              </a:ext>
            </a:extLst>
          </p:cNvPr>
          <p:cNvSpPr/>
          <p:nvPr/>
        </p:nvSpPr>
        <p:spPr>
          <a:xfrm>
            <a:off x="5273040" y="11747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1E303ED-A356-DC1A-C34D-D7F8F443CD5C}"/>
              </a:ext>
            </a:extLst>
          </p:cNvPr>
          <p:cNvSpPr/>
          <p:nvPr/>
        </p:nvSpPr>
        <p:spPr>
          <a:xfrm>
            <a:off x="5730240" y="1315085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79B57B1-6FB3-BD78-B5D5-2D57508A0D20}"/>
              </a:ext>
            </a:extLst>
          </p:cNvPr>
          <p:cNvSpPr/>
          <p:nvPr/>
        </p:nvSpPr>
        <p:spPr>
          <a:xfrm>
            <a:off x="6350000" y="1268730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300363F-E956-9D91-474E-E1890F276AD9}"/>
              </a:ext>
            </a:extLst>
          </p:cNvPr>
          <p:cNvSpPr/>
          <p:nvPr/>
        </p:nvSpPr>
        <p:spPr>
          <a:xfrm>
            <a:off x="6985002" y="0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9271988-6E98-AF51-E7A2-DC021D8A3FC8}"/>
              </a:ext>
            </a:extLst>
          </p:cNvPr>
          <p:cNvSpPr/>
          <p:nvPr/>
        </p:nvSpPr>
        <p:spPr>
          <a:xfrm>
            <a:off x="7559542" y="126364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3D13254-5514-0B2C-6510-2BF76CA9EAEF}"/>
              </a:ext>
            </a:extLst>
          </p:cNvPr>
          <p:cNvSpPr/>
          <p:nvPr/>
        </p:nvSpPr>
        <p:spPr>
          <a:xfrm>
            <a:off x="9469120" y="3580765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163462B-6E98-970F-B5A2-B07673525FA3}"/>
              </a:ext>
            </a:extLst>
          </p:cNvPr>
          <p:cNvSpPr/>
          <p:nvPr/>
        </p:nvSpPr>
        <p:spPr>
          <a:xfrm>
            <a:off x="9301480" y="4088765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16B3821-D074-B485-3D40-BB64BF55F99A}"/>
              </a:ext>
            </a:extLst>
          </p:cNvPr>
          <p:cNvSpPr/>
          <p:nvPr/>
        </p:nvSpPr>
        <p:spPr>
          <a:xfrm>
            <a:off x="8966200" y="4570730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95A3474-5387-2C7C-EEB5-7AD2B02D278C}"/>
              </a:ext>
            </a:extLst>
          </p:cNvPr>
          <p:cNvSpPr/>
          <p:nvPr/>
        </p:nvSpPr>
        <p:spPr>
          <a:xfrm>
            <a:off x="8778240" y="5016500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175C48-E49B-4590-E495-1709BAA5943F}"/>
              </a:ext>
            </a:extLst>
          </p:cNvPr>
          <p:cNvSpPr/>
          <p:nvPr/>
        </p:nvSpPr>
        <p:spPr>
          <a:xfrm>
            <a:off x="8412480" y="5490845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8D639BB-FCB6-8780-42C5-2B9A1A31B627}"/>
              </a:ext>
            </a:extLst>
          </p:cNvPr>
          <p:cNvSpPr/>
          <p:nvPr/>
        </p:nvSpPr>
        <p:spPr>
          <a:xfrm>
            <a:off x="8112760" y="5929312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DDF27D4-FDC3-3C45-C1D4-C4EFF62FEA4A}"/>
              </a:ext>
            </a:extLst>
          </p:cNvPr>
          <p:cNvSpPr/>
          <p:nvPr/>
        </p:nvSpPr>
        <p:spPr>
          <a:xfrm>
            <a:off x="4079241" y="5929312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7663D74-729E-C4F0-3146-A6B47E2F84F5}"/>
              </a:ext>
            </a:extLst>
          </p:cNvPr>
          <p:cNvSpPr/>
          <p:nvPr/>
        </p:nvSpPr>
        <p:spPr>
          <a:xfrm>
            <a:off x="3703320" y="5490844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3AAA617-683A-4D3A-8E6E-79352C40F3E1}"/>
              </a:ext>
            </a:extLst>
          </p:cNvPr>
          <p:cNvSpPr/>
          <p:nvPr/>
        </p:nvSpPr>
        <p:spPr>
          <a:xfrm>
            <a:off x="3368040" y="4854573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0530E69-17CE-ADC1-7553-BA0EE419D230}"/>
              </a:ext>
            </a:extLst>
          </p:cNvPr>
          <p:cNvSpPr/>
          <p:nvPr/>
        </p:nvSpPr>
        <p:spPr>
          <a:xfrm>
            <a:off x="3032760" y="4318000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D0A1CBF-7570-FA93-35B6-74549BAA8ECA}"/>
              </a:ext>
            </a:extLst>
          </p:cNvPr>
          <p:cNvSpPr/>
          <p:nvPr/>
        </p:nvSpPr>
        <p:spPr>
          <a:xfrm>
            <a:off x="2865120" y="3853815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A8DEFF-5DEF-ABC6-E4BD-DCA5C387865A}"/>
              </a:ext>
            </a:extLst>
          </p:cNvPr>
          <p:cNvSpPr/>
          <p:nvPr/>
        </p:nvSpPr>
        <p:spPr>
          <a:xfrm>
            <a:off x="2697480" y="3332165"/>
            <a:ext cx="335280" cy="229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C3552C-F999-9FE5-2A3E-A9C5C1EA89EB}"/>
              </a:ext>
            </a:extLst>
          </p:cNvPr>
          <p:cNvSpPr txBox="1"/>
          <p:nvPr/>
        </p:nvSpPr>
        <p:spPr>
          <a:xfrm>
            <a:off x="2016761" y="181094"/>
            <a:ext cx="2062480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QF38-39-1-2-3-4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FBEE723-01B7-9671-4587-63BDB3C28314}"/>
              </a:ext>
            </a:extLst>
          </p:cNvPr>
          <p:cNvSpPr txBox="1"/>
          <p:nvPr/>
        </p:nvSpPr>
        <p:spPr>
          <a:xfrm>
            <a:off x="9506186" y="5134292"/>
            <a:ext cx="2370854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QF12-13-14-15-16-17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A72584C-D235-E520-F909-43734648D59F}"/>
              </a:ext>
            </a:extLst>
          </p:cNvPr>
          <p:cNvSpPr/>
          <p:nvPr/>
        </p:nvSpPr>
        <p:spPr>
          <a:xfrm>
            <a:off x="1441716" y="4570730"/>
            <a:ext cx="1342124" cy="2287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D60B2C9-5F21-AB91-CD7E-4AAFFEC017DF}"/>
              </a:ext>
            </a:extLst>
          </p:cNvPr>
          <p:cNvSpPr txBox="1"/>
          <p:nvPr/>
        </p:nvSpPr>
        <p:spPr>
          <a:xfrm>
            <a:off x="660400" y="5131117"/>
            <a:ext cx="2540000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QF25-26-27-28-29-30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02082B9-5B9A-C816-124D-750236BFD377}"/>
              </a:ext>
            </a:extLst>
          </p:cNvPr>
          <p:cNvCxnSpPr/>
          <p:nvPr/>
        </p:nvCxnSpPr>
        <p:spPr>
          <a:xfrm flipV="1">
            <a:off x="3484880" y="5384800"/>
            <a:ext cx="218440" cy="1473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28BAA94-ABFE-0072-F607-9054F6F30EB4}"/>
              </a:ext>
            </a:extLst>
          </p:cNvPr>
          <p:cNvCxnSpPr>
            <a:cxnSpLocks/>
          </p:cNvCxnSpPr>
          <p:nvPr/>
        </p:nvCxnSpPr>
        <p:spPr>
          <a:xfrm flipH="1">
            <a:off x="6523220" y="11747"/>
            <a:ext cx="1767841" cy="1028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3AF2328A-BBFD-1CFD-8A28-EB2C2D71A7E6}"/>
              </a:ext>
            </a:extLst>
          </p:cNvPr>
          <p:cNvSpPr txBox="1"/>
          <p:nvPr/>
        </p:nvSpPr>
        <p:spPr>
          <a:xfrm>
            <a:off x="8316964" y="114617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TL2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E55B39A-B89B-8BD0-E218-B43643773919}"/>
              </a:ext>
            </a:extLst>
          </p:cNvPr>
          <p:cNvSpPr txBox="1"/>
          <p:nvPr/>
        </p:nvSpPr>
        <p:spPr>
          <a:xfrm>
            <a:off x="2966720" y="6209664"/>
            <a:ext cx="70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TL1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BDC2E69-47E7-5994-EB92-BE03A1E083E9}"/>
              </a:ext>
            </a:extLst>
          </p:cNvPr>
          <p:cNvSpPr/>
          <p:nvPr/>
        </p:nvSpPr>
        <p:spPr>
          <a:xfrm>
            <a:off x="494445" y="724264"/>
            <a:ext cx="5492287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Winter-27 shutdown : 18 QF replacement</a:t>
            </a:r>
          </a:p>
        </p:txBody>
      </p:sp>
    </p:spTree>
    <p:extLst>
      <p:ext uri="{BB962C8B-B14F-4D97-AF65-F5344CB8AC3E}">
        <p14:creationId xmlns:p14="http://schemas.microsoft.com/office/powerpoint/2010/main" val="2083152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564C-5B14-AAB1-C316-CA71DA396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6F9217-3AAF-8A3E-D8A3-680E5388E458}"/>
              </a:ext>
            </a:extLst>
          </p:cNvPr>
          <p:cNvSpPr txBox="1"/>
          <p:nvPr/>
        </p:nvSpPr>
        <p:spPr>
          <a:xfrm>
            <a:off x="0" y="120770"/>
            <a:ext cx="1219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2/ Next steps - COLD project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40D0DE2-118B-243C-A805-A6F9436F0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55591"/>
              </p:ext>
            </p:extLst>
          </p:nvPr>
        </p:nvGraphicFramePr>
        <p:xfrm>
          <a:off x="195814" y="728494"/>
          <a:ext cx="11232000" cy="1379389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:a16="http://schemas.microsoft.com/office/drawing/2014/main" val="2367508052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val="3103043756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3451024963"/>
                    </a:ext>
                  </a:extLst>
                </a:gridCol>
                <a:gridCol w="4752000">
                  <a:extLst>
                    <a:ext uri="{9D8B030D-6E8A-4147-A177-3AD203B41FA5}">
                      <a16:colId xmlns:a16="http://schemas.microsoft.com/office/drawing/2014/main" val="2561822750"/>
                    </a:ext>
                  </a:extLst>
                </a:gridCol>
              </a:tblGrid>
              <a:tr h="1967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 upgrade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50158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RUN2026-05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Faraday cage removal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255680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Cranes installation (week50)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818907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drawing available end of October ( Containers removal to be planned)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445215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Winter-26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on section2 for tests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Injection zone : Installation of a dedicated crane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Civil work : corings in the LINAC wall for 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23087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Modulator3 on RI section connection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Extraction zone : Removal of the rail 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Laser, LN2, SRE, cables, wave guides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41901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Couplers installation on RI cavity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640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79180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6D4D80-3057-7449-7AC2-07461A311137}"/>
              </a:ext>
            </a:extLst>
          </p:cNvPr>
          <p:cNvSpPr txBox="1"/>
          <p:nvPr/>
        </p:nvSpPr>
        <p:spPr>
          <a:xfrm>
            <a:off x="507131" y="770663"/>
            <a:ext cx="769989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Week41 =&gt; S-band production completed </a:t>
            </a:r>
          </a:p>
          <a:p>
            <a:endParaRPr lang="en-US" sz="1600" dirty="0"/>
          </a:p>
          <a:p>
            <a:r>
              <a:rPr lang="en-US" sz="1600" dirty="0"/>
              <a:t>Week42 =&gt; cranes’ drawing approved</a:t>
            </a:r>
          </a:p>
          <a:p>
            <a:endParaRPr lang="en-US" sz="1600" dirty="0"/>
          </a:p>
          <a:p>
            <a:r>
              <a:rPr lang="en-US" sz="1600" dirty="0"/>
              <a:t>Week45 =&gt; Faraday cage removal </a:t>
            </a:r>
          </a:p>
          <a:p>
            <a:endParaRPr lang="en-US" sz="1600" dirty="0"/>
          </a:p>
          <a:p>
            <a:r>
              <a:rPr lang="en-US" sz="1600" dirty="0"/>
              <a:t>Week 46 =&gt; Safe corridor installation</a:t>
            </a:r>
          </a:p>
          <a:p>
            <a:endParaRPr lang="en-US" sz="1600" dirty="0"/>
          </a:p>
          <a:p>
            <a:r>
              <a:rPr lang="en-US" sz="1600" dirty="0"/>
              <a:t>Week48 =&gt; FAT of S-band</a:t>
            </a:r>
          </a:p>
          <a:p>
            <a:endParaRPr lang="en-US" sz="1600" dirty="0"/>
          </a:p>
          <a:p>
            <a:r>
              <a:rPr lang="en-US" sz="1600" dirty="0"/>
              <a:t>Week50 =&gt; Cranes installation</a:t>
            </a:r>
          </a:p>
          <a:p>
            <a:endParaRPr lang="en-US" sz="1600" dirty="0"/>
          </a:p>
          <a:p>
            <a:r>
              <a:rPr lang="en-US" sz="1600" b="1" dirty="0"/>
              <a:t>Week51 =&gt; S-band delivery (&lt; 18/12/2026)</a:t>
            </a:r>
          </a:p>
          <a:p>
            <a:endParaRPr lang="en-US" sz="1600" dirty="0"/>
          </a:p>
          <a:p>
            <a:r>
              <a:rPr lang="en-US" sz="1600" b="1" dirty="0"/>
              <a:t>Week01 =&gt; Assembly of modulator (&lt;08/01/2027)</a:t>
            </a:r>
          </a:p>
          <a:p>
            <a:endParaRPr lang="en-US" sz="1600" dirty="0"/>
          </a:p>
          <a:p>
            <a:r>
              <a:rPr lang="en-US" sz="1600" b="1" dirty="0"/>
              <a:t>Week05 : SAT (&lt;05/02/2027)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148EADF-1220-0603-D060-717CD6D045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005850"/>
              </p:ext>
            </p:extLst>
          </p:nvPr>
        </p:nvGraphicFramePr>
        <p:xfrm>
          <a:off x="5618128" y="165110"/>
          <a:ext cx="3991424" cy="6554692"/>
        </p:xfrm>
        <a:graphic>
          <a:graphicData uri="http://schemas.openxmlformats.org/drawingml/2006/table">
            <a:tbl>
              <a:tblPr/>
              <a:tblGrid>
                <a:gridCol w="528983">
                  <a:extLst>
                    <a:ext uri="{9D8B030D-6E8A-4147-A177-3AD203B41FA5}">
                      <a16:colId xmlns:a16="http://schemas.microsoft.com/office/drawing/2014/main" val="1193604137"/>
                    </a:ext>
                  </a:extLst>
                </a:gridCol>
                <a:gridCol w="156291">
                  <a:extLst>
                    <a:ext uri="{9D8B030D-6E8A-4147-A177-3AD203B41FA5}">
                      <a16:colId xmlns:a16="http://schemas.microsoft.com/office/drawing/2014/main" val="1961340101"/>
                    </a:ext>
                  </a:extLst>
                </a:gridCol>
                <a:gridCol w="156291">
                  <a:extLst>
                    <a:ext uri="{9D8B030D-6E8A-4147-A177-3AD203B41FA5}">
                      <a16:colId xmlns:a16="http://schemas.microsoft.com/office/drawing/2014/main" val="2737769073"/>
                    </a:ext>
                  </a:extLst>
                </a:gridCol>
                <a:gridCol w="156291">
                  <a:extLst>
                    <a:ext uri="{9D8B030D-6E8A-4147-A177-3AD203B41FA5}">
                      <a16:colId xmlns:a16="http://schemas.microsoft.com/office/drawing/2014/main" val="2626634832"/>
                    </a:ext>
                  </a:extLst>
                </a:gridCol>
                <a:gridCol w="528983">
                  <a:extLst>
                    <a:ext uri="{9D8B030D-6E8A-4147-A177-3AD203B41FA5}">
                      <a16:colId xmlns:a16="http://schemas.microsoft.com/office/drawing/2014/main" val="393396385"/>
                    </a:ext>
                  </a:extLst>
                </a:gridCol>
                <a:gridCol w="156291">
                  <a:extLst>
                    <a:ext uri="{9D8B030D-6E8A-4147-A177-3AD203B41FA5}">
                      <a16:colId xmlns:a16="http://schemas.microsoft.com/office/drawing/2014/main" val="3689029871"/>
                    </a:ext>
                  </a:extLst>
                </a:gridCol>
                <a:gridCol w="156291">
                  <a:extLst>
                    <a:ext uri="{9D8B030D-6E8A-4147-A177-3AD203B41FA5}">
                      <a16:colId xmlns:a16="http://schemas.microsoft.com/office/drawing/2014/main" val="30519752"/>
                    </a:ext>
                  </a:extLst>
                </a:gridCol>
                <a:gridCol w="156291">
                  <a:extLst>
                    <a:ext uri="{9D8B030D-6E8A-4147-A177-3AD203B41FA5}">
                      <a16:colId xmlns:a16="http://schemas.microsoft.com/office/drawing/2014/main" val="2700065108"/>
                    </a:ext>
                  </a:extLst>
                </a:gridCol>
                <a:gridCol w="528983">
                  <a:extLst>
                    <a:ext uri="{9D8B030D-6E8A-4147-A177-3AD203B41FA5}">
                      <a16:colId xmlns:a16="http://schemas.microsoft.com/office/drawing/2014/main" val="2211756112"/>
                    </a:ext>
                  </a:extLst>
                </a:gridCol>
                <a:gridCol w="156291">
                  <a:extLst>
                    <a:ext uri="{9D8B030D-6E8A-4147-A177-3AD203B41FA5}">
                      <a16:colId xmlns:a16="http://schemas.microsoft.com/office/drawing/2014/main" val="1221449915"/>
                    </a:ext>
                  </a:extLst>
                </a:gridCol>
                <a:gridCol w="156291">
                  <a:extLst>
                    <a:ext uri="{9D8B030D-6E8A-4147-A177-3AD203B41FA5}">
                      <a16:colId xmlns:a16="http://schemas.microsoft.com/office/drawing/2014/main" val="246896114"/>
                    </a:ext>
                  </a:extLst>
                </a:gridCol>
                <a:gridCol w="156291">
                  <a:extLst>
                    <a:ext uri="{9D8B030D-6E8A-4147-A177-3AD203B41FA5}">
                      <a16:colId xmlns:a16="http://schemas.microsoft.com/office/drawing/2014/main" val="2387772672"/>
                    </a:ext>
                  </a:extLst>
                </a:gridCol>
                <a:gridCol w="528983">
                  <a:extLst>
                    <a:ext uri="{9D8B030D-6E8A-4147-A177-3AD203B41FA5}">
                      <a16:colId xmlns:a16="http://schemas.microsoft.com/office/drawing/2014/main" val="3142495477"/>
                    </a:ext>
                  </a:extLst>
                </a:gridCol>
                <a:gridCol w="156291">
                  <a:extLst>
                    <a:ext uri="{9D8B030D-6E8A-4147-A177-3AD203B41FA5}">
                      <a16:colId xmlns:a16="http://schemas.microsoft.com/office/drawing/2014/main" val="41711399"/>
                    </a:ext>
                  </a:extLst>
                </a:gridCol>
                <a:gridCol w="156291">
                  <a:extLst>
                    <a:ext uri="{9D8B030D-6E8A-4147-A177-3AD203B41FA5}">
                      <a16:colId xmlns:a16="http://schemas.microsoft.com/office/drawing/2014/main" val="1117667056"/>
                    </a:ext>
                  </a:extLst>
                </a:gridCol>
                <a:gridCol w="156291">
                  <a:extLst>
                    <a:ext uri="{9D8B030D-6E8A-4147-A177-3AD203B41FA5}">
                      <a16:colId xmlns:a16="http://schemas.microsoft.com/office/drawing/2014/main" val="370541602"/>
                    </a:ext>
                  </a:extLst>
                </a:gridCol>
              </a:tblGrid>
              <a:tr h="18576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Oct 2026</a:t>
                      </a:r>
                    </a:p>
                  </a:txBody>
                  <a:tcPr marL="7999" marR="7999" marT="7999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Nov 2026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Dec 2026</a:t>
                      </a:r>
                    </a:p>
                  </a:txBody>
                  <a:tcPr marL="7999" marR="7999" marT="7999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Jan 2027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406489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Thu 01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Sun 01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Tue 01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Fri 01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447622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Fri 02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Mon 02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Wed 02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Sat 02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428337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Sat 03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Tue 03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Thu 03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Sun 03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8288395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Sun 04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Wed 04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Fri 04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Mon 04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458129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Mon 05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Thu 05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Sat 05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Tue 05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113942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Tue 06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Fri 06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Sun 06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Wed 06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736281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Wed 07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Sat 07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Mon 07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Thu 07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369460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Thu 08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Sun 08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Tue 08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Fri 08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6639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Fri 09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Mon 09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Wed 09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Sat 09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926794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Sat 10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Tue 10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Thu 10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Sun 10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904667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Sun 11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Wed 11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Fri 11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Mon 11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605940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Mon 12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Thu 12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46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Sat 12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Tue 12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22763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Tue 13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Fri 13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Sun 13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Wed 13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758498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Wed 14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Sat 14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Mon 14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Thu 14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02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495752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Thu 15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Sun 15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Tue 15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Fri 15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825100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Fri 16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Mon 16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Wed 16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Sat 16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775256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Sat 17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Tue 17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Thu 17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Sun 17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441392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Sun 18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Wed 18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Fri 18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Mon 18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954615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Mon 19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Thu 19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Sat 19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Tue 19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301292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Tue 20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Fri 20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Sun 20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Wed 20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2963632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Wed 21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Sat 21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Mon 21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Thu 21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1787679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Thu 22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43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Sun 22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Tue 22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Fri 22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3726764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Fri 23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Mon 23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Wed 23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Sat 23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214298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Sat 24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Tue 24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Thu 24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Sun 24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9205304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Sun 25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Wed 25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Fri 25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Mon 25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618947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Mon 26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Thu 26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Sat 26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Tue 26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5558754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Tue 27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Fri 27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Sun 27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Wed 27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5031487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Wed 28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Sat 28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Mon 28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Thu 28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147518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Thu 29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44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Sun 29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Tue 29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Fri 29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6251180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Fri 30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Mon 30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Wed 30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Sat 30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218548"/>
                  </a:ext>
                </a:extLst>
              </a:tr>
              <a:tr h="185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Sat 31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Thu 31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Sun 31</a:t>
                      </a: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99" marR="7999" marT="799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234906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9306CFE-31CC-16FC-5BE7-7A3D9B94A50F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77CC33-E34A-64CD-07B0-DDB20BED3CDE}"/>
              </a:ext>
            </a:extLst>
          </p:cNvPr>
          <p:cNvSpPr txBox="1"/>
          <p:nvPr/>
        </p:nvSpPr>
        <p:spPr>
          <a:xfrm>
            <a:off x="507131" y="165110"/>
            <a:ext cx="423354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RUN2026-05 : Modulator hall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BA0A16-A959-B284-420F-6F6E779A5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16" y="5066535"/>
            <a:ext cx="5040703" cy="1619476"/>
          </a:xfrm>
          <a:prstGeom prst="rect">
            <a:avLst/>
          </a:prstGeom>
          <a:ln w="38100">
            <a:solidFill>
              <a:srgbClr val="9DC3E6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2DAB37-138C-F32A-1681-CF376F76FDDB}"/>
              </a:ext>
            </a:extLst>
          </p:cNvPr>
          <p:cNvSpPr txBox="1"/>
          <p:nvPr/>
        </p:nvSpPr>
        <p:spPr>
          <a:xfrm>
            <a:off x="244023" y="5506941"/>
            <a:ext cx="6124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W41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4A21EF-14B4-9068-44EB-6755DD732801}"/>
              </a:ext>
            </a:extLst>
          </p:cNvPr>
          <p:cNvSpPr txBox="1"/>
          <p:nvPr/>
        </p:nvSpPr>
        <p:spPr>
          <a:xfrm>
            <a:off x="242161" y="5753162"/>
            <a:ext cx="609456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W45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0461D8-8B11-CD9B-7D90-50A2751FBDB6}"/>
              </a:ext>
            </a:extLst>
          </p:cNvPr>
          <p:cNvSpPr txBox="1"/>
          <p:nvPr/>
        </p:nvSpPr>
        <p:spPr>
          <a:xfrm>
            <a:off x="249780" y="5978513"/>
            <a:ext cx="6124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W51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75F92C-A523-6C2A-3048-EA785E5C3018}"/>
              </a:ext>
            </a:extLst>
          </p:cNvPr>
          <p:cNvSpPr txBox="1"/>
          <p:nvPr/>
        </p:nvSpPr>
        <p:spPr>
          <a:xfrm>
            <a:off x="249774" y="6193708"/>
            <a:ext cx="6124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W01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DE0518-D657-F8C1-0CC5-1B04E9C8E99A}"/>
              </a:ext>
            </a:extLst>
          </p:cNvPr>
          <p:cNvSpPr txBox="1"/>
          <p:nvPr/>
        </p:nvSpPr>
        <p:spPr>
          <a:xfrm>
            <a:off x="242161" y="6447702"/>
            <a:ext cx="6124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W05</a:t>
            </a:r>
          </a:p>
        </p:txBody>
      </p:sp>
    </p:spTree>
    <p:extLst>
      <p:ext uri="{BB962C8B-B14F-4D97-AF65-F5344CB8AC3E}">
        <p14:creationId xmlns:p14="http://schemas.microsoft.com/office/powerpoint/2010/main" val="365864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E8098E-622C-8C14-1D3E-32A28235D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- 23/10/2026 -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45D58A-1E17-0859-DE05-7CDDCC993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033" y="1088884"/>
            <a:ext cx="7876175" cy="52674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665EEF-AE95-9603-61E2-48CEEB8AC64F}"/>
              </a:ext>
            </a:extLst>
          </p:cNvPr>
          <p:cNvSpPr txBox="1"/>
          <p:nvPr/>
        </p:nvSpPr>
        <p:spPr>
          <a:xfrm>
            <a:off x="507130" y="165110"/>
            <a:ext cx="848963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Week45 : Removal of the Faraday cage =&gt; Protection of the resin ?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5FBFF7D6-8738-D90C-1C96-B67751404053}"/>
              </a:ext>
            </a:extLst>
          </p:cNvPr>
          <p:cNvSpPr/>
          <p:nvPr/>
        </p:nvSpPr>
        <p:spPr>
          <a:xfrm rot="7707984">
            <a:off x="5825748" y="4907678"/>
            <a:ext cx="348712" cy="550189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534738-9FF4-D058-9250-8D5B31C5D872}"/>
              </a:ext>
            </a:extLst>
          </p:cNvPr>
          <p:cNvSpPr txBox="1"/>
          <p:nvPr/>
        </p:nvSpPr>
        <p:spPr>
          <a:xfrm>
            <a:off x="5166358" y="5478964"/>
            <a:ext cx="361031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Large groove with resin, potentially damaged during the removal ???? </a:t>
            </a:r>
          </a:p>
        </p:txBody>
      </p:sp>
    </p:spTree>
    <p:extLst>
      <p:ext uri="{BB962C8B-B14F-4D97-AF65-F5344CB8AC3E}">
        <p14:creationId xmlns:p14="http://schemas.microsoft.com/office/powerpoint/2010/main" val="300299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8AD8DA-AB91-8EFC-331A-D12330769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128" y="394297"/>
            <a:ext cx="8358997" cy="6277255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ACD4F07-E000-13D0-EA0F-B841D14B9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- 23/10/2026 -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17352A-0FCB-1C2E-3D84-2BADD503D1FD}"/>
              </a:ext>
            </a:extLst>
          </p:cNvPr>
          <p:cNvSpPr/>
          <p:nvPr/>
        </p:nvSpPr>
        <p:spPr>
          <a:xfrm rot="1453738">
            <a:off x="4033727" y="4446582"/>
            <a:ext cx="1106314" cy="22428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6AC99B-D0DE-1FEE-7236-4693CAE70014}"/>
              </a:ext>
            </a:extLst>
          </p:cNvPr>
          <p:cNvSpPr txBox="1"/>
          <p:nvPr/>
        </p:nvSpPr>
        <p:spPr>
          <a:xfrm>
            <a:off x="507130" y="165110"/>
            <a:ext cx="5160425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Week46 : Safe corridor implementation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2EF5E7E7-7575-EA2F-EE89-9D5B7AA4A16B}"/>
              </a:ext>
            </a:extLst>
          </p:cNvPr>
          <p:cNvSpPr/>
          <p:nvPr/>
        </p:nvSpPr>
        <p:spPr>
          <a:xfrm rot="1472846">
            <a:off x="6656329" y="5373289"/>
            <a:ext cx="1029917" cy="396125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132040-6BC0-AB13-6FDD-2E558F695771}"/>
              </a:ext>
            </a:extLst>
          </p:cNvPr>
          <p:cNvSpPr/>
          <p:nvPr/>
        </p:nvSpPr>
        <p:spPr>
          <a:xfrm rot="1453738">
            <a:off x="4892802" y="5029911"/>
            <a:ext cx="2626080" cy="22428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tx1"/>
                </a:solidFill>
              </a:rPr>
              <a:t>Safe corridor to access to the LINAC CTRM</a:t>
            </a:r>
          </a:p>
        </p:txBody>
      </p:sp>
    </p:spTree>
    <p:extLst>
      <p:ext uri="{BB962C8B-B14F-4D97-AF65-F5344CB8AC3E}">
        <p14:creationId xmlns:p14="http://schemas.microsoft.com/office/powerpoint/2010/main" val="7755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7891FE-8CE8-24DA-8466-0D01D7FE167F}"/>
              </a:ext>
            </a:extLst>
          </p:cNvPr>
          <p:cNvSpPr txBox="1"/>
          <p:nvPr/>
        </p:nvSpPr>
        <p:spPr>
          <a:xfrm>
            <a:off x="507130" y="165110"/>
            <a:ext cx="4624163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Winter shutdown 2026 : Civil work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6AEADC8-63D8-06BD-4A42-194538F56D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367165"/>
              </p:ext>
            </p:extLst>
          </p:nvPr>
        </p:nvGraphicFramePr>
        <p:xfrm>
          <a:off x="1071836" y="1145124"/>
          <a:ext cx="5300532" cy="5130948"/>
        </p:xfrm>
        <a:graphic>
          <a:graphicData uri="http://schemas.openxmlformats.org/drawingml/2006/table">
            <a:tbl>
              <a:tblPr/>
              <a:tblGrid>
                <a:gridCol w="360000">
                  <a:extLst>
                    <a:ext uri="{9D8B030D-6E8A-4147-A177-3AD203B41FA5}">
                      <a16:colId xmlns:a16="http://schemas.microsoft.com/office/drawing/2014/main" val="3746593101"/>
                    </a:ext>
                  </a:extLst>
                </a:gridCol>
                <a:gridCol w="476532">
                  <a:extLst>
                    <a:ext uri="{9D8B030D-6E8A-4147-A177-3AD203B41FA5}">
                      <a16:colId xmlns:a16="http://schemas.microsoft.com/office/drawing/2014/main" val="195374943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1997172527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660646889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050138714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253904759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95007612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965147459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447314707"/>
                    </a:ext>
                  </a:extLst>
                </a:gridCol>
              </a:tblGrid>
              <a:tr h="8347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639534"/>
                  </a:ext>
                </a:extLst>
              </a:tr>
              <a:tr h="191464"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82" marR="6382" marT="63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 hall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PINJ (Tunnel)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10660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USM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73321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Confinement in the modulator hall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72972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Confinement in  the modulator hall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97886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HLS removal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(1/2day)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71339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S-band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delivery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8767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59461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20275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1969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62790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71319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67732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Buffer for coring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HLS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back (1/2day)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23434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Buffer for coring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78872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92422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762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49124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89807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49365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restart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07739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8137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Restart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44029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4150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46522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96029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80203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USM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88993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7305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4408439-C878-3951-76F6-31397D8F1C18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37059-31A3-8C06-0A2D-8C133B726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9388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3A3AA9-31DC-9364-104C-A936A1AF5C46}"/>
              </a:ext>
            </a:extLst>
          </p:cNvPr>
          <p:cNvSpPr txBox="1"/>
          <p:nvPr/>
        </p:nvSpPr>
        <p:spPr>
          <a:xfrm>
            <a:off x="3924090" y="2382560"/>
            <a:ext cx="2481629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Coring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wave guide</a:t>
            </a:r>
            <a:r>
              <a:rPr lang="en-US" sz="1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diam 250mm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cables diam 250mm</a:t>
            </a:r>
            <a:r>
              <a:rPr lang="en-US" sz="1000" b="1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dirty="0">
                <a:latin typeface="Calibri" panose="020F0502020204030204" pitchFamily="34" charset="0"/>
              </a:rPr>
              <a:t>1</a:t>
            </a:r>
            <a:r>
              <a:rPr lang="en-US" sz="1000" i="0" u="none" strike="noStrike" dirty="0">
                <a:effectLst/>
                <a:latin typeface="Calibri" panose="020F0502020204030204" pitchFamily="34" charset="0"/>
              </a:rPr>
              <a:t> LN2 diam 250mm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Laser diam 100mm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water cooling diam 250mm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AB4353-4FA9-67EE-7212-64765D498C8C}"/>
              </a:ext>
            </a:extLst>
          </p:cNvPr>
          <p:cNvSpPr txBox="1"/>
          <p:nvPr/>
        </p:nvSpPr>
        <p:spPr>
          <a:xfrm rot="18910446">
            <a:off x="237817" y="2456482"/>
            <a:ext cx="99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6ED022-30E9-7C37-91B8-2CF63AFC6931}"/>
              </a:ext>
            </a:extLst>
          </p:cNvPr>
          <p:cNvSpPr txBox="1"/>
          <p:nvPr/>
        </p:nvSpPr>
        <p:spPr>
          <a:xfrm rot="18910446">
            <a:off x="323056" y="3484540"/>
            <a:ext cx="99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2027</a:t>
            </a:r>
          </a:p>
        </p:txBody>
      </p:sp>
    </p:spTree>
    <p:extLst>
      <p:ext uri="{BB962C8B-B14F-4D97-AF65-F5344CB8AC3E}">
        <p14:creationId xmlns:p14="http://schemas.microsoft.com/office/powerpoint/2010/main" val="4692264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7891FE-8CE8-24DA-8466-0D01D7FE167F}"/>
              </a:ext>
            </a:extLst>
          </p:cNvPr>
          <p:cNvSpPr txBox="1"/>
          <p:nvPr/>
        </p:nvSpPr>
        <p:spPr>
          <a:xfrm>
            <a:off x="507130" y="165110"/>
            <a:ext cx="4624163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Winter shutdown 2026 : Civil work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6AEADC8-63D8-06BD-4A42-194538F56D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638285"/>
              </p:ext>
            </p:extLst>
          </p:nvPr>
        </p:nvGraphicFramePr>
        <p:xfrm>
          <a:off x="1071836" y="1145124"/>
          <a:ext cx="10523908" cy="5130948"/>
        </p:xfrm>
        <a:graphic>
          <a:graphicData uri="http://schemas.openxmlformats.org/drawingml/2006/table">
            <a:tbl>
              <a:tblPr/>
              <a:tblGrid>
                <a:gridCol w="360000">
                  <a:extLst>
                    <a:ext uri="{9D8B030D-6E8A-4147-A177-3AD203B41FA5}">
                      <a16:colId xmlns:a16="http://schemas.microsoft.com/office/drawing/2014/main" val="3746593101"/>
                    </a:ext>
                  </a:extLst>
                </a:gridCol>
                <a:gridCol w="476532">
                  <a:extLst>
                    <a:ext uri="{9D8B030D-6E8A-4147-A177-3AD203B41FA5}">
                      <a16:colId xmlns:a16="http://schemas.microsoft.com/office/drawing/2014/main" val="195374943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1997172527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660646889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050138714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253904759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95007612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965147459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447314707"/>
                    </a:ext>
                  </a:extLst>
                </a:gridCol>
                <a:gridCol w="408456">
                  <a:extLst>
                    <a:ext uri="{9D8B030D-6E8A-4147-A177-3AD203B41FA5}">
                      <a16:colId xmlns:a16="http://schemas.microsoft.com/office/drawing/2014/main" val="3228671246"/>
                    </a:ext>
                  </a:extLst>
                </a:gridCol>
                <a:gridCol w="1242388">
                  <a:extLst>
                    <a:ext uri="{9D8B030D-6E8A-4147-A177-3AD203B41FA5}">
                      <a16:colId xmlns:a16="http://schemas.microsoft.com/office/drawing/2014/main" val="2495090504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46385106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80492744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44209192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098369801"/>
                    </a:ext>
                  </a:extLst>
                </a:gridCol>
                <a:gridCol w="476532">
                  <a:extLst>
                    <a:ext uri="{9D8B030D-6E8A-4147-A177-3AD203B41FA5}">
                      <a16:colId xmlns:a16="http://schemas.microsoft.com/office/drawing/2014/main" val="205920252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085838465"/>
                    </a:ext>
                  </a:extLst>
                </a:gridCol>
              </a:tblGrid>
              <a:tr h="8347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1639534"/>
                  </a:ext>
                </a:extLst>
              </a:tr>
              <a:tr h="191464"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82" marR="6382" marT="63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 hall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PINJ (Tunnel)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 hall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PINJ (Tunnel)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810660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USM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73321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Confinement in the modulator hall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72972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Confinement in  the modulator hall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297886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HLS removal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(1/2day)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HLS removal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(1/2d)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71339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S-band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delivery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elsewhere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38767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59461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20275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91969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462790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371319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667732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Buffer for coring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HLS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back (1/2day)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on section2 for tests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HLS back (1/2d)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423434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Buffer for coring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Modulator3 on RI section ready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Couplers installation on RI section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78872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292422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762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49124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89807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49365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restart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07739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8137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Restart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44029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4150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46522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96029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80203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USM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288993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037305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4408439-C878-3951-76F6-31397D8F1C18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37059-31A3-8C06-0A2D-8C133B726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9388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3A3AA9-31DC-9364-104C-A936A1AF5C46}"/>
              </a:ext>
            </a:extLst>
          </p:cNvPr>
          <p:cNvSpPr txBox="1"/>
          <p:nvPr/>
        </p:nvSpPr>
        <p:spPr>
          <a:xfrm>
            <a:off x="3924090" y="2451926"/>
            <a:ext cx="2481629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Coring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wave guide</a:t>
            </a:r>
            <a:r>
              <a:rPr lang="en-US" sz="1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diam 250mm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cables diam 250mm</a:t>
            </a:r>
            <a:r>
              <a:rPr lang="en-US" sz="1000" b="1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dirty="0">
                <a:latin typeface="Calibri" panose="020F0502020204030204" pitchFamily="34" charset="0"/>
              </a:rPr>
              <a:t>1</a:t>
            </a:r>
            <a:r>
              <a:rPr lang="en-US" sz="1000" i="0" u="none" strike="noStrike" dirty="0">
                <a:effectLst/>
                <a:latin typeface="Calibri" panose="020F0502020204030204" pitchFamily="34" charset="0"/>
              </a:rPr>
              <a:t> LN2 diam 250mm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Laser diam 100mm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water cooling diam 250mm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44441C3-32AB-7A4B-7F2B-18850AE22973}"/>
              </a:ext>
            </a:extLst>
          </p:cNvPr>
          <p:cNvSpPr/>
          <p:nvPr/>
        </p:nvSpPr>
        <p:spPr>
          <a:xfrm>
            <a:off x="6129116" y="2752411"/>
            <a:ext cx="1177458" cy="4362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Noisy 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AB4353-4FA9-67EE-7212-64765D498C8C}"/>
              </a:ext>
            </a:extLst>
          </p:cNvPr>
          <p:cNvSpPr txBox="1"/>
          <p:nvPr/>
        </p:nvSpPr>
        <p:spPr>
          <a:xfrm rot="18910446">
            <a:off x="237817" y="2456482"/>
            <a:ext cx="99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6ED022-30E9-7C37-91B8-2CF63AFC6931}"/>
              </a:ext>
            </a:extLst>
          </p:cNvPr>
          <p:cNvSpPr txBox="1"/>
          <p:nvPr/>
        </p:nvSpPr>
        <p:spPr>
          <a:xfrm rot="18910446">
            <a:off x="323056" y="3484540"/>
            <a:ext cx="99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2027</a:t>
            </a:r>
          </a:p>
        </p:txBody>
      </p:sp>
    </p:spTree>
    <p:extLst>
      <p:ext uri="{BB962C8B-B14F-4D97-AF65-F5344CB8AC3E}">
        <p14:creationId xmlns:p14="http://schemas.microsoft.com/office/powerpoint/2010/main" val="340127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7891FE-8CE8-24DA-8466-0D01D7FE167F}"/>
              </a:ext>
            </a:extLst>
          </p:cNvPr>
          <p:cNvSpPr txBox="1"/>
          <p:nvPr/>
        </p:nvSpPr>
        <p:spPr>
          <a:xfrm>
            <a:off x="507130" y="165110"/>
            <a:ext cx="4624163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Winter shutdown 2026 : Civil work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6AEADC8-63D8-06BD-4A42-194538F56D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145"/>
              </p:ext>
            </p:extLst>
          </p:nvPr>
        </p:nvGraphicFramePr>
        <p:xfrm>
          <a:off x="1071836" y="1145124"/>
          <a:ext cx="10523908" cy="5149472"/>
        </p:xfrm>
        <a:graphic>
          <a:graphicData uri="http://schemas.openxmlformats.org/drawingml/2006/table">
            <a:tbl>
              <a:tblPr/>
              <a:tblGrid>
                <a:gridCol w="360000">
                  <a:extLst>
                    <a:ext uri="{9D8B030D-6E8A-4147-A177-3AD203B41FA5}">
                      <a16:colId xmlns:a16="http://schemas.microsoft.com/office/drawing/2014/main" val="3746593101"/>
                    </a:ext>
                  </a:extLst>
                </a:gridCol>
                <a:gridCol w="476532">
                  <a:extLst>
                    <a:ext uri="{9D8B030D-6E8A-4147-A177-3AD203B41FA5}">
                      <a16:colId xmlns:a16="http://schemas.microsoft.com/office/drawing/2014/main" val="195374943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1997172527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660646889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050138714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253904759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95007612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965147459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447314707"/>
                    </a:ext>
                  </a:extLst>
                </a:gridCol>
                <a:gridCol w="408456">
                  <a:extLst>
                    <a:ext uri="{9D8B030D-6E8A-4147-A177-3AD203B41FA5}">
                      <a16:colId xmlns:a16="http://schemas.microsoft.com/office/drawing/2014/main" val="3228671246"/>
                    </a:ext>
                  </a:extLst>
                </a:gridCol>
                <a:gridCol w="1242388">
                  <a:extLst>
                    <a:ext uri="{9D8B030D-6E8A-4147-A177-3AD203B41FA5}">
                      <a16:colId xmlns:a16="http://schemas.microsoft.com/office/drawing/2014/main" val="2495090504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46385106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80492744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44209192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098369801"/>
                    </a:ext>
                  </a:extLst>
                </a:gridCol>
                <a:gridCol w="476532">
                  <a:extLst>
                    <a:ext uri="{9D8B030D-6E8A-4147-A177-3AD203B41FA5}">
                      <a16:colId xmlns:a16="http://schemas.microsoft.com/office/drawing/2014/main" val="205920252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085838465"/>
                    </a:ext>
                  </a:extLst>
                </a:gridCol>
              </a:tblGrid>
              <a:tr h="8347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1639534"/>
                  </a:ext>
                </a:extLst>
              </a:tr>
              <a:tr h="191464"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82" marR="6382" marT="63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 hall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PINJ (Tunnel)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 hall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PINJ (Tunnel)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810660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USM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73321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Confinement in the modulator hall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72972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Confinement in  the modulator hall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297886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HLS removal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(1/2day)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HLS removal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(1/2d)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71339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S-band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delivery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38767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59461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20275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91969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462790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371319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667732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Coring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on section2 for tests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423434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Coring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Modulator3 on RI section ready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Couplers installation on RI section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78872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HLS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back (1/2day)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HLS  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back (1/2d)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292422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762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49124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89807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49365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restart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07739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8137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Restart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44029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4150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46522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96029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80203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USM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288993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037305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4408439-C878-3951-76F6-31397D8F1C18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37059-31A3-8C06-0A2D-8C133B726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9388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3A3AA9-31DC-9364-104C-A936A1AF5C46}"/>
              </a:ext>
            </a:extLst>
          </p:cNvPr>
          <p:cNvSpPr txBox="1"/>
          <p:nvPr/>
        </p:nvSpPr>
        <p:spPr>
          <a:xfrm>
            <a:off x="3924090" y="2382560"/>
            <a:ext cx="2481629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Coring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wave guide</a:t>
            </a:r>
            <a:r>
              <a:rPr lang="en-US" sz="1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diam 250mm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cables diam 250mm</a:t>
            </a:r>
            <a:r>
              <a:rPr lang="en-US" sz="1000" b="1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dirty="0">
                <a:latin typeface="Calibri" panose="020F0502020204030204" pitchFamily="34" charset="0"/>
              </a:rPr>
              <a:t>1</a:t>
            </a:r>
            <a:r>
              <a:rPr lang="en-US" sz="1000" i="0" u="none" strike="noStrike" dirty="0">
                <a:effectLst/>
                <a:latin typeface="Calibri" panose="020F0502020204030204" pitchFamily="34" charset="0"/>
              </a:rPr>
              <a:t> LN2 diam 250mm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Laser diam 100mm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water cooling diam 250mm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44441C3-32AB-7A4B-7F2B-18850AE22973}"/>
              </a:ext>
            </a:extLst>
          </p:cNvPr>
          <p:cNvSpPr/>
          <p:nvPr/>
        </p:nvSpPr>
        <p:spPr>
          <a:xfrm>
            <a:off x="6129116" y="2752411"/>
            <a:ext cx="1177458" cy="4362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Noisy 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AB4353-4FA9-67EE-7212-64765D498C8C}"/>
              </a:ext>
            </a:extLst>
          </p:cNvPr>
          <p:cNvSpPr txBox="1"/>
          <p:nvPr/>
        </p:nvSpPr>
        <p:spPr>
          <a:xfrm rot="18910446">
            <a:off x="237817" y="2456482"/>
            <a:ext cx="99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6ED022-30E9-7C37-91B8-2CF63AFC6931}"/>
              </a:ext>
            </a:extLst>
          </p:cNvPr>
          <p:cNvSpPr txBox="1"/>
          <p:nvPr/>
        </p:nvSpPr>
        <p:spPr>
          <a:xfrm rot="18910446">
            <a:off x="323056" y="3484540"/>
            <a:ext cx="99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2027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2265A182-4199-7858-FE88-FD956C3717BB}"/>
              </a:ext>
            </a:extLst>
          </p:cNvPr>
          <p:cNvSpPr/>
          <p:nvPr/>
        </p:nvSpPr>
        <p:spPr>
          <a:xfrm>
            <a:off x="7306574" y="3983064"/>
            <a:ext cx="349589" cy="53469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0FFB78D2-5EE9-750A-2530-8C0C77591105}"/>
              </a:ext>
            </a:extLst>
          </p:cNvPr>
          <p:cNvSpPr/>
          <p:nvPr/>
        </p:nvSpPr>
        <p:spPr>
          <a:xfrm>
            <a:off x="9001056" y="3983064"/>
            <a:ext cx="349589" cy="53469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5065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564C-5B14-AAB1-C316-CA71DA396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6F9217-3AAF-8A3E-D8A3-680E5388E458}"/>
              </a:ext>
            </a:extLst>
          </p:cNvPr>
          <p:cNvSpPr txBox="1"/>
          <p:nvPr/>
        </p:nvSpPr>
        <p:spPr>
          <a:xfrm>
            <a:off x="0" y="120770"/>
            <a:ext cx="1219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2/ INJECTOR UPGRADE : Next steps - COLD project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40D0DE2-118B-243C-A805-A6F9436F0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801309"/>
              </p:ext>
            </p:extLst>
          </p:nvPr>
        </p:nvGraphicFramePr>
        <p:xfrm>
          <a:off x="195814" y="728494"/>
          <a:ext cx="11556000" cy="5634009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:a16="http://schemas.microsoft.com/office/drawing/2014/main" val="2367508052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val="3103043756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3451024963"/>
                    </a:ext>
                  </a:extLst>
                </a:gridCol>
                <a:gridCol w="5076000">
                  <a:extLst>
                    <a:ext uri="{9D8B030D-6E8A-4147-A177-3AD203B41FA5}">
                      <a16:colId xmlns:a16="http://schemas.microsoft.com/office/drawing/2014/main" val="2561822750"/>
                    </a:ext>
                  </a:extLst>
                </a:gridCol>
              </a:tblGrid>
              <a:tr h="1967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 upgrade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50158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RUN2026-05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Faraday cage removal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255680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Cranes installation (week50)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818907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drawing available end of October ( Containers removal to be planned)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445215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Winter-26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on section2 for tests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Injection zone : Installation of a dedicated crane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Civil work : corings in the LINAC wall for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23087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Modulator3 on RI section connection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Extraction zone : Removal of the rail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Laser, LN2, SRE, cables, wave guides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41901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Couplers installation on RI cavity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640395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RUN2027-01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 Modulator3 on RI section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548648"/>
                  </a:ext>
                </a:extLst>
              </a:tr>
              <a:tr h="136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87409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189695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RUN2027-02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943740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06833"/>
                  </a:ext>
                </a:extLst>
              </a:tr>
              <a:tr h="136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RUN2027-03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41781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966710"/>
                  </a:ext>
                </a:extLst>
              </a:tr>
              <a:tr h="169462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774151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745518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405964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327560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595357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910091"/>
                  </a:ext>
                </a:extLst>
              </a:tr>
              <a:tr h="1694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433435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845540"/>
                  </a:ext>
                </a:extLst>
              </a:tr>
              <a:tr h="174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 installation for modulator3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Quadrupoles installation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887044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605232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845066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743226"/>
                  </a:ext>
                </a:extLst>
              </a:tr>
              <a:tr h="174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42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6842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564C-5B14-AAB1-C316-CA71DA396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6F9217-3AAF-8A3E-D8A3-680E5388E458}"/>
              </a:ext>
            </a:extLst>
          </p:cNvPr>
          <p:cNvSpPr txBox="1"/>
          <p:nvPr/>
        </p:nvSpPr>
        <p:spPr>
          <a:xfrm>
            <a:off x="0" y="120770"/>
            <a:ext cx="1219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2/ INJECTOR UPGRADE : Next steps - COLD project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40D0DE2-118B-243C-A805-A6F9436F0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807104"/>
              </p:ext>
            </p:extLst>
          </p:nvPr>
        </p:nvGraphicFramePr>
        <p:xfrm>
          <a:off x="195814" y="728494"/>
          <a:ext cx="11556000" cy="5634009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:a16="http://schemas.microsoft.com/office/drawing/2014/main" val="2367508052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val="3103043756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3451024963"/>
                    </a:ext>
                  </a:extLst>
                </a:gridCol>
                <a:gridCol w="5076000">
                  <a:extLst>
                    <a:ext uri="{9D8B030D-6E8A-4147-A177-3AD203B41FA5}">
                      <a16:colId xmlns:a16="http://schemas.microsoft.com/office/drawing/2014/main" val="2561822750"/>
                    </a:ext>
                  </a:extLst>
                </a:gridCol>
              </a:tblGrid>
              <a:tr h="1967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 upgrade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50158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RUN2026-05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Faraday cage removal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255680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Cranes installation (week50)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818907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drawing available end of October ( Containers removal to be planned)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445215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Winter-26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on section2 for tests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Injection zone : Installation of a dedicated crane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Civil work : corings in the LINAC wall for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23087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Modulator3 on RI section connection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Extraction zone : Removal of the rail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Laser, LN2, SRE, cables, wave guides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41901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Couplers installation on RI cavity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640395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RUN2027-01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 Modulator3 on RI section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S-band RF-unit installation =&gt; SAT / Cable trays installation for electrical cubicles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548648"/>
                  </a:ext>
                </a:extLst>
              </a:tr>
              <a:tr h="136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87409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189695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RUN2027-02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943740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06833"/>
                  </a:ext>
                </a:extLst>
              </a:tr>
              <a:tr h="136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RUN2027-03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41781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966710"/>
                  </a:ext>
                </a:extLst>
              </a:tr>
              <a:tr h="169462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774151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745518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405964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327560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595357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910091"/>
                  </a:ext>
                </a:extLst>
              </a:tr>
              <a:tr h="1694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433435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845540"/>
                  </a:ext>
                </a:extLst>
              </a:tr>
              <a:tr h="174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 installation for modulator3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Quadrupoles installation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887044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605232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845066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743226"/>
                  </a:ext>
                </a:extLst>
              </a:tr>
              <a:tr h="174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42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58270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564C-5B14-AAB1-C316-CA71DA396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6F9217-3AAF-8A3E-D8A3-680E5388E458}"/>
              </a:ext>
            </a:extLst>
          </p:cNvPr>
          <p:cNvSpPr txBox="1"/>
          <p:nvPr/>
        </p:nvSpPr>
        <p:spPr>
          <a:xfrm>
            <a:off x="0" y="120770"/>
            <a:ext cx="1219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2/ INJECTOR UPGRADE : Next steps - COLD project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40D0DE2-118B-243C-A805-A6F9436F0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553559"/>
              </p:ext>
            </p:extLst>
          </p:nvPr>
        </p:nvGraphicFramePr>
        <p:xfrm>
          <a:off x="195814" y="728494"/>
          <a:ext cx="11556000" cy="5634009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:a16="http://schemas.microsoft.com/office/drawing/2014/main" val="2367508052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val="3103043756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3451024963"/>
                    </a:ext>
                  </a:extLst>
                </a:gridCol>
                <a:gridCol w="5076000">
                  <a:extLst>
                    <a:ext uri="{9D8B030D-6E8A-4147-A177-3AD203B41FA5}">
                      <a16:colId xmlns:a16="http://schemas.microsoft.com/office/drawing/2014/main" val="2561822750"/>
                    </a:ext>
                  </a:extLst>
                </a:gridCol>
              </a:tblGrid>
              <a:tr h="1967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 upgrade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50158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RUN2026-05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Faraday cage removal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255680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Cranes installation (week50)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818907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drawing available end of October ( Containers removal to be planned)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445215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Winter-26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on section2 for tests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Injection zone : Installation of a dedicated crane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Civil work : corings in the LINAC wall for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23087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Modulator3 on RI section connection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Extraction zone : Removal of the rail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Laser, LN2, SRE, cables, wave guides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41901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Couplers installation on RI cavity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640395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RUN2027-01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 Modulator3 on RI section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S-band RF-unit installation =&gt; SAT // Cable trays installation for electrical cubicles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548648"/>
                  </a:ext>
                </a:extLst>
              </a:tr>
              <a:tr h="136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: Slab construction (outside work)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87409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coring in TL1 position - May for completion  if needed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189695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RUN2027-02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943740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06833"/>
                  </a:ext>
                </a:extLst>
              </a:tr>
              <a:tr h="136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RUN2027-03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41781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966710"/>
                  </a:ext>
                </a:extLst>
              </a:tr>
              <a:tr h="169462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774151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745518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405964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327560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595357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910091"/>
                  </a:ext>
                </a:extLst>
              </a:tr>
              <a:tr h="1694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433435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845540"/>
                  </a:ext>
                </a:extLst>
              </a:tr>
              <a:tr h="174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 installation for modulator3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Quadrupoles installation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887044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605232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845066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743226"/>
                  </a:ext>
                </a:extLst>
              </a:tr>
              <a:tr h="174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42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1579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5589C-8E35-6E92-ECF9-B0E39E8CE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76" y="0"/>
            <a:ext cx="11821248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C4D773B-977F-37DB-8623-4E128506C6B9}"/>
              </a:ext>
            </a:extLst>
          </p:cNvPr>
          <p:cNvSpPr txBox="1"/>
          <p:nvPr/>
        </p:nvSpPr>
        <p:spPr>
          <a:xfrm>
            <a:off x="8332288" y="3233753"/>
            <a:ext cx="300604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</a:rPr>
              <a:t>March-27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171FA8-259A-0392-02A1-3EEE65BB31B7}"/>
              </a:ext>
            </a:extLst>
          </p:cNvPr>
          <p:cNvSpPr txBox="1"/>
          <p:nvPr/>
        </p:nvSpPr>
        <p:spPr>
          <a:xfrm>
            <a:off x="5158086" y="3648409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08B18C-EBAC-A8B3-33B5-647616A095E0}"/>
              </a:ext>
            </a:extLst>
          </p:cNvPr>
          <p:cNvSpPr txBox="1"/>
          <p:nvPr/>
        </p:nvSpPr>
        <p:spPr>
          <a:xfrm>
            <a:off x="5518049" y="3095254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C6E4E-910D-D0D2-21D3-57D733B65C64}"/>
              </a:ext>
            </a:extLst>
          </p:cNvPr>
          <p:cNvSpPr txBox="1"/>
          <p:nvPr/>
        </p:nvSpPr>
        <p:spPr>
          <a:xfrm>
            <a:off x="5824628" y="2379093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0D399-D49C-77EA-3396-B26B3244CED7}"/>
              </a:ext>
            </a:extLst>
          </p:cNvPr>
          <p:cNvSpPr txBox="1"/>
          <p:nvPr/>
        </p:nvSpPr>
        <p:spPr>
          <a:xfrm>
            <a:off x="6505545" y="2435940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81543-2A4B-BB19-9C89-2624FEEF74C0}"/>
              </a:ext>
            </a:extLst>
          </p:cNvPr>
          <p:cNvSpPr txBox="1"/>
          <p:nvPr/>
        </p:nvSpPr>
        <p:spPr>
          <a:xfrm>
            <a:off x="7223826" y="1441526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MN112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C1F408-D45A-1C0A-CB80-BFB368F3AA13}"/>
              </a:ext>
            </a:extLst>
          </p:cNvPr>
          <p:cNvSpPr/>
          <p:nvPr/>
        </p:nvSpPr>
        <p:spPr>
          <a:xfrm>
            <a:off x="790277" y="157211"/>
            <a:ext cx="5446317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SRE network implementation : CORING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369887-09F6-8FB9-D913-CD225032E288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8194799-3306-7A75-E829-D7BB7A6A002E}"/>
              </a:ext>
            </a:extLst>
          </p:cNvPr>
          <p:cNvSpPr txBox="1"/>
          <p:nvPr/>
        </p:nvSpPr>
        <p:spPr>
          <a:xfrm>
            <a:off x="10525999" y="1136728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TZ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F08D254-5C93-8261-F60B-C80CB38A8960}"/>
              </a:ext>
            </a:extLst>
          </p:cNvPr>
          <p:cNvSpPr txBox="1"/>
          <p:nvPr/>
        </p:nvSpPr>
        <p:spPr>
          <a:xfrm>
            <a:off x="452013" y="6056278"/>
            <a:ext cx="14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Modulator hall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1A5A90-8335-45CF-BCDB-25F6D4473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- 23/10/2026 -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ylinder 6">
            <a:extLst>
              <a:ext uri="{FF2B5EF4-FFF2-40B4-BE49-F238E27FC236}">
                <a16:creationId xmlns:a16="http://schemas.microsoft.com/office/drawing/2014/main" id="{E9BE3AF4-8760-9976-9F18-B1CAAA8D3116}"/>
              </a:ext>
            </a:extLst>
          </p:cNvPr>
          <p:cNvSpPr/>
          <p:nvPr/>
        </p:nvSpPr>
        <p:spPr>
          <a:xfrm rot="1847626">
            <a:off x="4511964" y="3588328"/>
            <a:ext cx="267855" cy="397163"/>
          </a:xfrm>
          <a:prstGeom prst="can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" name="Cylinder 3">
            <a:extLst>
              <a:ext uri="{FF2B5EF4-FFF2-40B4-BE49-F238E27FC236}">
                <a16:creationId xmlns:a16="http://schemas.microsoft.com/office/drawing/2014/main" id="{73573B0C-8E0A-4988-BDD8-A91F216E46D5}"/>
              </a:ext>
            </a:extLst>
          </p:cNvPr>
          <p:cNvSpPr/>
          <p:nvPr/>
        </p:nvSpPr>
        <p:spPr>
          <a:xfrm rot="5400000">
            <a:off x="3961785" y="5913558"/>
            <a:ext cx="267855" cy="397163"/>
          </a:xfrm>
          <a:prstGeom prst="can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5628468-0463-C4E2-C3A5-23F34BD30C28}"/>
              </a:ext>
            </a:extLst>
          </p:cNvPr>
          <p:cNvSpPr txBox="1"/>
          <p:nvPr/>
        </p:nvSpPr>
        <p:spPr>
          <a:xfrm>
            <a:off x="371500" y="5393055"/>
            <a:ext cx="14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PINJ</a:t>
            </a:r>
          </a:p>
        </p:txBody>
      </p:sp>
    </p:spTree>
    <p:extLst>
      <p:ext uri="{BB962C8B-B14F-4D97-AF65-F5344CB8AC3E}">
        <p14:creationId xmlns:p14="http://schemas.microsoft.com/office/powerpoint/2010/main" val="172401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564C-5B14-AAB1-C316-CA71DA396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6F9217-3AAF-8A3E-D8A3-680E5388E458}"/>
              </a:ext>
            </a:extLst>
          </p:cNvPr>
          <p:cNvSpPr txBox="1"/>
          <p:nvPr/>
        </p:nvSpPr>
        <p:spPr>
          <a:xfrm>
            <a:off x="0" y="120770"/>
            <a:ext cx="1219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2/ INJECTOR UPGRADE : Next steps - COLD project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40D0DE2-118B-243C-A805-A6F9436F0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311481"/>
              </p:ext>
            </p:extLst>
          </p:nvPr>
        </p:nvGraphicFramePr>
        <p:xfrm>
          <a:off x="195814" y="728494"/>
          <a:ext cx="11556000" cy="5634009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:a16="http://schemas.microsoft.com/office/drawing/2014/main" val="2367508052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val="3103043756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3451024963"/>
                    </a:ext>
                  </a:extLst>
                </a:gridCol>
                <a:gridCol w="5076000">
                  <a:extLst>
                    <a:ext uri="{9D8B030D-6E8A-4147-A177-3AD203B41FA5}">
                      <a16:colId xmlns:a16="http://schemas.microsoft.com/office/drawing/2014/main" val="2561822750"/>
                    </a:ext>
                  </a:extLst>
                </a:gridCol>
              </a:tblGrid>
              <a:tr h="1967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 upgrade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50158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RUN2026-05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Faraday cage removal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255680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Cranes installation (week50)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818907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drawing available end of October ( Containers removal to be planned)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445215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Winter-26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on section2 for tests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Injection zone : Installation of a dedicated crane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Civil work : corings in the LINAC wall for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23087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Modulator3 on RI section connection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Extraction zone : Removal of the rail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Laser, LN2, SRE, cables, wave guides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41901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Couplers installation on RI cavity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640395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RUN2027-01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 Modulator3 on RI section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S-band RF-unit installation =&gt; SAT / Cable trays installation for electrical cubicles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548648"/>
                  </a:ext>
                </a:extLst>
              </a:tr>
              <a:tr h="136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: Slab construction (outside work)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87409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coring in TL1 position - May for completion  if needed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189695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RUN2027-02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: tank installation + protection + Electrical cabinet installation (outside work)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943740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coring in MTBN (TZ-MN104))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06833"/>
                  </a:ext>
                </a:extLst>
              </a:tr>
              <a:tr h="136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RUN2027-03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41781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966710"/>
                  </a:ext>
                </a:extLst>
              </a:tr>
              <a:tr h="169462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774151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745518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405964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327560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595357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910091"/>
                  </a:ext>
                </a:extLst>
              </a:tr>
              <a:tr h="1694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433435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845540"/>
                  </a:ext>
                </a:extLst>
              </a:tr>
              <a:tr h="174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 installation for modulator3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Quadrupoles installation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887044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605232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845066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743226"/>
                  </a:ext>
                </a:extLst>
              </a:tr>
              <a:tr h="174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42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269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5589C-8E35-6E92-ECF9-B0E39E8CE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76" y="0"/>
            <a:ext cx="11821248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C4D773B-977F-37DB-8623-4E128506C6B9}"/>
              </a:ext>
            </a:extLst>
          </p:cNvPr>
          <p:cNvSpPr txBox="1"/>
          <p:nvPr/>
        </p:nvSpPr>
        <p:spPr>
          <a:xfrm>
            <a:off x="8332288" y="3233753"/>
            <a:ext cx="300604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May-27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171FA8-259A-0392-02A1-3EEE65BB31B7}"/>
              </a:ext>
            </a:extLst>
          </p:cNvPr>
          <p:cNvSpPr txBox="1"/>
          <p:nvPr/>
        </p:nvSpPr>
        <p:spPr>
          <a:xfrm>
            <a:off x="5158086" y="3648409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08B18C-EBAC-A8B3-33B5-647616A095E0}"/>
              </a:ext>
            </a:extLst>
          </p:cNvPr>
          <p:cNvSpPr txBox="1"/>
          <p:nvPr/>
        </p:nvSpPr>
        <p:spPr>
          <a:xfrm>
            <a:off x="5518049" y="3095254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C6E4E-910D-D0D2-21D3-57D733B65C64}"/>
              </a:ext>
            </a:extLst>
          </p:cNvPr>
          <p:cNvSpPr txBox="1"/>
          <p:nvPr/>
        </p:nvSpPr>
        <p:spPr>
          <a:xfrm>
            <a:off x="5824628" y="2379093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0D399-D49C-77EA-3396-B26B3244CED7}"/>
              </a:ext>
            </a:extLst>
          </p:cNvPr>
          <p:cNvSpPr txBox="1"/>
          <p:nvPr/>
        </p:nvSpPr>
        <p:spPr>
          <a:xfrm>
            <a:off x="6505545" y="2435940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81543-2A4B-BB19-9C89-2624FEEF74C0}"/>
              </a:ext>
            </a:extLst>
          </p:cNvPr>
          <p:cNvSpPr txBox="1"/>
          <p:nvPr/>
        </p:nvSpPr>
        <p:spPr>
          <a:xfrm>
            <a:off x="7223826" y="1441526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MN112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C1F408-D45A-1C0A-CB80-BFB368F3AA13}"/>
              </a:ext>
            </a:extLst>
          </p:cNvPr>
          <p:cNvSpPr/>
          <p:nvPr/>
        </p:nvSpPr>
        <p:spPr>
          <a:xfrm>
            <a:off x="790277" y="157211"/>
            <a:ext cx="5446317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SRE network implementation : CORING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369887-09F6-8FB9-D913-CD225032E288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sp>
        <p:nvSpPr>
          <p:cNvPr id="11" name="Cylinder 10">
            <a:extLst>
              <a:ext uri="{FF2B5EF4-FFF2-40B4-BE49-F238E27FC236}">
                <a16:creationId xmlns:a16="http://schemas.microsoft.com/office/drawing/2014/main" id="{BD31F151-06E8-2639-D8D5-78B5832F2AE2}"/>
              </a:ext>
            </a:extLst>
          </p:cNvPr>
          <p:cNvSpPr/>
          <p:nvPr/>
        </p:nvSpPr>
        <p:spPr>
          <a:xfrm rot="1752439">
            <a:off x="6825146" y="1381445"/>
            <a:ext cx="267855" cy="397163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0" name="Cylinder 9">
            <a:extLst>
              <a:ext uri="{FF2B5EF4-FFF2-40B4-BE49-F238E27FC236}">
                <a16:creationId xmlns:a16="http://schemas.microsoft.com/office/drawing/2014/main" id="{879F0013-0013-5477-ED6C-03718D47DF34}"/>
              </a:ext>
            </a:extLst>
          </p:cNvPr>
          <p:cNvSpPr/>
          <p:nvPr/>
        </p:nvSpPr>
        <p:spPr>
          <a:xfrm rot="1752439">
            <a:off x="6072384" y="2753045"/>
            <a:ext cx="267855" cy="397163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8194799-3306-7A75-E829-D7BB7A6A002E}"/>
              </a:ext>
            </a:extLst>
          </p:cNvPr>
          <p:cNvSpPr txBox="1"/>
          <p:nvPr/>
        </p:nvSpPr>
        <p:spPr>
          <a:xfrm>
            <a:off x="10525999" y="1136728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TZ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F08D254-5C93-8261-F60B-C80CB38A8960}"/>
              </a:ext>
            </a:extLst>
          </p:cNvPr>
          <p:cNvSpPr txBox="1"/>
          <p:nvPr/>
        </p:nvSpPr>
        <p:spPr>
          <a:xfrm>
            <a:off x="452013" y="6056278"/>
            <a:ext cx="14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Modulator hall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1A5A90-8335-45CF-BCDB-25F6D4473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- 23/10/2026 -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ylinder 4">
            <a:extLst>
              <a:ext uri="{FF2B5EF4-FFF2-40B4-BE49-F238E27FC236}">
                <a16:creationId xmlns:a16="http://schemas.microsoft.com/office/drawing/2014/main" id="{E1FF129B-2121-B164-3D9B-32A20ABDFD74}"/>
              </a:ext>
            </a:extLst>
          </p:cNvPr>
          <p:cNvSpPr/>
          <p:nvPr/>
        </p:nvSpPr>
        <p:spPr>
          <a:xfrm rot="1752439">
            <a:off x="9951227" y="884781"/>
            <a:ext cx="267855" cy="397163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" name="Cylinder 5">
            <a:extLst>
              <a:ext uri="{FF2B5EF4-FFF2-40B4-BE49-F238E27FC236}">
                <a16:creationId xmlns:a16="http://schemas.microsoft.com/office/drawing/2014/main" id="{3FB48107-0974-8AA4-5576-F76631B56609}"/>
              </a:ext>
            </a:extLst>
          </p:cNvPr>
          <p:cNvSpPr/>
          <p:nvPr/>
        </p:nvSpPr>
        <p:spPr>
          <a:xfrm rot="1752439">
            <a:off x="6362580" y="2234947"/>
            <a:ext cx="267855" cy="397163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" name="Cylinder 19">
            <a:extLst>
              <a:ext uri="{FF2B5EF4-FFF2-40B4-BE49-F238E27FC236}">
                <a16:creationId xmlns:a16="http://schemas.microsoft.com/office/drawing/2014/main" id="{E741F0C1-9840-1487-2923-E9CE5FBACA43}"/>
              </a:ext>
            </a:extLst>
          </p:cNvPr>
          <p:cNvSpPr/>
          <p:nvPr/>
        </p:nvSpPr>
        <p:spPr>
          <a:xfrm rot="1752439">
            <a:off x="4381333" y="3889172"/>
            <a:ext cx="267855" cy="247238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ylinder 6">
            <a:extLst>
              <a:ext uri="{FF2B5EF4-FFF2-40B4-BE49-F238E27FC236}">
                <a16:creationId xmlns:a16="http://schemas.microsoft.com/office/drawing/2014/main" id="{E9BE3AF4-8760-9976-9F18-B1CAAA8D3116}"/>
              </a:ext>
            </a:extLst>
          </p:cNvPr>
          <p:cNvSpPr/>
          <p:nvPr/>
        </p:nvSpPr>
        <p:spPr>
          <a:xfrm rot="1847626">
            <a:off x="4511964" y="3588328"/>
            <a:ext cx="267855" cy="397163"/>
          </a:xfrm>
          <a:prstGeom prst="can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2" name="Cylinder 21">
            <a:extLst>
              <a:ext uri="{FF2B5EF4-FFF2-40B4-BE49-F238E27FC236}">
                <a16:creationId xmlns:a16="http://schemas.microsoft.com/office/drawing/2014/main" id="{EF8681C7-D341-0227-5FD8-28C1D29675CC}"/>
              </a:ext>
            </a:extLst>
          </p:cNvPr>
          <p:cNvSpPr/>
          <p:nvPr/>
        </p:nvSpPr>
        <p:spPr>
          <a:xfrm rot="5400000">
            <a:off x="3705869" y="5988521"/>
            <a:ext cx="267855" cy="247238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ylinder 3">
            <a:extLst>
              <a:ext uri="{FF2B5EF4-FFF2-40B4-BE49-F238E27FC236}">
                <a16:creationId xmlns:a16="http://schemas.microsoft.com/office/drawing/2014/main" id="{73573B0C-8E0A-4988-BDD8-A91F216E46D5}"/>
              </a:ext>
            </a:extLst>
          </p:cNvPr>
          <p:cNvSpPr/>
          <p:nvPr/>
        </p:nvSpPr>
        <p:spPr>
          <a:xfrm rot="5400000">
            <a:off x="3961785" y="5913558"/>
            <a:ext cx="267855" cy="397163"/>
          </a:xfrm>
          <a:prstGeom prst="can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5628468-0463-C4E2-C3A5-23F34BD30C28}"/>
              </a:ext>
            </a:extLst>
          </p:cNvPr>
          <p:cNvSpPr txBox="1"/>
          <p:nvPr/>
        </p:nvSpPr>
        <p:spPr>
          <a:xfrm>
            <a:off x="371500" y="5393055"/>
            <a:ext cx="14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PINJ</a:t>
            </a:r>
          </a:p>
        </p:txBody>
      </p:sp>
    </p:spTree>
    <p:extLst>
      <p:ext uri="{BB962C8B-B14F-4D97-AF65-F5344CB8AC3E}">
        <p14:creationId xmlns:p14="http://schemas.microsoft.com/office/powerpoint/2010/main" val="37184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5" grpId="0" animBg="1"/>
      <p:bldP spid="6" grpId="0" animBg="1"/>
      <p:bldP spid="20" grpId="0" animBg="1"/>
      <p:bldP spid="2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564C-5B14-AAB1-C316-CA71DA396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6F9217-3AAF-8A3E-D8A3-680E5388E458}"/>
              </a:ext>
            </a:extLst>
          </p:cNvPr>
          <p:cNvSpPr txBox="1"/>
          <p:nvPr/>
        </p:nvSpPr>
        <p:spPr>
          <a:xfrm>
            <a:off x="0" y="120770"/>
            <a:ext cx="1219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2/ INJECTOR UPGRADE : Next steps - COLD project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40D0DE2-118B-243C-A805-A6F9436F0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647010"/>
              </p:ext>
            </p:extLst>
          </p:nvPr>
        </p:nvGraphicFramePr>
        <p:xfrm>
          <a:off x="195814" y="728494"/>
          <a:ext cx="11556000" cy="5634009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:a16="http://schemas.microsoft.com/office/drawing/2014/main" val="2367508052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val="3103043756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3451024963"/>
                    </a:ext>
                  </a:extLst>
                </a:gridCol>
                <a:gridCol w="5076000">
                  <a:extLst>
                    <a:ext uri="{9D8B030D-6E8A-4147-A177-3AD203B41FA5}">
                      <a16:colId xmlns:a16="http://schemas.microsoft.com/office/drawing/2014/main" val="2561822750"/>
                    </a:ext>
                  </a:extLst>
                </a:gridCol>
              </a:tblGrid>
              <a:tr h="1967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 upgrade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50158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RUN2026-05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Faraday cage removal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255680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Cranes installation (week50)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818907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drawing available end of October ( Containers removal to be planned)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445215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Winter-26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on section2 for tests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Injection zone : Installation of a dedicated crane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Civil work : corings in the LINAC wall for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23087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Modulator3 on RI section connection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Extraction zone : Removal of the rail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Laser, LN2, SRE, cables, wave guides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41901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Couplers installation on RI cavity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640395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RUN2027-01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 Modulator3 on RI section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S-band RF-unit installation =&gt; SAT / Cable trays installation for electrical cubicles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548648"/>
                  </a:ext>
                </a:extLst>
              </a:tr>
              <a:tr h="136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: Slab construction (outside work)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87409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coring in TL1 position - May for completion  if needed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189695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RUN2027-02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: tank installation + protection + Electrical cabinet installation (outside work)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943740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coring in MTBN (TZ-MN104))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06833"/>
                  </a:ext>
                </a:extLst>
              </a:tr>
              <a:tr h="136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RUN2027-03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: Installation of prefabricated piping and cryogenic systems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41781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: Electrical works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966710"/>
                  </a:ext>
                </a:extLst>
              </a:tr>
              <a:tr h="169462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SRE piping Booster phase1 &amp; 2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774151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coring in MTBN (MN01-MN107)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745518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: Commissioning of the cryogenic installation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405964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SLAC's cryomodule installation =&gt; Concrete door opening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327560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C-band RF-unit installation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595357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Waveguides installation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910091"/>
                  </a:ext>
                </a:extLst>
              </a:tr>
              <a:tr h="1694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433435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845540"/>
                  </a:ext>
                </a:extLst>
              </a:tr>
              <a:tr h="174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 installation for modulator3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Quadrupoles installation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887044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605232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845066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743226"/>
                  </a:ext>
                </a:extLst>
              </a:tr>
              <a:tr h="174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42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65454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5589C-8E35-6E92-ECF9-B0E39E8CE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76" y="0"/>
            <a:ext cx="11821248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C4D773B-977F-37DB-8623-4E128506C6B9}"/>
              </a:ext>
            </a:extLst>
          </p:cNvPr>
          <p:cNvSpPr txBox="1"/>
          <p:nvPr/>
        </p:nvSpPr>
        <p:spPr>
          <a:xfrm>
            <a:off x="8332288" y="3233753"/>
            <a:ext cx="300604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Summer-27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171FA8-259A-0392-02A1-3EEE65BB31B7}"/>
              </a:ext>
            </a:extLst>
          </p:cNvPr>
          <p:cNvSpPr txBox="1"/>
          <p:nvPr/>
        </p:nvSpPr>
        <p:spPr>
          <a:xfrm>
            <a:off x="5158086" y="3648409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08B18C-EBAC-A8B3-33B5-647616A095E0}"/>
              </a:ext>
            </a:extLst>
          </p:cNvPr>
          <p:cNvSpPr txBox="1"/>
          <p:nvPr/>
        </p:nvSpPr>
        <p:spPr>
          <a:xfrm>
            <a:off x="5518049" y="3095254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C6E4E-910D-D0D2-21D3-57D733B65C64}"/>
              </a:ext>
            </a:extLst>
          </p:cNvPr>
          <p:cNvSpPr txBox="1"/>
          <p:nvPr/>
        </p:nvSpPr>
        <p:spPr>
          <a:xfrm>
            <a:off x="5824628" y="2379093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0D399-D49C-77EA-3396-B26B3244CED7}"/>
              </a:ext>
            </a:extLst>
          </p:cNvPr>
          <p:cNvSpPr txBox="1"/>
          <p:nvPr/>
        </p:nvSpPr>
        <p:spPr>
          <a:xfrm>
            <a:off x="6505545" y="2435940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81543-2A4B-BB19-9C89-2624FEEF74C0}"/>
              </a:ext>
            </a:extLst>
          </p:cNvPr>
          <p:cNvSpPr txBox="1"/>
          <p:nvPr/>
        </p:nvSpPr>
        <p:spPr>
          <a:xfrm>
            <a:off x="7223826" y="1441526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MN112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C1F408-D45A-1C0A-CB80-BFB368F3AA13}"/>
              </a:ext>
            </a:extLst>
          </p:cNvPr>
          <p:cNvSpPr/>
          <p:nvPr/>
        </p:nvSpPr>
        <p:spPr>
          <a:xfrm>
            <a:off x="790277" y="157211"/>
            <a:ext cx="5446317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SRE network implementation : CORING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369887-09F6-8FB9-D913-CD225032E288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sp>
        <p:nvSpPr>
          <p:cNvPr id="11" name="Cylinder 10">
            <a:extLst>
              <a:ext uri="{FF2B5EF4-FFF2-40B4-BE49-F238E27FC236}">
                <a16:creationId xmlns:a16="http://schemas.microsoft.com/office/drawing/2014/main" id="{BD31F151-06E8-2639-D8D5-78B5832F2AE2}"/>
              </a:ext>
            </a:extLst>
          </p:cNvPr>
          <p:cNvSpPr/>
          <p:nvPr/>
        </p:nvSpPr>
        <p:spPr>
          <a:xfrm rot="1752439">
            <a:off x="6825146" y="1381445"/>
            <a:ext cx="267855" cy="397163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" name="Cylinder 7">
            <a:extLst>
              <a:ext uri="{FF2B5EF4-FFF2-40B4-BE49-F238E27FC236}">
                <a16:creationId xmlns:a16="http://schemas.microsoft.com/office/drawing/2014/main" id="{8514956A-6498-3B66-292A-F5F48ED43653}"/>
              </a:ext>
            </a:extLst>
          </p:cNvPr>
          <p:cNvSpPr/>
          <p:nvPr/>
        </p:nvSpPr>
        <p:spPr>
          <a:xfrm rot="1752439">
            <a:off x="5278580" y="3230418"/>
            <a:ext cx="267855" cy="397163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0" name="Cylinder 9">
            <a:extLst>
              <a:ext uri="{FF2B5EF4-FFF2-40B4-BE49-F238E27FC236}">
                <a16:creationId xmlns:a16="http://schemas.microsoft.com/office/drawing/2014/main" id="{879F0013-0013-5477-ED6C-03718D47DF34}"/>
              </a:ext>
            </a:extLst>
          </p:cNvPr>
          <p:cNvSpPr/>
          <p:nvPr/>
        </p:nvSpPr>
        <p:spPr>
          <a:xfrm rot="1752439">
            <a:off x="6072384" y="2753045"/>
            <a:ext cx="267855" cy="397163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9" name="Cylinder 8">
            <a:extLst>
              <a:ext uri="{FF2B5EF4-FFF2-40B4-BE49-F238E27FC236}">
                <a16:creationId xmlns:a16="http://schemas.microsoft.com/office/drawing/2014/main" id="{CD9DFB6D-15BE-A388-9B4E-D03B2602A9FC}"/>
              </a:ext>
            </a:extLst>
          </p:cNvPr>
          <p:cNvSpPr/>
          <p:nvPr/>
        </p:nvSpPr>
        <p:spPr>
          <a:xfrm rot="1752439">
            <a:off x="5597234" y="2717095"/>
            <a:ext cx="267855" cy="397163"/>
          </a:xfrm>
          <a:prstGeom prst="can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8194799-3306-7A75-E829-D7BB7A6A002E}"/>
              </a:ext>
            </a:extLst>
          </p:cNvPr>
          <p:cNvSpPr txBox="1"/>
          <p:nvPr/>
        </p:nvSpPr>
        <p:spPr>
          <a:xfrm>
            <a:off x="10525999" y="1136728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TZ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F08D254-5C93-8261-F60B-C80CB38A8960}"/>
              </a:ext>
            </a:extLst>
          </p:cNvPr>
          <p:cNvSpPr txBox="1"/>
          <p:nvPr/>
        </p:nvSpPr>
        <p:spPr>
          <a:xfrm>
            <a:off x="452013" y="6056278"/>
            <a:ext cx="14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Modulator hall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1A5A90-8335-45CF-BCDB-25F6D4473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- 23/10/2026 -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ylinder 4">
            <a:extLst>
              <a:ext uri="{FF2B5EF4-FFF2-40B4-BE49-F238E27FC236}">
                <a16:creationId xmlns:a16="http://schemas.microsoft.com/office/drawing/2014/main" id="{E1FF129B-2121-B164-3D9B-32A20ABDFD74}"/>
              </a:ext>
            </a:extLst>
          </p:cNvPr>
          <p:cNvSpPr/>
          <p:nvPr/>
        </p:nvSpPr>
        <p:spPr>
          <a:xfrm rot="1752439">
            <a:off x="9951227" y="884781"/>
            <a:ext cx="267855" cy="397163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" name="Cylinder 5">
            <a:extLst>
              <a:ext uri="{FF2B5EF4-FFF2-40B4-BE49-F238E27FC236}">
                <a16:creationId xmlns:a16="http://schemas.microsoft.com/office/drawing/2014/main" id="{3FB48107-0974-8AA4-5576-F76631B56609}"/>
              </a:ext>
            </a:extLst>
          </p:cNvPr>
          <p:cNvSpPr/>
          <p:nvPr/>
        </p:nvSpPr>
        <p:spPr>
          <a:xfrm rot="1752439">
            <a:off x="6362580" y="2234947"/>
            <a:ext cx="267855" cy="397163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" name="Cylinder 19">
            <a:extLst>
              <a:ext uri="{FF2B5EF4-FFF2-40B4-BE49-F238E27FC236}">
                <a16:creationId xmlns:a16="http://schemas.microsoft.com/office/drawing/2014/main" id="{E741F0C1-9840-1487-2923-E9CE5FBACA43}"/>
              </a:ext>
            </a:extLst>
          </p:cNvPr>
          <p:cNvSpPr/>
          <p:nvPr/>
        </p:nvSpPr>
        <p:spPr>
          <a:xfrm rot="1752439">
            <a:off x="4381333" y="3889172"/>
            <a:ext cx="267855" cy="247238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ylinder 6">
            <a:extLst>
              <a:ext uri="{FF2B5EF4-FFF2-40B4-BE49-F238E27FC236}">
                <a16:creationId xmlns:a16="http://schemas.microsoft.com/office/drawing/2014/main" id="{E9BE3AF4-8760-9976-9F18-B1CAAA8D3116}"/>
              </a:ext>
            </a:extLst>
          </p:cNvPr>
          <p:cNvSpPr/>
          <p:nvPr/>
        </p:nvSpPr>
        <p:spPr>
          <a:xfrm rot="1847626">
            <a:off x="4511964" y="3588328"/>
            <a:ext cx="267855" cy="397163"/>
          </a:xfrm>
          <a:prstGeom prst="can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2" name="Cylinder 21">
            <a:extLst>
              <a:ext uri="{FF2B5EF4-FFF2-40B4-BE49-F238E27FC236}">
                <a16:creationId xmlns:a16="http://schemas.microsoft.com/office/drawing/2014/main" id="{EF8681C7-D341-0227-5FD8-28C1D29675CC}"/>
              </a:ext>
            </a:extLst>
          </p:cNvPr>
          <p:cNvSpPr/>
          <p:nvPr/>
        </p:nvSpPr>
        <p:spPr>
          <a:xfrm rot="5400000">
            <a:off x="3705869" y="5988521"/>
            <a:ext cx="267855" cy="247238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ylinder 3">
            <a:extLst>
              <a:ext uri="{FF2B5EF4-FFF2-40B4-BE49-F238E27FC236}">
                <a16:creationId xmlns:a16="http://schemas.microsoft.com/office/drawing/2014/main" id="{73573B0C-8E0A-4988-BDD8-A91F216E46D5}"/>
              </a:ext>
            </a:extLst>
          </p:cNvPr>
          <p:cNvSpPr/>
          <p:nvPr/>
        </p:nvSpPr>
        <p:spPr>
          <a:xfrm rot="5400000">
            <a:off x="3961785" y="5913558"/>
            <a:ext cx="267855" cy="397163"/>
          </a:xfrm>
          <a:prstGeom prst="can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5628468-0463-C4E2-C3A5-23F34BD30C28}"/>
              </a:ext>
            </a:extLst>
          </p:cNvPr>
          <p:cNvSpPr txBox="1"/>
          <p:nvPr/>
        </p:nvSpPr>
        <p:spPr>
          <a:xfrm>
            <a:off x="371500" y="5393055"/>
            <a:ext cx="14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PINJ</a:t>
            </a:r>
          </a:p>
        </p:txBody>
      </p:sp>
    </p:spTree>
    <p:extLst>
      <p:ext uri="{BB962C8B-B14F-4D97-AF65-F5344CB8AC3E}">
        <p14:creationId xmlns:p14="http://schemas.microsoft.com/office/powerpoint/2010/main" val="345537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5589C-8E35-6E92-ECF9-B0E39E8CE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76" y="0"/>
            <a:ext cx="11821248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C4D773B-977F-37DB-8623-4E128506C6B9}"/>
              </a:ext>
            </a:extLst>
          </p:cNvPr>
          <p:cNvSpPr txBox="1"/>
          <p:nvPr/>
        </p:nvSpPr>
        <p:spPr>
          <a:xfrm>
            <a:off x="6124012" y="4287104"/>
            <a:ext cx="5757665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Summer-27 : Phase1 (TL1) &amp; 2 (MTBN)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171FA8-259A-0392-02A1-3EEE65BB31B7}"/>
              </a:ext>
            </a:extLst>
          </p:cNvPr>
          <p:cNvSpPr txBox="1"/>
          <p:nvPr/>
        </p:nvSpPr>
        <p:spPr>
          <a:xfrm>
            <a:off x="5158086" y="3648409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08B18C-EBAC-A8B3-33B5-647616A095E0}"/>
              </a:ext>
            </a:extLst>
          </p:cNvPr>
          <p:cNvSpPr txBox="1"/>
          <p:nvPr/>
        </p:nvSpPr>
        <p:spPr>
          <a:xfrm>
            <a:off x="5518049" y="3095254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C6E4E-910D-D0D2-21D3-57D733B65C64}"/>
              </a:ext>
            </a:extLst>
          </p:cNvPr>
          <p:cNvSpPr txBox="1"/>
          <p:nvPr/>
        </p:nvSpPr>
        <p:spPr>
          <a:xfrm>
            <a:off x="5824628" y="2379093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0D399-D49C-77EA-3396-B26B3244CED7}"/>
              </a:ext>
            </a:extLst>
          </p:cNvPr>
          <p:cNvSpPr txBox="1"/>
          <p:nvPr/>
        </p:nvSpPr>
        <p:spPr>
          <a:xfrm>
            <a:off x="6505545" y="2435940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81543-2A4B-BB19-9C89-2624FEEF74C0}"/>
              </a:ext>
            </a:extLst>
          </p:cNvPr>
          <p:cNvSpPr txBox="1"/>
          <p:nvPr/>
        </p:nvSpPr>
        <p:spPr>
          <a:xfrm>
            <a:off x="7223826" y="1441526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MN112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C1F408-D45A-1C0A-CB80-BFB368F3AA13}"/>
              </a:ext>
            </a:extLst>
          </p:cNvPr>
          <p:cNvSpPr/>
          <p:nvPr/>
        </p:nvSpPr>
        <p:spPr>
          <a:xfrm>
            <a:off x="790277" y="157211"/>
            <a:ext cx="4882231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SRE network implementation : PIPING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369887-09F6-8FB9-D913-CD225032E288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B8AD57C-5969-4F80-9C7B-C5F78DE819DD}"/>
              </a:ext>
            </a:extLst>
          </p:cNvPr>
          <p:cNvCxnSpPr>
            <a:cxnSpLocks/>
            <a:endCxn id="5" idx="0"/>
          </p:cNvCxnSpPr>
          <p:nvPr/>
        </p:nvCxnSpPr>
        <p:spPr>
          <a:xfrm flipV="1">
            <a:off x="9471804" y="968479"/>
            <a:ext cx="677576" cy="1196751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1A073FD-B790-48ED-86E6-47B5ECE07693}"/>
              </a:ext>
            </a:extLst>
          </p:cNvPr>
          <p:cNvCxnSpPr>
            <a:cxnSpLocks/>
          </p:cNvCxnSpPr>
          <p:nvPr/>
        </p:nvCxnSpPr>
        <p:spPr>
          <a:xfrm>
            <a:off x="7021902" y="1544128"/>
            <a:ext cx="1406106" cy="707366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658F66C-9361-D26A-1449-330B1D14338B}"/>
              </a:ext>
            </a:extLst>
          </p:cNvPr>
          <p:cNvCxnSpPr>
            <a:cxnSpLocks/>
          </p:cNvCxnSpPr>
          <p:nvPr/>
        </p:nvCxnSpPr>
        <p:spPr>
          <a:xfrm flipV="1">
            <a:off x="6173638" y="1597670"/>
            <a:ext cx="760432" cy="1375567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ylinder 10">
            <a:extLst>
              <a:ext uri="{FF2B5EF4-FFF2-40B4-BE49-F238E27FC236}">
                <a16:creationId xmlns:a16="http://schemas.microsoft.com/office/drawing/2014/main" id="{BD31F151-06E8-2639-D8D5-78B5832F2AE2}"/>
              </a:ext>
            </a:extLst>
          </p:cNvPr>
          <p:cNvSpPr/>
          <p:nvPr/>
        </p:nvSpPr>
        <p:spPr>
          <a:xfrm rot="1752439">
            <a:off x="6825146" y="1381445"/>
            <a:ext cx="267855" cy="397163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" name="Cylinder 7">
            <a:extLst>
              <a:ext uri="{FF2B5EF4-FFF2-40B4-BE49-F238E27FC236}">
                <a16:creationId xmlns:a16="http://schemas.microsoft.com/office/drawing/2014/main" id="{8514956A-6498-3B66-292A-F5F48ED43653}"/>
              </a:ext>
            </a:extLst>
          </p:cNvPr>
          <p:cNvSpPr/>
          <p:nvPr/>
        </p:nvSpPr>
        <p:spPr>
          <a:xfrm rot="1752439">
            <a:off x="5278580" y="3230418"/>
            <a:ext cx="267855" cy="397163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7D088EA-9E50-A67E-23D7-CB7193FB294A}"/>
              </a:ext>
            </a:extLst>
          </p:cNvPr>
          <p:cNvCxnSpPr>
            <a:cxnSpLocks/>
          </p:cNvCxnSpPr>
          <p:nvPr/>
        </p:nvCxnSpPr>
        <p:spPr>
          <a:xfrm flipH="1" flipV="1">
            <a:off x="5813461" y="2809216"/>
            <a:ext cx="310551" cy="155275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ylinder 9">
            <a:extLst>
              <a:ext uri="{FF2B5EF4-FFF2-40B4-BE49-F238E27FC236}">
                <a16:creationId xmlns:a16="http://schemas.microsoft.com/office/drawing/2014/main" id="{879F0013-0013-5477-ED6C-03718D47DF34}"/>
              </a:ext>
            </a:extLst>
          </p:cNvPr>
          <p:cNvSpPr/>
          <p:nvPr/>
        </p:nvSpPr>
        <p:spPr>
          <a:xfrm rot="1752439">
            <a:off x="6072384" y="2753045"/>
            <a:ext cx="267855" cy="397163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9" name="Cylinder 8">
            <a:extLst>
              <a:ext uri="{FF2B5EF4-FFF2-40B4-BE49-F238E27FC236}">
                <a16:creationId xmlns:a16="http://schemas.microsoft.com/office/drawing/2014/main" id="{CD9DFB6D-15BE-A388-9B4E-D03B2602A9FC}"/>
              </a:ext>
            </a:extLst>
          </p:cNvPr>
          <p:cNvSpPr/>
          <p:nvPr/>
        </p:nvSpPr>
        <p:spPr>
          <a:xfrm rot="1752439">
            <a:off x="5597234" y="2717095"/>
            <a:ext cx="267855" cy="397163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905B77C-8741-CB78-D7CD-F3D05925E1E5}"/>
              </a:ext>
            </a:extLst>
          </p:cNvPr>
          <p:cNvCxnSpPr>
            <a:cxnSpLocks/>
          </p:cNvCxnSpPr>
          <p:nvPr/>
        </p:nvCxnSpPr>
        <p:spPr>
          <a:xfrm flipV="1">
            <a:off x="4218317" y="3899259"/>
            <a:ext cx="358884" cy="646862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51402FF-242E-1BD8-7060-996B93010048}"/>
              </a:ext>
            </a:extLst>
          </p:cNvPr>
          <p:cNvCxnSpPr>
            <a:cxnSpLocks/>
          </p:cNvCxnSpPr>
          <p:nvPr/>
        </p:nvCxnSpPr>
        <p:spPr>
          <a:xfrm flipV="1">
            <a:off x="4209691" y="4526112"/>
            <a:ext cx="19578" cy="684243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893D773-E943-F619-DFA3-BD3C89DC4FE5}"/>
              </a:ext>
            </a:extLst>
          </p:cNvPr>
          <p:cNvCxnSpPr>
            <a:cxnSpLocks/>
          </p:cNvCxnSpPr>
          <p:nvPr/>
        </p:nvCxnSpPr>
        <p:spPr>
          <a:xfrm flipH="1" flipV="1">
            <a:off x="4209141" y="5204723"/>
            <a:ext cx="129946" cy="505964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3839EE2-28CB-BA9B-1A1A-F88FAE55CF2C}"/>
              </a:ext>
            </a:extLst>
          </p:cNvPr>
          <p:cNvCxnSpPr>
            <a:cxnSpLocks/>
          </p:cNvCxnSpPr>
          <p:nvPr/>
        </p:nvCxnSpPr>
        <p:spPr>
          <a:xfrm flipH="1" flipV="1">
            <a:off x="4338537" y="5661923"/>
            <a:ext cx="9176" cy="255798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3963566-5E38-35BF-EDC1-CB7CE41E731B}"/>
              </a:ext>
            </a:extLst>
          </p:cNvPr>
          <p:cNvCxnSpPr>
            <a:cxnSpLocks/>
          </p:cNvCxnSpPr>
          <p:nvPr/>
        </p:nvCxnSpPr>
        <p:spPr>
          <a:xfrm flipV="1">
            <a:off x="4261449" y="5891961"/>
            <a:ext cx="82839" cy="224167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62B92CA-99C6-EF0C-775A-543143E7E550}"/>
              </a:ext>
            </a:extLst>
          </p:cNvPr>
          <p:cNvSpPr/>
          <p:nvPr/>
        </p:nvSpPr>
        <p:spPr>
          <a:xfrm>
            <a:off x="8436634" y="2139126"/>
            <a:ext cx="1043796" cy="103742"/>
          </a:xfrm>
          <a:custGeom>
            <a:avLst/>
            <a:gdLst>
              <a:gd name="connsiteX0" fmla="*/ 0 w 1043796"/>
              <a:gd name="connsiteY0" fmla="*/ 103742 h 103742"/>
              <a:gd name="connsiteX1" fmla="*/ 224287 w 1043796"/>
              <a:gd name="connsiteY1" fmla="*/ 51983 h 103742"/>
              <a:gd name="connsiteX2" fmla="*/ 448574 w 1043796"/>
              <a:gd name="connsiteY2" fmla="*/ 26104 h 103742"/>
              <a:gd name="connsiteX3" fmla="*/ 681487 w 1043796"/>
              <a:gd name="connsiteY3" fmla="*/ 8851 h 103742"/>
              <a:gd name="connsiteX4" fmla="*/ 897147 w 1043796"/>
              <a:gd name="connsiteY4" fmla="*/ 225 h 103742"/>
              <a:gd name="connsiteX5" fmla="*/ 1043796 w 1043796"/>
              <a:gd name="connsiteY5" fmla="*/ 17478 h 10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3796" h="103742">
                <a:moveTo>
                  <a:pt x="0" y="103742"/>
                </a:moveTo>
                <a:cubicBezTo>
                  <a:pt x="74762" y="84332"/>
                  <a:pt x="149525" y="64923"/>
                  <a:pt x="224287" y="51983"/>
                </a:cubicBezTo>
                <a:cubicBezTo>
                  <a:pt x="299049" y="39043"/>
                  <a:pt x="448574" y="26104"/>
                  <a:pt x="448574" y="26104"/>
                </a:cubicBezTo>
                <a:cubicBezTo>
                  <a:pt x="524774" y="18915"/>
                  <a:pt x="606725" y="13164"/>
                  <a:pt x="681487" y="8851"/>
                </a:cubicBezTo>
                <a:cubicBezTo>
                  <a:pt x="756249" y="4538"/>
                  <a:pt x="836762" y="-1213"/>
                  <a:pt x="897147" y="225"/>
                </a:cubicBezTo>
                <a:cubicBezTo>
                  <a:pt x="957532" y="1663"/>
                  <a:pt x="1000664" y="9570"/>
                  <a:pt x="1043796" y="17478"/>
                </a:cubicBezTo>
              </a:path>
            </a:pathLst>
          </a:custGeom>
          <a:noFill/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8194799-3306-7A75-E829-D7BB7A6A002E}"/>
              </a:ext>
            </a:extLst>
          </p:cNvPr>
          <p:cNvSpPr txBox="1"/>
          <p:nvPr/>
        </p:nvSpPr>
        <p:spPr>
          <a:xfrm>
            <a:off x="10525999" y="1136728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TZ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F08D254-5C93-8261-F60B-C80CB38A8960}"/>
              </a:ext>
            </a:extLst>
          </p:cNvPr>
          <p:cNvSpPr txBox="1"/>
          <p:nvPr/>
        </p:nvSpPr>
        <p:spPr>
          <a:xfrm>
            <a:off x="452013" y="6056278"/>
            <a:ext cx="14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Modulator hall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1A5A90-8335-45CF-BCDB-25F6D4473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- 23/10/2026 -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ylinder 5">
            <a:extLst>
              <a:ext uri="{FF2B5EF4-FFF2-40B4-BE49-F238E27FC236}">
                <a16:creationId xmlns:a16="http://schemas.microsoft.com/office/drawing/2014/main" id="{3FB48107-0974-8AA4-5576-F76631B56609}"/>
              </a:ext>
            </a:extLst>
          </p:cNvPr>
          <p:cNvSpPr/>
          <p:nvPr/>
        </p:nvSpPr>
        <p:spPr>
          <a:xfrm rot="1752439">
            <a:off x="6362580" y="2234947"/>
            <a:ext cx="267855" cy="397163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Cylinder 6">
            <a:extLst>
              <a:ext uri="{FF2B5EF4-FFF2-40B4-BE49-F238E27FC236}">
                <a16:creationId xmlns:a16="http://schemas.microsoft.com/office/drawing/2014/main" id="{E9BE3AF4-8760-9976-9F18-B1CAAA8D3116}"/>
              </a:ext>
            </a:extLst>
          </p:cNvPr>
          <p:cNvSpPr/>
          <p:nvPr/>
        </p:nvSpPr>
        <p:spPr>
          <a:xfrm rot="1847626">
            <a:off x="4511964" y="3588328"/>
            <a:ext cx="267855" cy="397163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" name="Cylinder 3">
            <a:extLst>
              <a:ext uri="{FF2B5EF4-FFF2-40B4-BE49-F238E27FC236}">
                <a16:creationId xmlns:a16="http://schemas.microsoft.com/office/drawing/2014/main" id="{73573B0C-8E0A-4988-BDD8-A91F216E46D5}"/>
              </a:ext>
            </a:extLst>
          </p:cNvPr>
          <p:cNvSpPr/>
          <p:nvPr/>
        </p:nvSpPr>
        <p:spPr>
          <a:xfrm rot="5400000">
            <a:off x="3961785" y="5913558"/>
            <a:ext cx="267855" cy="397163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5" name="Cylinder 4">
            <a:extLst>
              <a:ext uri="{FF2B5EF4-FFF2-40B4-BE49-F238E27FC236}">
                <a16:creationId xmlns:a16="http://schemas.microsoft.com/office/drawing/2014/main" id="{E1FF129B-2121-B164-3D9B-32A20ABDFD74}"/>
              </a:ext>
            </a:extLst>
          </p:cNvPr>
          <p:cNvSpPr/>
          <p:nvPr/>
        </p:nvSpPr>
        <p:spPr>
          <a:xfrm rot="1752439">
            <a:off x="9951227" y="884781"/>
            <a:ext cx="267855" cy="397163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196299-E6D9-59EE-2023-17125DE76193}"/>
              </a:ext>
            </a:extLst>
          </p:cNvPr>
          <p:cNvSpPr txBox="1"/>
          <p:nvPr/>
        </p:nvSpPr>
        <p:spPr>
          <a:xfrm>
            <a:off x="371500" y="5393055"/>
            <a:ext cx="14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PINJ</a:t>
            </a:r>
          </a:p>
        </p:txBody>
      </p:sp>
    </p:spTree>
    <p:extLst>
      <p:ext uri="{BB962C8B-B14F-4D97-AF65-F5344CB8AC3E}">
        <p14:creationId xmlns:p14="http://schemas.microsoft.com/office/powerpoint/2010/main" val="4975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564C-5B14-AAB1-C316-CA71DA396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6F9217-3AAF-8A3E-D8A3-680E5388E458}"/>
              </a:ext>
            </a:extLst>
          </p:cNvPr>
          <p:cNvSpPr txBox="1"/>
          <p:nvPr/>
        </p:nvSpPr>
        <p:spPr>
          <a:xfrm>
            <a:off x="0" y="120770"/>
            <a:ext cx="1219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2/ INJECTOR UPGRADE : Next steps - COLD project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40D0DE2-118B-243C-A805-A6F9436F0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661557"/>
              </p:ext>
            </p:extLst>
          </p:nvPr>
        </p:nvGraphicFramePr>
        <p:xfrm>
          <a:off x="195814" y="728494"/>
          <a:ext cx="11556000" cy="5634009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:a16="http://schemas.microsoft.com/office/drawing/2014/main" val="2367508052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val="3103043756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3451024963"/>
                    </a:ext>
                  </a:extLst>
                </a:gridCol>
                <a:gridCol w="5076000">
                  <a:extLst>
                    <a:ext uri="{9D8B030D-6E8A-4147-A177-3AD203B41FA5}">
                      <a16:colId xmlns:a16="http://schemas.microsoft.com/office/drawing/2014/main" val="2561822750"/>
                    </a:ext>
                  </a:extLst>
                </a:gridCol>
              </a:tblGrid>
              <a:tr h="1967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 upgrade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50158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RUN2026-05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Faraday cage removal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255680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Cranes installation (week50)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818907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drawing available end of October ( Containers removal to be planned)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445215"/>
                  </a:ext>
                </a:extLst>
              </a:tr>
              <a:tr h="136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Winter-26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on section2 for tests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Injection zone : Installation of a dedicated crane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Civil work : corings in the LINAC wall for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23087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Modulator3 on RI section connection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Extraction zone : Removal of the rail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Laser, LN2, SRE, cables, wave guides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419013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Couplers installation on RI cavity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640395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RUN2027-01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 Modulator3 on RI section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S-band RF-unit installation =&gt; SAT / Cable trays installation for electrical cubicles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548648"/>
                  </a:ext>
                </a:extLst>
              </a:tr>
              <a:tr h="136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: Slab construction (outside work)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87409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coring in TL1 position - May for completion  if needed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189695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RUN2027-02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: tank installation + protection + Electrical cabinet installation (outside work)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943740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coring in MTBN (TZ-MN104))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06833"/>
                  </a:ext>
                </a:extLst>
              </a:tr>
              <a:tr h="1366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RUN2027-03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: Installation of prefabricated piping and cryogenic systems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41781"/>
                  </a:ext>
                </a:extLst>
              </a:tr>
              <a:tr h="136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: Electrical works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966710"/>
                  </a:ext>
                </a:extLst>
              </a:tr>
              <a:tr h="169462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SRE piping Booster phase1 &amp; 2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774151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coring in MTBN (MN01-MN107)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745518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: Commissioning of the cryogenic installation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405964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SLAC's cryomodule installation =&gt; Concrete door opening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327560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C-band RF-unit installation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595357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Waveguides installation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910091"/>
                  </a:ext>
                </a:extLst>
              </a:tr>
              <a:tr h="1694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C-band RF distribution and LLRF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433435"/>
                  </a:ext>
                </a:extLst>
              </a:tr>
              <a:tr h="169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distribution ?????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845540"/>
                  </a:ext>
                </a:extLst>
              </a:tr>
              <a:tr h="174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Winter-27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 installation for modulator3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Quadrupoles installation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SRE piping MTBN phase3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887044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605232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845066"/>
                  </a:ext>
                </a:extLst>
              </a:tr>
              <a:tr h="16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SRE piping phase4 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743226"/>
                  </a:ext>
                </a:extLst>
              </a:tr>
              <a:tr h="1749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Oct-28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SRE : General test</a:t>
                      </a:r>
                    </a:p>
                  </a:txBody>
                  <a:tcPr marL="5467" marR="5467" marT="54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42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6872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5589C-8E35-6E92-ECF9-B0E39E8CE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76" y="0"/>
            <a:ext cx="11821248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C4D773B-977F-37DB-8623-4E128506C6B9}"/>
              </a:ext>
            </a:extLst>
          </p:cNvPr>
          <p:cNvSpPr txBox="1"/>
          <p:nvPr/>
        </p:nvSpPr>
        <p:spPr>
          <a:xfrm>
            <a:off x="6124012" y="4287104"/>
            <a:ext cx="5757665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Winter-27 : Phase3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C000"/>
                </a:solidFill>
              </a:rPr>
              <a:t>Summer-28 : Phase4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October-28 : General test under water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171FA8-259A-0392-02A1-3EEE65BB31B7}"/>
              </a:ext>
            </a:extLst>
          </p:cNvPr>
          <p:cNvSpPr txBox="1"/>
          <p:nvPr/>
        </p:nvSpPr>
        <p:spPr>
          <a:xfrm>
            <a:off x="5158086" y="3648409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08B18C-EBAC-A8B3-33B5-647616A095E0}"/>
              </a:ext>
            </a:extLst>
          </p:cNvPr>
          <p:cNvSpPr txBox="1"/>
          <p:nvPr/>
        </p:nvSpPr>
        <p:spPr>
          <a:xfrm>
            <a:off x="5518049" y="3095254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C6E4E-910D-D0D2-21D3-57D733B65C64}"/>
              </a:ext>
            </a:extLst>
          </p:cNvPr>
          <p:cNvSpPr txBox="1"/>
          <p:nvPr/>
        </p:nvSpPr>
        <p:spPr>
          <a:xfrm>
            <a:off x="5824628" y="2379093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0D399-D49C-77EA-3396-B26B3244CED7}"/>
              </a:ext>
            </a:extLst>
          </p:cNvPr>
          <p:cNvSpPr txBox="1"/>
          <p:nvPr/>
        </p:nvSpPr>
        <p:spPr>
          <a:xfrm>
            <a:off x="6505545" y="2435940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81543-2A4B-BB19-9C89-2624FEEF74C0}"/>
              </a:ext>
            </a:extLst>
          </p:cNvPr>
          <p:cNvSpPr txBox="1"/>
          <p:nvPr/>
        </p:nvSpPr>
        <p:spPr>
          <a:xfrm>
            <a:off x="7223826" y="1441526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MN112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C1F408-D45A-1C0A-CB80-BFB368F3AA13}"/>
              </a:ext>
            </a:extLst>
          </p:cNvPr>
          <p:cNvSpPr/>
          <p:nvPr/>
        </p:nvSpPr>
        <p:spPr>
          <a:xfrm>
            <a:off x="790277" y="157211"/>
            <a:ext cx="4882231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SRE network implementation : PIPING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369887-09F6-8FB9-D913-CD225032E288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41A685F-6036-CE57-B50D-991829B8B959}"/>
              </a:ext>
            </a:extLst>
          </p:cNvPr>
          <p:cNvCxnSpPr>
            <a:cxnSpLocks/>
          </p:cNvCxnSpPr>
          <p:nvPr/>
        </p:nvCxnSpPr>
        <p:spPr>
          <a:xfrm flipV="1">
            <a:off x="871268" y="6112140"/>
            <a:ext cx="3120749" cy="418056"/>
          </a:xfrm>
          <a:prstGeom prst="line">
            <a:avLst/>
          </a:prstGeom>
          <a:ln w="57150">
            <a:solidFill>
              <a:srgbClr val="FFC000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B8AD57C-5969-4F80-9C7B-C5F78DE819DD}"/>
              </a:ext>
            </a:extLst>
          </p:cNvPr>
          <p:cNvCxnSpPr>
            <a:cxnSpLocks/>
            <a:endCxn id="5" idx="0"/>
          </p:cNvCxnSpPr>
          <p:nvPr/>
        </p:nvCxnSpPr>
        <p:spPr>
          <a:xfrm flipV="1">
            <a:off x="9471804" y="968479"/>
            <a:ext cx="677576" cy="1196751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1A073FD-B790-48ED-86E6-47B5ECE07693}"/>
              </a:ext>
            </a:extLst>
          </p:cNvPr>
          <p:cNvCxnSpPr>
            <a:cxnSpLocks/>
          </p:cNvCxnSpPr>
          <p:nvPr/>
        </p:nvCxnSpPr>
        <p:spPr>
          <a:xfrm>
            <a:off x="7021902" y="1544128"/>
            <a:ext cx="1406106" cy="707366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658F66C-9361-D26A-1449-330B1D14338B}"/>
              </a:ext>
            </a:extLst>
          </p:cNvPr>
          <p:cNvCxnSpPr>
            <a:cxnSpLocks/>
          </p:cNvCxnSpPr>
          <p:nvPr/>
        </p:nvCxnSpPr>
        <p:spPr>
          <a:xfrm flipV="1">
            <a:off x="6173638" y="1597670"/>
            <a:ext cx="760432" cy="1375567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ylinder 10">
            <a:extLst>
              <a:ext uri="{FF2B5EF4-FFF2-40B4-BE49-F238E27FC236}">
                <a16:creationId xmlns:a16="http://schemas.microsoft.com/office/drawing/2014/main" id="{BD31F151-06E8-2639-D8D5-78B5832F2AE2}"/>
              </a:ext>
            </a:extLst>
          </p:cNvPr>
          <p:cNvSpPr/>
          <p:nvPr/>
        </p:nvSpPr>
        <p:spPr>
          <a:xfrm rot="1752439">
            <a:off x="6825146" y="1381445"/>
            <a:ext cx="267855" cy="397163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5386BE6-58FF-3353-C176-D061331B730D}"/>
              </a:ext>
            </a:extLst>
          </p:cNvPr>
          <p:cNvCxnSpPr>
            <a:cxnSpLocks/>
          </p:cNvCxnSpPr>
          <p:nvPr/>
        </p:nvCxnSpPr>
        <p:spPr>
          <a:xfrm flipV="1">
            <a:off x="5400011" y="2846717"/>
            <a:ext cx="345181" cy="647636"/>
          </a:xfrm>
          <a:prstGeom prst="line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89C964C-0825-333E-32B0-4934D6126DAC}"/>
              </a:ext>
            </a:extLst>
          </p:cNvPr>
          <p:cNvCxnSpPr>
            <a:cxnSpLocks/>
          </p:cNvCxnSpPr>
          <p:nvPr/>
        </p:nvCxnSpPr>
        <p:spPr>
          <a:xfrm flipV="1">
            <a:off x="5072332" y="3539825"/>
            <a:ext cx="189231" cy="324809"/>
          </a:xfrm>
          <a:prstGeom prst="line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ylinder 7">
            <a:extLst>
              <a:ext uri="{FF2B5EF4-FFF2-40B4-BE49-F238E27FC236}">
                <a16:creationId xmlns:a16="http://schemas.microsoft.com/office/drawing/2014/main" id="{8514956A-6498-3B66-292A-F5F48ED43653}"/>
              </a:ext>
            </a:extLst>
          </p:cNvPr>
          <p:cNvSpPr/>
          <p:nvPr/>
        </p:nvSpPr>
        <p:spPr>
          <a:xfrm rot="1752439">
            <a:off x="5278580" y="3230418"/>
            <a:ext cx="267855" cy="397163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B48BBFB-585F-D429-544B-B15DB0DFE36C}"/>
              </a:ext>
            </a:extLst>
          </p:cNvPr>
          <p:cNvCxnSpPr>
            <a:cxnSpLocks/>
          </p:cNvCxnSpPr>
          <p:nvPr/>
        </p:nvCxnSpPr>
        <p:spPr>
          <a:xfrm flipH="1" flipV="1">
            <a:off x="4796287" y="3692106"/>
            <a:ext cx="310551" cy="155275"/>
          </a:xfrm>
          <a:prstGeom prst="line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7D088EA-9E50-A67E-23D7-CB7193FB294A}"/>
              </a:ext>
            </a:extLst>
          </p:cNvPr>
          <p:cNvCxnSpPr>
            <a:cxnSpLocks/>
          </p:cNvCxnSpPr>
          <p:nvPr/>
        </p:nvCxnSpPr>
        <p:spPr>
          <a:xfrm flipH="1" flipV="1">
            <a:off x="5813461" y="2809216"/>
            <a:ext cx="310551" cy="155275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ylinder 9">
            <a:extLst>
              <a:ext uri="{FF2B5EF4-FFF2-40B4-BE49-F238E27FC236}">
                <a16:creationId xmlns:a16="http://schemas.microsoft.com/office/drawing/2014/main" id="{879F0013-0013-5477-ED6C-03718D47DF34}"/>
              </a:ext>
            </a:extLst>
          </p:cNvPr>
          <p:cNvSpPr/>
          <p:nvPr/>
        </p:nvSpPr>
        <p:spPr>
          <a:xfrm rot="1752439">
            <a:off x="6072384" y="2753045"/>
            <a:ext cx="267855" cy="397163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9" name="Cylinder 8">
            <a:extLst>
              <a:ext uri="{FF2B5EF4-FFF2-40B4-BE49-F238E27FC236}">
                <a16:creationId xmlns:a16="http://schemas.microsoft.com/office/drawing/2014/main" id="{CD9DFB6D-15BE-A388-9B4E-D03B2602A9FC}"/>
              </a:ext>
            </a:extLst>
          </p:cNvPr>
          <p:cNvSpPr/>
          <p:nvPr/>
        </p:nvSpPr>
        <p:spPr>
          <a:xfrm rot="1752439">
            <a:off x="5597234" y="2717095"/>
            <a:ext cx="267855" cy="397163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905B77C-8741-CB78-D7CD-F3D05925E1E5}"/>
              </a:ext>
            </a:extLst>
          </p:cNvPr>
          <p:cNvCxnSpPr>
            <a:cxnSpLocks/>
          </p:cNvCxnSpPr>
          <p:nvPr/>
        </p:nvCxnSpPr>
        <p:spPr>
          <a:xfrm flipV="1">
            <a:off x="4218317" y="3899259"/>
            <a:ext cx="358884" cy="646862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51402FF-242E-1BD8-7060-996B93010048}"/>
              </a:ext>
            </a:extLst>
          </p:cNvPr>
          <p:cNvCxnSpPr>
            <a:cxnSpLocks/>
          </p:cNvCxnSpPr>
          <p:nvPr/>
        </p:nvCxnSpPr>
        <p:spPr>
          <a:xfrm flipV="1">
            <a:off x="4209691" y="4526112"/>
            <a:ext cx="19578" cy="684243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893D773-E943-F619-DFA3-BD3C89DC4FE5}"/>
              </a:ext>
            </a:extLst>
          </p:cNvPr>
          <p:cNvCxnSpPr>
            <a:cxnSpLocks/>
          </p:cNvCxnSpPr>
          <p:nvPr/>
        </p:nvCxnSpPr>
        <p:spPr>
          <a:xfrm flipH="1" flipV="1">
            <a:off x="4209141" y="5204723"/>
            <a:ext cx="129946" cy="505964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3839EE2-28CB-BA9B-1A1A-F88FAE55CF2C}"/>
              </a:ext>
            </a:extLst>
          </p:cNvPr>
          <p:cNvCxnSpPr>
            <a:cxnSpLocks/>
          </p:cNvCxnSpPr>
          <p:nvPr/>
        </p:nvCxnSpPr>
        <p:spPr>
          <a:xfrm flipH="1" flipV="1">
            <a:off x="4338537" y="5661923"/>
            <a:ext cx="9176" cy="255798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3963566-5E38-35BF-EDC1-CB7CE41E731B}"/>
              </a:ext>
            </a:extLst>
          </p:cNvPr>
          <p:cNvCxnSpPr>
            <a:cxnSpLocks/>
          </p:cNvCxnSpPr>
          <p:nvPr/>
        </p:nvCxnSpPr>
        <p:spPr>
          <a:xfrm flipV="1">
            <a:off x="4261449" y="5891961"/>
            <a:ext cx="82839" cy="224167"/>
          </a:xfrm>
          <a:prstGeom prst="line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62B92CA-99C6-EF0C-775A-543143E7E550}"/>
              </a:ext>
            </a:extLst>
          </p:cNvPr>
          <p:cNvSpPr/>
          <p:nvPr/>
        </p:nvSpPr>
        <p:spPr>
          <a:xfrm>
            <a:off x="8436634" y="2139126"/>
            <a:ext cx="1043796" cy="103742"/>
          </a:xfrm>
          <a:custGeom>
            <a:avLst/>
            <a:gdLst>
              <a:gd name="connsiteX0" fmla="*/ 0 w 1043796"/>
              <a:gd name="connsiteY0" fmla="*/ 103742 h 103742"/>
              <a:gd name="connsiteX1" fmla="*/ 224287 w 1043796"/>
              <a:gd name="connsiteY1" fmla="*/ 51983 h 103742"/>
              <a:gd name="connsiteX2" fmla="*/ 448574 w 1043796"/>
              <a:gd name="connsiteY2" fmla="*/ 26104 h 103742"/>
              <a:gd name="connsiteX3" fmla="*/ 681487 w 1043796"/>
              <a:gd name="connsiteY3" fmla="*/ 8851 h 103742"/>
              <a:gd name="connsiteX4" fmla="*/ 897147 w 1043796"/>
              <a:gd name="connsiteY4" fmla="*/ 225 h 103742"/>
              <a:gd name="connsiteX5" fmla="*/ 1043796 w 1043796"/>
              <a:gd name="connsiteY5" fmla="*/ 17478 h 10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3796" h="103742">
                <a:moveTo>
                  <a:pt x="0" y="103742"/>
                </a:moveTo>
                <a:cubicBezTo>
                  <a:pt x="74762" y="84332"/>
                  <a:pt x="149525" y="64923"/>
                  <a:pt x="224287" y="51983"/>
                </a:cubicBezTo>
                <a:cubicBezTo>
                  <a:pt x="299049" y="39043"/>
                  <a:pt x="448574" y="26104"/>
                  <a:pt x="448574" y="26104"/>
                </a:cubicBezTo>
                <a:cubicBezTo>
                  <a:pt x="524774" y="18915"/>
                  <a:pt x="606725" y="13164"/>
                  <a:pt x="681487" y="8851"/>
                </a:cubicBezTo>
                <a:cubicBezTo>
                  <a:pt x="756249" y="4538"/>
                  <a:pt x="836762" y="-1213"/>
                  <a:pt x="897147" y="225"/>
                </a:cubicBezTo>
                <a:cubicBezTo>
                  <a:pt x="957532" y="1663"/>
                  <a:pt x="1000664" y="9570"/>
                  <a:pt x="1043796" y="17478"/>
                </a:cubicBezTo>
              </a:path>
            </a:pathLst>
          </a:custGeom>
          <a:noFill/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8194799-3306-7A75-E829-D7BB7A6A002E}"/>
              </a:ext>
            </a:extLst>
          </p:cNvPr>
          <p:cNvSpPr txBox="1"/>
          <p:nvPr/>
        </p:nvSpPr>
        <p:spPr>
          <a:xfrm>
            <a:off x="10525999" y="1136728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TZ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F08D254-5C93-8261-F60B-C80CB38A8960}"/>
              </a:ext>
            </a:extLst>
          </p:cNvPr>
          <p:cNvSpPr txBox="1"/>
          <p:nvPr/>
        </p:nvSpPr>
        <p:spPr>
          <a:xfrm>
            <a:off x="452013" y="6056278"/>
            <a:ext cx="14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Modulator hall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1A5A90-8335-45CF-BCDB-25F6D4473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- 23/10/2026 -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ylinder 5">
            <a:extLst>
              <a:ext uri="{FF2B5EF4-FFF2-40B4-BE49-F238E27FC236}">
                <a16:creationId xmlns:a16="http://schemas.microsoft.com/office/drawing/2014/main" id="{3FB48107-0974-8AA4-5576-F76631B56609}"/>
              </a:ext>
            </a:extLst>
          </p:cNvPr>
          <p:cNvSpPr/>
          <p:nvPr/>
        </p:nvSpPr>
        <p:spPr>
          <a:xfrm rot="1752439">
            <a:off x="6362580" y="2234947"/>
            <a:ext cx="267855" cy="397163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Cylinder 6">
            <a:extLst>
              <a:ext uri="{FF2B5EF4-FFF2-40B4-BE49-F238E27FC236}">
                <a16:creationId xmlns:a16="http://schemas.microsoft.com/office/drawing/2014/main" id="{E9BE3AF4-8760-9976-9F18-B1CAAA8D3116}"/>
              </a:ext>
            </a:extLst>
          </p:cNvPr>
          <p:cNvSpPr/>
          <p:nvPr/>
        </p:nvSpPr>
        <p:spPr>
          <a:xfrm rot="1847626">
            <a:off x="4511964" y="3588328"/>
            <a:ext cx="267855" cy="397163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" name="Cylinder 3">
            <a:extLst>
              <a:ext uri="{FF2B5EF4-FFF2-40B4-BE49-F238E27FC236}">
                <a16:creationId xmlns:a16="http://schemas.microsoft.com/office/drawing/2014/main" id="{73573B0C-8E0A-4988-BDD8-A91F216E46D5}"/>
              </a:ext>
            </a:extLst>
          </p:cNvPr>
          <p:cNvSpPr/>
          <p:nvPr/>
        </p:nvSpPr>
        <p:spPr>
          <a:xfrm rot="5400000">
            <a:off x="3961785" y="5913558"/>
            <a:ext cx="267855" cy="397163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8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66D64F6-B021-0D06-D33A-22090A634ADD}"/>
              </a:ext>
            </a:extLst>
          </p:cNvPr>
          <p:cNvCxnSpPr>
            <a:cxnSpLocks/>
          </p:cNvCxnSpPr>
          <p:nvPr/>
        </p:nvCxnSpPr>
        <p:spPr>
          <a:xfrm flipV="1">
            <a:off x="10049769" y="844675"/>
            <a:ext cx="835502" cy="300174"/>
          </a:xfrm>
          <a:prstGeom prst="line">
            <a:avLst/>
          </a:prstGeom>
          <a:ln w="57150">
            <a:solidFill>
              <a:srgbClr val="FFC000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ylinder 4">
            <a:extLst>
              <a:ext uri="{FF2B5EF4-FFF2-40B4-BE49-F238E27FC236}">
                <a16:creationId xmlns:a16="http://schemas.microsoft.com/office/drawing/2014/main" id="{E1FF129B-2121-B164-3D9B-32A20ABDFD74}"/>
              </a:ext>
            </a:extLst>
          </p:cNvPr>
          <p:cNvSpPr/>
          <p:nvPr/>
        </p:nvSpPr>
        <p:spPr>
          <a:xfrm rot="1752439">
            <a:off x="9951227" y="884781"/>
            <a:ext cx="267855" cy="397163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196299-E6D9-59EE-2023-17125DE76193}"/>
              </a:ext>
            </a:extLst>
          </p:cNvPr>
          <p:cNvSpPr txBox="1"/>
          <p:nvPr/>
        </p:nvSpPr>
        <p:spPr>
          <a:xfrm>
            <a:off x="371500" y="5393055"/>
            <a:ext cx="14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PINJ</a:t>
            </a:r>
          </a:p>
        </p:txBody>
      </p:sp>
    </p:spTree>
    <p:extLst>
      <p:ext uri="{BB962C8B-B14F-4D97-AF65-F5344CB8AC3E}">
        <p14:creationId xmlns:p14="http://schemas.microsoft.com/office/powerpoint/2010/main" val="370528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6F22A8-BD0C-73F6-2671-BDA0B9F6A97A}"/>
              </a:ext>
            </a:extLst>
          </p:cNvPr>
          <p:cNvSpPr txBox="1"/>
          <p:nvPr/>
        </p:nvSpPr>
        <p:spPr>
          <a:xfrm>
            <a:off x="0" y="2516038"/>
            <a:ext cx="1219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3/ Specific points addressed during the meeting</a:t>
            </a:r>
          </a:p>
        </p:txBody>
      </p:sp>
    </p:spTree>
    <p:extLst>
      <p:ext uri="{BB962C8B-B14F-4D97-AF65-F5344CB8AC3E}">
        <p14:creationId xmlns:p14="http://schemas.microsoft.com/office/powerpoint/2010/main" val="19821909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2513D1-E9FE-26BB-53A9-DCEDE7F30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- 23/10/2026 -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1147F2-4BF8-6833-101A-2FC6A69487C1}"/>
              </a:ext>
            </a:extLst>
          </p:cNvPr>
          <p:cNvSpPr txBox="1"/>
          <p:nvPr/>
        </p:nvSpPr>
        <p:spPr>
          <a:xfrm>
            <a:off x="0" y="362323"/>
            <a:ext cx="12192000" cy="39087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3/ Specific points addressed during the meeting :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LN2 drawing available, end of October, plan </a:t>
            </a:r>
            <a:r>
              <a:rPr lang="en-US" sz="1600" b="1" dirty="0"/>
              <a:t>the removal of X containers before 30 March 2027 </a:t>
            </a:r>
            <a:r>
              <a:rPr lang="en-US" sz="1600" dirty="0"/>
              <a:t>=&gt; Who in charge ?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Ordering of electrical cubicles in November 2026, the detailed list is defined (20/10/2026)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For the Faraday cage removal, protection of the resin between the 2 manholes ? If yes, Operation in charge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Faraday cage removed, </a:t>
            </a:r>
            <a:r>
              <a:rPr lang="en-US" sz="1600" b="1" dirty="0"/>
              <a:t>creation of a safe passage ( week46) </a:t>
            </a:r>
            <a:r>
              <a:rPr lang="en-US" sz="1600" dirty="0"/>
              <a:t>to secure the access to the LINAC CTRM while works are in progress in the COLD area =&gt; Safety &amp; MEG.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Delivery of the S-band during the civil works in the modulator hall. A temporary storage area needs to be defined =&gt; Operation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RUN2027-01</a:t>
            </a:r>
            <a:r>
              <a:rPr lang="en-US" sz="1600" b="1" dirty="0"/>
              <a:t> works  in PINJ authorized in USM </a:t>
            </a:r>
            <a:r>
              <a:rPr lang="en-US" sz="1600" dirty="0"/>
              <a:t>between 2 refills.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2675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38173</TotalTime>
  <Words>4286</Words>
  <Application>Microsoft Office PowerPoint</Application>
  <PresentationFormat>Widescreen</PresentationFormat>
  <Paragraphs>2214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Aptos</vt:lpstr>
      <vt:lpstr>Aptos Display</vt:lpstr>
      <vt:lpstr>Aptos Narrow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PARAT Isabelle</dc:creator>
  <cp:lastModifiedBy>Isabelle Leconte</cp:lastModifiedBy>
  <cp:revision>229</cp:revision>
  <cp:lastPrinted>2026-10-07T08:06:30Z</cp:lastPrinted>
  <dcterms:created xsi:type="dcterms:W3CDTF">2026-08-20T07:47:12Z</dcterms:created>
  <dcterms:modified xsi:type="dcterms:W3CDTF">2026-10-23T08:57:33Z</dcterms:modified>
</cp:coreProperties>
</file>