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745" r:id="rId2"/>
    <p:sldId id="256" r:id="rId3"/>
    <p:sldId id="3746" r:id="rId4"/>
    <p:sldId id="3729" r:id="rId5"/>
    <p:sldId id="3726" r:id="rId6"/>
    <p:sldId id="3735" r:id="rId7"/>
    <p:sldId id="3747" r:id="rId8"/>
    <p:sldId id="257" r:id="rId9"/>
    <p:sldId id="258" r:id="rId10"/>
    <p:sldId id="3730" r:id="rId11"/>
    <p:sldId id="3734" r:id="rId12"/>
    <p:sldId id="3742" r:id="rId13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9DC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5174C-D5AC-4D8A-B5B2-0CE682870A37}" type="datetimeFigureOut">
              <a:rPr lang="en-US" smtClean="0"/>
              <a:t>26/09/2026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3B97E-FF80-4889-B637-F6D7E8824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171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916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39FD0-E124-1DF8-69AE-BAF1C4ADE6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31BA61-E1F4-C04A-3E88-E3A1EDC6E9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F78F7-643C-B320-277A-CABB256FE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3AD4E-F161-4580-9265-25F8E9F88433}" type="datetime1">
              <a:rPr lang="en-US" smtClean="0"/>
              <a:t>26/09/2026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4F320-02BA-FA2E-CCC2-FEC0A5327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0C6D20-7715-7D1A-CE70-0098A8D48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96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1A58A-63DA-D370-DF24-BCD8E2054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3F3C1-55E8-A0EC-CEA7-E1FECDF96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985A5-3120-F620-27D5-A940D4E11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9C6C1-3E3A-46C5-96C0-73E2FFE60943}" type="datetime1">
              <a:rPr lang="en-US" smtClean="0"/>
              <a:t>26/09/2026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F6B20-49AD-8A51-2EAC-5981CE3FF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81DE2-D228-5782-8520-B54E2B58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5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C1F8E-F134-12DC-BDF3-ADBF806CF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A2D889-3342-C69C-B8B4-3AA5C830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14B1C-430B-184F-A188-CA60484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60811-EEDA-4A28-A2D0-022BBBE3F8A2}" type="datetime1">
              <a:rPr lang="en-US" smtClean="0"/>
              <a:t>26/09/2026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E6097-093A-A6D2-9952-68D43CD58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AC2F1-A34F-7ADE-BCEF-C684FEAE8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480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B038B-E1CD-B602-C96F-10DD2E90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D829E-0145-9A27-B91A-6F7BD299E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5F084F-A999-5D95-0D6F-6B2C4385E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4AB494-AF39-E293-BC5F-AF3E6AFB5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06096-2A67-40A1-96C8-D3C76F6EB5C1}" type="datetime1">
              <a:rPr lang="en-US" smtClean="0"/>
              <a:t>26/09/2026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8B7906-FA68-8BB4-C209-64B39B8DD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91457-85D2-3B55-1960-479538B58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65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D5254-7595-123E-6D90-DDE7AB52E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95881-FEE8-DACE-D69A-7D91CA213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13855-6B13-3467-EA40-1D03281D7B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F922B0-0849-AE2A-125F-45509F03C0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D22CD9-D95D-C4A8-3AFA-9594377595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68BE60-59F2-FBFC-2516-D8F16C4CC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130A-B078-435F-880B-39A179A2E3D8}" type="datetime1">
              <a:rPr lang="en-US" smtClean="0"/>
              <a:t>26/09/2026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E83390-33B9-E6BB-499D-E84E48E20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2191DE-6EA8-F725-B74A-FA267EE97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9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0D516-E785-8A0D-65AF-BDCF2AD7F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4C2347-5439-D20C-70F6-A48710292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E35A7-46E3-4085-9654-13D2D27663AF}" type="datetime1">
              <a:rPr lang="en-US" smtClean="0"/>
              <a:t>26/09/2026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F21F1A-5054-A336-5CEE-C8C962C71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0A93F6-7AD3-68A0-B47F-451F1AB70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77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A17DD6-3B17-3505-2C50-9DE634E4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AA70D-3479-49A2-AA8A-15513F0446FA}" type="datetime1">
              <a:rPr lang="en-US" smtClean="0"/>
              <a:t>26/09/2026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001EF1-7663-0BE1-F1CA-3E5F79272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FA1E8-A747-07C9-0452-73903D8D0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847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30F17-B441-CB9E-7F48-A6BF726D5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1FCEB-4C50-DFFD-AE97-00088CC4D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C7614-6179-1107-6070-ACCCA63FF3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1BA48-2164-96A4-9CD9-35FB96AC8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A9B57-6446-46F4-94A0-BB3252A73A61}" type="datetime1">
              <a:rPr lang="en-US" smtClean="0"/>
              <a:t>26/09/2026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B8942-F5D3-901F-D416-269CF4B93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C0E423-694D-1D60-8767-A2BAA4F32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72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DEC5F-366D-CAC0-C696-4C66FA285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783683-782D-1483-4E39-71D280A37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2BBFF-2BF1-6E89-2C24-6BBA60D3A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72EDE9-3A45-4CC5-624D-A20E8FB87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79F7-1E58-4D3B-8178-BE702D488DE6}" type="datetime1">
              <a:rPr lang="en-US" smtClean="0"/>
              <a:t>26/09/2026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DE564-C0A5-A41A-DEB4-6A4743A0A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11DA25-DFFF-6300-80F3-FC13EC03D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782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3BB80-C58B-24EC-658D-C55EED80C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C5F5A-FECB-2003-F1D1-8D66E42571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B3A60-0197-25D8-DE64-8EAE8D4E6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364D-AB7E-4AFF-8FF7-EA0571471F40}" type="datetime1">
              <a:rPr lang="en-US" smtClean="0"/>
              <a:t>26/09/2026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11601-4658-EAC4-1CEE-E64EF7571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31A25-8775-F3BC-E816-59F125DDC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30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98A2DC-9083-1762-FFED-F6C7DC6F47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7BCF42-7E0A-94B6-4C88-1063F10A96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9BE18-1AEB-0F55-3578-492618BB5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49C35-C573-49C3-BD26-FFFE4ECD8EDA}" type="datetime1">
              <a:rPr lang="en-US" smtClean="0"/>
              <a:t>26/09/2026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0DE6D-D20C-5AD8-3E54-6C59E4E95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COLD installation activities - 24/09/2026 -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512FE-62B2-AFE3-43EB-1D91F36CC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1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720953-AEF9-3C9E-2DE0-9BC74D7BF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AEF663-B5C2-42AD-05DB-F723DC355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88E85-A181-71F5-D810-3A7BE95D3E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38FDE1-AE0A-4081-9CDB-F10EB692D23A}" type="datetime1">
              <a:rPr lang="en-US" smtClean="0"/>
              <a:t>26/09/2026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BE7CC-B31C-923D-4D58-4B0DE6DA4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COLD installation activities - 24/09/2026 - I Leconte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8F85F-F926-75F2-7D62-5E6D55CE1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61953B-1E3B-4D96-9E95-10743E6F0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29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D6B5B3-12FE-B34A-29FA-C8CD5261E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- 24/09/2026 -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A208CAA-D7D7-13B9-11D7-741EADA3BD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340284"/>
              </p:ext>
            </p:extLst>
          </p:nvPr>
        </p:nvGraphicFramePr>
        <p:xfrm>
          <a:off x="303509" y="1306777"/>
          <a:ext cx="11354707" cy="2845432"/>
        </p:xfrm>
        <a:graphic>
          <a:graphicData uri="http://schemas.openxmlformats.org/drawingml/2006/table">
            <a:tbl>
              <a:tblPr/>
              <a:tblGrid>
                <a:gridCol w="936741">
                  <a:extLst>
                    <a:ext uri="{9D8B030D-6E8A-4147-A177-3AD203B41FA5}">
                      <a16:colId xmlns:a16="http://schemas.microsoft.com/office/drawing/2014/main" val="234839273"/>
                    </a:ext>
                  </a:extLst>
                </a:gridCol>
                <a:gridCol w="4176000">
                  <a:extLst>
                    <a:ext uri="{9D8B030D-6E8A-4147-A177-3AD203B41FA5}">
                      <a16:colId xmlns:a16="http://schemas.microsoft.com/office/drawing/2014/main" val="1556593304"/>
                    </a:ext>
                  </a:extLst>
                </a:gridCol>
                <a:gridCol w="3168000">
                  <a:extLst>
                    <a:ext uri="{9D8B030D-6E8A-4147-A177-3AD203B41FA5}">
                      <a16:colId xmlns:a16="http://schemas.microsoft.com/office/drawing/2014/main" val="2085310936"/>
                    </a:ext>
                  </a:extLst>
                </a:gridCol>
                <a:gridCol w="3073966">
                  <a:extLst>
                    <a:ext uri="{9D8B030D-6E8A-4147-A177-3AD203B41FA5}">
                      <a16:colId xmlns:a16="http://schemas.microsoft.com/office/drawing/2014/main" val="2890048898"/>
                    </a:ext>
                  </a:extLst>
                </a:gridCol>
              </a:tblGrid>
              <a:tr h="2456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2899"/>
                  </a:ext>
                </a:extLst>
              </a:tr>
              <a:tr h="2387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Summer-25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 : Civil works - Earthing of the 3 modulators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065203"/>
                  </a:ext>
                </a:extLst>
              </a:tr>
              <a:tr h="2387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PINJ : New fence door connected to the PSS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806522"/>
                  </a:ext>
                </a:extLst>
              </a:tr>
              <a:tr h="1705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Oct-25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QF28 &amp; QF29 replacement in order to test the 2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300385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quadrupoles spare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205505"/>
                  </a:ext>
                </a:extLst>
              </a:tr>
              <a:tr h="1705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Winter-25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delivery - SAT in July-26 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52793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234013"/>
                  </a:ext>
                </a:extLst>
              </a:tr>
              <a:tr h="1705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Mar-26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Spare accelerating section delivered &amp; stored in the modulator hall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956231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439649"/>
                  </a:ext>
                </a:extLst>
              </a:tr>
              <a:tr h="1705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May-26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Refurbishment of the modulator hall entrance door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HLS installation in PINJ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464431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32184"/>
                  </a:ext>
                </a:extLst>
              </a:tr>
              <a:tr h="17056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 26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Spare accelerating section installed in PINJ &amp;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Preparatory meeting for the installation of a crane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Free space in the modulator hall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727412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connected to Modulator3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&amp; the removal of a rail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Civil work : Manholes &amp; groove + copper plate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83885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Klystron conditioning on Modulator0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02053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1AEAB18-398C-42B1-FFFD-3958D6711661}"/>
              </a:ext>
            </a:extLst>
          </p:cNvPr>
          <p:cNvSpPr txBox="1"/>
          <p:nvPr/>
        </p:nvSpPr>
        <p:spPr>
          <a:xfrm>
            <a:off x="566980" y="278969"/>
            <a:ext cx="10718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Tasks already performed</a:t>
            </a:r>
          </a:p>
        </p:txBody>
      </p:sp>
    </p:spTree>
    <p:extLst>
      <p:ext uri="{BB962C8B-B14F-4D97-AF65-F5344CB8AC3E}">
        <p14:creationId xmlns:p14="http://schemas.microsoft.com/office/powerpoint/2010/main" val="2125665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564C-5B14-AAB1-C316-CA71DA39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6238AE4-3BB3-CA42-7CB2-F05E23DAA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035207"/>
              </p:ext>
            </p:extLst>
          </p:nvPr>
        </p:nvGraphicFramePr>
        <p:xfrm>
          <a:off x="473990" y="1120816"/>
          <a:ext cx="4752741" cy="3985909"/>
        </p:xfrm>
        <a:graphic>
          <a:graphicData uri="http://schemas.openxmlformats.org/drawingml/2006/table">
            <a:tbl>
              <a:tblPr/>
              <a:tblGrid>
                <a:gridCol w="936741">
                  <a:extLst>
                    <a:ext uri="{9D8B030D-6E8A-4147-A177-3AD203B41FA5}">
                      <a16:colId xmlns:a16="http://schemas.microsoft.com/office/drawing/2014/main" val="528198920"/>
                    </a:ext>
                  </a:extLst>
                </a:gridCol>
                <a:gridCol w="3816000">
                  <a:extLst>
                    <a:ext uri="{9D8B030D-6E8A-4147-A177-3AD203B41FA5}">
                      <a16:colId xmlns:a16="http://schemas.microsoft.com/office/drawing/2014/main" val="1101654534"/>
                    </a:ext>
                  </a:extLst>
                </a:gridCol>
              </a:tblGrid>
              <a:tr h="2456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20295"/>
                  </a:ext>
                </a:extLst>
              </a:tr>
              <a:tr h="2114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RUN2026-04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Faraday cage dismantling (02/11 to 06/11)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347291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46381"/>
                  </a:ext>
                </a:extLst>
              </a:tr>
              <a:tr h="1705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Oct-26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Modulator0 on section2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704977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cavity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352971"/>
                  </a:ext>
                </a:extLst>
              </a:tr>
              <a:tr h="211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RUN2026-05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610125"/>
                  </a:ext>
                </a:extLst>
              </a:tr>
              <a:tr h="17056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Operation =&gt; RUN2027-01 (TBC)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341135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section1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78210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941812"/>
                  </a:ext>
                </a:extLst>
              </a:tr>
              <a:tr h="211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RUN2027-01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645807"/>
                  </a:ext>
                </a:extLst>
              </a:tr>
              <a:tr h="211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279115"/>
                  </a:ext>
                </a:extLst>
              </a:tr>
              <a:tr h="211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868629"/>
                  </a:ext>
                </a:extLst>
              </a:tr>
              <a:tr h="21149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63347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49125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9759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82915"/>
                  </a:ext>
                </a:extLst>
              </a:tr>
              <a:tr h="2114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91239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755727"/>
                  </a:ext>
                </a:extLst>
              </a:tr>
              <a:tr h="2183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 installation for modulator3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51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8108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564C-5B14-AAB1-C316-CA71DA39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6238AE4-3BB3-CA42-7CB2-F05E23DAA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603819"/>
              </p:ext>
            </p:extLst>
          </p:nvPr>
        </p:nvGraphicFramePr>
        <p:xfrm>
          <a:off x="473990" y="1120816"/>
          <a:ext cx="7740741" cy="3985909"/>
        </p:xfrm>
        <a:graphic>
          <a:graphicData uri="http://schemas.openxmlformats.org/drawingml/2006/table">
            <a:tbl>
              <a:tblPr/>
              <a:tblGrid>
                <a:gridCol w="936741">
                  <a:extLst>
                    <a:ext uri="{9D8B030D-6E8A-4147-A177-3AD203B41FA5}">
                      <a16:colId xmlns:a16="http://schemas.microsoft.com/office/drawing/2014/main" val="528198920"/>
                    </a:ext>
                  </a:extLst>
                </a:gridCol>
                <a:gridCol w="3816000">
                  <a:extLst>
                    <a:ext uri="{9D8B030D-6E8A-4147-A177-3AD203B41FA5}">
                      <a16:colId xmlns:a16="http://schemas.microsoft.com/office/drawing/2014/main" val="1101654534"/>
                    </a:ext>
                  </a:extLst>
                </a:gridCol>
                <a:gridCol w="2988000">
                  <a:extLst>
                    <a:ext uri="{9D8B030D-6E8A-4147-A177-3AD203B41FA5}">
                      <a16:colId xmlns:a16="http://schemas.microsoft.com/office/drawing/2014/main" val="556981454"/>
                    </a:ext>
                  </a:extLst>
                </a:gridCol>
              </a:tblGrid>
              <a:tr h="2456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20295"/>
                  </a:ext>
                </a:extLst>
              </a:tr>
              <a:tr h="2114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RUN2026-04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Faraday cage dismantling (02/11 to 06/11)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Movable gantry certification with APAVE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347291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46381"/>
                  </a:ext>
                </a:extLst>
              </a:tr>
              <a:tr h="1705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Oct-26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Modulator0 on section2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Validation of the movable gantry in the booster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704977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cavity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352971"/>
                  </a:ext>
                </a:extLst>
              </a:tr>
              <a:tr h="211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RUN2026-05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8610125"/>
                  </a:ext>
                </a:extLst>
              </a:tr>
              <a:tr h="17056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Operation =&gt; RUN2027-01 (TBC)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Injection zone : Installation of a dedicated crane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341135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section1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 zone : Removal of the rail 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78210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941812"/>
                  </a:ext>
                </a:extLst>
              </a:tr>
              <a:tr h="211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RUN2027-01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645807"/>
                  </a:ext>
                </a:extLst>
              </a:tr>
              <a:tr h="211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279115"/>
                  </a:ext>
                </a:extLst>
              </a:tr>
              <a:tr h="211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868629"/>
                  </a:ext>
                </a:extLst>
              </a:tr>
              <a:tr h="21149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Quadrupoles installation if available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63347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49125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9759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82915"/>
                  </a:ext>
                </a:extLst>
              </a:tr>
              <a:tr h="2114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91239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755727"/>
                  </a:ext>
                </a:extLst>
              </a:tr>
              <a:tr h="2183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 installation for modulator3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Quadrupoles installation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51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9681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698849-C0CE-5A82-EEA7-E6282FCEF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1027083"/>
            <a:ext cx="7081438" cy="54090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F06E88-ECA5-85D6-76FA-694C70D9DEE4}"/>
              </a:ext>
            </a:extLst>
          </p:cNvPr>
          <p:cNvSpPr/>
          <p:nvPr/>
        </p:nvSpPr>
        <p:spPr>
          <a:xfrm>
            <a:off x="787212" y="165110"/>
            <a:ext cx="6933430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October shutdown : Movable gantry validation (TBC)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C4F698-9F50-0062-48BB-0B518786D666}"/>
              </a:ext>
            </a:extLst>
          </p:cNvPr>
          <p:cNvSpPr txBox="1"/>
          <p:nvPr/>
        </p:nvSpPr>
        <p:spPr>
          <a:xfrm>
            <a:off x="8678175" y="165110"/>
            <a:ext cx="31141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BOOSTER upgrade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633F88-2972-7B0F-CC5B-0B0E10B67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423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8B716E-7739-3A47-6C0B-00830CE9A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072" y="1020101"/>
            <a:ext cx="7196147" cy="53247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D7FBCE-5398-4776-08A6-5D083A6D1A75}"/>
              </a:ext>
            </a:extLst>
          </p:cNvPr>
          <p:cNvSpPr txBox="1"/>
          <p:nvPr/>
        </p:nvSpPr>
        <p:spPr>
          <a:xfrm>
            <a:off x="6685053" y="5707706"/>
            <a:ext cx="2188022" cy="4247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160" dirty="0"/>
              <a:t>Extraction zone</a:t>
            </a:r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CF4AFE1B-60AD-7322-AB80-3F92ABE92E6D}"/>
              </a:ext>
            </a:extLst>
          </p:cNvPr>
          <p:cNvSpPr/>
          <p:nvPr/>
        </p:nvSpPr>
        <p:spPr>
          <a:xfrm rot="2844065">
            <a:off x="6512234" y="2471239"/>
            <a:ext cx="345638" cy="776608"/>
          </a:xfrm>
          <a:prstGeom prst="down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C0CBC4-6F74-817C-A0C6-B06037FA3AEB}"/>
              </a:ext>
            </a:extLst>
          </p:cNvPr>
          <p:cNvSpPr/>
          <p:nvPr/>
        </p:nvSpPr>
        <p:spPr>
          <a:xfrm>
            <a:off x="769959" y="165110"/>
            <a:ext cx="4112592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Winter shutdown : Rail removal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C43E8-1D1E-67FD-EB1D-5EE530A03725}"/>
              </a:ext>
            </a:extLst>
          </p:cNvPr>
          <p:cNvSpPr txBox="1"/>
          <p:nvPr/>
        </p:nvSpPr>
        <p:spPr>
          <a:xfrm>
            <a:off x="8678175" y="165110"/>
            <a:ext cx="31141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BOOSTER upgrade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37B75-F6DB-CA01-60EE-AE8DA0375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11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450137" y="3071091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47EACA0-835E-5AD1-CF9C-E207CC12B562}"/>
              </a:ext>
            </a:extLst>
          </p:cNvPr>
          <p:cNvCxnSpPr>
            <a:cxnSpLocks/>
          </p:cNvCxnSpPr>
          <p:nvPr/>
        </p:nvCxnSpPr>
        <p:spPr>
          <a:xfrm flipH="1">
            <a:off x="5509527" y="3994030"/>
            <a:ext cx="1896551" cy="71605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F68FF9D-81E8-F858-FEB2-194E7E401A2A}"/>
              </a:ext>
            </a:extLst>
          </p:cNvPr>
          <p:cNvSpPr/>
          <p:nvPr/>
        </p:nvSpPr>
        <p:spPr>
          <a:xfrm>
            <a:off x="792976" y="168602"/>
            <a:ext cx="6333098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Winter shutdown : Crane installation above QF27</a:t>
            </a: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53FDCE3E-0D79-C9AF-CC81-B0C5DF83A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645" y="4931597"/>
            <a:ext cx="2209157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Acoustic insulation !? 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95B58CD-1666-FEF9-6019-997A5F33F910}"/>
              </a:ext>
            </a:extLst>
          </p:cNvPr>
          <p:cNvCxnSpPr>
            <a:cxnSpLocks/>
          </p:cNvCxnSpPr>
          <p:nvPr/>
        </p:nvCxnSpPr>
        <p:spPr>
          <a:xfrm>
            <a:off x="3959525" y="4891177"/>
            <a:ext cx="146649" cy="500526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Arrow: Left 27">
            <a:extLst>
              <a:ext uri="{FF2B5EF4-FFF2-40B4-BE49-F238E27FC236}">
                <a16:creationId xmlns:a16="http://schemas.microsoft.com/office/drawing/2014/main" id="{C5CAC4C3-6455-DA3B-B8B2-12D3A893E14C}"/>
              </a:ext>
            </a:extLst>
          </p:cNvPr>
          <p:cNvSpPr/>
          <p:nvPr/>
        </p:nvSpPr>
        <p:spPr>
          <a:xfrm rot="21266564">
            <a:off x="286457" y="4847988"/>
            <a:ext cx="1224950" cy="379562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coring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12457E1-2DD8-3126-836C-FE3680C78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15027" y="3088757"/>
            <a:ext cx="3473486" cy="3898024"/>
          </a:xfrm>
          <a:prstGeom prst="rect">
            <a:avLst/>
          </a:prstGeom>
          <a:ln w="19050">
            <a:solidFill>
              <a:schemeClr val="tx1"/>
            </a:solidFill>
            <a:prstDash val="dash"/>
          </a:ln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9E2E1324-FFCE-6A85-B254-BB16460FE94C}"/>
              </a:ext>
            </a:extLst>
          </p:cNvPr>
          <p:cNvSpPr txBox="1"/>
          <p:nvPr/>
        </p:nvSpPr>
        <p:spPr>
          <a:xfrm>
            <a:off x="8678175" y="165110"/>
            <a:ext cx="311413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BOOSTER upgrade</a:t>
            </a:r>
          </a:p>
        </p:txBody>
      </p:sp>
      <p:sp>
        <p:nvSpPr>
          <p:cNvPr id="2" name="Action Button: Sound 1">
            <a:hlinkClick r:id="" action="ppaction://noaction" highlightClick="1">
              <a:snd r:embed="rId4" name="applause.wav"/>
            </a:hlinkClick>
            <a:extLst>
              <a:ext uri="{FF2B5EF4-FFF2-40B4-BE49-F238E27FC236}">
                <a16:creationId xmlns:a16="http://schemas.microsoft.com/office/drawing/2014/main" id="{5085AF52-73D5-D832-BF46-1E8A630854AE}"/>
              </a:ext>
            </a:extLst>
          </p:cNvPr>
          <p:cNvSpPr/>
          <p:nvPr/>
        </p:nvSpPr>
        <p:spPr>
          <a:xfrm rot="21240407">
            <a:off x="312572" y="5371126"/>
            <a:ext cx="566690" cy="481887"/>
          </a:xfrm>
          <a:prstGeom prst="actionButtonSound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00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5564C-5B14-AAB1-C316-CA71DA396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A955D2F-56CE-C69C-6DFB-8ADDECB934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956664"/>
              </p:ext>
            </p:extLst>
          </p:nvPr>
        </p:nvGraphicFramePr>
        <p:xfrm>
          <a:off x="425629" y="1162302"/>
          <a:ext cx="11340741" cy="4197404"/>
        </p:xfrm>
        <a:graphic>
          <a:graphicData uri="http://schemas.openxmlformats.org/drawingml/2006/table">
            <a:tbl>
              <a:tblPr/>
              <a:tblGrid>
                <a:gridCol w="936741">
                  <a:extLst>
                    <a:ext uri="{9D8B030D-6E8A-4147-A177-3AD203B41FA5}">
                      <a16:colId xmlns:a16="http://schemas.microsoft.com/office/drawing/2014/main" val="4011582743"/>
                    </a:ext>
                  </a:extLst>
                </a:gridCol>
                <a:gridCol w="3816000">
                  <a:extLst>
                    <a:ext uri="{9D8B030D-6E8A-4147-A177-3AD203B41FA5}">
                      <a16:colId xmlns:a16="http://schemas.microsoft.com/office/drawing/2014/main" val="527633104"/>
                    </a:ext>
                  </a:extLst>
                </a:gridCol>
                <a:gridCol w="3060000">
                  <a:extLst>
                    <a:ext uri="{9D8B030D-6E8A-4147-A177-3AD203B41FA5}">
                      <a16:colId xmlns:a16="http://schemas.microsoft.com/office/drawing/2014/main" val="2126785866"/>
                    </a:ext>
                  </a:extLst>
                </a:gridCol>
                <a:gridCol w="3528000">
                  <a:extLst>
                    <a:ext uri="{9D8B030D-6E8A-4147-A177-3AD203B41FA5}">
                      <a16:colId xmlns:a16="http://schemas.microsoft.com/office/drawing/2014/main" val="1179396497"/>
                    </a:ext>
                  </a:extLst>
                </a:gridCol>
              </a:tblGrid>
              <a:tr h="2456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Periods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 upgrade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674676"/>
                  </a:ext>
                </a:extLst>
              </a:tr>
              <a:tr h="2114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RUN2026-04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Faraday cage dismantling (02/11 to 06/11)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Movable gantry certification with APAVE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Temporary SRE piping 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428098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Faraday cage dismantling (02/11 to 06/11)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359836"/>
                  </a:ext>
                </a:extLst>
              </a:tr>
              <a:tr h="1705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Oct-26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Modulator0 on section2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Validation of the movable gantry in the booster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Earthing of the 2 manholes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25808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 on RI cavity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SRE piping connection to the network (19th October)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895657"/>
                  </a:ext>
                </a:extLst>
              </a:tr>
              <a:tr h="211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RUN2026-05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Cranes installation if available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296881"/>
                  </a:ext>
                </a:extLst>
              </a:tr>
              <a:tr h="17056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Winter-26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on section2 for Operation =&gt; RUN2027-01 (TBC)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Injection zone : Installation of a dedicated crane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Civil work : corings in the LINAC wall for 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138137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section1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Extraction zone : Removal of the rail 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Laser, LN2, SRE, cables, wave guides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343298"/>
                  </a:ext>
                </a:extLst>
              </a:tr>
              <a:tr h="1705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Cranes installation if not performed during RUN2026-05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346613"/>
                  </a:ext>
                </a:extLst>
              </a:tr>
              <a:tr h="211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RUN2027-01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S-band RF-unit installtion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395163"/>
                  </a:ext>
                </a:extLst>
              </a:tr>
              <a:tr h="211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coring in TL1 position - May for completion  if needed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607574"/>
                  </a:ext>
                </a:extLst>
              </a:tr>
              <a:tr h="211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coring in MTBN (MN105-MN112)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942283"/>
                  </a:ext>
                </a:extLst>
              </a:tr>
              <a:tr h="21149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Summer-27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Quadrupoles installation if available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coring in MTBN (MN01-MN107)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978634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SRE piping Booster phase1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666999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SLAC's cryomodule installation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774664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C-band RF-unit installation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515331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Waveguides installation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278830"/>
                  </a:ext>
                </a:extLst>
              </a:tr>
              <a:tr h="2114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C-band RF distribution and LLRF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92724"/>
                  </a:ext>
                </a:extLst>
              </a:tr>
              <a:tr h="2114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LN2 distribution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189457"/>
                  </a:ext>
                </a:extLst>
              </a:tr>
              <a:tr h="2183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Winter-27</a:t>
                      </a:r>
                    </a:p>
                  </a:txBody>
                  <a:tcPr marL="6822" marR="6822" marT="68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Crane installation for modulator3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Quadrupoles installation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SRE piping Booster phase3</a:t>
                      </a:r>
                    </a:p>
                  </a:txBody>
                  <a:tcPr marL="6822" marR="6822" marT="68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E6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8556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089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0CB184-F8E9-6C6F-5C89-36E2500603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2737017"/>
              </p:ext>
            </p:extLst>
          </p:nvPr>
        </p:nvGraphicFramePr>
        <p:xfrm>
          <a:off x="162119" y="1088100"/>
          <a:ext cx="6376788" cy="5278199"/>
        </p:xfrm>
        <a:graphic>
          <a:graphicData uri="http://schemas.openxmlformats.org/drawingml/2006/table">
            <a:tbl>
              <a:tblPr/>
              <a:tblGrid>
                <a:gridCol w="648000">
                  <a:extLst>
                    <a:ext uri="{9D8B030D-6E8A-4147-A177-3AD203B41FA5}">
                      <a16:colId xmlns:a16="http://schemas.microsoft.com/office/drawing/2014/main" val="939695089"/>
                    </a:ext>
                  </a:extLst>
                </a:gridCol>
                <a:gridCol w="408182">
                  <a:extLst>
                    <a:ext uri="{9D8B030D-6E8A-4147-A177-3AD203B41FA5}">
                      <a16:colId xmlns:a16="http://schemas.microsoft.com/office/drawing/2014/main" val="3066487861"/>
                    </a:ext>
                  </a:extLst>
                </a:gridCol>
                <a:gridCol w="408182">
                  <a:extLst>
                    <a:ext uri="{9D8B030D-6E8A-4147-A177-3AD203B41FA5}">
                      <a16:colId xmlns:a16="http://schemas.microsoft.com/office/drawing/2014/main" val="4188803716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3434382472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3324755520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4193513052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1000069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917380545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531931443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77186568"/>
                    </a:ext>
                  </a:extLst>
                </a:gridCol>
                <a:gridCol w="476212">
                  <a:extLst>
                    <a:ext uri="{9D8B030D-6E8A-4147-A177-3AD203B41FA5}">
                      <a16:colId xmlns:a16="http://schemas.microsoft.com/office/drawing/2014/main" val="648086452"/>
                    </a:ext>
                  </a:extLst>
                </a:gridCol>
                <a:gridCol w="476212">
                  <a:extLst>
                    <a:ext uri="{9D8B030D-6E8A-4147-A177-3AD203B41FA5}">
                      <a16:colId xmlns:a16="http://schemas.microsoft.com/office/drawing/2014/main" val="3757952625"/>
                    </a:ext>
                  </a:extLst>
                </a:gridCol>
              </a:tblGrid>
              <a:tr h="165887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6380" marR="6380" marT="63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6380" marR="6380" marT="63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187741"/>
                  </a:ext>
                </a:extLst>
              </a:tr>
              <a:tr h="190132"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80" marR="6380" marT="638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0" marR="6380" marT="638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</a:t>
                      </a:r>
                    </a:p>
                  </a:txBody>
                  <a:tcPr marL="6380" marR="6380" marT="63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</a:t>
                      </a:r>
                    </a:p>
                  </a:txBody>
                  <a:tcPr marL="6380" marR="6380" marT="63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PINJ (Tunnel)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540630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070790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3354620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03-Oct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050393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865419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MDT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75513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7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208700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466458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641144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93097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953682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77064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622578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028148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850410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Earthing 2 manholes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Couplers installation on RI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229734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section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10827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372255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954977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SRE connection to network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Test Modulator0 on section2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414682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59446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endParaRPr lang="en-US" sz="10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388743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Restart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13411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901145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38327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137560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66953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0" marR="6380" marT="63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817381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641174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231233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273249"/>
                  </a:ext>
                </a:extLst>
              </a:tr>
              <a:tr h="1288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31-Oct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0" marR="6380" marT="63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1936422"/>
                  </a:ext>
                </a:extLst>
              </a:tr>
            </a:tbl>
          </a:graphicData>
        </a:graphic>
      </p:graphicFrame>
      <p:sp>
        <p:nvSpPr>
          <p:cNvPr id="4" name="TextBox 1">
            <a:extLst>
              <a:ext uri="{FF2B5EF4-FFF2-40B4-BE49-F238E27FC236}">
                <a16:creationId xmlns:a16="http://schemas.microsoft.com/office/drawing/2014/main" id="{DDB87DB7-D24A-FBD6-D4DA-03309D4D9508}"/>
              </a:ext>
            </a:extLst>
          </p:cNvPr>
          <p:cNvSpPr txBox="1"/>
          <p:nvPr/>
        </p:nvSpPr>
        <p:spPr>
          <a:xfrm>
            <a:off x="6600250" y="1088100"/>
            <a:ext cx="5502609" cy="1655105"/>
          </a:xfrm>
          <a:prstGeom prst="rect">
            <a:avLst/>
          </a:prstGeom>
          <a:solidFill>
            <a:srgbClr val="FFC000"/>
          </a:solidFill>
          <a:ln w="9525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/>
              <a:t>Bonjour,</a:t>
            </a:r>
          </a:p>
          <a:p>
            <a:r>
              <a:rPr lang="en-US" sz="1000" dirty="0"/>
              <a:t>Pour faire suite à </a:t>
            </a:r>
            <a:r>
              <a:rPr lang="en-US" sz="1000" dirty="0" err="1"/>
              <a:t>notre</a:t>
            </a:r>
            <a:r>
              <a:rPr lang="en-US" sz="1000" dirty="0"/>
              <a:t> conversation </a:t>
            </a:r>
            <a:r>
              <a:rPr lang="en-US" sz="1000" dirty="0" err="1"/>
              <a:t>téléphonique</a:t>
            </a:r>
            <a:r>
              <a:rPr lang="en-US" sz="1000" dirty="0"/>
              <a:t> et après lecture du plan de </a:t>
            </a:r>
            <a:r>
              <a:rPr lang="en-US" sz="1000" dirty="0" err="1"/>
              <a:t>prévention</a:t>
            </a:r>
            <a:r>
              <a:rPr lang="en-US" sz="1000" dirty="0"/>
              <a:t>, je </a:t>
            </a:r>
            <a:r>
              <a:rPr lang="en-US" sz="1000" dirty="0" err="1"/>
              <a:t>te</a:t>
            </a:r>
            <a:r>
              <a:rPr lang="en-US" sz="1000" dirty="0"/>
              <a:t> </a:t>
            </a:r>
            <a:r>
              <a:rPr lang="en-US" sz="1000" dirty="0" err="1"/>
              <a:t>confirme</a:t>
            </a:r>
            <a:r>
              <a:rPr lang="en-US" sz="1000" dirty="0"/>
              <a:t> que </a:t>
            </a:r>
            <a:r>
              <a:rPr lang="en-US" sz="1000" dirty="0" err="1"/>
              <a:t>l'enfoncement</a:t>
            </a:r>
            <a:r>
              <a:rPr lang="en-US" sz="1000" dirty="0"/>
              <a:t> des </a:t>
            </a:r>
            <a:r>
              <a:rPr lang="en-US" sz="1000" dirty="0" err="1"/>
              <a:t>pieux</a:t>
            </a:r>
            <a:r>
              <a:rPr lang="en-US" sz="1000" dirty="0"/>
              <a:t> de terre doit </a:t>
            </a:r>
            <a:r>
              <a:rPr lang="en-US" sz="1000" dirty="0" err="1"/>
              <a:t>être</a:t>
            </a:r>
            <a:r>
              <a:rPr lang="en-US" sz="1000" dirty="0"/>
              <a:t> </a:t>
            </a:r>
            <a:r>
              <a:rPr lang="en-US" sz="1000" dirty="0" err="1"/>
              <a:t>réalisé</a:t>
            </a:r>
            <a:r>
              <a:rPr lang="en-US" sz="1000" dirty="0"/>
              <a:t> </a:t>
            </a:r>
            <a:r>
              <a:rPr lang="en-US" sz="1000" b="1" dirty="0"/>
              <a:t>sans </a:t>
            </a:r>
            <a:r>
              <a:rPr lang="en-US" sz="1000" b="1" dirty="0" err="1"/>
              <a:t>aucune</a:t>
            </a:r>
            <a:r>
              <a:rPr lang="en-US" sz="1000" b="1" dirty="0"/>
              <a:t> co-</a:t>
            </a:r>
            <a:r>
              <a:rPr lang="en-US" sz="1000" b="1" dirty="0" err="1"/>
              <a:t>activité</a:t>
            </a:r>
            <a:r>
              <a:rPr lang="en-US" sz="1000" b="1" dirty="0"/>
              <a:t>, y </a:t>
            </a:r>
            <a:r>
              <a:rPr lang="en-US" sz="1000" b="1" dirty="0" err="1"/>
              <a:t>compris</a:t>
            </a:r>
            <a:r>
              <a:rPr lang="en-US" sz="1000" b="1" dirty="0"/>
              <a:t> de la part de </a:t>
            </a:r>
            <a:r>
              <a:rPr lang="en-US" sz="1000" b="1" dirty="0" err="1"/>
              <a:t>l'ESRF</a:t>
            </a:r>
            <a:r>
              <a:rPr lang="en-US" sz="1000" b="1" dirty="0"/>
              <a:t>.</a:t>
            </a:r>
          </a:p>
          <a:p>
            <a:r>
              <a:rPr lang="en-US" sz="1000" dirty="0"/>
              <a:t>Bonne </a:t>
            </a:r>
            <a:r>
              <a:rPr lang="en-US" sz="1000" dirty="0" err="1"/>
              <a:t>journée</a:t>
            </a:r>
            <a:r>
              <a:rPr lang="en-US" sz="1000" dirty="0"/>
              <a:t>.</a:t>
            </a:r>
          </a:p>
          <a:p>
            <a:r>
              <a:rPr lang="en-US" sz="1000" dirty="0"/>
              <a:t>Stéphanie</a:t>
            </a:r>
          </a:p>
          <a:p>
            <a:br>
              <a:rPr lang="en-US" sz="1000" dirty="0"/>
            </a:br>
            <a:endParaRPr lang="en-US" sz="1000" dirty="0"/>
          </a:p>
          <a:p>
            <a:r>
              <a:rPr lang="en-US" sz="1000" dirty="0"/>
              <a:t>Stéphanie RICOT Classical Safety Engineer - ESRF 04 76 88 28 50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DF7F0B-55A6-D90E-145B-1A3A479DB705}"/>
              </a:ext>
            </a:extLst>
          </p:cNvPr>
          <p:cNvSpPr txBox="1"/>
          <p:nvPr/>
        </p:nvSpPr>
        <p:spPr>
          <a:xfrm>
            <a:off x="507167" y="165110"/>
            <a:ext cx="335750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October shutdown 2026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B9EDB25-E5E3-213B-D026-6945948BF4C3}"/>
              </a:ext>
            </a:extLst>
          </p:cNvPr>
          <p:cNvSpPr/>
          <p:nvPr/>
        </p:nvSpPr>
        <p:spPr>
          <a:xfrm>
            <a:off x="2958855" y="3614472"/>
            <a:ext cx="750498" cy="30192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9E3824-D9AE-0B3C-18FF-8E4FDFEE267C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1CDA3D-085F-73B9-A11E-BFCC1BA57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9974" y="6477119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733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7891FE-8CE8-24DA-8466-0D01D7FE167F}"/>
              </a:ext>
            </a:extLst>
          </p:cNvPr>
          <p:cNvSpPr txBox="1"/>
          <p:nvPr/>
        </p:nvSpPr>
        <p:spPr>
          <a:xfrm>
            <a:off x="507130" y="165110"/>
            <a:ext cx="335750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Winter shutdown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6AEADC8-63D8-06BD-4A42-194538F56D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895037"/>
              </p:ext>
            </p:extLst>
          </p:nvPr>
        </p:nvGraphicFramePr>
        <p:xfrm>
          <a:off x="1071836" y="1145124"/>
          <a:ext cx="9896370" cy="5030246"/>
        </p:xfrm>
        <a:graphic>
          <a:graphicData uri="http://schemas.openxmlformats.org/drawingml/2006/table">
            <a:tbl>
              <a:tblPr/>
              <a:tblGrid>
                <a:gridCol w="648000">
                  <a:extLst>
                    <a:ext uri="{9D8B030D-6E8A-4147-A177-3AD203B41FA5}">
                      <a16:colId xmlns:a16="http://schemas.microsoft.com/office/drawing/2014/main" val="3746593101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195374943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1997172527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660646889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105013871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253904759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3950076121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965147459"/>
                    </a:ext>
                  </a:extLst>
                </a:gridCol>
                <a:gridCol w="416966">
                  <a:extLst>
                    <a:ext uri="{9D8B030D-6E8A-4147-A177-3AD203B41FA5}">
                      <a16:colId xmlns:a16="http://schemas.microsoft.com/office/drawing/2014/main" val="447314707"/>
                    </a:ext>
                  </a:extLst>
                </a:gridCol>
                <a:gridCol w="408456">
                  <a:extLst>
                    <a:ext uri="{9D8B030D-6E8A-4147-A177-3AD203B41FA5}">
                      <a16:colId xmlns:a16="http://schemas.microsoft.com/office/drawing/2014/main" val="3228671246"/>
                    </a:ext>
                  </a:extLst>
                </a:gridCol>
                <a:gridCol w="1242388">
                  <a:extLst>
                    <a:ext uri="{9D8B030D-6E8A-4147-A177-3AD203B41FA5}">
                      <a16:colId xmlns:a16="http://schemas.microsoft.com/office/drawing/2014/main" val="2495090504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463851060"/>
                    </a:ext>
                  </a:extLst>
                </a:gridCol>
                <a:gridCol w="408456">
                  <a:extLst>
                    <a:ext uri="{9D8B030D-6E8A-4147-A177-3AD203B41FA5}">
                      <a16:colId xmlns:a16="http://schemas.microsoft.com/office/drawing/2014/main" val="2804927440"/>
                    </a:ext>
                  </a:extLst>
                </a:gridCol>
                <a:gridCol w="408456">
                  <a:extLst>
                    <a:ext uri="{9D8B030D-6E8A-4147-A177-3AD203B41FA5}">
                      <a16:colId xmlns:a16="http://schemas.microsoft.com/office/drawing/2014/main" val="442091922"/>
                    </a:ext>
                  </a:extLst>
                </a:gridCol>
                <a:gridCol w="408456">
                  <a:extLst>
                    <a:ext uri="{9D8B030D-6E8A-4147-A177-3AD203B41FA5}">
                      <a16:colId xmlns:a16="http://schemas.microsoft.com/office/drawing/2014/main" val="3098369801"/>
                    </a:ext>
                  </a:extLst>
                </a:gridCol>
                <a:gridCol w="476532">
                  <a:extLst>
                    <a:ext uri="{9D8B030D-6E8A-4147-A177-3AD203B41FA5}">
                      <a16:colId xmlns:a16="http://schemas.microsoft.com/office/drawing/2014/main" val="205920252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4085838465"/>
                    </a:ext>
                  </a:extLst>
                </a:gridCol>
              </a:tblGrid>
              <a:tr h="83479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COLD project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LINAC upgrade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1639534"/>
                  </a:ext>
                </a:extLst>
              </a:tr>
              <a:tr h="191464"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82" marR="6382" marT="638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Mode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PINJ (Tunnel)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 hall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PINJ (Tunnel)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82" marR="6382" marT="638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810660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73321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872972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97886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71339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3876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59461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Civil work : Coring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20275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week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19690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Noisy work 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462790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23-Dec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7131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3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67732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cranes installation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423434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78872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endParaRPr 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92422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49124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89807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Booster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Modulator0 connected to section2 for Operation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49365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restart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Tests Modulator3 on section1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07739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8137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Restart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4402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4150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46522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96029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80203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USM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88993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82" marR="6382" marT="638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20-Jan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6382" marR="6382" marT="63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373050"/>
                  </a:ext>
                </a:extLst>
              </a:tr>
            </a:tbl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644441C3-32AB-7A4B-7F2B-18850AE22973}"/>
              </a:ext>
            </a:extLst>
          </p:cNvPr>
          <p:cNvSpPr/>
          <p:nvPr/>
        </p:nvSpPr>
        <p:spPr>
          <a:xfrm>
            <a:off x="5657203" y="2708694"/>
            <a:ext cx="750498" cy="30192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408439-C878-3951-76F6-31397D8F1C1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37059-31A3-8C06-0A2D-8C133B726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59388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226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E787B2-9868-55AF-E0BA-1FB5ADC9B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341" y="1009290"/>
            <a:ext cx="8010733" cy="52287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6700A5-3C21-B5F2-C94F-7B7467B2C3BB}"/>
              </a:ext>
            </a:extLst>
          </p:cNvPr>
          <p:cNvSpPr txBox="1"/>
          <p:nvPr/>
        </p:nvSpPr>
        <p:spPr>
          <a:xfrm>
            <a:off x="489878" y="1235955"/>
            <a:ext cx="1064284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wave guide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 250mm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cables de 250mm</a:t>
            </a:r>
            <a:r>
              <a:rPr lang="en-US" sz="1400" b="1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Calibri" panose="020F0502020204030204" pitchFamily="34" charset="0"/>
              </a:rPr>
              <a:t>1</a:t>
            </a:r>
            <a:r>
              <a:rPr lang="en-US" sz="1400" i="0" u="none" strike="noStrike" dirty="0">
                <a:effectLst/>
                <a:latin typeface="Calibri" panose="020F0502020204030204" pitchFamily="34" charset="0"/>
              </a:rPr>
              <a:t> LN2 de 250mm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Laser de 100mm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 water cooling de 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250mm</a:t>
            </a:r>
            <a:r>
              <a:rPr lang="en-US" sz="1400" b="1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F67D5E-8F61-0DDC-C9E6-5E077FB0C731}"/>
              </a:ext>
            </a:extLst>
          </p:cNvPr>
          <p:cNvSpPr txBox="1"/>
          <p:nvPr/>
        </p:nvSpPr>
        <p:spPr>
          <a:xfrm>
            <a:off x="489878" y="165110"/>
            <a:ext cx="4599707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Winter shutdown 2026 : Civil 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FF6986-2CC8-A8FF-D401-3E22FCEBEE6C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1355F23-5E77-A256-C01B-EBE692B84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114"/>
            <a:ext cx="4114800" cy="365125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COLD installation activities - 24/09/2026 - I Leconte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2A67DA0F-3A96-DD32-1BB6-6E5E38154D10}"/>
              </a:ext>
            </a:extLst>
          </p:cNvPr>
          <p:cNvSpPr/>
          <p:nvPr/>
        </p:nvSpPr>
        <p:spPr>
          <a:xfrm rot="2531512">
            <a:off x="5641676" y="3701308"/>
            <a:ext cx="327804" cy="67286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11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65589C-8E35-6E92-ECF9-B0E39E8CE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76" y="0"/>
            <a:ext cx="1182124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C4D773B-977F-37DB-8623-4E128506C6B9}"/>
              </a:ext>
            </a:extLst>
          </p:cNvPr>
          <p:cNvSpPr txBox="1"/>
          <p:nvPr/>
        </p:nvSpPr>
        <p:spPr>
          <a:xfrm>
            <a:off x="9619343" y="3547760"/>
            <a:ext cx="146274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March-27</a:t>
            </a:r>
          </a:p>
          <a:p>
            <a:r>
              <a:rPr lang="en-US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May-27</a:t>
            </a:r>
          </a:p>
          <a:p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Summer-27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171FA8-259A-0392-02A1-3EEE65BB31B7}"/>
              </a:ext>
            </a:extLst>
          </p:cNvPr>
          <p:cNvSpPr txBox="1"/>
          <p:nvPr/>
        </p:nvSpPr>
        <p:spPr>
          <a:xfrm>
            <a:off x="5158086" y="3648409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08B18C-EBAC-A8B3-33B5-647616A095E0}"/>
              </a:ext>
            </a:extLst>
          </p:cNvPr>
          <p:cNvSpPr txBox="1"/>
          <p:nvPr/>
        </p:nvSpPr>
        <p:spPr>
          <a:xfrm>
            <a:off x="5518049" y="3095254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38C6E4E-910D-D0D2-21D3-57D733B65C64}"/>
              </a:ext>
            </a:extLst>
          </p:cNvPr>
          <p:cNvSpPr txBox="1"/>
          <p:nvPr/>
        </p:nvSpPr>
        <p:spPr>
          <a:xfrm>
            <a:off x="5824628" y="2379093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20D399-D49C-77EA-3396-B26B3244CED7}"/>
              </a:ext>
            </a:extLst>
          </p:cNvPr>
          <p:cNvSpPr txBox="1"/>
          <p:nvPr/>
        </p:nvSpPr>
        <p:spPr>
          <a:xfrm>
            <a:off x="6505545" y="2435940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81543-2A4B-BB19-9C89-2624FEEF74C0}"/>
              </a:ext>
            </a:extLst>
          </p:cNvPr>
          <p:cNvSpPr txBox="1"/>
          <p:nvPr/>
        </p:nvSpPr>
        <p:spPr>
          <a:xfrm>
            <a:off x="7223826" y="1441526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MN112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C1F408-D45A-1C0A-CB80-BFB368F3AA13}"/>
              </a:ext>
            </a:extLst>
          </p:cNvPr>
          <p:cNvSpPr/>
          <p:nvPr/>
        </p:nvSpPr>
        <p:spPr>
          <a:xfrm>
            <a:off x="790277" y="157211"/>
            <a:ext cx="4882231" cy="4431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SRE network implementation : Coring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369887-09F6-8FB9-D913-CD225032E288}"/>
              </a:ext>
            </a:extLst>
          </p:cNvPr>
          <p:cNvSpPr txBox="1"/>
          <p:nvPr/>
        </p:nvSpPr>
        <p:spPr>
          <a:xfrm>
            <a:off x="9445925" y="165110"/>
            <a:ext cx="23463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COLD project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41A685F-6036-CE57-B50D-991829B8B959}"/>
              </a:ext>
            </a:extLst>
          </p:cNvPr>
          <p:cNvCxnSpPr>
            <a:cxnSpLocks/>
            <a:endCxn id="4" idx="3"/>
          </p:cNvCxnSpPr>
          <p:nvPr/>
        </p:nvCxnSpPr>
        <p:spPr>
          <a:xfrm flipV="1">
            <a:off x="836762" y="6112140"/>
            <a:ext cx="3060369" cy="426683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B8AD57C-5969-4F80-9C7B-C5F78DE819DD}"/>
              </a:ext>
            </a:extLst>
          </p:cNvPr>
          <p:cNvCxnSpPr>
            <a:cxnSpLocks/>
          </p:cNvCxnSpPr>
          <p:nvPr/>
        </p:nvCxnSpPr>
        <p:spPr>
          <a:xfrm flipV="1">
            <a:off x="9471804" y="789663"/>
            <a:ext cx="760432" cy="137556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A073FD-B790-48ED-86E6-47B5ECE07693}"/>
              </a:ext>
            </a:extLst>
          </p:cNvPr>
          <p:cNvCxnSpPr>
            <a:cxnSpLocks/>
          </p:cNvCxnSpPr>
          <p:nvPr/>
        </p:nvCxnSpPr>
        <p:spPr>
          <a:xfrm>
            <a:off x="7021902" y="1544128"/>
            <a:ext cx="1406106" cy="70736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58F66C-9361-D26A-1449-330B1D14338B}"/>
              </a:ext>
            </a:extLst>
          </p:cNvPr>
          <p:cNvCxnSpPr>
            <a:cxnSpLocks/>
          </p:cNvCxnSpPr>
          <p:nvPr/>
        </p:nvCxnSpPr>
        <p:spPr>
          <a:xfrm flipV="1">
            <a:off x="6173638" y="1597670"/>
            <a:ext cx="760432" cy="137556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ylinder 10">
            <a:extLst>
              <a:ext uri="{FF2B5EF4-FFF2-40B4-BE49-F238E27FC236}">
                <a16:creationId xmlns:a16="http://schemas.microsoft.com/office/drawing/2014/main" id="{BD31F151-06E8-2639-D8D5-78B5832F2AE2}"/>
              </a:ext>
            </a:extLst>
          </p:cNvPr>
          <p:cNvSpPr/>
          <p:nvPr/>
        </p:nvSpPr>
        <p:spPr>
          <a:xfrm rot="1752439">
            <a:off x="6825146" y="1381445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5386BE6-58FF-3353-C176-D061331B730D}"/>
              </a:ext>
            </a:extLst>
          </p:cNvPr>
          <p:cNvCxnSpPr>
            <a:cxnSpLocks/>
          </p:cNvCxnSpPr>
          <p:nvPr/>
        </p:nvCxnSpPr>
        <p:spPr>
          <a:xfrm flipV="1">
            <a:off x="5400011" y="2846717"/>
            <a:ext cx="345181" cy="647636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89C964C-0825-333E-32B0-4934D6126DAC}"/>
              </a:ext>
            </a:extLst>
          </p:cNvPr>
          <p:cNvCxnSpPr>
            <a:cxnSpLocks/>
          </p:cNvCxnSpPr>
          <p:nvPr/>
        </p:nvCxnSpPr>
        <p:spPr>
          <a:xfrm flipV="1">
            <a:off x="5072332" y="3539825"/>
            <a:ext cx="189231" cy="324809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ylinder 7">
            <a:extLst>
              <a:ext uri="{FF2B5EF4-FFF2-40B4-BE49-F238E27FC236}">
                <a16:creationId xmlns:a16="http://schemas.microsoft.com/office/drawing/2014/main" id="{8514956A-6498-3B66-292A-F5F48ED43653}"/>
              </a:ext>
            </a:extLst>
          </p:cNvPr>
          <p:cNvSpPr/>
          <p:nvPr/>
        </p:nvSpPr>
        <p:spPr>
          <a:xfrm rot="1752439">
            <a:off x="5278580" y="3230418"/>
            <a:ext cx="267855" cy="397163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B48BBFB-585F-D429-544B-B15DB0DFE36C}"/>
              </a:ext>
            </a:extLst>
          </p:cNvPr>
          <p:cNvCxnSpPr>
            <a:cxnSpLocks/>
          </p:cNvCxnSpPr>
          <p:nvPr/>
        </p:nvCxnSpPr>
        <p:spPr>
          <a:xfrm flipH="1" flipV="1">
            <a:off x="4796287" y="3692106"/>
            <a:ext cx="310551" cy="155275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7D088EA-9E50-A67E-23D7-CB7193FB294A}"/>
              </a:ext>
            </a:extLst>
          </p:cNvPr>
          <p:cNvCxnSpPr>
            <a:cxnSpLocks/>
          </p:cNvCxnSpPr>
          <p:nvPr/>
        </p:nvCxnSpPr>
        <p:spPr>
          <a:xfrm flipH="1" flipV="1">
            <a:off x="5813461" y="2809216"/>
            <a:ext cx="310551" cy="155275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ylinder 9">
            <a:extLst>
              <a:ext uri="{FF2B5EF4-FFF2-40B4-BE49-F238E27FC236}">
                <a16:creationId xmlns:a16="http://schemas.microsoft.com/office/drawing/2014/main" id="{879F0013-0013-5477-ED6C-03718D47DF34}"/>
              </a:ext>
            </a:extLst>
          </p:cNvPr>
          <p:cNvSpPr/>
          <p:nvPr/>
        </p:nvSpPr>
        <p:spPr>
          <a:xfrm rot="1752439">
            <a:off x="6072384" y="2753045"/>
            <a:ext cx="267855" cy="397163"/>
          </a:xfrm>
          <a:prstGeom prst="ca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ylinder 8">
            <a:extLst>
              <a:ext uri="{FF2B5EF4-FFF2-40B4-BE49-F238E27FC236}">
                <a16:creationId xmlns:a16="http://schemas.microsoft.com/office/drawing/2014/main" id="{CD9DFB6D-15BE-A388-9B4E-D03B2602A9FC}"/>
              </a:ext>
            </a:extLst>
          </p:cNvPr>
          <p:cNvSpPr/>
          <p:nvPr/>
        </p:nvSpPr>
        <p:spPr>
          <a:xfrm rot="1752439">
            <a:off x="5597234" y="2717095"/>
            <a:ext cx="267855" cy="397163"/>
          </a:xfrm>
          <a:prstGeom prst="can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905B77C-8741-CB78-D7CD-F3D05925E1E5}"/>
              </a:ext>
            </a:extLst>
          </p:cNvPr>
          <p:cNvCxnSpPr>
            <a:cxnSpLocks/>
          </p:cNvCxnSpPr>
          <p:nvPr/>
        </p:nvCxnSpPr>
        <p:spPr>
          <a:xfrm flipV="1">
            <a:off x="4218317" y="3899259"/>
            <a:ext cx="358884" cy="646862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ylinder 6">
            <a:extLst>
              <a:ext uri="{FF2B5EF4-FFF2-40B4-BE49-F238E27FC236}">
                <a16:creationId xmlns:a16="http://schemas.microsoft.com/office/drawing/2014/main" id="{E9BE3AF4-8760-9976-9F18-B1CAAA8D3116}"/>
              </a:ext>
            </a:extLst>
          </p:cNvPr>
          <p:cNvSpPr/>
          <p:nvPr/>
        </p:nvSpPr>
        <p:spPr>
          <a:xfrm rot="1847626">
            <a:off x="4511964" y="358832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C723401-DD5D-0A16-B465-4EB780BF6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46" y="1306256"/>
            <a:ext cx="4258269" cy="184810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51402FF-242E-1BD8-7060-996B93010048}"/>
              </a:ext>
            </a:extLst>
          </p:cNvPr>
          <p:cNvCxnSpPr>
            <a:cxnSpLocks/>
          </p:cNvCxnSpPr>
          <p:nvPr/>
        </p:nvCxnSpPr>
        <p:spPr>
          <a:xfrm flipV="1">
            <a:off x="4209691" y="4526112"/>
            <a:ext cx="19578" cy="684243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893D773-E943-F619-DFA3-BD3C89DC4FE5}"/>
              </a:ext>
            </a:extLst>
          </p:cNvPr>
          <p:cNvCxnSpPr>
            <a:cxnSpLocks/>
          </p:cNvCxnSpPr>
          <p:nvPr/>
        </p:nvCxnSpPr>
        <p:spPr>
          <a:xfrm flipH="1" flipV="1">
            <a:off x="4209141" y="5204723"/>
            <a:ext cx="129946" cy="505964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3839EE2-28CB-BA9B-1A1A-F88FAE55CF2C}"/>
              </a:ext>
            </a:extLst>
          </p:cNvPr>
          <p:cNvCxnSpPr>
            <a:cxnSpLocks/>
          </p:cNvCxnSpPr>
          <p:nvPr/>
        </p:nvCxnSpPr>
        <p:spPr>
          <a:xfrm flipH="1" flipV="1">
            <a:off x="4338537" y="5661923"/>
            <a:ext cx="9176" cy="255798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3963566-5E38-35BF-EDC1-CB7CE41E731B}"/>
              </a:ext>
            </a:extLst>
          </p:cNvPr>
          <p:cNvCxnSpPr>
            <a:cxnSpLocks/>
          </p:cNvCxnSpPr>
          <p:nvPr/>
        </p:nvCxnSpPr>
        <p:spPr>
          <a:xfrm flipV="1">
            <a:off x="4261449" y="5891961"/>
            <a:ext cx="82839" cy="224167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ylinder 3">
            <a:extLst>
              <a:ext uri="{FF2B5EF4-FFF2-40B4-BE49-F238E27FC236}">
                <a16:creationId xmlns:a16="http://schemas.microsoft.com/office/drawing/2014/main" id="{73573B0C-8E0A-4988-BDD8-A91F216E46D5}"/>
              </a:ext>
            </a:extLst>
          </p:cNvPr>
          <p:cNvSpPr/>
          <p:nvPr/>
        </p:nvSpPr>
        <p:spPr>
          <a:xfrm rot="5400000">
            <a:off x="3961785" y="5913558"/>
            <a:ext cx="267855" cy="397163"/>
          </a:xfrm>
          <a:prstGeom prst="can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E8794F1-C2B2-FE12-BCA0-E298F7893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8086" y="4432549"/>
            <a:ext cx="1028844" cy="23720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8D53E7E-BE5A-7881-6AF5-DF40A38289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8821" y="5367398"/>
            <a:ext cx="3448531" cy="14289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62B92CA-99C6-EF0C-775A-543143E7E550}"/>
              </a:ext>
            </a:extLst>
          </p:cNvPr>
          <p:cNvSpPr/>
          <p:nvPr/>
        </p:nvSpPr>
        <p:spPr>
          <a:xfrm>
            <a:off x="8436634" y="2139126"/>
            <a:ext cx="1043796" cy="103742"/>
          </a:xfrm>
          <a:custGeom>
            <a:avLst/>
            <a:gdLst>
              <a:gd name="connsiteX0" fmla="*/ 0 w 1043796"/>
              <a:gd name="connsiteY0" fmla="*/ 103742 h 103742"/>
              <a:gd name="connsiteX1" fmla="*/ 224287 w 1043796"/>
              <a:gd name="connsiteY1" fmla="*/ 51983 h 103742"/>
              <a:gd name="connsiteX2" fmla="*/ 448574 w 1043796"/>
              <a:gd name="connsiteY2" fmla="*/ 26104 h 103742"/>
              <a:gd name="connsiteX3" fmla="*/ 681487 w 1043796"/>
              <a:gd name="connsiteY3" fmla="*/ 8851 h 103742"/>
              <a:gd name="connsiteX4" fmla="*/ 897147 w 1043796"/>
              <a:gd name="connsiteY4" fmla="*/ 225 h 103742"/>
              <a:gd name="connsiteX5" fmla="*/ 1043796 w 1043796"/>
              <a:gd name="connsiteY5" fmla="*/ 17478 h 103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3796" h="103742">
                <a:moveTo>
                  <a:pt x="0" y="103742"/>
                </a:moveTo>
                <a:cubicBezTo>
                  <a:pt x="74762" y="84332"/>
                  <a:pt x="149525" y="64923"/>
                  <a:pt x="224287" y="51983"/>
                </a:cubicBezTo>
                <a:cubicBezTo>
                  <a:pt x="299049" y="39043"/>
                  <a:pt x="448574" y="26104"/>
                  <a:pt x="448574" y="26104"/>
                </a:cubicBezTo>
                <a:cubicBezTo>
                  <a:pt x="524774" y="18915"/>
                  <a:pt x="606725" y="13164"/>
                  <a:pt x="681487" y="8851"/>
                </a:cubicBezTo>
                <a:cubicBezTo>
                  <a:pt x="756249" y="4538"/>
                  <a:pt x="836762" y="-1213"/>
                  <a:pt x="897147" y="225"/>
                </a:cubicBezTo>
                <a:cubicBezTo>
                  <a:pt x="957532" y="1663"/>
                  <a:pt x="1000664" y="9570"/>
                  <a:pt x="1043796" y="17478"/>
                </a:cubicBezTo>
              </a:path>
            </a:pathLst>
          </a:cu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8194799-3306-7A75-E829-D7BB7A6A002E}"/>
              </a:ext>
            </a:extLst>
          </p:cNvPr>
          <p:cNvSpPr txBox="1"/>
          <p:nvPr/>
        </p:nvSpPr>
        <p:spPr>
          <a:xfrm>
            <a:off x="10525999" y="1136728"/>
            <a:ext cx="718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TZ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40CC515-8525-E86E-9152-05445870D783}"/>
              </a:ext>
            </a:extLst>
          </p:cNvPr>
          <p:cNvCxnSpPr>
            <a:cxnSpLocks/>
          </p:cNvCxnSpPr>
          <p:nvPr/>
        </p:nvCxnSpPr>
        <p:spPr>
          <a:xfrm>
            <a:off x="3841298" y="1461679"/>
            <a:ext cx="792813" cy="235852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990A32B-3BAD-0E81-4DAE-AFC7B6E86703}"/>
              </a:ext>
            </a:extLst>
          </p:cNvPr>
          <p:cNvCxnSpPr>
            <a:cxnSpLocks/>
          </p:cNvCxnSpPr>
          <p:nvPr/>
        </p:nvCxnSpPr>
        <p:spPr>
          <a:xfrm flipH="1">
            <a:off x="4264631" y="6135184"/>
            <a:ext cx="248064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2B4B2F8F-1AFD-138A-AA30-D9A72B98994C}"/>
              </a:ext>
            </a:extLst>
          </p:cNvPr>
          <p:cNvSpPr txBox="1"/>
          <p:nvPr/>
        </p:nvSpPr>
        <p:spPr>
          <a:xfrm>
            <a:off x="5767326" y="4934618"/>
            <a:ext cx="269684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Coring with 30° angle &amp; chicane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F08D254-5C93-8261-F60B-C80CB38A8960}"/>
              </a:ext>
            </a:extLst>
          </p:cNvPr>
          <p:cNvSpPr txBox="1"/>
          <p:nvPr/>
        </p:nvSpPr>
        <p:spPr>
          <a:xfrm>
            <a:off x="452013" y="6056278"/>
            <a:ext cx="1492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Modulator hall</a:t>
            </a:r>
          </a:p>
        </p:txBody>
      </p:sp>
    </p:spTree>
    <p:extLst>
      <p:ext uri="{BB962C8B-B14F-4D97-AF65-F5344CB8AC3E}">
        <p14:creationId xmlns:p14="http://schemas.microsoft.com/office/powerpoint/2010/main" val="172401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2513D1-E9FE-26BB-53A9-DCEDE7F30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40"/>
            <a:ext cx="4114800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COLD installation activities - 24/09/2026 - I </a:t>
            </a:r>
            <a:r>
              <a:rPr lang="en-US" dirty="0" err="1">
                <a:solidFill>
                  <a:schemeClr val="tx1"/>
                </a:solidFill>
              </a:rPr>
              <a:t>Leconte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463661-346A-1EF4-1897-D5CF8F042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650" y="3513769"/>
            <a:ext cx="5438749" cy="3057125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1147F2-4BF8-6833-101A-2FC6A69487C1}"/>
              </a:ext>
            </a:extLst>
          </p:cNvPr>
          <p:cNvSpPr txBox="1"/>
          <p:nvPr/>
        </p:nvSpPr>
        <p:spPr>
          <a:xfrm>
            <a:off x="414068" y="293311"/>
            <a:ext cx="10946921" cy="3046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Several points have been validated during the meeting :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Remove the Faraday cage =&gt; </a:t>
            </a:r>
            <a:r>
              <a:rPr lang="en-US" sz="1600" b="1" dirty="0"/>
              <a:t>02/11 to 06/11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Postpone the 2 coring in TL1 to enable the installation of the QF27 crane (from Winter-26 to March-27) =&gt; </a:t>
            </a:r>
            <a:r>
              <a:rPr lang="en-US" sz="1600" b="1" dirty="0"/>
              <a:t>OK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Install sound insulation at the entrance of TL1 to enable the installation of the QF27 crane while coring in PINJ =&gt; </a:t>
            </a:r>
            <a:r>
              <a:rPr lang="en-US" sz="1600" b="1" dirty="0"/>
              <a:t>OK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Authorize the installation of the S-band &amp; C-band cranes during RUN 2026-05 if available =&gt; </a:t>
            </a:r>
            <a:r>
              <a:rPr lang="en-US" sz="1600" b="1" dirty="0"/>
              <a:t>OK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Modify the PSS logic in order to authorize PINJ works without switching OFF RIPS =&gt; </a:t>
            </a:r>
            <a:r>
              <a:rPr lang="en-US" sz="1600" b="1" dirty="0"/>
              <a:t>October or winter shutdown</a:t>
            </a:r>
          </a:p>
          <a:p>
            <a:pPr marL="342900" indent="-342900">
              <a:buFont typeface="+mj-lt"/>
              <a:buAutoNum type="arabicPeriod"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326750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11769</TotalTime>
  <Words>1684</Words>
  <Application>Microsoft Office PowerPoint</Application>
  <PresentationFormat>Widescreen</PresentationFormat>
  <Paragraphs>1035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Aptos Narrow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PARAT Isabelle</dc:creator>
  <cp:lastModifiedBy>PARAT Isabelle</cp:lastModifiedBy>
  <cp:revision>61</cp:revision>
  <cp:lastPrinted>2026-08-21T12:54:47Z</cp:lastPrinted>
  <dcterms:created xsi:type="dcterms:W3CDTF">2026-08-20T07:47:12Z</dcterms:created>
  <dcterms:modified xsi:type="dcterms:W3CDTF">2026-09-28T06:02:07Z</dcterms:modified>
</cp:coreProperties>
</file>