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256" r:id="rId2"/>
    <p:sldId id="317" r:id="rId3"/>
    <p:sldId id="316" r:id="rId4"/>
    <p:sldId id="257" r:id="rId5"/>
    <p:sldId id="324" r:id="rId6"/>
    <p:sldId id="258" r:id="rId7"/>
    <p:sldId id="326" r:id="rId8"/>
    <p:sldId id="325" r:id="rId9"/>
    <p:sldId id="327" r:id="rId10"/>
    <p:sldId id="310" r:id="rId11"/>
    <p:sldId id="259" r:id="rId12"/>
    <p:sldId id="270" r:id="rId13"/>
    <p:sldId id="311" r:id="rId14"/>
    <p:sldId id="315" r:id="rId15"/>
    <p:sldId id="307" r:id="rId16"/>
    <p:sldId id="309" r:id="rId17"/>
    <p:sldId id="314" r:id="rId18"/>
    <p:sldId id="313" r:id="rId19"/>
    <p:sldId id="275" r:id="rId20"/>
    <p:sldId id="280" r:id="rId21"/>
    <p:sldId id="281" r:id="rId22"/>
    <p:sldId id="290" r:id="rId23"/>
    <p:sldId id="282" r:id="rId24"/>
    <p:sldId id="292" r:id="rId25"/>
    <p:sldId id="276" r:id="rId26"/>
    <p:sldId id="295" r:id="rId27"/>
    <p:sldId id="30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3C1A48-CF24-473C-B42A-1594DEC42BF7}" type="datetimeFigureOut">
              <a:rPr lang="en-GB" smtClean="0"/>
              <a:t>21/08/2026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157320-6F5E-44D7-B849-5E3C2D5B86BE}" type="slidenum">
              <a:rPr lang="en-GB" smtClean="0"/>
              <a:t>‹#›</a:t>
            </a:fld>
            <a:endParaRPr lang="en-GB"/>
          </a:p>
        </p:txBody>
      </p:sp>
    </p:spTree>
    <p:extLst>
      <p:ext uri="{BB962C8B-B14F-4D97-AF65-F5344CB8AC3E}">
        <p14:creationId xmlns:p14="http://schemas.microsoft.com/office/powerpoint/2010/main" val="236815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CA97-2BED-8AB1-AB23-5AE302BCAD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85F7E88-D80A-D6A3-D97A-C676EE8B4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7AB0EB6-3B55-ED58-F4CB-8B8406B01D8D}"/>
              </a:ext>
            </a:extLst>
          </p:cNvPr>
          <p:cNvSpPr>
            <a:spLocks noGrp="1"/>
          </p:cNvSpPr>
          <p:nvPr>
            <p:ph type="dt" sz="half" idx="10"/>
          </p:nvPr>
        </p:nvSpPr>
        <p:spPr/>
        <p:txBody>
          <a:bodyPr/>
          <a:lstStyle/>
          <a:p>
            <a:fld id="{530F1FC1-6A8F-4207-8759-B090455651BC}" type="datetime1">
              <a:rPr lang="en-GB" smtClean="0"/>
              <a:t>21/08/2026</a:t>
            </a:fld>
            <a:endParaRPr lang="en-GB"/>
          </a:p>
        </p:txBody>
      </p:sp>
      <p:sp>
        <p:nvSpPr>
          <p:cNvPr id="5" name="Footer Placeholder 4">
            <a:extLst>
              <a:ext uri="{FF2B5EF4-FFF2-40B4-BE49-F238E27FC236}">
                <a16:creationId xmlns:a16="http://schemas.microsoft.com/office/drawing/2014/main" id="{4C233ED2-7D00-1B0F-8153-8C2352FB2C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FA379B-3B76-B592-5C69-E0581E049D14}"/>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2294582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3CEDF-2976-D5D2-D24A-812A456BD47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8C5A160-9AFD-A18B-46F8-7319ADA88A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412384-FE7B-BC82-5AA7-0BCB0E04DBF9}"/>
              </a:ext>
            </a:extLst>
          </p:cNvPr>
          <p:cNvSpPr>
            <a:spLocks noGrp="1"/>
          </p:cNvSpPr>
          <p:nvPr>
            <p:ph type="dt" sz="half" idx="10"/>
          </p:nvPr>
        </p:nvSpPr>
        <p:spPr/>
        <p:txBody>
          <a:bodyPr/>
          <a:lstStyle/>
          <a:p>
            <a:fld id="{374872A1-D151-4FD9-B992-E0235A5EE8BA}" type="datetime1">
              <a:rPr lang="en-GB" smtClean="0"/>
              <a:t>21/08/2026</a:t>
            </a:fld>
            <a:endParaRPr lang="en-GB"/>
          </a:p>
        </p:txBody>
      </p:sp>
      <p:sp>
        <p:nvSpPr>
          <p:cNvPr id="5" name="Footer Placeholder 4">
            <a:extLst>
              <a:ext uri="{FF2B5EF4-FFF2-40B4-BE49-F238E27FC236}">
                <a16:creationId xmlns:a16="http://schemas.microsoft.com/office/drawing/2014/main" id="{B594D56E-86BF-2763-231E-099016922F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3E4EC5-BBDA-3226-56CB-C93B72DA401B}"/>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3666985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25CEA7-7DCC-BD2B-CB1F-857236AF40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028703-E455-855D-E587-AB99B8315D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90E939-0B40-4DA6-7DCE-F53DBFCCA330}"/>
              </a:ext>
            </a:extLst>
          </p:cNvPr>
          <p:cNvSpPr>
            <a:spLocks noGrp="1"/>
          </p:cNvSpPr>
          <p:nvPr>
            <p:ph type="dt" sz="half" idx="10"/>
          </p:nvPr>
        </p:nvSpPr>
        <p:spPr/>
        <p:txBody>
          <a:bodyPr/>
          <a:lstStyle/>
          <a:p>
            <a:fld id="{D091FAFD-DC76-44C9-8238-E90DE56B146D}" type="datetime1">
              <a:rPr lang="en-GB" smtClean="0"/>
              <a:t>21/08/2026</a:t>
            </a:fld>
            <a:endParaRPr lang="en-GB"/>
          </a:p>
        </p:txBody>
      </p:sp>
      <p:sp>
        <p:nvSpPr>
          <p:cNvPr id="5" name="Footer Placeholder 4">
            <a:extLst>
              <a:ext uri="{FF2B5EF4-FFF2-40B4-BE49-F238E27FC236}">
                <a16:creationId xmlns:a16="http://schemas.microsoft.com/office/drawing/2014/main" id="{6665DF20-C62A-2FA3-601D-84E68D49AA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F31425-27D4-DBE4-6B3A-4262546B9BA6}"/>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2683326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969BE-BEC1-90D5-B62A-E28A726D5A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150ACEF-2B08-1042-495B-5550CFDD9B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4EF057-65C1-9FEC-364F-EF26CF245E95}"/>
              </a:ext>
            </a:extLst>
          </p:cNvPr>
          <p:cNvSpPr>
            <a:spLocks noGrp="1"/>
          </p:cNvSpPr>
          <p:nvPr>
            <p:ph type="dt" sz="half" idx="10"/>
          </p:nvPr>
        </p:nvSpPr>
        <p:spPr/>
        <p:txBody>
          <a:bodyPr/>
          <a:lstStyle/>
          <a:p>
            <a:fld id="{302CE5A2-A511-452C-BD2B-9FAB6BAF0431}" type="datetime1">
              <a:rPr lang="en-GB" smtClean="0"/>
              <a:t>21/08/2026</a:t>
            </a:fld>
            <a:endParaRPr lang="en-GB"/>
          </a:p>
        </p:txBody>
      </p:sp>
      <p:sp>
        <p:nvSpPr>
          <p:cNvPr id="5" name="Footer Placeholder 4">
            <a:extLst>
              <a:ext uri="{FF2B5EF4-FFF2-40B4-BE49-F238E27FC236}">
                <a16:creationId xmlns:a16="http://schemas.microsoft.com/office/drawing/2014/main" id="{35ED957B-6B17-3110-BEC3-445CAF5AFF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7FAE246-C81C-E85A-C6B6-B2CB0E3C264A}"/>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1235675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1B98D-02CA-EB28-23CE-C02DB2D60D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C800A5-A457-36D9-A9E2-70720E5047C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001908-35B2-AF6D-B203-26C9F169D2A6}"/>
              </a:ext>
            </a:extLst>
          </p:cNvPr>
          <p:cNvSpPr>
            <a:spLocks noGrp="1"/>
          </p:cNvSpPr>
          <p:nvPr>
            <p:ph type="dt" sz="half" idx="10"/>
          </p:nvPr>
        </p:nvSpPr>
        <p:spPr/>
        <p:txBody>
          <a:bodyPr/>
          <a:lstStyle/>
          <a:p>
            <a:fld id="{C95F09DC-E8AB-42EC-B44B-5B887FAE63B0}" type="datetime1">
              <a:rPr lang="en-GB" smtClean="0"/>
              <a:t>21/08/2026</a:t>
            </a:fld>
            <a:endParaRPr lang="en-GB"/>
          </a:p>
        </p:txBody>
      </p:sp>
      <p:sp>
        <p:nvSpPr>
          <p:cNvPr id="5" name="Footer Placeholder 4">
            <a:extLst>
              <a:ext uri="{FF2B5EF4-FFF2-40B4-BE49-F238E27FC236}">
                <a16:creationId xmlns:a16="http://schemas.microsoft.com/office/drawing/2014/main" id="{F2453982-BFDA-BCDC-F9CE-0BF45AD422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80064F-7C1A-5595-B9E8-6DCA28AAF6CE}"/>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873956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06464-456C-E3C5-C4E1-237DE182CE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1D29DA-443D-7205-8A64-5CDF0A18C2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6EC7484-2626-546C-24F5-2BE44D779E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A90AA22-5660-D244-0E62-D4B54769872B}"/>
              </a:ext>
            </a:extLst>
          </p:cNvPr>
          <p:cNvSpPr>
            <a:spLocks noGrp="1"/>
          </p:cNvSpPr>
          <p:nvPr>
            <p:ph type="dt" sz="half" idx="10"/>
          </p:nvPr>
        </p:nvSpPr>
        <p:spPr/>
        <p:txBody>
          <a:bodyPr/>
          <a:lstStyle/>
          <a:p>
            <a:fld id="{8308C8BF-FDA0-4C8B-8577-DA516B35D8A4}" type="datetime1">
              <a:rPr lang="en-GB" smtClean="0"/>
              <a:t>21/08/2026</a:t>
            </a:fld>
            <a:endParaRPr lang="en-GB"/>
          </a:p>
        </p:txBody>
      </p:sp>
      <p:sp>
        <p:nvSpPr>
          <p:cNvPr id="6" name="Footer Placeholder 5">
            <a:extLst>
              <a:ext uri="{FF2B5EF4-FFF2-40B4-BE49-F238E27FC236}">
                <a16:creationId xmlns:a16="http://schemas.microsoft.com/office/drawing/2014/main" id="{33691DFA-EB66-2060-ED1B-B7CB088C26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714053-572C-E4B9-E30D-7B09E3035495}"/>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2989173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F40AC-3F3D-C5CF-F62E-DB01CA293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D8711A-4DCC-E33C-E874-EF6BA1C542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9B62F2-08AC-7DD3-71B1-D8D45F22C0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269DB21-E641-B610-C220-311E9F2F04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C96984-6488-DB0B-C3DF-DD3284768F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829F1D-3180-3C24-23DB-ED37E3A21248}"/>
              </a:ext>
            </a:extLst>
          </p:cNvPr>
          <p:cNvSpPr>
            <a:spLocks noGrp="1"/>
          </p:cNvSpPr>
          <p:nvPr>
            <p:ph type="dt" sz="half" idx="10"/>
          </p:nvPr>
        </p:nvSpPr>
        <p:spPr/>
        <p:txBody>
          <a:bodyPr/>
          <a:lstStyle/>
          <a:p>
            <a:fld id="{A25091B4-9989-4AF9-A34B-C497BA410C1E}" type="datetime1">
              <a:rPr lang="en-GB" smtClean="0"/>
              <a:t>21/08/2026</a:t>
            </a:fld>
            <a:endParaRPr lang="en-GB"/>
          </a:p>
        </p:txBody>
      </p:sp>
      <p:sp>
        <p:nvSpPr>
          <p:cNvPr id="8" name="Footer Placeholder 7">
            <a:extLst>
              <a:ext uri="{FF2B5EF4-FFF2-40B4-BE49-F238E27FC236}">
                <a16:creationId xmlns:a16="http://schemas.microsoft.com/office/drawing/2014/main" id="{441C0CD3-00E2-E28D-0452-E7B91B65486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DFEF16A-CD87-7D8E-B57E-3BB7B5DF041D}"/>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338843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6BC87-3048-59C0-EF45-89C565EB224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4F063B5-13DD-32AD-0692-C57A7C73CEBE}"/>
              </a:ext>
            </a:extLst>
          </p:cNvPr>
          <p:cNvSpPr>
            <a:spLocks noGrp="1"/>
          </p:cNvSpPr>
          <p:nvPr>
            <p:ph type="dt" sz="half" idx="10"/>
          </p:nvPr>
        </p:nvSpPr>
        <p:spPr/>
        <p:txBody>
          <a:bodyPr/>
          <a:lstStyle/>
          <a:p>
            <a:fld id="{F95A25C6-758E-42B2-8D9C-78DA817F0425}" type="datetime1">
              <a:rPr lang="en-GB" smtClean="0"/>
              <a:t>21/08/2026</a:t>
            </a:fld>
            <a:endParaRPr lang="en-GB"/>
          </a:p>
        </p:txBody>
      </p:sp>
      <p:sp>
        <p:nvSpPr>
          <p:cNvPr id="4" name="Footer Placeholder 3">
            <a:extLst>
              <a:ext uri="{FF2B5EF4-FFF2-40B4-BE49-F238E27FC236}">
                <a16:creationId xmlns:a16="http://schemas.microsoft.com/office/drawing/2014/main" id="{07723BE7-502B-2725-EA64-01C302C05C6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BF9916-249F-E90D-E822-9A436966FEE1}"/>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3109117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F37237-7A64-6022-509C-F551908042BE}"/>
              </a:ext>
            </a:extLst>
          </p:cNvPr>
          <p:cNvSpPr>
            <a:spLocks noGrp="1"/>
          </p:cNvSpPr>
          <p:nvPr>
            <p:ph type="dt" sz="half" idx="10"/>
          </p:nvPr>
        </p:nvSpPr>
        <p:spPr/>
        <p:txBody>
          <a:bodyPr/>
          <a:lstStyle/>
          <a:p>
            <a:fld id="{CF59B25E-0CE5-46BC-A01A-318AAD6A54F3}" type="datetime1">
              <a:rPr lang="en-GB" smtClean="0"/>
              <a:t>21/08/2026</a:t>
            </a:fld>
            <a:endParaRPr lang="en-GB"/>
          </a:p>
        </p:txBody>
      </p:sp>
      <p:sp>
        <p:nvSpPr>
          <p:cNvPr id="3" name="Footer Placeholder 2">
            <a:extLst>
              <a:ext uri="{FF2B5EF4-FFF2-40B4-BE49-F238E27FC236}">
                <a16:creationId xmlns:a16="http://schemas.microsoft.com/office/drawing/2014/main" id="{81B85267-4FD7-09B1-5890-1D942C53E25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2EE57B5-51FB-D684-2384-286369B564A2}"/>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267631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DF6D1-7BCF-7F91-12AE-4E1B038691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BB3DBB-3A53-4596-40E4-345EBA1134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83EA44-AEB4-1B97-BFE6-45667BDC9A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B89D72-A636-85B8-5D30-DBD725CA8484}"/>
              </a:ext>
            </a:extLst>
          </p:cNvPr>
          <p:cNvSpPr>
            <a:spLocks noGrp="1"/>
          </p:cNvSpPr>
          <p:nvPr>
            <p:ph type="dt" sz="half" idx="10"/>
          </p:nvPr>
        </p:nvSpPr>
        <p:spPr/>
        <p:txBody>
          <a:bodyPr/>
          <a:lstStyle/>
          <a:p>
            <a:fld id="{895A62B0-2A7C-4D21-B448-08B9414D1402}" type="datetime1">
              <a:rPr lang="en-GB" smtClean="0"/>
              <a:t>21/08/2026</a:t>
            </a:fld>
            <a:endParaRPr lang="en-GB"/>
          </a:p>
        </p:txBody>
      </p:sp>
      <p:sp>
        <p:nvSpPr>
          <p:cNvPr id="6" name="Footer Placeholder 5">
            <a:extLst>
              <a:ext uri="{FF2B5EF4-FFF2-40B4-BE49-F238E27FC236}">
                <a16:creationId xmlns:a16="http://schemas.microsoft.com/office/drawing/2014/main" id="{95E12E3F-4628-C5C7-4242-FD9DBBC9E7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2D02CB-CAFF-014D-B264-20BB42B3316D}"/>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4110800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27B24-5F14-93CD-8A75-A883A0F832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9127CBB-24A7-A7A6-1FD4-558DE267A5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C5E1AF-EEEC-AE29-19E4-84050384CB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BE002F-1CB0-E4BC-50E1-978C9391CB26}"/>
              </a:ext>
            </a:extLst>
          </p:cNvPr>
          <p:cNvSpPr>
            <a:spLocks noGrp="1"/>
          </p:cNvSpPr>
          <p:nvPr>
            <p:ph type="dt" sz="half" idx="10"/>
          </p:nvPr>
        </p:nvSpPr>
        <p:spPr/>
        <p:txBody>
          <a:bodyPr/>
          <a:lstStyle/>
          <a:p>
            <a:fld id="{E2BE841C-BA6D-40AD-B4BD-EEB34BFCD90C}" type="datetime1">
              <a:rPr lang="en-GB" smtClean="0"/>
              <a:t>21/08/2026</a:t>
            </a:fld>
            <a:endParaRPr lang="en-GB"/>
          </a:p>
        </p:txBody>
      </p:sp>
      <p:sp>
        <p:nvSpPr>
          <p:cNvPr id="6" name="Footer Placeholder 5">
            <a:extLst>
              <a:ext uri="{FF2B5EF4-FFF2-40B4-BE49-F238E27FC236}">
                <a16:creationId xmlns:a16="http://schemas.microsoft.com/office/drawing/2014/main" id="{212AD08E-0002-CCED-6D48-C1345B469B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F82339-98A4-52DA-AD44-6717923D8165}"/>
              </a:ext>
            </a:extLst>
          </p:cNvPr>
          <p:cNvSpPr>
            <a:spLocks noGrp="1"/>
          </p:cNvSpPr>
          <p:nvPr>
            <p:ph type="sldNum" sz="quarter" idx="12"/>
          </p:nvPr>
        </p:nvSpPr>
        <p:spPr/>
        <p:txBody>
          <a:bodyPr/>
          <a:lstStyle/>
          <a:p>
            <a:fld id="{6D7426F9-C26B-453D-BE49-8484EA02A9B6}" type="slidenum">
              <a:rPr lang="en-GB" smtClean="0"/>
              <a:t>‹#›</a:t>
            </a:fld>
            <a:endParaRPr lang="en-GB"/>
          </a:p>
        </p:txBody>
      </p:sp>
    </p:spTree>
    <p:extLst>
      <p:ext uri="{BB962C8B-B14F-4D97-AF65-F5344CB8AC3E}">
        <p14:creationId xmlns:p14="http://schemas.microsoft.com/office/powerpoint/2010/main" val="2344216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F7D9F7-1EB5-4CC0-F018-B4D84964C5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033C423-EECF-7B75-DDEF-9E3C0DCE17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818BD0-BBC5-34D0-20F3-6D6DB1DC26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ED65A6-3476-47A0-A4D9-0E69B566D266}" type="datetime1">
              <a:rPr lang="en-GB" smtClean="0"/>
              <a:t>21/08/2026</a:t>
            </a:fld>
            <a:endParaRPr lang="en-GB"/>
          </a:p>
        </p:txBody>
      </p:sp>
      <p:sp>
        <p:nvSpPr>
          <p:cNvPr id="5" name="Footer Placeholder 4">
            <a:extLst>
              <a:ext uri="{FF2B5EF4-FFF2-40B4-BE49-F238E27FC236}">
                <a16:creationId xmlns:a16="http://schemas.microsoft.com/office/drawing/2014/main" id="{0912F884-20F8-443B-F323-9036A7C794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40C6E5D-E62A-1C37-91CF-C22EB581E4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7426F9-C26B-453D-BE49-8484EA02A9B6}" type="slidenum">
              <a:rPr lang="en-GB" smtClean="0"/>
              <a:t>‹#›</a:t>
            </a:fld>
            <a:endParaRPr lang="en-GB"/>
          </a:p>
        </p:txBody>
      </p:sp>
    </p:spTree>
    <p:extLst>
      <p:ext uri="{BB962C8B-B14F-4D97-AF65-F5344CB8AC3E}">
        <p14:creationId xmlns:p14="http://schemas.microsoft.com/office/powerpoint/2010/main" val="3764625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emf"/><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35.png"/><Relationship Id="rId7" Type="http://schemas.openxmlformats.org/officeDocument/2006/relationships/image" Target="../media/image36.png"/><Relationship Id="rId12"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38.png"/><Relationship Id="rId5" Type="http://schemas.openxmlformats.org/officeDocument/2006/relationships/image" Target="../media/image80.png"/><Relationship Id="rId10" Type="http://schemas.openxmlformats.org/officeDocument/2006/relationships/image" Target="../media/image37.png"/><Relationship Id="rId4" Type="http://schemas.openxmlformats.org/officeDocument/2006/relationships/image" Target="../media/image70.png"/><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40.png"/><Relationship Id="rId1" Type="http://schemas.openxmlformats.org/officeDocument/2006/relationships/slideLayout" Target="../slideLayouts/slideLayout6.xml"/><Relationship Id="rId5" Type="http://schemas.openxmlformats.org/officeDocument/2006/relationships/image" Target="../media/image280.png"/><Relationship Id="rId4" Type="http://schemas.openxmlformats.org/officeDocument/2006/relationships/image" Target="../media/image270.png"/></Relationships>
</file>

<file path=ppt/slides/_rels/slide1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hyperlink" Target="https://indico.cern.ch/event/527312/contributions/2434220/attachments/1405515/2147153/20161201_DesignofXbandTDS_Waltersmeeting.pdf" TargetMode="External"/><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gi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4.gif"/><Relationship Id="rId7" Type="http://schemas.openxmlformats.org/officeDocument/2006/relationships/image" Target="../media/image58.png"/><Relationship Id="rId2" Type="http://schemas.openxmlformats.org/officeDocument/2006/relationships/image" Target="../media/image23.gif"/><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54.png"/><Relationship Id="rId7" Type="http://schemas.openxmlformats.org/officeDocument/2006/relationships/image" Target="../media/image81.png"/><Relationship Id="rId2" Type="http://schemas.openxmlformats.org/officeDocument/2006/relationships/image" Target="../media/image300.png"/><Relationship Id="rId1" Type="http://schemas.openxmlformats.org/officeDocument/2006/relationships/slideLayout" Target="../slideLayouts/slideLayout6.xml"/><Relationship Id="rId6" Type="http://schemas.openxmlformats.org/officeDocument/2006/relationships/image" Target="../media/image72.png"/><Relationship Id="rId5" Type="http://schemas.openxmlformats.org/officeDocument/2006/relationships/image" Target="../media/image67.png"/><Relationship Id="rId10" Type="http://schemas.openxmlformats.org/officeDocument/2006/relationships/image" Target="../media/image59.png"/><Relationship Id="rId4" Type="http://schemas.openxmlformats.org/officeDocument/2006/relationships/image" Target="../media/image510.png"/><Relationship Id="rId9" Type="http://schemas.openxmlformats.org/officeDocument/2006/relationships/image" Target="../media/image100.pn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image" Target="../media/image490.png"/><Relationship Id="rId13" Type="http://schemas.openxmlformats.org/officeDocument/2006/relationships/image" Target="../media/image540.png"/><Relationship Id="rId3" Type="http://schemas.openxmlformats.org/officeDocument/2006/relationships/image" Target="../media/image63.png"/><Relationship Id="rId7" Type="http://schemas.openxmlformats.org/officeDocument/2006/relationships/image" Target="../media/image480.png"/><Relationship Id="rId12" Type="http://schemas.openxmlformats.org/officeDocument/2006/relationships/image" Target="../media/image530.png"/><Relationship Id="rId2" Type="http://schemas.openxmlformats.org/officeDocument/2006/relationships/image" Target="../media/image62.png"/><Relationship Id="rId1" Type="http://schemas.openxmlformats.org/officeDocument/2006/relationships/slideLayout" Target="../slideLayouts/slideLayout6.xml"/><Relationship Id="rId6" Type="http://schemas.openxmlformats.org/officeDocument/2006/relationships/image" Target="../media/image470.png"/><Relationship Id="rId11" Type="http://schemas.openxmlformats.org/officeDocument/2006/relationships/image" Target="../media/image520.png"/><Relationship Id="rId5" Type="http://schemas.openxmlformats.org/officeDocument/2006/relationships/image" Target="../media/image65.png"/><Relationship Id="rId10" Type="http://schemas.openxmlformats.org/officeDocument/2006/relationships/image" Target="../media/image66.png"/><Relationship Id="rId4" Type="http://schemas.openxmlformats.org/officeDocument/2006/relationships/image" Target="../media/image64.png"/><Relationship Id="rId9" Type="http://schemas.openxmlformats.org/officeDocument/2006/relationships/image" Target="../media/image500.png"/><Relationship Id="rId14" Type="http://schemas.openxmlformats.org/officeDocument/2006/relationships/image" Target="../media/image6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0.gif"/><Relationship Id="rId3" Type="http://schemas.openxmlformats.org/officeDocument/2006/relationships/image" Target="../media/image15.gif"/><Relationship Id="rId7" Type="http://schemas.openxmlformats.org/officeDocument/2006/relationships/image" Target="../media/image19.gif"/><Relationship Id="rId2" Type="http://schemas.openxmlformats.org/officeDocument/2006/relationships/image" Target="../media/image14.emf"/><Relationship Id="rId1" Type="http://schemas.openxmlformats.org/officeDocument/2006/relationships/slideLayout" Target="../slideLayouts/slideLayout2.xml"/><Relationship Id="rId6" Type="http://schemas.openxmlformats.org/officeDocument/2006/relationships/image" Target="../media/image18.gif"/><Relationship Id="rId11" Type="http://schemas.openxmlformats.org/officeDocument/2006/relationships/image" Target="../media/image23.gif"/><Relationship Id="rId5" Type="http://schemas.openxmlformats.org/officeDocument/2006/relationships/image" Target="../media/image17.gif"/><Relationship Id="rId10" Type="http://schemas.openxmlformats.org/officeDocument/2006/relationships/image" Target="../media/image22.gif"/><Relationship Id="rId4" Type="http://schemas.openxmlformats.org/officeDocument/2006/relationships/image" Target="../media/image16.gif"/><Relationship Id="rId9" Type="http://schemas.openxmlformats.org/officeDocument/2006/relationships/image" Target="../media/image2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6525C-8DAA-B3FB-2354-1185B7DB4429}"/>
              </a:ext>
            </a:extLst>
          </p:cNvPr>
          <p:cNvSpPr>
            <a:spLocks noGrp="1"/>
          </p:cNvSpPr>
          <p:nvPr>
            <p:ph type="ctrTitle"/>
          </p:nvPr>
        </p:nvSpPr>
        <p:spPr/>
        <p:txBody>
          <a:bodyPr>
            <a:normAutofit fontScale="90000"/>
          </a:bodyPr>
          <a:lstStyle/>
          <a:p>
            <a:r>
              <a:rPr lang="en-GB" dirty="0"/>
              <a:t>C-Band High Power </a:t>
            </a:r>
            <a:br>
              <a:rPr lang="en-GB" dirty="0"/>
            </a:br>
            <a:r>
              <a:rPr lang="en-GB" dirty="0"/>
              <a:t>RF Components and Planning for Phase 0</a:t>
            </a:r>
          </a:p>
        </p:txBody>
      </p:sp>
      <p:sp>
        <p:nvSpPr>
          <p:cNvPr id="3" name="Subtitle 2">
            <a:extLst>
              <a:ext uri="{FF2B5EF4-FFF2-40B4-BE49-F238E27FC236}">
                <a16:creationId xmlns:a16="http://schemas.microsoft.com/office/drawing/2014/main" id="{44DA04AD-FE78-6495-4A21-B681D37FBEA8}"/>
              </a:ext>
            </a:extLst>
          </p:cNvPr>
          <p:cNvSpPr>
            <a:spLocks noGrp="1"/>
          </p:cNvSpPr>
          <p:nvPr>
            <p:ph type="subTitle" idx="1"/>
          </p:nvPr>
        </p:nvSpPr>
        <p:spPr/>
        <p:txBody>
          <a:bodyPr/>
          <a:lstStyle/>
          <a:p>
            <a:r>
              <a:rPr lang="en-GB" dirty="0"/>
              <a:t>A. </a:t>
            </a:r>
            <a:r>
              <a:rPr lang="en-GB" dirty="0" err="1"/>
              <a:t>D’Elia</a:t>
            </a:r>
            <a:endParaRPr lang="en-GB" dirty="0"/>
          </a:p>
        </p:txBody>
      </p:sp>
    </p:spTree>
    <p:extLst>
      <p:ext uri="{BB962C8B-B14F-4D97-AF65-F5344CB8AC3E}">
        <p14:creationId xmlns:p14="http://schemas.microsoft.com/office/powerpoint/2010/main" val="3872649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EB0ECD-3635-5761-2A00-97935844A8EB}"/>
              </a:ext>
            </a:extLst>
          </p:cNvPr>
          <p:cNvSpPr>
            <a:spLocks noGrp="1"/>
          </p:cNvSpPr>
          <p:nvPr>
            <p:ph type="title"/>
          </p:nvPr>
        </p:nvSpPr>
        <p:spPr>
          <a:xfrm>
            <a:off x="838200" y="2766218"/>
            <a:ext cx="10515600" cy="1325563"/>
          </a:xfrm>
        </p:spPr>
        <p:txBody>
          <a:bodyPr/>
          <a:lstStyle/>
          <a:p>
            <a:pPr algn="ctr"/>
            <a:r>
              <a:rPr lang="en-GB" b="1" dirty="0"/>
              <a:t>Additional Slides</a:t>
            </a:r>
          </a:p>
        </p:txBody>
      </p:sp>
      <p:sp>
        <p:nvSpPr>
          <p:cNvPr id="2" name="Slide Number Placeholder 1">
            <a:extLst>
              <a:ext uri="{FF2B5EF4-FFF2-40B4-BE49-F238E27FC236}">
                <a16:creationId xmlns:a16="http://schemas.microsoft.com/office/drawing/2014/main" id="{A9EF970D-E417-23AD-480F-1B756DF33EC5}"/>
              </a:ext>
            </a:extLst>
          </p:cNvPr>
          <p:cNvSpPr>
            <a:spLocks noGrp="1"/>
          </p:cNvSpPr>
          <p:nvPr>
            <p:ph type="sldNum" sz="quarter" idx="12"/>
          </p:nvPr>
        </p:nvSpPr>
        <p:spPr/>
        <p:txBody>
          <a:bodyPr/>
          <a:lstStyle/>
          <a:p>
            <a:fld id="{6D7426F9-C26B-453D-BE49-8484EA02A9B6}" type="slidenum">
              <a:rPr lang="en-GB" smtClean="0"/>
              <a:t>10</a:t>
            </a:fld>
            <a:endParaRPr lang="en-GB"/>
          </a:p>
        </p:txBody>
      </p:sp>
    </p:spTree>
    <p:extLst>
      <p:ext uri="{BB962C8B-B14F-4D97-AF65-F5344CB8AC3E}">
        <p14:creationId xmlns:p14="http://schemas.microsoft.com/office/powerpoint/2010/main" val="295285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43764-7AC1-9F1B-40AE-C336134E9E14}"/>
              </a:ext>
            </a:extLst>
          </p:cNvPr>
          <p:cNvSpPr>
            <a:spLocks noGrp="1"/>
          </p:cNvSpPr>
          <p:nvPr>
            <p:ph type="title"/>
          </p:nvPr>
        </p:nvSpPr>
        <p:spPr>
          <a:xfrm>
            <a:off x="838200" y="134292"/>
            <a:ext cx="10515600" cy="1325563"/>
          </a:xfrm>
        </p:spPr>
        <p:txBody>
          <a:bodyPr/>
          <a:lstStyle/>
          <a:p>
            <a:r>
              <a:rPr lang="en-GB" dirty="0"/>
              <a:t>High Power RF C-Band RF Components for the (next) future</a:t>
            </a:r>
          </a:p>
        </p:txBody>
      </p:sp>
      <p:pic>
        <p:nvPicPr>
          <p:cNvPr id="4" name="Picture 3">
            <a:extLst>
              <a:ext uri="{FF2B5EF4-FFF2-40B4-BE49-F238E27FC236}">
                <a16:creationId xmlns:a16="http://schemas.microsoft.com/office/drawing/2014/main" id="{2B6A487C-3078-8869-46E4-AD925C56CA67}"/>
              </a:ext>
            </a:extLst>
          </p:cNvPr>
          <p:cNvPicPr>
            <a:picLocks noChangeAspect="1"/>
          </p:cNvPicPr>
          <p:nvPr/>
        </p:nvPicPr>
        <p:blipFill>
          <a:blip r:embed="rId2"/>
          <a:stretch>
            <a:fillRect/>
          </a:stretch>
        </p:blipFill>
        <p:spPr>
          <a:xfrm>
            <a:off x="370823" y="2554475"/>
            <a:ext cx="5628028" cy="3485378"/>
          </a:xfrm>
          <a:prstGeom prst="rect">
            <a:avLst/>
          </a:prstGeom>
          <a:ln>
            <a:solidFill>
              <a:schemeClr val="tx1"/>
            </a:solidFill>
          </a:ln>
        </p:spPr>
      </p:pic>
      <p:sp>
        <p:nvSpPr>
          <p:cNvPr id="5" name="TextBox 4">
            <a:extLst>
              <a:ext uri="{FF2B5EF4-FFF2-40B4-BE49-F238E27FC236}">
                <a16:creationId xmlns:a16="http://schemas.microsoft.com/office/drawing/2014/main" id="{16E1B6DB-8305-0968-EC9E-18E3A8929D43}"/>
              </a:ext>
            </a:extLst>
          </p:cNvPr>
          <p:cNvSpPr txBox="1"/>
          <p:nvPr/>
        </p:nvSpPr>
        <p:spPr>
          <a:xfrm>
            <a:off x="370824" y="1690688"/>
            <a:ext cx="5628027" cy="707886"/>
          </a:xfrm>
          <a:prstGeom prst="rect">
            <a:avLst/>
          </a:prstGeom>
          <a:noFill/>
        </p:spPr>
        <p:txBody>
          <a:bodyPr wrap="square" rtlCol="0">
            <a:spAutoFit/>
          </a:bodyPr>
          <a:lstStyle/>
          <a:p>
            <a:r>
              <a:rPr lang="en-GB" sz="2000" dirty="0"/>
              <a:t>Many high power RF components have been developed for CLIC:</a:t>
            </a:r>
          </a:p>
        </p:txBody>
      </p:sp>
      <p:sp>
        <p:nvSpPr>
          <p:cNvPr id="6" name="TextBox 5">
            <a:extLst>
              <a:ext uri="{FF2B5EF4-FFF2-40B4-BE49-F238E27FC236}">
                <a16:creationId xmlns:a16="http://schemas.microsoft.com/office/drawing/2014/main" id="{C763741E-3D0D-E68E-B405-6834C4F32DCA}"/>
              </a:ext>
            </a:extLst>
          </p:cNvPr>
          <p:cNvSpPr txBox="1"/>
          <p:nvPr/>
        </p:nvSpPr>
        <p:spPr>
          <a:xfrm>
            <a:off x="6584177" y="1439917"/>
            <a:ext cx="5075319" cy="461665"/>
          </a:xfrm>
          <a:prstGeom prst="rect">
            <a:avLst/>
          </a:prstGeom>
          <a:noFill/>
        </p:spPr>
        <p:txBody>
          <a:bodyPr wrap="square" rtlCol="0">
            <a:spAutoFit/>
          </a:bodyPr>
          <a:lstStyle/>
          <a:p>
            <a:pPr algn="ctr"/>
            <a:r>
              <a:rPr lang="en-GB" sz="2400" b="1" dirty="0"/>
              <a:t>X-Band E-Hybrid</a:t>
            </a:r>
          </a:p>
        </p:txBody>
      </p:sp>
      <p:pic>
        <p:nvPicPr>
          <p:cNvPr id="7" name="Picture 6">
            <a:extLst>
              <a:ext uri="{FF2B5EF4-FFF2-40B4-BE49-F238E27FC236}">
                <a16:creationId xmlns:a16="http://schemas.microsoft.com/office/drawing/2014/main" id="{42B61ED1-7F39-1EFF-4CB2-1CCC91AE0350}"/>
              </a:ext>
            </a:extLst>
          </p:cNvPr>
          <p:cNvPicPr>
            <a:picLocks noChangeAspect="1"/>
          </p:cNvPicPr>
          <p:nvPr/>
        </p:nvPicPr>
        <p:blipFill>
          <a:blip r:embed="rId3"/>
          <a:srcRect b="56387"/>
          <a:stretch/>
        </p:blipFill>
        <p:spPr>
          <a:xfrm>
            <a:off x="7084016" y="1845794"/>
            <a:ext cx="3838958" cy="2001522"/>
          </a:xfrm>
          <a:prstGeom prst="rect">
            <a:avLst/>
          </a:prstGeom>
        </p:spPr>
      </p:pic>
      <p:pic>
        <p:nvPicPr>
          <p:cNvPr id="8" name="Picture 7">
            <a:extLst>
              <a:ext uri="{FF2B5EF4-FFF2-40B4-BE49-F238E27FC236}">
                <a16:creationId xmlns:a16="http://schemas.microsoft.com/office/drawing/2014/main" id="{3BC7347B-0855-9D74-8488-1F555CD18931}"/>
              </a:ext>
            </a:extLst>
          </p:cNvPr>
          <p:cNvPicPr>
            <a:picLocks noChangeAspect="1"/>
          </p:cNvPicPr>
          <p:nvPr/>
        </p:nvPicPr>
        <p:blipFill>
          <a:blip r:embed="rId4"/>
          <a:srcRect b="52725"/>
          <a:stretch/>
        </p:blipFill>
        <p:spPr>
          <a:xfrm>
            <a:off x="7084016" y="4484025"/>
            <a:ext cx="3838958" cy="2154938"/>
          </a:xfrm>
          <a:prstGeom prst="rect">
            <a:avLst/>
          </a:prstGeom>
        </p:spPr>
      </p:pic>
      <p:sp>
        <p:nvSpPr>
          <p:cNvPr id="9" name="TextBox 8">
            <a:extLst>
              <a:ext uri="{FF2B5EF4-FFF2-40B4-BE49-F238E27FC236}">
                <a16:creationId xmlns:a16="http://schemas.microsoft.com/office/drawing/2014/main" id="{A05E7B63-997D-3A52-FC58-20A4AF7E0C3C}"/>
              </a:ext>
            </a:extLst>
          </p:cNvPr>
          <p:cNvSpPr txBox="1"/>
          <p:nvPr/>
        </p:nvSpPr>
        <p:spPr>
          <a:xfrm>
            <a:off x="7457984" y="4022360"/>
            <a:ext cx="3327706" cy="461665"/>
          </a:xfrm>
          <a:prstGeom prst="rect">
            <a:avLst/>
          </a:prstGeom>
          <a:noFill/>
        </p:spPr>
        <p:txBody>
          <a:bodyPr wrap="none" rtlCol="0">
            <a:spAutoFit/>
          </a:bodyPr>
          <a:lstStyle/>
          <a:p>
            <a:r>
              <a:rPr lang="en-GB" sz="2400" b="1" dirty="0"/>
              <a:t>X-Band E-Field Rotator</a:t>
            </a:r>
          </a:p>
        </p:txBody>
      </p:sp>
      <p:sp>
        <p:nvSpPr>
          <p:cNvPr id="3" name="Slide Number Placeholder 2">
            <a:extLst>
              <a:ext uri="{FF2B5EF4-FFF2-40B4-BE49-F238E27FC236}">
                <a16:creationId xmlns:a16="http://schemas.microsoft.com/office/drawing/2014/main" id="{921B54E7-52EE-1AC6-3284-ADEFA92FDD44}"/>
              </a:ext>
            </a:extLst>
          </p:cNvPr>
          <p:cNvSpPr>
            <a:spLocks noGrp="1"/>
          </p:cNvSpPr>
          <p:nvPr>
            <p:ph type="sldNum" sz="quarter" idx="12"/>
          </p:nvPr>
        </p:nvSpPr>
        <p:spPr/>
        <p:txBody>
          <a:bodyPr/>
          <a:lstStyle/>
          <a:p>
            <a:fld id="{6D7426F9-C26B-453D-BE49-8484EA02A9B6}" type="slidenum">
              <a:rPr lang="en-GB" smtClean="0"/>
              <a:t>11</a:t>
            </a:fld>
            <a:endParaRPr lang="en-GB"/>
          </a:p>
        </p:txBody>
      </p:sp>
    </p:spTree>
    <p:extLst>
      <p:ext uri="{BB962C8B-B14F-4D97-AF65-F5344CB8AC3E}">
        <p14:creationId xmlns:p14="http://schemas.microsoft.com/office/powerpoint/2010/main" val="739427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81265A03-494A-737F-D619-A66DF05DDA32}"/>
              </a:ext>
            </a:extLst>
          </p:cNvPr>
          <p:cNvPicPr>
            <a:picLocks noChangeAspect="1"/>
          </p:cNvPicPr>
          <p:nvPr/>
        </p:nvPicPr>
        <p:blipFill>
          <a:blip r:embed="rId2"/>
          <a:stretch>
            <a:fillRect/>
          </a:stretch>
        </p:blipFill>
        <p:spPr>
          <a:xfrm>
            <a:off x="4086328" y="1651825"/>
            <a:ext cx="4019344" cy="2737959"/>
          </a:xfrm>
          <a:prstGeom prst="rect">
            <a:avLst/>
          </a:prstGeom>
        </p:spPr>
      </p:pic>
      <p:pic>
        <p:nvPicPr>
          <p:cNvPr id="31" name="Picture 30">
            <a:extLst>
              <a:ext uri="{FF2B5EF4-FFF2-40B4-BE49-F238E27FC236}">
                <a16:creationId xmlns:a16="http://schemas.microsoft.com/office/drawing/2014/main" id="{024F94D9-AD7C-A818-10B5-306E70692F47}"/>
              </a:ext>
            </a:extLst>
          </p:cNvPr>
          <p:cNvPicPr>
            <a:picLocks noChangeAspect="1"/>
          </p:cNvPicPr>
          <p:nvPr/>
        </p:nvPicPr>
        <p:blipFill>
          <a:blip r:embed="rId3"/>
          <a:stretch>
            <a:fillRect/>
          </a:stretch>
        </p:blipFill>
        <p:spPr>
          <a:xfrm>
            <a:off x="8118845" y="1568555"/>
            <a:ext cx="4063134" cy="3033282"/>
          </a:xfrm>
          <a:prstGeom prst="rect">
            <a:avLst/>
          </a:prstGeom>
        </p:spPr>
      </p:pic>
      <p:sp>
        <p:nvSpPr>
          <p:cNvPr id="2" name="Title 1">
            <a:extLst>
              <a:ext uri="{FF2B5EF4-FFF2-40B4-BE49-F238E27FC236}">
                <a16:creationId xmlns:a16="http://schemas.microsoft.com/office/drawing/2014/main" id="{6BFA7082-EEDA-1994-BB49-8D83F6A4FC54}"/>
              </a:ext>
            </a:extLst>
          </p:cNvPr>
          <p:cNvSpPr>
            <a:spLocks noGrp="1"/>
          </p:cNvSpPr>
          <p:nvPr>
            <p:ph type="title"/>
          </p:nvPr>
        </p:nvSpPr>
        <p:spPr>
          <a:xfrm>
            <a:off x="657045" y="145819"/>
            <a:ext cx="10515600" cy="1325563"/>
          </a:xfrm>
        </p:spPr>
        <p:txBody>
          <a:bodyPr/>
          <a:lstStyle/>
          <a:p>
            <a:r>
              <a:rPr lang="en-GB" dirty="0"/>
              <a:t>C-Band E-Hybrid: 3D Models</a:t>
            </a:r>
          </a:p>
        </p:txBody>
      </p:sp>
      <p:sp>
        <p:nvSpPr>
          <p:cNvPr id="9" name="TextBox 8">
            <a:extLst>
              <a:ext uri="{FF2B5EF4-FFF2-40B4-BE49-F238E27FC236}">
                <a16:creationId xmlns:a16="http://schemas.microsoft.com/office/drawing/2014/main" id="{E9075651-8F60-A5C1-E71F-EB44836B1DDC}"/>
              </a:ext>
            </a:extLst>
          </p:cNvPr>
          <p:cNvSpPr txBox="1"/>
          <p:nvPr/>
        </p:nvSpPr>
        <p:spPr>
          <a:xfrm>
            <a:off x="4914961" y="5694332"/>
            <a:ext cx="4652642" cy="369332"/>
          </a:xfrm>
          <a:prstGeom prst="rect">
            <a:avLst/>
          </a:prstGeom>
          <a:noFill/>
        </p:spPr>
        <p:txBody>
          <a:bodyPr wrap="square" rtlCol="0">
            <a:spAutoFit/>
          </a:bodyPr>
          <a:lstStyle/>
          <a:p>
            <a:r>
              <a:rPr lang="en-GB" b="1" dirty="0"/>
              <a:t>Rectangular waveguide size fixed to WR187</a:t>
            </a:r>
          </a:p>
        </p:txBody>
      </p:sp>
      <p:sp>
        <p:nvSpPr>
          <p:cNvPr id="24" name="TextBox 23">
            <a:extLst>
              <a:ext uri="{FF2B5EF4-FFF2-40B4-BE49-F238E27FC236}">
                <a16:creationId xmlns:a16="http://schemas.microsoft.com/office/drawing/2014/main" id="{4853219A-C6CB-190E-51B8-5F3DD603296D}"/>
              </a:ext>
            </a:extLst>
          </p:cNvPr>
          <p:cNvSpPr txBox="1"/>
          <p:nvPr/>
        </p:nvSpPr>
        <p:spPr>
          <a:xfrm>
            <a:off x="4609436" y="4488320"/>
            <a:ext cx="3075155" cy="307777"/>
          </a:xfrm>
          <a:prstGeom prst="rect">
            <a:avLst/>
          </a:prstGeom>
          <a:noFill/>
        </p:spPr>
        <p:txBody>
          <a:bodyPr wrap="square" rtlCol="0">
            <a:spAutoFit/>
          </a:bodyPr>
          <a:lstStyle/>
          <a:p>
            <a:r>
              <a:rPr lang="en-GB" sz="1400" b="1" dirty="0"/>
              <a:t>This is the base for the E-Rotator</a:t>
            </a:r>
          </a:p>
        </p:txBody>
      </p:sp>
      <p:pic>
        <p:nvPicPr>
          <p:cNvPr id="29" name="Picture 28">
            <a:extLst>
              <a:ext uri="{FF2B5EF4-FFF2-40B4-BE49-F238E27FC236}">
                <a16:creationId xmlns:a16="http://schemas.microsoft.com/office/drawing/2014/main" id="{A5EC8DCD-30E4-1A47-1917-1AAD3ECF52E3}"/>
              </a:ext>
            </a:extLst>
          </p:cNvPr>
          <p:cNvPicPr>
            <a:picLocks noChangeAspect="1"/>
          </p:cNvPicPr>
          <p:nvPr/>
        </p:nvPicPr>
        <p:blipFill>
          <a:blip r:embed="rId4"/>
          <a:stretch>
            <a:fillRect/>
          </a:stretch>
        </p:blipFill>
        <p:spPr>
          <a:xfrm>
            <a:off x="547586" y="4276837"/>
            <a:ext cx="2925855" cy="2449991"/>
          </a:xfrm>
          <a:prstGeom prst="rect">
            <a:avLst/>
          </a:prstGeom>
        </p:spPr>
      </p:pic>
      <p:pic>
        <p:nvPicPr>
          <p:cNvPr id="33" name="Picture 32">
            <a:extLst>
              <a:ext uri="{FF2B5EF4-FFF2-40B4-BE49-F238E27FC236}">
                <a16:creationId xmlns:a16="http://schemas.microsoft.com/office/drawing/2014/main" id="{BB0BF834-6971-A506-EA12-E391A2AE9227}"/>
              </a:ext>
            </a:extLst>
          </p:cNvPr>
          <p:cNvPicPr>
            <a:picLocks noChangeAspect="1"/>
          </p:cNvPicPr>
          <p:nvPr/>
        </p:nvPicPr>
        <p:blipFill>
          <a:blip r:embed="rId5"/>
          <a:stretch>
            <a:fillRect/>
          </a:stretch>
        </p:blipFill>
        <p:spPr>
          <a:xfrm>
            <a:off x="10021" y="1568555"/>
            <a:ext cx="3897674" cy="2563016"/>
          </a:xfrm>
          <a:prstGeom prst="rect">
            <a:avLst/>
          </a:prstGeom>
        </p:spPr>
      </p:pic>
      <p:sp>
        <p:nvSpPr>
          <p:cNvPr id="36" name="Slide Number Placeholder 35">
            <a:extLst>
              <a:ext uri="{FF2B5EF4-FFF2-40B4-BE49-F238E27FC236}">
                <a16:creationId xmlns:a16="http://schemas.microsoft.com/office/drawing/2014/main" id="{320DA418-2ACE-C5A8-89B2-58A8770FFD7C}"/>
              </a:ext>
            </a:extLst>
          </p:cNvPr>
          <p:cNvSpPr>
            <a:spLocks noGrp="1"/>
          </p:cNvSpPr>
          <p:nvPr>
            <p:ph type="sldNum" sz="quarter" idx="12"/>
          </p:nvPr>
        </p:nvSpPr>
        <p:spPr/>
        <p:txBody>
          <a:bodyPr/>
          <a:lstStyle/>
          <a:p>
            <a:fld id="{32D4C660-68D7-4D5D-B8B0-2331B029D588}" type="slidenum">
              <a:rPr lang="en-GB" smtClean="0"/>
              <a:t>12</a:t>
            </a:fld>
            <a:endParaRPr lang="en-GB"/>
          </a:p>
        </p:txBody>
      </p:sp>
      <p:sp>
        <p:nvSpPr>
          <p:cNvPr id="3" name="TextBox 2">
            <a:extLst>
              <a:ext uri="{FF2B5EF4-FFF2-40B4-BE49-F238E27FC236}">
                <a16:creationId xmlns:a16="http://schemas.microsoft.com/office/drawing/2014/main" id="{74B4B5B8-1B6C-E857-88B7-CDE607F8A51D}"/>
              </a:ext>
            </a:extLst>
          </p:cNvPr>
          <p:cNvSpPr txBox="1"/>
          <p:nvPr/>
        </p:nvSpPr>
        <p:spPr>
          <a:xfrm>
            <a:off x="8569259" y="4494628"/>
            <a:ext cx="3075155" cy="523220"/>
          </a:xfrm>
          <a:prstGeom prst="rect">
            <a:avLst/>
          </a:prstGeom>
          <a:noFill/>
        </p:spPr>
        <p:txBody>
          <a:bodyPr wrap="square" rtlCol="0">
            <a:spAutoFit/>
          </a:bodyPr>
          <a:lstStyle/>
          <a:p>
            <a:r>
              <a:rPr lang="en-GB" sz="1400" b="1" dirty="0"/>
              <a:t>In Combination with E-Rotator allows to build a power attenuator</a:t>
            </a:r>
          </a:p>
        </p:txBody>
      </p:sp>
    </p:spTree>
    <p:extLst>
      <p:ext uri="{BB962C8B-B14F-4D97-AF65-F5344CB8AC3E}">
        <p14:creationId xmlns:p14="http://schemas.microsoft.com/office/powerpoint/2010/main" val="3108394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175B16F-E71E-8D07-9EC6-0FBB9009E167}"/>
              </a:ext>
            </a:extLst>
          </p:cNvPr>
          <p:cNvPicPr>
            <a:picLocks noChangeAspect="1"/>
          </p:cNvPicPr>
          <p:nvPr/>
        </p:nvPicPr>
        <p:blipFill>
          <a:blip r:embed="rId2"/>
          <a:stretch>
            <a:fillRect/>
          </a:stretch>
        </p:blipFill>
        <p:spPr>
          <a:xfrm>
            <a:off x="6198634" y="3493057"/>
            <a:ext cx="5391509" cy="3364943"/>
          </a:xfrm>
          <a:prstGeom prst="rect">
            <a:avLst/>
          </a:prstGeom>
        </p:spPr>
      </p:pic>
      <p:sp>
        <p:nvSpPr>
          <p:cNvPr id="2" name="Title 1">
            <a:extLst>
              <a:ext uri="{FF2B5EF4-FFF2-40B4-BE49-F238E27FC236}">
                <a16:creationId xmlns:a16="http://schemas.microsoft.com/office/drawing/2014/main" id="{1E41E3EA-83F3-5DDF-3934-8AAC9A5F8F44}"/>
              </a:ext>
            </a:extLst>
          </p:cNvPr>
          <p:cNvSpPr>
            <a:spLocks noGrp="1"/>
          </p:cNvSpPr>
          <p:nvPr>
            <p:ph type="title"/>
          </p:nvPr>
        </p:nvSpPr>
        <p:spPr>
          <a:xfrm>
            <a:off x="493143" y="0"/>
            <a:ext cx="10515600" cy="1325563"/>
          </a:xfrm>
        </p:spPr>
        <p:txBody>
          <a:bodyPr/>
          <a:lstStyle/>
          <a:p>
            <a:r>
              <a:rPr lang="en-GB" dirty="0"/>
              <a:t>Results</a:t>
            </a:r>
          </a:p>
        </p:txBody>
      </p:sp>
      <p:pic>
        <p:nvPicPr>
          <p:cNvPr id="4" name="Picture 3">
            <a:extLst>
              <a:ext uri="{FF2B5EF4-FFF2-40B4-BE49-F238E27FC236}">
                <a16:creationId xmlns:a16="http://schemas.microsoft.com/office/drawing/2014/main" id="{5270436E-9762-551C-9D1A-BB83ACDADD97}"/>
              </a:ext>
            </a:extLst>
          </p:cNvPr>
          <p:cNvPicPr>
            <a:picLocks noChangeAspect="1"/>
          </p:cNvPicPr>
          <p:nvPr/>
        </p:nvPicPr>
        <p:blipFill>
          <a:blip r:embed="rId3"/>
          <a:stretch>
            <a:fillRect/>
          </a:stretch>
        </p:blipFill>
        <p:spPr>
          <a:xfrm>
            <a:off x="112144" y="917723"/>
            <a:ext cx="5505090" cy="3317277"/>
          </a:xfrm>
          <a:prstGeom prst="rect">
            <a:avLst/>
          </a:prstGeom>
        </p:spPr>
      </p:pic>
      <p:pic>
        <p:nvPicPr>
          <p:cNvPr id="6" name="Picture 5">
            <a:extLst>
              <a:ext uri="{FF2B5EF4-FFF2-40B4-BE49-F238E27FC236}">
                <a16:creationId xmlns:a16="http://schemas.microsoft.com/office/drawing/2014/main" id="{BF624089-6C5F-FD33-7C51-1F8CFDAF9407}"/>
              </a:ext>
            </a:extLst>
          </p:cNvPr>
          <p:cNvPicPr>
            <a:picLocks noChangeAspect="1"/>
          </p:cNvPicPr>
          <p:nvPr/>
        </p:nvPicPr>
        <p:blipFill>
          <a:blip r:embed="rId4"/>
          <a:stretch>
            <a:fillRect/>
          </a:stretch>
        </p:blipFill>
        <p:spPr>
          <a:xfrm>
            <a:off x="493143" y="4249304"/>
            <a:ext cx="4380199" cy="2608696"/>
          </a:xfrm>
          <a:prstGeom prst="rect">
            <a:avLst/>
          </a:prstGeom>
        </p:spPr>
      </p:pic>
      <p:pic>
        <p:nvPicPr>
          <p:cNvPr id="8" name="Picture 7">
            <a:extLst>
              <a:ext uri="{FF2B5EF4-FFF2-40B4-BE49-F238E27FC236}">
                <a16:creationId xmlns:a16="http://schemas.microsoft.com/office/drawing/2014/main" id="{01EBA214-1721-328C-8E18-356E7E40C0C2}"/>
              </a:ext>
            </a:extLst>
          </p:cNvPr>
          <p:cNvPicPr>
            <a:picLocks noChangeAspect="1"/>
          </p:cNvPicPr>
          <p:nvPr/>
        </p:nvPicPr>
        <p:blipFill>
          <a:blip r:embed="rId5"/>
          <a:stretch>
            <a:fillRect/>
          </a:stretch>
        </p:blipFill>
        <p:spPr>
          <a:xfrm>
            <a:off x="5987588" y="0"/>
            <a:ext cx="5602555" cy="3502707"/>
          </a:xfrm>
          <a:prstGeom prst="rect">
            <a:avLst/>
          </a:prstGeom>
        </p:spPr>
      </p:pic>
      <p:sp>
        <p:nvSpPr>
          <p:cNvPr id="3" name="Slide Number Placeholder 2">
            <a:extLst>
              <a:ext uri="{FF2B5EF4-FFF2-40B4-BE49-F238E27FC236}">
                <a16:creationId xmlns:a16="http://schemas.microsoft.com/office/drawing/2014/main" id="{F7689FD4-A9ED-D1E4-FBB5-665A8D761481}"/>
              </a:ext>
            </a:extLst>
          </p:cNvPr>
          <p:cNvSpPr>
            <a:spLocks noGrp="1"/>
          </p:cNvSpPr>
          <p:nvPr>
            <p:ph type="sldNum" sz="quarter" idx="12"/>
          </p:nvPr>
        </p:nvSpPr>
        <p:spPr/>
        <p:txBody>
          <a:bodyPr/>
          <a:lstStyle/>
          <a:p>
            <a:fld id="{6D7426F9-C26B-453D-BE49-8484EA02A9B6}" type="slidenum">
              <a:rPr lang="en-GB" smtClean="0"/>
              <a:t>13</a:t>
            </a:fld>
            <a:endParaRPr lang="en-GB"/>
          </a:p>
        </p:txBody>
      </p:sp>
    </p:spTree>
    <p:extLst>
      <p:ext uri="{BB962C8B-B14F-4D97-AF65-F5344CB8AC3E}">
        <p14:creationId xmlns:p14="http://schemas.microsoft.com/office/powerpoint/2010/main" val="2604928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52A64-194F-4ADD-B82D-B24CAC8FFE0E}"/>
              </a:ext>
            </a:extLst>
          </p:cNvPr>
          <p:cNvSpPr>
            <a:spLocks noGrp="1"/>
          </p:cNvSpPr>
          <p:nvPr>
            <p:ph type="title"/>
          </p:nvPr>
        </p:nvSpPr>
        <p:spPr>
          <a:xfrm>
            <a:off x="533400" y="0"/>
            <a:ext cx="10515600" cy="1325563"/>
          </a:xfrm>
        </p:spPr>
        <p:txBody>
          <a:bodyPr/>
          <a:lstStyle/>
          <a:p>
            <a:r>
              <a:rPr lang="en-GB" dirty="0"/>
              <a:t>Some calculation on the hybrid scheme</a:t>
            </a:r>
          </a:p>
        </p:txBody>
      </p:sp>
      <p:grpSp>
        <p:nvGrpSpPr>
          <p:cNvPr id="34" name="Group 33">
            <a:extLst>
              <a:ext uri="{FF2B5EF4-FFF2-40B4-BE49-F238E27FC236}">
                <a16:creationId xmlns:a16="http://schemas.microsoft.com/office/drawing/2014/main" id="{7AA2D369-6B9A-4050-A254-83FEEA6476D3}"/>
              </a:ext>
            </a:extLst>
          </p:cNvPr>
          <p:cNvGrpSpPr/>
          <p:nvPr/>
        </p:nvGrpSpPr>
        <p:grpSpPr>
          <a:xfrm>
            <a:off x="204999" y="1428446"/>
            <a:ext cx="3426435" cy="2850244"/>
            <a:chOff x="204999" y="1428446"/>
            <a:chExt cx="3426435" cy="2850244"/>
          </a:xfrm>
        </p:grpSpPr>
        <p:sp>
          <p:nvSpPr>
            <p:cNvPr id="10" name="TextBox 9">
              <a:extLst>
                <a:ext uri="{FF2B5EF4-FFF2-40B4-BE49-F238E27FC236}">
                  <a16:creationId xmlns:a16="http://schemas.microsoft.com/office/drawing/2014/main" id="{F02EA899-6C30-4CC6-8BD2-1A2A2C422B2D}"/>
                </a:ext>
              </a:extLst>
            </p:cNvPr>
            <p:cNvSpPr txBox="1"/>
            <p:nvPr/>
          </p:nvSpPr>
          <p:spPr>
            <a:xfrm>
              <a:off x="772884" y="1501802"/>
              <a:ext cx="1697644" cy="369332"/>
            </a:xfrm>
            <a:prstGeom prst="rect">
              <a:avLst/>
            </a:prstGeom>
            <a:noFill/>
          </p:spPr>
          <p:txBody>
            <a:bodyPr wrap="none" rtlCol="0">
              <a:spAutoFit/>
            </a:bodyPr>
            <a:lstStyle/>
            <a:p>
              <a:r>
                <a:rPr lang="en-GB" b="1" dirty="0"/>
                <a:t>Phasor Diagram</a:t>
              </a:r>
            </a:p>
          </p:txBody>
        </p:sp>
        <p:grpSp>
          <p:nvGrpSpPr>
            <p:cNvPr id="33" name="Group 32">
              <a:extLst>
                <a:ext uri="{FF2B5EF4-FFF2-40B4-BE49-F238E27FC236}">
                  <a16:creationId xmlns:a16="http://schemas.microsoft.com/office/drawing/2014/main" id="{CBFB24BF-BEC5-4ED4-BC6C-FFD135C833ED}"/>
                </a:ext>
              </a:extLst>
            </p:cNvPr>
            <p:cNvGrpSpPr/>
            <p:nvPr/>
          </p:nvGrpSpPr>
          <p:grpSpPr>
            <a:xfrm>
              <a:off x="204999" y="1868110"/>
              <a:ext cx="2801677" cy="2410580"/>
              <a:chOff x="204999" y="1868110"/>
              <a:chExt cx="2801677" cy="2410580"/>
            </a:xfrm>
          </p:grpSpPr>
          <p:pic>
            <p:nvPicPr>
              <p:cNvPr id="13" name="Picture 12">
                <a:extLst>
                  <a:ext uri="{FF2B5EF4-FFF2-40B4-BE49-F238E27FC236}">
                    <a16:creationId xmlns:a16="http://schemas.microsoft.com/office/drawing/2014/main" id="{88C86FCD-3BC5-4F48-BA7C-B84BF8D1E8BF}"/>
                  </a:ext>
                </a:extLst>
              </p:cNvPr>
              <p:cNvPicPr>
                <a:picLocks noChangeAspect="1"/>
              </p:cNvPicPr>
              <p:nvPr/>
            </p:nvPicPr>
            <p:blipFill>
              <a:blip r:embed="rId2"/>
              <a:stretch>
                <a:fillRect/>
              </a:stretch>
            </p:blipFill>
            <p:spPr>
              <a:xfrm>
                <a:off x="204999" y="1868110"/>
                <a:ext cx="2801677" cy="2410580"/>
              </a:xfrm>
              <a:prstGeom prst="rect">
                <a:avLst/>
              </a:prstGeom>
              <a:ln>
                <a:solidFill>
                  <a:schemeClr val="tx1"/>
                </a:solidFill>
              </a:ln>
            </p:spPr>
          </p:pic>
          <p:sp>
            <p:nvSpPr>
              <p:cNvPr id="29" name="Arc 28">
                <a:extLst>
                  <a:ext uri="{FF2B5EF4-FFF2-40B4-BE49-F238E27FC236}">
                    <a16:creationId xmlns:a16="http://schemas.microsoft.com/office/drawing/2014/main" id="{23C8B641-7FFE-47CC-A6BE-2B7899DB338C}"/>
                  </a:ext>
                </a:extLst>
              </p:cNvPr>
              <p:cNvSpPr/>
              <p:nvPr/>
            </p:nvSpPr>
            <p:spPr>
              <a:xfrm rot="1637261">
                <a:off x="1691616" y="2966837"/>
                <a:ext cx="145030" cy="138304"/>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n>
                    <a:solidFill>
                      <a:sysClr val="windowText" lastClr="000000"/>
                    </a:solidFill>
                  </a:ln>
                </a:endParaRPr>
              </a:p>
            </p:txBody>
          </p:sp>
          <p:sp>
            <p:nvSpPr>
              <p:cNvPr id="32" name="TextBox 31">
                <a:extLst>
                  <a:ext uri="{FF2B5EF4-FFF2-40B4-BE49-F238E27FC236}">
                    <a16:creationId xmlns:a16="http://schemas.microsoft.com/office/drawing/2014/main" id="{F0102CC8-FDCC-4C31-8C13-CE4F60F55186}"/>
                  </a:ext>
                </a:extLst>
              </p:cNvPr>
              <p:cNvSpPr txBox="1"/>
              <p:nvPr/>
            </p:nvSpPr>
            <p:spPr>
              <a:xfrm>
                <a:off x="1782852" y="2884470"/>
                <a:ext cx="330540" cy="246221"/>
              </a:xfrm>
              <a:prstGeom prst="rect">
                <a:avLst/>
              </a:prstGeom>
              <a:noFill/>
            </p:spPr>
            <p:txBody>
              <a:bodyPr wrap="none" rtlCol="0">
                <a:spAutoFit/>
              </a:bodyPr>
              <a:lstStyle/>
              <a:p>
                <a:r>
                  <a:rPr lang="en-GB" sz="1000" b="1" dirty="0">
                    <a:sym typeface="Symbol" panose="05050102010706020507" pitchFamily="18" charset="2"/>
                  </a:rPr>
                  <a:t></a:t>
                </a:r>
                <a:endParaRPr lang="en-GB" sz="1000" b="1" dirty="0"/>
              </a:p>
            </p:txBody>
          </p:sp>
        </p:grpSp>
        <p:pic>
          <p:nvPicPr>
            <p:cNvPr id="27" name="Picture 26">
              <a:extLst>
                <a:ext uri="{FF2B5EF4-FFF2-40B4-BE49-F238E27FC236}">
                  <a16:creationId xmlns:a16="http://schemas.microsoft.com/office/drawing/2014/main" id="{17475AE6-D62F-47D9-A74C-4B2EB3B83843}"/>
                </a:ext>
              </a:extLst>
            </p:cNvPr>
            <p:cNvPicPr>
              <a:picLocks noChangeAspect="1"/>
            </p:cNvPicPr>
            <p:nvPr/>
          </p:nvPicPr>
          <p:blipFill>
            <a:blip r:embed="rId3"/>
            <a:stretch>
              <a:fillRect/>
            </a:stretch>
          </p:blipFill>
          <p:spPr>
            <a:xfrm>
              <a:off x="2512550" y="1428446"/>
              <a:ext cx="1118884" cy="840501"/>
            </a:xfrm>
            <a:prstGeom prst="rect">
              <a:avLst/>
            </a:prstGeom>
            <a:ln>
              <a:solidFill>
                <a:schemeClr val="tx1"/>
              </a:solidFill>
            </a:ln>
          </p:spPr>
        </p:pic>
      </p:grpSp>
      <p:grpSp>
        <p:nvGrpSpPr>
          <p:cNvPr id="45" name="Group 44">
            <a:extLst>
              <a:ext uri="{FF2B5EF4-FFF2-40B4-BE49-F238E27FC236}">
                <a16:creationId xmlns:a16="http://schemas.microsoft.com/office/drawing/2014/main" id="{D2958EA0-BD29-463F-BE44-802823467604}"/>
              </a:ext>
            </a:extLst>
          </p:cNvPr>
          <p:cNvGrpSpPr/>
          <p:nvPr/>
        </p:nvGrpSpPr>
        <p:grpSpPr>
          <a:xfrm>
            <a:off x="3822214" y="662781"/>
            <a:ext cx="8015708" cy="2285459"/>
            <a:chOff x="3822214" y="662781"/>
            <a:chExt cx="8015708" cy="2285459"/>
          </a:xfrm>
        </p:grpSpPr>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AF711C5B-C6CE-478A-8C9A-127B18FD69F6}"/>
                    </a:ext>
                  </a:extLst>
                </p:cNvPr>
                <p:cNvSpPr txBox="1"/>
                <p:nvPr/>
              </p:nvSpPr>
              <p:spPr>
                <a:xfrm>
                  <a:off x="3924733" y="1501802"/>
                  <a:ext cx="5435270" cy="595612"/>
                </a:xfrm>
                <a:prstGeom prst="rect">
                  <a:avLst/>
                </a:prstGeom>
                <a:noFill/>
              </p:spPr>
              <p:txBody>
                <a:bodyPr wrap="none" lIns="0" tIns="0" rIns="0" bIns="0" rtlCol="0">
                  <a:spAutoFit/>
                </a:bodyPr>
                <a:lstStyle/>
                <a:p>
                  <a:r>
                    <a:rPr lang="fr-FR" dirty="0"/>
                    <a:t>At the output of Port 1, </a:t>
                  </a:r>
                  <a:r>
                    <a:rPr lang="en-GB" dirty="0"/>
                    <a:t>towards</a:t>
                  </a:r>
                  <a:r>
                    <a:rPr lang="fr-FR" dirty="0"/>
                    <a:t> the klystron:</a:t>
                  </a:r>
                </a:p>
                <a:p>
                  <a14:m>
                    <m:oMath xmlns:m="http://schemas.openxmlformats.org/officeDocument/2006/math">
                      <m:sSub>
                        <m:sSubPr>
                          <m:ctrlPr>
                            <a:rPr lang="fr-FR" i="1" smtClean="0">
                              <a:latin typeface="Cambria Math" panose="02040503050406030204" pitchFamily="18" charset="0"/>
                            </a:rPr>
                          </m:ctrlPr>
                        </m:sSubPr>
                        <m:e>
                          <m:r>
                            <a:rPr lang="fr-FR" b="0" i="1" smtClean="0">
                              <a:latin typeface="Cambria Math" panose="02040503050406030204" pitchFamily="18" charset="0"/>
                            </a:rPr>
                            <m:t>𝑉</m:t>
                          </m:r>
                        </m:e>
                        <m:sub>
                          <m:sSub>
                            <m:sSubPr>
                              <m:ctrlPr>
                                <a:rPr lang="fr-FR" i="1" smtClean="0">
                                  <a:latin typeface="Cambria Math" panose="02040503050406030204" pitchFamily="18" charset="0"/>
                                </a:rPr>
                              </m:ctrlPr>
                            </m:sSubPr>
                            <m:e>
                              <m:r>
                                <a:rPr lang="fr-FR" b="0" i="1" smtClean="0">
                                  <a:latin typeface="Cambria Math" panose="02040503050406030204" pitchFamily="18" charset="0"/>
                                </a:rPr>
                                <m:t>𝐶𝑎𝑣</m:t>
                              </m:r>
                            </m:e>
                            <m:sub>
                              <m:r>
                                <a:rPr lang="fr-FR" b="0" i="1" smtClean="0">
                                  <a:latin typeface="Cambria Math" panose="02040503050406030204" pitchFamily="18" charset="0"/>
                                </a:rPr>
                                <m:t>1</m:t>
                              </m:r>
                            </m:sub>
                          </m:sSub>
                        </m:sub>
                      </m:sSub>
                      <m:r>
                        <a:rPr lang="fr-FR" b="0" i="1" smtClean="0">
                          <a:latin typeface="Cambria Math" panose="02040503050406030204" pitchFamily="18" charset="0"/>
                        </a:rPr>
                        <m:t>+</m:t>
                      </m:r>
                      <m:r>
                        <a:rPr lang="fr-FR" b="0" i="1" smtClean="0">
                          <a:latin typeface="Cambria Math" panose="02040503050406030204" pitchFamily="18" charset="0"/>
                        </a:rPr>
                        <m:t>𝑖</m:t>
                      </m:r>
                      <m:sSub>
                        <m:sSubPr>
                          <m:ctrlPr>
                            <a:rPr lang="fr-FR" i="1">
                              <a:latin typeface="Cambria Math" panose="02040503050406030204" pitchFamily="18" charset="0"/>
                            </a:rPr>
                          </m:ctrlPr>
                        </m:sSubPr>
                        <m:e>
                          <m:r>
                            <a:rPr lang="fr-FR" i="1">
                              <a:latin typeface="Cambria Math" panose="02040503050406030204" pitchFamily="18" charset="0"/>
                            </a:rPr>
                            <m:t>𝑉</m:t>
                          </m:r>
                        </m:e>
                        <m:sub>
                          <m:sSub>
                            <m:sSubPr>
                              <m:ctrlPr>
                                <a:rPr lang="fr-FR" i="1">
                                  <a:latin typeface="Cambria Math" panose="02040503050406030204" pitchFamily="18" charset="0"/>
                                </a:rPr>
                              </m:ctrlPr>
                            </m:sSubPr>
                            <m:e>
                              <m:r>
                                <a:rPr lang="fr-FR" i="1">
                                  <a:latin typeface="Cambria Math" panose="02040503050406030204" pitchFamily="18" charset="0"/>
                                </a:rPr>
                                <m:t>𝐶𝑎𝑣</m:t>
                              </m:r>
                            </m:e>
                            <m:sub>
                              <m:r>
                                <a:rPr lang="fr-FR" b="0" i="1" smtClean="0">
                                  <a:latin typeface="Cambria Math" panose="02040503050406030204" pitchFamily="18" charset="0"/>
                                </a:rPr>
                                <m:t>2</m:t>
                              </m:r>
                            </m:sub>
                          </m:sSub>
                        </m:sub>
                      </m:sSub>
                      <m:r>
                        <a:rPr lang="fr-FR" b="0" i="1" smtClean="0">
                          <a:latin typeface="Cambria Math" panose="02040503050406030204" pitchFamily="18" charset="0"/>
                        </a:rPr>
                        <m:t>=</m:t>
                      </m:r>
                      <m:r>
                        <a:rPr lang="fr-FR" b="0" i="1" smtClean="0">
                          <a:latin typeface="Cambria Math" panose="02040503050406030204" pitchFamily="18" charset="0"/>
                        </a:rPr>
                        <m:t>𝐴</m:t>
                      </m:r>
                      <m:sSup>
                        <m:sSupPr>
                          <m:ctrlPr>
                            <a:rPr lang="fr-FR" b="0" i="1" smtClean="0">
                              <a:latin typeface="Cambria Math" panose="02040503050406030204" pitchFamily="18" charset="0"/>
                            </a:rPr>
                          </m:ctrlPr>
                        </m:sSupPr>
                        <m:e>
                          <m:r>
                            <a:rPr lang="fr-FR" b="0" i="1" smtClean="0">
                              <a:latin typeface="Cambria Math" panose="02040503050406030204" pitchFamily="18" charset="0"/>
                            </a:rPr>
                            <m:t>𝑒</m:t>
                          </m:r>
                        </m:e>
                        <m:sup>
                          <m:r>
                            <a:rPr lang="fr-FR" b="0" i="1" smtClean="0">
                              <a:latin typeface="Cambria Math" panose="02040503050406030204" pitchFamily="18" charset="0"/>
                            </a:rPr>
                            <m:t>𝑖</m:t>
                          </m:r>
                          <m:sSub>
                            <m:sSubPr>
                              <m:ctrlPr>
                                <a:rPr lang="fr-FR" b="0" i="1" smtClean="0">
                                  <a:latin typeface="Cambria Math" panose="02040503050406030204" pitchFamily="18" charset="0"/>
                                </a:rPr>
                              </m:ctrlPr>
                            </m:sSubPr>
                            <m:e>
                              <m:r>
                                <a:rPr lang="fr-FR" b="0" i="1" smtClean="0">
                                  <a:latin typeface="Cambria Math" panose="02040503050406030204" pitchFamily="18" charset="0"/>
                                  <a:ea typeface="Cambria Math" panose="02040503050406030204" pitchFamily="18" charset="0"/>
                                </a:rPr>
                                <m:t>𝜙</m:t>
                              </m:r>
                            </m:e>
                            <m:sub>
                              <m:r>
                                <a:rPr lang="fr-FR" b="0" i="1" smtClean="0">
                                  <a:latin typeface="Cambria Math" panose="02040503050406030204" pitchFamily="18" charset="0"/>
                                </a:rPr>
                                <m:t>1</m:t>
                              </m:r>
                            </m:sub>
                          </m:sSub>
                        </m:sup>
                      </m:sSup>
                      <m:r>
                        <a:rPr lang="fr-FR" b="0" i="1" smtClean="0">
                          <a:latin typeface="Cambria Math" panose="02040503050406030204" pitchFamily="18" charset="0"/>
                        </a:rPr>
                        <m:t>+</m:t>
                      </m:r>
                      <m:r>
                        <a:rPr lang="fr-FR" b="0" i="1" smtClean="0">
                          <a:latin typeface="Cambria Math" panose="02040503050406030204" pitchFamily="18" charset="0"/>
                        </a:rPr>
                        <m:t>𝑖𝐵</m:t>
                      </m:r>
                      <m:sSup>
                        <m:sSupPr>
                          <m:ctrlPr>
                            <a:rPr lang="fr-FR" i="1">
                              <a:latin typeface="Cambria Math" panose="02040503050406030204" pitchFamily="18" charset="0"/>
                            </a:rPr>
                          </m:ctrlPr>
                        </m:sSupPr>
                        <m:e>
                          <m:r>
                            <a:rPr lang="fr-FR" i="1">
                              <a:latin typeface="Cambria Math" panose="02040503050406030204" pitchFamily="18" charset="0"/>
                            </a:rPr>
                            <m:t>𝑒</m:t>
                          </m:r>
                        </m:e>
                        <m:sup>
                          <m:r>
                            <a:rPr lang="fr-FR" i="1">
                              <a:latin typeface="Cambria Math" panose="02040503050406030204" pitchFamily="18" charset="0"/>
                            </a:rPr>
                            <m:t>𝑖</m:t>
                          </m:r>
                          <m:sSub>
                            <m:sSubPr>
                              <m:ctrlPr>
                                <a:rPr lang="fr-FR" i="1">
                                  <a:latin typeface="Cambria Math" panose="02040503050406030204" pitchFamily="18" charset="0"/>
                                </a:rPr>
                              </m:ctrlPr>
                            </m:sSubPr>
                            <m:e>
                              <m:r>
                                <a:rPr lang="fr-FR" b="0" i="1" smtClean="0">
                                  <a:latin typeface="Cambria Math" panose="02040503050406030204" pitchFamily="18" charset="0"/>
                                </a:rPr>
                                <m:t>(</m:t>
                              </m:r>
                              <m:r>
                                <a:rPr lang="fr-FR" i="1">
                                  <a:latin typeface="Cambria Math" panose="02040503050406030204" pitchFamily="18" charset="0"/>
                                  <a:ea typeface="Cambria Math" panose="02040503050406030204" pitchFamily="18" charset="0"/>
                                </a:rPr>
                                <m:t>𝜙</m:t>
                              </m:r>
                            </m:e>
                            <m:sub>
                              <m:r>
                                <a:rPr lang="fr-FR" i="1">
                                  <a:latin typeface="Cambria Math" panose="02040503050406030204" pitchFamily="18" charset="0"/>
                                </a:rPr>
                                <m:t>1</m:t>
                              </m:r>
                            </m:sub>
                          </m:sSub>
                          <m:r>
                            <a:rPr lang="fr-FR" b="0" i="1" smtClean="0">
                              <a:latin typeface="Cambria Math" panose="02040503050406030204" pitchFamily="18" charset="0"/>
                            </a:rPr>
                            <m:t>+</m:t>
                          </m:r>
                          <m:r>
                            <m:rPr>
                              <m:sty m:val="p"/>
                            </m:rPr>
                            <a:rPr lang="el-GR" b="0" i="1" smtClean="0">
                              <a:latin typeface="Cambria Math" panose="02040503050406030204" pitchFamily="18" charset="0"/>
                              <a:ea typeface="Cambria Math" panose="02040503050406030204" pitchFamily="18" charset="0"/>
                            </a:rPr>
                            <m:t>Δ</m:t>
                          </m:r>
                          <m:r>
                            <a:rPr lang="el-GR" b="0" i="1" smtClean="0">
                              <a:latin typeface="Cambria Math" panose="02040503050406030204" pitchFamily="18" charset="0"/>
                              <a:ea typeface="Cambria Math" panose="02040503050406030204" pitchFamily="18" charset="0"/>
                            </a:rPr>
                            <m:t>𝜙</m:t>
                          </m:r>
                          <m:r>
                            <a:rPr lang="fr-FR" b="0" i="1" smtClean="0">
                              <a:latin typeface="Cambria Math" panose="02040503050406030204" pitchFamily="18" charset="0"/>
                              <a:ea typeface="Cambria Math" panose="02040503050406030204" pitchFamily="18" charset="0"/>
                            </a:rPr>
                            <m:t>)</m:t>
                          </m:r>
                        </m:sup>
                      </m:sSup>
                    </m:oMath>
                  </a14:m>
                  <a:r>
                    <a:rPr lang="en-GB" dirty="0"/>
                    <a:t> </a:t>
                  </a:r>
                  <a:r>
                    <a:rPr lang="en-GB" sz="1000" dirty="0"/>
                    <a:t>(</a:t>
                  </a:r>
                  <a14:m>
                    <m:oMath xmlns:m="http://schemas.openxmlformats.org/officeDocument/2006/math">
                      <m:sSub>
                        <m:sSubPr>
                          <m:ctrlPr>
                            <a:rPr lang="fr-FR" sz="1000" i="1">
                              <a:latin typeface="Cambria Math" panose="02040503050406030204" pitchFamily="18" charset="0"/>
                            </a:rPr>
                          </m:ctrlPr>
                        </m:sSubPr>
                        <m:e>
                          <m:r>
                            <a:rPr lang="fr-FR" sz="1000" i="1">
                              <a:latin typeface="Cambria Math" panose="02040503050406030204" pitchFamily="18" charset="0"/>
                              <a:ea typeface="Cambria Math" panose="02040503050406030204" pitchFamily="18" charset="0"/>
                            </a:rPr>
                            <m:t>𝜙</m:t>
                          </m:r>
                        </m:e>
                        <m:sub>
                          <m:r>
                            <a:rPr lang="fr-FR" sz="1000" i="1">
                              <a:latin typeface="Cambria Math" panose="02040503050406030204" pitchFamily="18" charset="0"/>
                            </a:rPr>
                            <m:t>1</m:t>
                          </m:r>
                        </m:sub>
                      </m:sSub>
                    </m:oMath>
                  </a14:m>
                  <a:r>
                    <a:rPr lang="en-GB" sz="1000" dirty="0"/>
                    <a:t>=0 in the diagram on the left)</a:t>
                  </a:r>
                </a:p>
              </p:txBody>
            </p:sp>
          </mc:Choice>
          <mc:Fallback xmlns="">
            <p:sp>
              <p:nvSpPr>
                <p:cNvPr id="35" name="TextBox 34">
                  <a:extLst>
                    <a:ext uri="{FF2B5EF4-FFF2-40B4-BE49-F238E27FC236}">
                      <a16:creationId xmlns:a16="http://schemas.microsoft.com/office/drawing/2014/main" id="{AF711C5B-C6CE-478A-8C9A-127B18FD69F6}"/>
                    </a:ext>
                  </a:extLst>
                </p:cNvPr>
                <p:cNvSpPr txBox="1">
                  <a:spLocks noRot="1" noChangeAspect="1" noMove="1" noResize="1" noEditPoints="1" noAdjustHandles="1" noChangeArrowheads="1" noChangeShapeType="1" noTextEdit="1"/>
                </p:cNvSpPr>
                <p:nvPr/>
              </p:nvSpPr>
              <p:spPr>
                <a:xfrm>
                  <a:off x="3924733" y="1501802"/>
                  <a:ext cx="5435270" cy="595612"/>
                </a:xfrm>
                <a:prstGeom prst="rect">
                  <a:avLst/>
                </a:prstGeom>
                <a:blipFill>
                  <a:blip r:embed="rId4"/>
                  <a:stretch>
                    <a:fillRect l="-2694" t="-13265" r="-561" b="-7143"/>
                  </a:stretch>
                </a:blipFill>
              </p:spPr>
              <p:txBody>
                <a:bodyPr/>
                <a:lstStyle/>
                <a:p>
                  <a:r>
                    <a:rPr lang="en-GB">
                      <a:noFill/>
                    </a:rPr>
                    <a:t> </a:t>
                  </a:r>
                </a:p>
              </p:txBody>
            </p:sp>
          </mc:Fallback>
        </mc:AlternateContent>
        <p:grpSp>
          <p:nvGrpSpPr>
            <p:cNvPr id="40" name="Group 39">
              <a:extLst>
                <a:ext uri="{FF2B5EF4-FFF2-40B4-BE49-F238E27FC236}">
                  <a16:creationId xmlns:a16="http://schemas.microsoft.com/office/drawing/2014/main" id="{5675ED67-21DA-4CF3-ADE7-749413B42A59}"/>
                </a:ext>
              </a:extLst>
            </p:cNvPr>
            <p:cNvGrpSpPr/>
            <p:nvPr/>
          </p:nvGrpSpPr>
          <p:grpSpPr>
            <a:xfrm>
              <a:off x="3822214" y="2097414"/>
              <a:ext cx="8015708" cy="375479"/>
              <a:chOff x="3762947" y="2391986"/>
              <a:chExt cx="8015708" cy="375479"/>
            </a:xfrm>
          </p:grpSpPr>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04EF3C11-75B1-4116-A4E6-20EF86B05B02}"/>
                      </a:ext>
                    </a:extLst>
                  </p:cNvPr>
                  <p:cNvSpPr txBox="1"/>
                  <p:nvPr/>
                </p:nvSpPr>
                <p:spPr>
                  <a:xfrm>
                    <a:off x="3762947" y="2391986"/>
                    <a:ext cx="4307012" cy="37523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fr-FR" i="1" smtClean="0">
                                  <a:latin typeface="Cambria Math" panose="02040503050406030204" pitchFamily="18" charset="0"/>
                                </a:rPr>
                              </m:ctrlPr>
                            </m:sSupPr>
                            <m:e>
                              <m:d>
                                <m:dPr>
                                  <m:begChr m:val="|"/>
                                  <m:endChr m:val="|"/>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𝑉</m:t>
                                      </m:r>
                                    </m:e>
                                    <m:sub>
                                      <m:sSub>
                                        <m:sSubPr>
                                          <m:ctrlPr>
                                            <a:rPr lang="fr-FR" i="1">
                                              <a:latin typeface="Cambria Math" panose="02040503050406030204" pitchFamily="18" charset="0"/>
                                            </a:rPr>
                                          </m:ctrlPr>
                                        </m:sSubPr>
                                        <m:e>
                                          <m:r>
                                            <a:rPr lang="fr-FR" i="1">
                                              <a:latin typeface="Cambria Math" panose="02040503050406030204" pitchFamily="18" charset="0"/>
                                            </a:rPr>
                                            <m:t>𝐶𝑎𝑣</m:t>
                                          </m:r>
                                        </m:e>
                                        <m:sub>
                                          <m:r>
                                            <a:rPr lang="fr-FR" i="1">
                                              <a:latin typeface="Cambria Math" panose="02040503050406030204" pitchFamily="18" charset="0"/>
                                            </a:rPr>
                                            <m:t>1</m:t>
                                          </m:r>
                                        </m:sub>
                                      </m:sSub>
                                    </m:sub>
                                  </m:sSub>
                                  <m:r>
                                    <a:rPr lang="fr-FR" i="1">
                                      <a:latin typeface="Cambria Math" panose="02040503050406030204" pitchFamily="18" charset="0"/>
                                    </a:rPr>
                                    <m:t>+</m:t>
                                  </m:r>
                                  <m:r>
                                    <a:rPr lang="fr-FR" i="1">
                                      <a:latin typeface="Cambria Math" panose="02040503050406030204" pitchFamily="18" charset="0"/>
                                    </a:rPr>
                                    <m:t>𝑖</m:t>
                                  </m:r>
                                  <m:sSub>
                                    <m:sSubPr>
                                      <m:ctrlPr>
                                        <a:rPr lang="fr-FR" i="1">
                                          <a:latin typeface="Cambria Math" panose="02040503050406030204" pitchFamily="18" charset="0"/>
                                        </a:rPr>
                                      </m:ctrlPr>
                                    </m:sSubPr>
                                    <m:e>
                                      <m:r>
                                        <a:rPr lang="fr-FR" i="1">
                                          <a:latin typeface="Cambria Math" panose="02040503050406030204" pitchFamily="18" charset="0"/>
                                        </a:rPr>
                                        <m:t>𝑉</m:t>
                                      </m:r>
                                    </m:e>
                                    <m:sub>
                                      <m:sSub>
                                        <m:sSubPr>
                                          <m:ctrlPr>
                                            <a:rPr lang="fr-FR" i="1">
                                              <a:latin typeface="Cambria Math" panose="02040503050406030204" pitchFamily="18" charset="0"/>
                                            </a:rPr>
                                          </m:ctrlPr>
                                        </m:sSubPr>
                                        <m:e>
                                          <m:r>
                                            <a:rPr lang="fr-FR" i="1">
                                              <a:latin typeface="Cambria Math" panose="02040503050406030204" pitchFamily="18" charset="0"/>
                                            </a:rPr>
                                            <m:t>𝐶𝑎𝑣</m:t>
                                          </m:r>
                                        </m:e>
                                        <m:sub>
                                          <m:r>
                                            <a:rPr lang="fr-FR" i="1">
                                              <a:latin typeface="Cambria Math" panose="02040503050406030204" pitchFamily="18" charset="0"/>
                                            </a:rPr>
                                            <m:t>2</m:t>
                                          </m:r>
                                        </m:sub>
                                      </m:sSub>
                                    </m:sub>
                                  </m:sSub>
                                </m:e>
                              </m:d>
                            </m:e>
                            <m:sup>
                              <m:r>
                                <a:rPr lang="fr-FR" b="0" i="1" smtClean="0">
                                  <a:latin typeface="Cambria Math" panose="02040503050406030204" pitchFamily="18" charset="0"/>
                                </a:rPr>
                                <m:t>2</m:t>
                              </m:r>
                            </m:sup>
                          </m:sSup>
                          <m:r>
                            <a:rPr lang="fr-FR" b="0" i="1" smtClean="0">
                              <a:latin typeface="Cambria Math" panose="02040503050406030204" pitchFamily="18" charset="0"/>
                            </a:rPr>
                            <m:t>=</m:t>
                          </m:r>
                          <m:sSup>
                            <m:sSupPr>
                              <m:ctrlPr>
                                <a:rPr lang="fr-FR" b="0" i="1" smtClean="0">
                                  <a:latin typeface="Cambria Math" panose="02040503050406030204" pitchFamily="18" charset="0"/>
                                </a:rPr>
                              </m:ctrlPr>
                            </m:sSupPr>
                            <m:e>
                              <m:r>
                                <a:rPr lang="fr-FR" b="0" i="1" smtClean="0">
                                  <a:latin typeface="Cambria Math" panose="02040503050406030204" pitchFamily="18" charset="0"/>
                                </a:rPr>
                                <m:t>𝐴</m:t>
                              </m:r>
                            </m:e>
                            <m:sup>
                              <m:r>
                                <a:rPr lang="fr-FR" b="0" i="1" smtClean="0">
                                  <a:latin typeface="Cambria Math" panose="02040503050406030204" pitchFamily="18" charset="0"/>
                                </a:rPr>
                                <m:t>2</m:t>
                              </m:r>
                            </m:sup>
                          </m:sSup>
                          <m:r>
                            <a:rPr lang="fr-FR" b="0" i="1" smtClean="0">
                              <a:latin typeface="Cambria Math" panose="02040503050406030204" pitchFamily="18" charset="0"/>
                            </a:rPr>
                            <m:t>+</m:t>
                          </m:r>
                          <m:sSup>
                            <m:sSupPr>
                              <m:ctrlPr>
                                <a:rPr lang="fr-FR" i="1">
                                  <a:latin typeface="Cambria Math" panose="02040503050406030204" pitchFamily="18" charset="0"/>
                                </a:rPr>
                              </m:ctrlPr>
                            </m:sSupPr>
                            <m:e>
                              <m:r>
                                <a:rPr lang="fr-FR" b="0" i="1" smtClean="0">
                                  <a:latin typeface="Cambria Math" panose="02040503050406030204" pitchFamily="18" charset="0"/>
                                </a:rPr>
                                <m:t>𝐵</m:t>
                              </m:r>
                            </m:e>
                            <m:sup>
                              <m:r>
                                <a:rPr lang="fr-FR" i="1">
                                  <a:latin typeface="Cambria Math" panose="02040503050406030204" pitchFamily="18" charset="0"/>
                                </a:rPr>
                                <m:t>2</m:t>
                              </m:r>
                            </m:sup>
                          </m:sSup>
                          <m:r>
                            <a:rPr lang="fr-FR" b="0" i="1" smtClean="0">
                              <a:latin typeface="Cambria Math" panose="02040503050406030204" pitchFamily="18" charset="0"/>
                            </a:rPr>
                            <m:t>−2</m:t>
                          </m:r>
                          <m:r>
                            <a:rPr lang="fr-FR" b="0" i="1" smtClean="0">
                              <a:latin typeface="Cambria Math" panose="02040503050406030204" pitchFamily="18" charset="0"/>
                            </a:rPr>
                            <m:t>𝐴𝐵</m:t>
                          </m:r>
                          <m:func>
                            <m:funcPr>
                              <m:ctrlPr>
                                <a:rPr lang="fr-FR" b="0" i="1" smtClean="0">
                                  <a:latin typeface="Cambria Math" panose="02040503050406030204" pitchFamily="18" charset="0"/>
                                </a:rPr>
                              </m:ctrlPr>
                            </m:funcPr>
                            <m:fName>
                              <m:r>
                                <m:rPr>
                                  <m:sty m:val="p"/>
                                </m:rPr>
                                <a:rPr lang="fr-FR" b="0" i="0" smtClean="0">
                                  <a:latin typeface="Cambria Math" panose="02040503050406030204" pitchFamily="18" charset="0"/>
                                </a:rPr>
                                <m:t>sin</m:t>
                              </m:r>
                            </m:fName>
                            <m:e>
                              <m:r>
                                <a:rPr lang="fr-FR" b="0" i="1" smtClean="0">
                                  <a:latin typeface="Cambria Math" panose="02040503050406030204" pitchFamily="18" charset="0"/>
                                </a:rPr>
                                <m:t>(</m:t>
                              </m:r>
                              <m:r>
                                <m:rPr>
                                  <m:sty m:val="p"/>
                                </m:rPr>
                                <a:rPr lang="el-GR" i="1">
                                  <a:latin typeface="Cambria Math" panose="02040503050406030204" pitchFamily="18" charset="0"/>
                                  <a:ea typeface="Cambria Math" panose="02040503050406030204" pitchFamily="18" charset="0"/>
                                </a:rPr>
                                <m:t>Δ</m:t>
                              </m:r>
                              <m:r>
                                <a:rPr lang="el-GR" i="1">
                                  <a:latin typeface="Cambria Math" panose="02040503050406030204" pitchFamily="18" charset="0"/>
                                  <a:ea typeface="Cambria Math" panose="02040503050406030204" pitchFamily="18" charset="0"/>
                                </a:rPr>
                                <m:t>𝜙</m:t>
                              </m:r>
                              <m:r>
                                <a:rPr lang="fr-FR" b="0" i="1" smtClean="0">
                                  <a:latin typeface="Cambria Math" panose="02040503050406030204" pitchFamily="18" charset="0"/>
                                </a:rPr>
                                <m:t>)</m:t>
                              </m:r>
                            </m:e>
                          </m:func>
                        </m:oMath>
                      </m:oMathPara>
                    </a14:m>
                    <a:endParaRPr lang="en-GB" dirty="0"/>
                  </a:p>
                </p:txBody>
              </p:sp>
            </mc:Choice>
            <mc:Fallback xmlns="">
              <p:sp>
                <p:nvSpPr>
                  <p:cNvPr id="37" name="TextBox 36">
                    <a:extLst>
                      <a:ext uri="{FF2B5EF4-FFF2-40B4-BE49-F238E27FC236}">
                        <a16:creationId xmlns:a16="http://schemas.microsoft.com/office/drawing/2014/main" id="{04EF3C11-75B1-4116-A4E6-20EF86B05B02}"/>
                      </a:ext>
                    </a:extLst>
                  </p:cNvPr>
                  <p:cNvSpPr txBox="1">
                    <a:spLocks noRot="1" noChangeAspect="1" noMove="1" noResize="1" noEditPoints="1" noAdjustHandles="1" noChangeArrowheads="1" noChangeShapeType="1" noTextEdit="1"/>
                  </p:cNvSpPr>
                  <p:nvPr/>
                </p:nvSpPr>
                <p:spPr>
                  <a:xfrm>
                    <a:off x="3762947" y="2391986"/>
                    <a:ext cx="4307012" cy="375231"/>
                  </a:xfrm>
                  <a:prstGeom prst="rect">
                    <a:avLst/>
                  </a:prstGeom>
                  <a:blipFill>
                    <a:blip r:embed="rId5"/>
                    <a:stretch>
                      <a:fillRect r="-1414" b="-19355"/>
                    </a:stretch>
                  </a:blipFill>
                </p:spPr>
                <p:txBody>
                  <a:bodyPr/>
                  <a:lstStyle/>
                  <a:p>
                    <a:r>
                      <a:rPr lang="en-GB">
                        <a:noFill/>
                      </a:rPr>
                      <a:t> </a:t>
                    </a:r>
                  </a:p>
                </p:txBody>
              </p:sp>
            </mc:Fallback>
          </mc:AlternateContent>
          <p:sp>
            <p:nvSpPr>
              <p:cNvPr id="38" name="Arrow: Right 37">
                <a:extLst>
                  <a:ext uri="{FF2B5EF4-FFF2-40B4-BE49-F238E27FC236}">
                    <a16:creationId xmlns:a16="http://schemas.microsoft.com/office/drawing/2014/main" id="{6C2E4445-451A-4181-94AB-913499BEB812}"/>
                  </a:ext>
                </a:extLst>
              </p:cNvPr>
              <p:cNvSpPr/>
              <p:nvPr/>
            </p:nvSpPr>
            <p:spPr>
              <a:xfrm>
                <a:off x="8144991" y="2463800"/>
                <a:ext cx="262409" cy="3034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5BF7697C-1D2B-443A-88C2-98A08C615549}"/>
                      </a:ext>
                    </a:extLst>
                  </p:cNvPr>
                  <p:cNvSpPr txBox="1"/>
                  <p:nvPr/>
                </p:nvSpPr>
                <p:spPr>
                  <a:xfrm>
                    <a:off x="8482432" y="2398133"/>
                    <a:ext cx="3296223" cy="369332"/>
                  </a:xfrm>
                  <a:prstGeom prst="rect">
                    <a:avLst/>
                  </a:prstGeom>
                  <a:noFill/>
                </p:spPr>
                <p:txBody>
                  <a:bodyPr wrap="none" rtlCol="0">
                    <a:spAutoFit/>
                  </a:bodyPr>
                  <a:lstStyle/>
                  <a:p>
                    <a:r>
                      <a:rPr lang="en-GB" dirty="0"/>
                      <a:t>P</a:t>
                    </a:r>
                    <a:r>
                      <a:rPr lang="en-GB" baseline="-25000" dirty="0"/>
                      <a:t>ref </a:t>
                    </a:r>
                    <a:r>
                      <a:rPr lang="en-GB" baseline="-25000" dirty="0" err="1"/>
                      <a:t>klys</a:t>
                    </a:r>
                    <a:r>
                      <a:rPr lang="en-GB" dirty="0"/>
                      <a:t>=0 only if A=B and </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Δ</m:t>
                        </m:r>
                        <m:r>
                          <a:rPr lang="el-GR" i="1" smtClean="0">
                            <a:latin typeface="Cambria Math" panose="02040503050406030204" pitchFamily="18" charset="0"/>
                            <a:ea typeface="Cambria Math" panose="02040503050406030204" pitchFamily="18" charset="0"/>
                          </a:rPr>
                          <m:t>𝜙</m:t>
                        </m:r>
                      </m:oMath>
                    </a14:m>
                    <a:r>
                      <a:rPr lang="en-GB" dirty="0"/>
                      <a:t>=</a:t>
                    </a:r>
                    <a:r>
                      <a:rPr lang="en-GB" dirty="0">
                        <a:sym typeface="Symbol" panose="05050102010706020507" pitchFamily="18" charset="2"/>
                      </a:rPr>
                      <a:t></a:t>
                    </a:r>
                    <a:r>
                      <a:rPr lang="en-GB" dirty="0"/>
                      <a:t> /2</a:t>
                    </a:r>
                  </a:p>
                </p:txBody>
              </p:sp>
            </mc:Choice>
            <mc:Fallback xmlns="">
              <p:sp>
                <p:nvSpPr>
                  <p:cNvPr id="39" name="TextBox 38">
                    <a:extLst>
                      <a:ext uri="{FF2B5EF4-FFF2-40B4-BE49-F238E27FC236}">
                        <a16:creationId xmlns:a16="http://schemas.microsoft.com/office/drawing/2014/main" id="{5BF7697C-1D2B-443A-88C2-98A08C615549}"/>
                      </a:ext>
                    </a:extLst>
                  </p:cNvPr>
                  <p:cNvSpPr txBox="1">
                    <a:spLocks noRot="1" noChangeAspect="1" noMove="1" noResize="1" noEditPoints="1" noAdjustHandles="1" noChangeArrowheads="1" noChangeShapeType="1" noTextEdit="1"/>
                  </p:cNvSpPr>
                  <p:nvPr/>
                </p:nvSpPr>
                <p:spPr>
                  <a:xfrm>
                    <a:off x="8482432" y="2398133"/>
                    <a:ext cx="3296223" cy="369332"/>
                  </a:xfrm>
                  <a:prstGeom prst="rect">
                    <a:avLst/>
                  </a:prstGeom>
                  <a:blipFill>
                    <a:blip r:embed="rId6"/>
                    <a:stretch>
                      <a:fillRect l="-1479" t="-11475" r="-739" b="-24590"/>
                    </a:stretch>
                  </a:blipFill>
                </p:spPr>
                <p:txBody>
                  <a:bodyPr/>
                  <a:lstStyle/>
                  <a:p>
                    <a:r>
                      <a:rPr lang="en-GB">
                        <a:noFill/>
                      </a:rPr>
                      <a:t> </a:t>
                    </a:r>
                  </a:p>
                </p:txBody>
              </p:sp>
            </mc:Fallback>
          </mc:AlternateContent>
        </p:grpSp>
        <p:pic>
          <p:nvPicPr>
            <p:cNvPr id="42" name="Picture 41">
              <a:extLst>
                <a:ext uri="{FF2B5EF4-FFF2-40B4-BE49-F238E27FC236}">
                  <a16:creationId xmlns:a16="http://schemas.microsoft.com/office/drawing/2014/main" id="{F5FA0A3C-37FC-4B64-B195-15D1A38990A5}"/>
                </a:ext>
              </a:extLst>
            </p:cNvPr>
            <p:cNvPicPr>
              <a:picLocks noChangeAspect="1"/>
            </p:cNvPicPr>
            <p:nvPr/>
          </p:nvPicPr>
          <p:blipFill>
            <a:blip r:embed="rId7"/>
            <a:stretch>
              <a:fillRect/>
            </a:stretch>
          </p:blipFill>
          <p:spPr>
            <a:xfrm>
              <a:off x="9958387" y="662781"/>
              <a:ext cx="1460729" cy="1422623"/>
            </a:xfrm>
            <a:prstGeom prst="rect">
              <a:avLst/>
            </a:prstGeom>
            <a:ln>
              <a:solidFill>
                <a:schemeClr val="tx1"/>
              </a:solidFill>
            </a:ln>
          </p:spPr>
        </p:pic>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58D6655C-EB15-438D-B275-C18929A5A120}"/>
                    </a:ext>
                  </a:extLst>
                </p:cNvPr>
                <p:cNvSpPr txBox="1"/>
                <p:nvPr/>
              </p:nvSpPr>
              <p:spPr>
                <a:xfrm>
                  <a:off x="4033203" y="2548130"/>
                  <a:ext cx="7013562" cy="400110"/>
                </a:xfrm>
                <a:prstGeom prst="rect">
                  <a:avLst/>
                </a:prstGeom>
                <a:noFill/>
              </p:spPr>
              <p:txBody>
                <a:bodyPr wrap="square">
                  <a:spAutoFit/>
                </a:bodyPr>
                <a:lstStyle/>
                <a:p>
                  <a:r>
                    <a:rPr lang="en-GB" sz="1000" dirty="0"/>
                    <a:t>(The choice of the module of the sum is independent on the choice of </a:t>
                  </a:r>
                  <a14:m>
                    <m:oMath xmlns:m="http://schemas.openxmlformats.org/officeDocument/2006/math">
                      <m:sSub>
                        <m:sSubPr>
                          <m:ctrlPr>
                            <a:rPr lang="fr-FR" sz="1000" i="1" smtClean="0">
                              <a:latin typeface="Cambria Math" panose="02040503050406030204" pitchFamily="18" charset="0"/>
                            </a:rPr>
                          </m:ctrlPr>
                        </m:sSubPr>
                        <m:e>
                          <m:r>
                            <a:rPr lang="fr-FR" sz="1000" i="1">
                              <a:latin typeface="Cambria Math" panose="02040503050406030204" pitchFamily="18" charset="0"/>
                              <a:ea typeface="Cambria Math" panose="02040503050406030204" pitchFamily="18" charset="0"/>
                            </a:rPr>
                            <m:t>𝜙</m:t>
                          </m:r>
                        </m:e>
                        <m:sub>
                          <m:r>
                            <a:rPr lang="fr-FR" sz="1000" i="1">
                              <a:latin typeface="Cambria Math" panose="02040503050406030204" pitchFamily="18" charset="0"/>
                            </a:rPr>
                            <m:t>1</m:t>
                          </m:r>
                        </m:sub>
                      </m:sSub>
                    </m:oMath>
                  </a14:m>
                  <a:r>
                    <a:rPr lang="en-GB" sz="1000" dirty="0"/>
                    <a:t> but the sign of </a:t>
                  </a:r>
                  <a14:m>
                    <m:oMath xmlns:m="http://schemas.openxmlformats.org/officeDocument/2006/math">
                      <m:r>
                        <a:rPr lang="en-GB" sz="1000" i="1" smtClean="0">
                          <a:latin typeface="Cambria Math" panose="02040503050406030204" pitchFamily="18" charset="0"/>
                          <a:ea typeface="Cambria Math" panose="02040503050406030204" pitchFamily="18" charset="0"/>
                        </a:rPr>
                        <m:t>∆</m:t>
                      </m:r>
                      <m:r>
                        <a:rPr lang="en-GB" sz="1000" i="1" smtClean="0">
                          <a:latin typeface="Cambria Math" panose="02040503050406030204" pitchFamily="18" charset="0"/>
                          <a:ea typeface="Cambria Math" panose="02040503050406030204" pitchFamily="18" charset="0"/>
                        </a:rPr>
                        <m:t>𝜙</m:t>
                      </m:r>
                    </m:oMath>
                  </a14:m>
                  <a:r>
                    <a:rPr lang="en-GB" sz="1000" dirty="0"/>
                    <a:t> depends upon direction of the frame rotation: positive if counterclockwise, negative clockwise, for this latter the module will be 0 at |</a:t>
                  </a:r>
                  <a:r>
                    <a:rPr lang="en-GB" sz="1000" dirty="0">
                      <a:ea typeface="Cambria Math" panose="02040503050406030204" pitchFamily="18" charset="0"/>
                    </a:rPr>
                    <a:t> </a:t>
                  </a:r>
                  <a14:m>
                    <m:oMath xmlns:m="http://schemas.openxmlformats.org/officeDocument/2006/math">
                      <m:r>
                        <a:rPr lang="en-GB" sz="1000" i="1">
                          <a:latin typeface="Cambria Math" panose="02040503050406030204" pitchFamily="18" charset="0"/>
                          <a:ea typeface="Cambria Math" panose="02040503050406030204" pitchFamily="18" charset="0"/>
                        </a:rPr>
                        <m:t>∆</m:t>
                      </m:r>
                      <m:r>
                        <a:rPr lang="en-GB" sz="1000" i="1">
                          <a:latin typeface="Cambria Math" panose="02040503050406030204" pitchFamily="18" charset="0"/>
                          <a:ea typeface="Cambria Math" panose="02040503050406030204" pitchFamily="18" charset="0"/>
                        </a:rPr>
                        <m:t>𝜙</m:t>
                      </m:r>
                      <m:r>
                        <a:rPr lang="en-GB" sz="1000" i="1">
                          <a:latin typeface="Cambria Math" panose="02040503050406030204" pitchFamily="18" charset="0"/>
                          <a:ea typeface="Cambria Math" panose="02040503050406030204" pitchFamily="18" charset="0"/>
                        </a:rPr>
                        <m:t> </m:t>
                      </m:r>
                    </m:oMath>
                  </a14:m>
                  <a:r>
                    <a:rPr lang="en-GB" sz="1000" dirty="0"/>
                    <a:t>|=3</a:t>
                  </a:r>
                  <a14:m>
                    <m:oMath xmlns:m="http://schemas.openxmlformats.org/officeDocument/2006/math">
                      <m:r>
                        <a:rPr lang="en-GB" sz="1000" i="1" dirty="0" smtClean="0">
                          <a:latin typeface="Cambria Math" panose="02040503050406030204" pitchFamily="18" charset="0"/>
                          <a:ea typeface="Cambria Math" panose="02040503050406030204" pitchFamily="18" charset="0"/>
                        </a:rPr>
                        <m:t>𝜋</m:t>
                      </m:r>
                    </m:oMath>
                  </a14:m>
                  <a:r>
                    <a:rPr lang="en-GB" sz="1000" dirty="0"/>
                    <a:t>/2 if and A=B</a:t>
                  </a:r>
                </a:p>
              </p:txBody>
            </p:sp>
          </mc:Choice>
          <mc:Fallback xmlns="">
            <p:sp>
              <p:nvSpPr>
                <p:cNvPr id="44" name="TextBox 43">
                  <a:extLst>
                    <a:ext uri="{FF2B5EF4-FFF2-40B4-BE49-F238E27FC236}">
                      <a16:creationId xmlns:a16="http://schemas.microsoft.com/office/drawing/2014/main" id="{58D6655C-EB15-438D-B275-C18929A5A120}"/>
                    </a:ext>
                  </a:extLst>
                </p:cNvPr>
                <p:cNvSpPr txBox="1">
                  <a:spLocks noRot="1" noChangeAspect="1" noMove="1" noResize="1" noEditPoints="1" noAdjustHandles="1" noChangeArrowheads="1" noChangeShapeType="1" noTextEdit="1"/>
                </p:cNvSpPr>
                <p:nvPr/>
              </p:nvSpPr>
              <p:spPr>
                <a:xfrm>
                  <a:off x="4033203" y="2548130"/>
                  <a:ext cx="7013562" cy="400110"/>
                </a:xfrm>
                <a:prstGeom prst="rect">
                  <a:avLst/>
                </a:prstGeom>
                <a:blipFill>
                  <a:blip r:embed="rId8"/>
                  <a:stretch>
                    <a:fillRect b="-6061"/>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A14C1FB8-5F48-42E8-848B-03B6C5D0287F}"/>
                  </a:ext>
                </a:extLst>
              </p:cNvPr>
              <p:cNvSpPr txBox="1"/>
              <p:nvPr/>
            </p:nvSpPr>
            <p:spPr>
              <a:xfrm>
                <a:off x="3242047" y="2924474"/>
                <a:ext cx="8595875" cy="1575560"/>
              </a:xfrm>
              <a:prstGeom prst="rect">
                <a:avLst/>
              </a:prstGeom>
              <a:noFill/>
            </p:spPr>
            <p:txBody>
              <a:bodyPr wrap="square" rtlCol="0">
                <a:spAutoFit/>
              </a:bodyPr>
              <a:lstStyle/>
              <a:p>
                <a:r>
                  <a:rPr lang="en-GB" dirty="0"/>
                  <a:t>The voltage phasors entering in the ports 2 and 4 come from the reflection from the cavities and their modules will be proportional to the square root of </a:t>
                </a:r>
                <a:r>
                  <a:rPr lang="en-GB" dirty="0" err="1"/>
                  <a:t>P</a:t>
                </a:r>
                <a:r>
                  <a:rPr lang="en-GB" baseline="-25000" dirty="0" err="1"/>
                  <a:t>Ref_Tot</a:t>
                </a:r>
                <a:r>
                  <a:rPr lang="en-GB" dirty="0"/>
                  <a:t>/2. The power flowing back to the klystron out from the Port 1 will be </a:t>
                </a:r>
                <a:r>
                  <a:rPr lang="en-GB" dirty="0">
                    <a:sym typeface="Symbol" panose="05050102010706020507" pitchFamily="18" charset="2"/>
                  </a:rPr>
                  <a:t></a:t>
                </a:r>
                <a:r>
                  <a:rPr lang="fr-FR" dirty="0"/>
                  <a:t> </a:t>
                </a:r>
                <a14:m>
                  <m:oMath xmlns:m="http://schemas.openxmlformats.org/officeDocument/2006/math">
                    <m:sSup>
                      <m:sSupPr>
                        <m:ctrlPr>
                          <a:rPr lang="fr-FR" i="1" smtClean="0">
                            <a:latin typeface="Cambria Math" panose="02040503050406030204" pitchFamily="18" charset="0"/>
                          </a:rPr>
                        </m:ctrlPr>
                      </m:sSupPr>
                      <m:e>
                        <m:d>
                          <m:dPr>
                            <m:begChr m:val="|"/>
                            <m:endChr m:val="|"/>
                            <m:ctrlPr>
                              <a:rPr lang="fr-FR" i="1">
                                <a:latin typeface="Cambria Math" panose="02040503050406030204" pitchFamily="18" charset="0"/>
                              </a:rPr>
                            </m:ctrlPr>
                          </m:dPr>
                          <m:e>
                            <m:sSub>
                              <m:sSubPr>
                                <m:ctrlPr>
                                  <a:rPr lang="fr-FR" i="1">
                                    <a:latin typeface="Cambria Math" panose="02040503050406030204" pitchFamily="18" charset="0"/>
                                  </a:rPr>
                                </m:ctrlPr>
                              </m:sSubPr>
                              <m:e>
                                <m:r>
                                  <a:rPr lang="fr-FR" i="1">
                                    <a:latin typeface="Cambria Math" panose="02040503050406030204" pitchFamily="18" charset="0"/>
                                  </a:rPr>
                                  <m:t>𝑉</m:t>
                                </m:r>
                              </m:e>
                              <m:sub>
                                <m:sSub>
                                  <m:sSubPr>
                                    <m:ctrlPr>
                                      <a:rPr lang="fr-FR" i="1">
                                        <a:latin typeface="Cambria Math" panose="02040503050406030204" pitchFamily="18" charset="0"/>
                                      </a:rPr>
                                    </m:ctrlPr>
                                  </m:sSubPr>
                                  <m:e>
                                    <m:r>
                                      <a:rPr lang="fr-FR" i="1">
                                        <a:latin typeface="Cambria Math" panose="02040503050406030204" pitchFamily="18" charset="0"/>
                                      </a:rPr>
                                      <m:t>𝐶𝑎𝑣</m:t>
                                    </m:r>
                                  </m:e>
                                  <m:sub>
                                    <m:r>
                                      <a:rPr lang="fr-FR" i="1">
                                        <a:latin typeface="Cambria Math" panose="02040503050406030204" pitchFamily="18" charset="0"/>
                                      </a:rPr>
                                      <m:t>1</m:t>
                                    </m:r>
                                  </m:sub>
                                </m:sSub>
                              </m:sub>
                            </m:sSub>
                            <m:r>
                              <a:rPr lang="fr-FR" i="1">
                                <a:latin typeface="Cambria Math" panose="02040503050406030204" pitchFamily="18" charset="0"/>
                              </a:rPr>
                              <m:t>+</m:t>
                            </m:r>
                            <m:r>
                              <a:rPr lang="fr-FR" i="1">
                                <a:latin typeface="Cambria Math" panose="02040503050406030204" pitchFamily="18" charset="0"/>
                              </a:rPr>
                              <m:t>𝑖</m:t>
                            </m:r>
                            <m:sSub>
                              <m:sSubPr>
                                <m:ctrlPr>
                                  <a:rPr lang="fr-FR" i="1">
                                    <a:latin typeface="Cambria Math" panose="02040503050406030204" pitchFamily="18" charset="0"/>
                                  </a:rPr>
                                </m:ctrlPr>
                              </m:sSubPr>
                              <m:e>
                                <m:r>
                                  <a:rPr lang="fr-FR" i="1">
                                    <a:latin typeface="Cambria Math" panose="02040503050406030204" pitchFamily="18" charset="0"/>
                                  </a:rPr>
                                  <m:t>𝑉</m:t>
                                </m:r>
                              </m:e>
                              <m:sub>
                                <m:sSub>
                                  <m:sSubPr>
                                    <m:ctrlPr>
                                      <a:rPr lang="fr-FR" i="1">
                                        <a:latin typeface="Cambria Math" panose="02040503050406030204" pitchFamily="18" charset="0"/>
                                      </a:rPr>
                                    </m:ctrlPr>
                                  </m:sSubPr>
                                  <m:e>
                                    <m:r>
                                      <a:rPr lang="fr-FR" i="1">
                                        <a:latin typeface="Cambria Math" panose="02040503050406030204" pitchFamily="18" charset="0"/>
                                      </a:rPr>
                                      <m:t>𝐶𝑎𝑣</m:t>
                                    </m:r>
                                  </m:e>
                                  <m:sub>
                                    <m:r>
                                      <a:rPr lang="fr-FR" i="1">
                                        <a:latin typeface="Cambria Math" panose="02040503050406030204" pitchFamily="18" charset="0"/>
                                      </a:rPr>
                                      <m:t>2</m:t>
                                    </m:r>
                                  </m:sub>
                                </m:sSub>
                              </m:sub>
                            </m:sSub>
                          </m:e>
                        </m:d>
                      </m:e>
                      <m:sup>
                        <m:r>
                          <a:rPr lang="fr-FR" b="0" i="1" smtClean="0">
                            <a:latin typeface="Cambria Math" panose="02040503050406030204" pitchFamily="18" charset="0"/>
                          </a:rPr>
                          <m:t>2</m:t>
                        </m:r>
                      </m:sup>
                    </m:sSup>
                  </m:oMath>
                </a14:m>
                <a:r>
                  <a:rPr lang="en-GB" dirty="0"/>
                  <a:t>. Considering the worst scenario (Phase 0 with </a:t>
                </a:r>
                <a:r>
                  <a:rPr lang="en-GB" dirty="0" err="1"/>
                  <a:t>P</a:t>
                </a:r>
                <a:r>
                  <a:rPr lang="en-GB" baseline="-25000" dirty="0" err="1"/>
                  <a:t>Ref_Tot</a:t>
                </a:r>
                <a:r>
                  <a:rPr lang="en-GB" dirty="0"/>
                  <a:t>=70MW), here below a quick analysis in case of mismatching in amplitude and/or in phase:</a:t>
                </a:r>
              </a:p>
            </p:txBody>
          </p:sp>
        </mc:Choice>
        <mc:Fallback xmlns="">
          <p:sp>
            <p:nvSpPr>
              <p:cNvPr id="47" name="TextBox 46">
                <a:extLst>
                  <a:ext uri="{FF2B5EF4-FFF2-40B4-BE49-F238E27FC236}">
                    <a16:creationId xmlns:a16="http://schemas.microsoft.com/office/drawing/2014/main" id="{A14C1FB8-5F48-42E8-848B-03B6C5D0287F}"/>
                  </a:ext>
                </a:extLst>
              </p:cNvPr>
              <p:cNvSpPr txBox="1">
                <a:spLocks noRot="1" noChangeAspect="1" noMove="1" noResize="1" noEditPoints="1" noAdjustHandles="1" noChangeArrowheads="1" noChangeShapeType="1" noTextEdit="1"/>
              </p:cNvSpPr>
              <p:nvPr/>
            </p:nvSpPr>
            <p:spPr>
              <a:xfrm>
                <a:off x="3242047" y="2924474"/>
                <a:ext cx="8595875" cy="1575560"/>
              </a:xfrm>
              <a:prstGeom prst="rect">
                <a:avLst/>
              </a:prstGeom>
              <a:blipFill>
                <a:blip r:embed="rId9"/>
                <a:stretch>
                  <a:fillRect l="-638" t="-1938" b="-5814"/>
                </a:stretch>
              </a:blipFill>
            </p:spPr>
            <p:txBody>
              <a:bodyPr/>
              <a:lstStyle/>
              <a:p>
                <a:r>
                  <a:rPr lang="en-GB">
                    <a:noFill/>
                  </a:rPr>
                  <a:t> </a:t>
                </a:r>
              </a:p>
            </p:txBody>
          </p:sp>
        </mc:Fallback>
      </mc:AlternateContent>
      <p:sp>
        <p:nvSpPr>
          <p:cNvPr id="63" name="Slide Number Placeholder 62">
            <a:extLst>
              <a:ext uri="{FF2B5EF4-FFF2-40B4-BE49-F238E27FC236}">
                <a16:creationId xmlns:a16="http://schemas.microsoft.com/office/drawing/2014/main" id="{9886051C-6522-416B-B586-DF2605D448D6}"/>
              </a:ext>
            </a:extLst>
          </p:cNvPr>
          <p:cNvSpPr>
            <a:spLocks noGrp="1"/>
          </p:cNvSpPr>
          <p:nvPr>
            <p:ph type="sldNum" sz="quarter" idx="12"/>
          </p:nvPr>
        </p:nvSpPr>
        <p:spPr/>
        <p:txBody>
          <a:bodyPr/>
          <a:lstStyle/>
          <a:p>
            <a:fld id="{27704C38-3202-47F9-B90E-5A6733EC2980}" type="slidenum">
              <a:rPr lang="en-GB" smtClean="0"/>
              <a:t>14</a:t>
            </a:fld>
            <a:endParaRPr lang="en-GB"/>
          </a:p>
        </p:txBody>
      </p:sp>
      <p:grpSp>
        <p:nvGrpSpPr>
          <p:cNvPr id="67" name="Group 66">
            <a:extLst>
              <a:ext uri="{FF2B5EF4-FFF2-40B4-BE49-F238E27FC236}">
                <a16:creationId xmlns:a16="http://schemas.microsoft.com/office/drawing/2014/main" id="{D69E597B-E834-4C45-A4A6-4E376F2CEEEB}"/>
              </a:ext>
            </a:extLst>
          </p:cNvPr>
          <p:cNvGrpSpPr/>
          <p:nvPr/>
        </p:nvGrpSpPr>
        <p:grpSpPr>
          <a:xfrm>
            <a:off x="36849" y="4412448"/>
            <a:ext cx="12118302" cy="2372254"/>
            <a:chOff x="36849" y="4274429"/>
            <a:chExt cx="12118302" cy="2372254"/>
          </a:xfrm>
        </p:grpSpPr>
        <p:grpSp>
          <p:nvGrpSpPr>
            <p:cNvPr id="62" name="Group 61">
              <a:extLst>
                <a:ext uri="{FF2B5EF4-FFF2-40B4-BE49-F238E27FC236}">
                  <a16:creationId xmlns:a16="http://schemas.microsoft.com/office/drawing/2014/main" id="{C1EE0EE4-44B4-4EEA-9E20-3FA361733901}"/>
                </a:ext>
              </a:extLst>
            </p:cNvPr>
            <p:cNvGrpSpPr/>
            <p:nvPr/>
          </p:nvGrpSpPr>
          <p:grpSpPr>
            <a:xfrm>
              <a:off x="36849" y="4274429"/>
              <a:ext cx="12118302" cy="2372254"/>
              <a:chOff x="36849" y="4274429"/>
              <a:chExt cx="12118302" cy="2372254"/>
            </a:xfrm>
          </p:grpSpPr>
          <p:grpSp>
            <p:nvGrpSpPr>
              <p:cNvPr id="53" name="Group 52">
                <a:extLst>
                  <a:ext uri="{FF2B5EF4-FFF2-40B4-BE49-F238E27FC236}">
                    <a16:creationId xmlns:a16="http://schemas.microsoft.com/office/drawing/2014/main" id="{6F0AECCB-DACE-44C5-A3C3-81E32FAA9BEC}"/>
                  </a:ext>
                </a:extLst>
              </p:cNvPr>
              <p:cNvGrpSpPr/>
              <p:nvPr/>
            </p:nvGrpSpPr>
            <p:grpSpPr>
              <a:xfrm>
                <a:off x="36849" y="4456072"/>
                <a:ext cx="4569658" cy="2190611"/>
                <a:chOff x="204999" y="4282228"/>
                <a:chExt cx="4835496" cy="2370207"/>
              </a:xfrm>
            </p:grpSpPr>
            <p:pic>
              <p:nvPicPr>
                <p:cNvPr id="51" name="Picture 50">
                  <a:extLst>
                    <a:ext uri="{FF2B5EF4-FFF2-40B4-BE49-F238E27FC236}">
                      <a16:creationId xmlns:a16="http://schemas.microsoft.com/office/drawing/2014/main" id="{898608E2-6679-48B7-B160-E1EF30C968B8}"/>
                    </a:ext>
                  </a:extLst>
                </p:cNvPr>
                <p:cNvPicPr>
                  <a:picLocks noChangeAspect="1"/>
                </p:cNvPicPr>
                <p:nvPr/>
              </p:nvPicPr>
              <p:blipFill>
                <a:blip r:embed="rId10"/>
                <a:stretch>
                  <a:fillRect/>
                </a:stretch>
              </p:blipFill>
              <p:spPr>
                <a:xfrm>
                  <a:off x="204999" y="4585812"/>
                  <a:ext cx="4835496" cy="2066623"/>
                </a:xfrm>
                <a:prstGeom prst="rect">
                  <a:avLst/>
                </a:prstGeom>
              </p:spPr>
            </p:pic>
            <p:sp>
              <p:nvSpPr>
                <p:cNvPr id="52" name="TextBox 51">
                  <a:extLst>
                    <a:ext uri="{FF2B5EF4-FFF2-40B4-BE49-F238E27FC236}">
                      <a16:creationId xmlns:a16="http://schemas.microsoft.com/office/drawing/2014/main" id="{962E2AB9-8BBE-4EF9-9679-28251011AF24}"/>
                    </a:ext>
                  </a:extLst>
                </p:cNvPr>
                <p:cNvSpPr txBox="1"/>
                <p:nvPr/>
              </p:nvSpPr>
              <p:spPr>
                <a:xfrm>
                  <a:off x="498621" y="4282228"/>
                  <a:ext cx="4440259" cy="299709"/>
                </a:xfrm>
                <a:prstGeom prst="rect">
                  <a:avLst/>
                </a:prstGeom>
                <a:noFill/>
              </p:spPr>
              <p:txBody>
                <a:bodyPr wrap="none" rtlCol="0">
                  <a:spAutoFit/>
                </a:bodyPr>
                <a:lstStyle/>
                <a:p>
                  <a:r>
                    <a:rPr lang="en-GB" sz="1200" dirty="0">
                      <a:sym typeface="Symbol" panose="05050102010706020507" pitchFamily="18" charset="2"/>
                    </a:rPr>
                    <a:t>=90; </a:t>
                  </a:r>
                  <a:r>
                    <a:rPr lang="en-GB" sz="1200" dirty="0"/>
                    <a:t>Pref</a:t>
                  </a:r>
                  <a:r>
                    <a:rPr lang="en-GB" sz="1200" baseline="-25000" dirty="0"/>
                    <a:t>1</a:t>
                  </a:r>
                  <a:r>
                    <a:rPr lang="en-GB" sz="1200" dirty="0"/>
                    <a:t>=35MW; Pref</a:t>
                  </a:r>
                  <a:r>
                    <a:rPr lang="en-GB" sz="1200" baseline="-25000" dirty="0"/>
                    <a:t>2</a:t>
                  </a:r>
                  <a:r>
                    <a:rPr lang="en-GB" sz="1200" dirty="0"/>
                    <a:t>=27MW </a:t>
                  </a:r>
                  <a:r>
                    <a:rPr lang="en-GB" sz="1200" dirty="0">
                      <a:sym typeface="Wingdings" panose="05000000000000000000" pitchFamily="2" charset="2"/>
                    </a:rPr>
                    <a:t> </a:t>
                  </a:r>
                  <a:r>
                    <a:rPr lang="en-GB" sz="1200" dirty="0">
                      <a:sym typeface="Symbol" panose="05050102010706020507" pitchFamily="18" charset="2"/>
                    </a:rPr>
                    <a:t>/10% or V/V11%</a:t>
                  </a:r>
                  <a:endParaRPr lang="en-GB" sz="1200" dirty="0"/>
                </a:p>
              </p:txBody>
            </p:sp>
          </p:grpSp>
          <p:grpSp>
            <p:nvGrpSpPr>
              <p:cNvPr id="57" name="Group 56">
                <a:extLst>
                  <a:ext uri="{FF2B5EF4-FFF2-40B4-BE49-F238E27FC236}">
                    <a16:creationId xmlns:a16="http://schemas.microsoft.com/office/drawing/2014/main" id="{1E65668D-C1AA-4AFF-9FDD-B0767618AC69}"/>
                  </a:ext>
                </a:extLst>
              </p:cNvPr>
              <p:cNvGrpSpPr/>
              <p:nvPr/>
            </p:nvGrpSpPr>
            <p:grpSpPr>
              <a:xfrm>
                <a:off x="4652999" y="4456072"/>
                <a:ext cx="3736832" cy="2187885"/>
                <a:chOff x="5200134" y="4411407"/>
                <a:chExt cx="3902746" cy="2351980"/>
              </a:xfrm>
            </p:grpSpPr>
            <p:pic>
              <p:nvPicPr>
                <p:cNvPr id="55" name="Picture 54">
                  <a:extLst>
                    <a:ext uri="{FF2B5EF4-FFF2-40B4-BE49-F238E27FC236}">
                      <a16:creationId xmlns:a16="http://schemas.microsoft.com/office/drawing/2014/main" id="{DB95CF6B-48FB-4192-A120-56CC335F1AC3}"/>
                    </a:ext>
                  </a:extLst>
                </p:cNvPr>
                <p:cNvPicPr>
                  <a:picLocks noChangeAspect="1"/>
                </p:cNvPicPr>
                <p:nvPr/>
              </p:nvPicPr>
              <p:blipFill>
                <a:blip r:embed="rId11"/>
                <a:stretch>
                  <a:fillRect/>
                </a:stretch>
              </p:blipFill>
              <p:spPr>
                <a:xfrm>
                  <a:off x="5200134" y="4699488"/>
                  <a:ext cx="3902746" cy="2063899"/>
                </a:xfrm>
                <a:prstGeom prst="rect">
                  <a:avLst/>
                </a:prstGeom>
              </p:spPr>
            </p:pic>
            <p:sp>
              <p:nvSpPr>
                <p:cNvPr id="56" name="TextBox 55">
                  <a:extLst>
                    <a:ext uri="{FF2B5EF4-FFF2-40B4-BE49-F238E27FC236}">
                      <a16:creationId xmlns:a16="http://schemas.microsoft.com/office/drawing/2014/main" id="{231E766F-0319-4A62-97BA-BCC84F9B5992}"/>
                    </a:ext>
                  </a:extLst>
                </p:cNvPr>
                <p:cNvSpPr txBox="1"/>
                <p:nvPr/>
              </p:nvSpPr>
              <p:spPr>
                <a:xfrm>
                  <a:off x="5781988" y="4411407"/>
                  <a:ext cx="2991685" cy="297774"/>
                </a:xfrm>
                <a:prstGeom prst="rect">
                  <a:avLst/>
                </a:prstGeom>
                <a:noFill/>
              </p:spPr>
              <p:txBody>
                <a:bodyPr wrap="none" rtlCol="0">
                  <a:spAutoFit/>
                </a:bodyPr>
                <a:lstStyle/>
                <a:p>
                  <a:r>
                    <a:rPr lang="en-GB" sz="1200" dirty="0">
                      <a:sym typeface="Symbol" panose="05050102010706020507" pitchFamily="18" charset="2"/>
                    </a:rPr>
                    <a:t>=83; </a:t>
                  </a:r>
                  <a:r>
                    <a:rPr lang="en-GB" sz="1200" dirty="0"/>
                    <a:t>Pref</a:t>
                  </a:r>
                  <a:r>
                    <a:rPr lang="en-GB" sz="1200" baseline="-25000" dirty="0"/>
                    <a:t>1</a:t>
                  </a:r>
                  <a:r>
                    <a:rPr lang="en-GB" sz="1200" dirty="0"/>
                    <a:t>=Pref</a:t>
                  </a:r>
                  <a:r>
                    <a:rPr lang="en-GB" sz="1200" baseline="-25000" dirty="0"/>
                    <a:t>2</a:t>
                  </a:r>
                  <a:r>
                    <a:rPr lang="en-GB" sz="1200" dirty="0"/>
                    <a:t>=35MW </a:t>
                  </a:r>
                  <a:r>
                    <a:rPr lang="en-GB" sz="1200" dirty="0">
                      <a:sym typeface="Wingdings" panose="05000000000000000000" pitchFamily="2" charset="2"/>
                    </a:rPr>
                    <a:t></a:t>
                  </a:r>
                  <a:r>
                    <a:rPr lang="en-GB" sz="1200" dirty="0">
                      <a:sym typeface="Symbol" panose="05050102010706020507" pitchFamily="18" charset="2"/>
                    </a:rPr>
                    <a:t> /8% </a:t>
                  </a:r>
                  <a:endParaRPr lang="en-GB" sz="1200" dirty="0"/>
                </a:p>
              </p:txBody>
            </p:sp>
          </p:grpSp>
          <p:grpSp>
            <p:nvGrpSpPr>
              <p:cNvPr id="61" name="Group 60">
                <a:extLst>
                  <a:ext uri="{FF2B5EF4-FFF2-40B4-BE49-F238E27FC236}">
                    <a16:creationId xmlns:a16="http://schemas.microsoft.com/office/drawing/2014/main" id="{941B227A-1470-4F51-B9A2-FFEDC77800F1}"/>
                  </a:ext>
                </a:extLst>
              </p:cNvPr>
              <p:cNvGrpSpPr/>
              <p:nvPr/>
            </p:nvGrpSpPr>
            <p:grpSpPr>
              <a:xfrm>
                <a:off x="8436324" y="4274429"/>
                <a:ext cx="3718827" cy="2369528"/>
                <a:chOff x="8436324" y="4274429"/>
                <a:chExt cx="3718827" cy="2369528"/>
              </a:xfrm>
            </p:grpSpPr>
            <p:pic>
              <p:nvPicPr>
                <p:cNvPr id="59" name="Picture 58">
                  <a:extLst>
                    <a:ext uri="{FF2B5EF4-FFF2-40B4-BE49-F238E27FC236}">
                      <a16:creationId xmlns:a16="http://schemas.microsoft.com/office/drawing/2014/main" id="{1BE5967E-CAF1-47BB-AF55-23CDC5A5621E}"/>
                    </a:ext>
                  </a:extLst>
                </p:cNvPr>
                <p:cNvPicPr>
                  <a:picLocks noChangeAspect="1"/>
                </p:cNvPicPr>
                <p:nvPr/>
              </p:nvPicPr>
              <p:blipFill>
                <a:blip r:embed="rId12"/>
                <a:stretch>
                  <a:fillRect/>
                </a:stretch>
              </p:blipFill>
              <p:spPr>
                <a:xfrm>
                  <a:off x="8436324" y="4724054"/>
                  <a:ext cx="3718827" cy="1919903"/>
                </a:xfrm>
                <a:prstGeom prst="rect">
                  <a:avLst/>
                </a:prstGeom>
              </p:spPr>
            </p:pic>
            <p:sp>
              <p:nvSpPr>
                <p:cNvPr id="60" name="TextBox 59">
                  <a:extLst>
                    <a:ext uri="{FF2B5EF4-FFF2-40B4-BE49-F238E27FC236}">
                      <a16:creationId xmlns:a16="http://schemas.microsoft.com/office/drawing/2014/main" id="{49BE46D0-FE30-4510-9E3C-902B521C4986}"/>
                    </a:ext>
                  </a:extLst>
                </p:cNvPr>
                <p:cNvSpPr txBox="1"/>
                <p:nvPr/>
              </p:nvSpPr>
              <p:spPr>
                <a:xfrm>
                  <a:off x="9175336" y="4274429"/>
                  <a:ext cx="2444002" cy="461665"/>
                </a:xfrm>
                <a:prstGeom prst="rect">
                  <a:avLst/>
                </a:prstGeom>
                <a:noFill/>
              </p:spPr>
              <p:txBody>
                <a:bodyPr wrap="none" rtlCol="0">
                  <a:spAutoFit/>
                </a:bodyPr>
                <a:lstStyle/>
                <a:p>
                  <a:pPr algn="ctr"/>
                  <a:r>
                    <a:rPr lang="en-GB" sz="1200" dirty="0">
                      <a:sym typeface="Symbol" panose="05050102010706020507" pitchFamily="18" charset="2"/>
                    </a:rPr>
                    <a:t>=84; </a:t>
                  </a:r>
                  <a:r>
                    <a:rPr lang="en-GB" sz="1200" dirty="0"/>
                    <a:t>Pref</a:t>
                  </a:r>
                  <a:r>
                    <a:rPr lang="en-GB" sz="1200" baseline="-25000" dirty="0"/>
                    <a:t>1</a:t>
                  </a:r>
                  <a:r>
                    <a:rPr lang="en-GB" sz="1200" dirty="0"/>
                    <a:t>=35MW; Pref</a:t>
                  </a:r>
                  <a:r>
                    <a:rPr lang="en-GB" sz="1200" baseline="-25000" dirty="0"/>
                    <a:t>2</a:t>
                  </a:r>
                  <a:r>
                    <a:rPr lang="en-GB" sz="1200" dirty="0"/>
                    <a:t>=30MW </a:t>
                  </a:r>
                </a:p>
                <a:p>
                  <a:pPr algn="ctr"/>
                  <a:r>
                    <a:rPr lang="en-GB" sz="1200" b="1" dirty="0">
                      <a:sym typeface="Wingdings" panose="05000000000000000000" pitchFamily="2" charset="2"/>
                    </a:rPr>
                    <a:t> </a:t>
                  </a:r>
                  <a:r>
                    <a:rPr lang="en-GB" sz="1200" b="1" dirty="0">
                      <a:sym typeface="Symbol" panose="05050102010706020507" pitchFamily="18" charset="2"/>
                    </a:rPr>
                    <a:t>/5% or V/V7%; /&lt;7%</a:t>
                  </a:r>
                  <a:r>
                    <a:rPr lang="en-GB" sz="1200" dirty="0">
                      <a:sym typeface="Symbol" panose="05050102010706020507" pitchFamily="18" charset="2"/>
                    </a:rPr>
                    <a:t> </a:t>
                  </a:r>
                  <a:endParaRPr lang="en-GB" sz="1200" dirty="0"/>
                </a:p>
              </p:txBody>
            </p:sp>
          </p:grpSp>
        </p:grpSp>
        <p:sp>
          <p:nvSpPr>
            <p:cNvPr id="64" name="Oval 63">
              <a:extLst>
                <a:ext uri="{FF2B5EF4-FFF2-40B4-BE49-F238E27FC236}">
                  <a16:creationId xmlns:a16="http://schemas.microsoft.com/office/drawing/2014/main" id="{440EE89E-873B-44F2-B417-2921C7CF8E45}"/>
                </a:ext>
              </a:extLst>
            </p:cNvPr>
            <p:cNvSpPr/>
            <p:nvPr/>
          </p:nvSpPr>
          <p:spPr>
            <a:xfrm>
              <a:off x="3631434" y="5322277"/>
              <a:ext cx="483366" cy="1307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65" name="Oval 64">
              <a:extLst>
                <a:ext uri="{FF2B5EF4-FFF2-40B4-BE49-F238E27FC236}">
                  <a16:creationId xmlns:a16="http://schemas.microsoft.com/office/drawing/2014/main" id="{99FFD5BC-A2FF-4D35-9B27-4EC93264A157}"/>
                </a:ext>
              </a:extLst>
            </p:cNvPr>
            <p:cNvSpPr/>
            <p:nvPr/>
          </p:nvSpPr>
          <p:spPr>
            <a:xfrm>
              <a:off x="7446508" y="5144662"/>
              <a:ext cx="483366" cy="1307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66" name="Oval 65">
              <a:extLst>
                <a:ext uri="{FF2B5EF4-FFF2-40B4-BE49-F238E27FC236}">
                  <a16:creationId xmlns:a16="http://schemas.microsoft.com/office/drawing/2014/main" id="{C9E16386-2C02-4305-96D7-A863BAD66C84}"/>
                </a:ext>
              </a:extLst>
            </p:cNvPr>
            <p:cNvSpPr/>
            <p:nvPr/>
          </p:nvSpPr>
          <p:spPr>
            <a:xfrm>
              <a:off x="11247112" y="5168108"/>
              <a:ext cx="483366" cy="1307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grpSp>
    </p:spTree>
    <p:extLst>
      <p:ext uri="{BB962C8B-B14F-4D97-AF65-F5344CB8AC3E}">
        <p14:creationId xmlns:p14="http://schemas.microsoft.com/office/powerpoint/2010/main" val="1615550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20830-7467-5914-7703-A83590D562E6}"/>
              </a:ext>
            </a:extLst>
          </p:cNvPr>
          <p:cNvSpPr>
            <a:spLocks noGrp="1"/>
          </p:cNvSpPr>
          <p:nvPr>
            <p:ph type="title"/>
          </p:nvPr>
        </p:nvSpPr>
        <p:spPr/>
        <p:txBody>
          <a:bodyPr/>
          <a:lstStyle/>
          <a:p>
            <a:r>
              <a:rPr lang="en-GB" dirty="0"/>
              <a:t>Phase error</a:t>
            </a:r>
          </a:p>
        </p:txBody>
      </p:sp>
      <p:sp>
        <p:nvSpPr>
          <p:cNvPr id="5" name="Slide Number Placeholder 4">
            <a:extLst>
              <a:ext uri="{FF2B5EF4-FFF2-40B4-BE49-F238E27FC236}">
                <a16:creationId xmlns:a16="http://schemas.microsoft.com/office/drawing/2014/main" id="{F319AC72-D80C-BB57-22FE-86F472F7A564}"/>
              </a:ext>
            </a:extLst>
          </p:cNvPr>
          <p:cNvSpPr>
            <a:spLocks noGrp="1"/>
          </p:cNvSpPr>
          <p:nvPr>
            <p:ph type="sldNum" sz="quarter" idx="12"/>
          </p:nvPr>
        </p:nvSpPr>
        <p:spPr/>
        <p:txBody>
          <a:bodyPr/>
          <a:lstStyle/>
          <a:p>
            <a:fld id="{32D4C660-68D7-4D5D-B8B0-2331B029D588}" type="slidenum">
              <a:rPr lang="en-GB" smtClean="0"/>
              <a:t>15</a:t>
            </a:fld>
            <a:endParaRPr lang="en-GB"/>
          </a:p>
        </p:txBody>
      </p:sp>
      <p:sp>
        <p:nvSpPr>
          <p:cNvPr id="6" name="TextBox 5">
            <a:extLst>
              <a:ext uri="{FF2B5EF4-FFF2-40B4-BE49-F238E27FC236}">
                <a16:creationId xmlns:a16="http://schemas.microsoft.com/office/drawing/2014/main" id="{8B19A92A-3288-877F-422D-7D155649103E}"/>
              </a:ext>
            </a:extLst>
          </p:cNvPr>
          <p:cNvSpPr txBox="1"/>
          <p:nvPr/>
        </p:nvSpPr>
        <p:spPr>
          <a:xfrm>
            <a:off x="779790" y="1573395"/>
            <a:ext cx="10205049" cy="646331"/>
          </a:xfrm>
          <a:prstGeom prst="rect">
            <a:avLst/>
          </a:prstGeom>
          <a:noFill/>
        </p:spPr>
        <p:txBody>
          <a:bodyPr wrap="square" rtlCol="0">
            <a:spAutoFit/>
          </a:bodyPr>
          <a:lstStyle/>
          <a:p>
            <a:r>
              <a:rPr lang="en-GB" sz="1800" dirty="0"/>
              <a:t>Typical return loss values for klystrons are 20dB </a:t>
            </a:r>
            <a:r>
              <a:rPr lang="en-GB" dirty="0"/>
              <a:t>and we had evaluated that this would correspond to a </a:t>
            </a:r>
            <a:r>
              <a:rPr lang="en-GB" sz="1800" dirty="0">
                <a:sym typeface="Symbol" panose="05050102010706020507" pitchFamily="18" charset="2"/>
              </a:rPr>
              <a:t>/8 deg. Here below th</a:t>
            </a:r>
            <a:r>
              <a:rPr lang="en-GB" dirty="0">
                <a:sym typeface="Symbol" panose="05050102010706020507" pitchFamily="18" charset="2"/>
              </a:rPr>
              <a:t>e confirmation from the simulation.</a:t>
            </a:r>
            <a:endParaRPr lang="en-GB" dirty="0"/>
          </a:p>
        </p:txBody>
      </p:sp>
      <p:sp>
        <p:nvSpPr>
          <p:cNvPr id="24" name="TextBox 23">
            <a:extLst>
              <a:ext uri="{FF2B5EF4-FFF2-40B4-BE49-F238E27FC236}">
                <a16:creationId xmlns:a16="http://schemas.microsoft.com/office/drawing/2014/main" id="{4B8E8702-56A8-6B6A-C0AA-19A06AC835B5}"/>
              </a:ext>
            </a:extLst>
          </p:cNvPr>
          <p:cNvSpPr txBox="1"/>
          <p:nvPr/>
        </p:nvSpPr>
        <p:spPr>
          <a:xfrm>
            <a:off x="646982" y="5875267"/>
            <a:ext cx="10470666" cy="646331"/>
          </a:xfrm>
          <a:prstGeom prst="rect">
            <a:avLst/>
          </a:prstGeom>
          <a:noFill/>
        </p:spPr>
        <p:txBody>
          <a:bodyPr wrap="square" rtlCol="0">
            <a:spAutoFit/>
          </a:bodyPr>
          <a:lstStyle/>
          <a:p>
            <a:r>
              <a:rPr lang="en-GB" dirty="0"/>
              <a:t>Considering the two plots we need to correct the phase better than 8 </a:t>
            </a:r>
            <a:r>
              <a:rPr lang="en-GB" dirty="0" err="1"/>
              <a:t>deg</a:t>
            </a:r>
            <a:r>
              <a:rPr lang="en-GB" dirty="0"/>
              <a:t> which corresponds to length variation in the waveguide network of &lt;</a:t>
            </a:r>
            <a:r>
              <a:rPr lang="en-GB" dirty="0">
                <a:sym typeface="Symbol" panose="05050102010706020507" pitchFamily="18" charset="2"/>
              </a:rPr>
              <a:t></a:t>
            </a:r>
            <a:r>
              <a:rPr lang="en-GB" dirty="0"/>
              <a:t>1.5mm </a:t>
            </a:r>
            <a:r>
              <a:rPr lang="en-GB" dirty="0">
                <a:sym typeface="Wingdings" panose="05000000000000000000" pitchFamily="2" charset="2"/>
              </a:rPr>
              <a:t> Phase shifter needed.</a:t>
            </a:r>
            <a:endParaRPr lang="en-GB" dirty="0"/>
          </a:p>
        </p:txBody>
      </p:sp>
      <p:grpSp>
        <p:nvGrpSpPr>
          <p:cNvPr id="11" name="Group 10">
            <a:extLst>
              <a:ext uri="{FF2B5EF4-FFF2-40B4-BE49-F238E27FC236}">
                <a16:creationId xmlns:a16="http://schemas.microsoft.com/office/drawing/2014/main" id="{FFC68349-B60D-71B3-5A91-D80EDE0FB300}"/>
              </a:ext>
            </a:extLst>
          </p:cNvPr>
          <p:cNvGrpSpPr/>
          <p:nvPr/>
        </p:nvGrpSpPr>
        <p:grpSpPr>
          <a:xfrm>
            <a:off x="1331343" y="2199239"/>
            <a:ext cx="8174937" cy="3725006"/>
            <a:chOff x="1331343" y="2199239"/>
            <a:chExt cx="8174937" cy="3725006"/>
          </a:xfrm>
        </p:grpSpPr>
        <p:grpSp>
          <p:nvGrpSpPr>
            <p:cNvPr id="7" name="Group 6">
              <a:extLst>
                <a:ext uri="{FF2B5EF4-FFF2-40B4-BE49-F238E27FC236}">
                  <a16:creationId xmlns:a16="http://schemas.microsoft.com/office/drawing/2014/main" id="{DFBB558C-8287-4396-23C2-4B4A10D56665}"/>
                </a:ext>
              </a:extLst>
            </p:cNvPr>
            <p:cNvGrpSpPr/>
            <p:nvPr/>
          </p:nvGrpSpPr>
          <p:grpSpPr>
            <a:xfrm>
              <a:off x="1331343" y="2199239"/>
              <a:ext cx="8174937" cy="3725006"/>
              <a:chOff x="184058" y="2227220"/>
              <a:chExt cx="8174937" cy="3725006"/>
            </a:xfrm>
          </p:grpSpPr>
          <p:grpSp>
            <p:nvGrpSpPr>
              <p:cNvPr id="22" name="Group 21">
                <a:extLst>
                  <a:ext uri="{FF2B5EF4-FFF2-40B4-BE49-F238E27FC236}">
                    <a16:creationId xmlns:a16="http://schemas.microsoft.com/office/drawing/2014/main" id="{CCBD2F6E-DD43-1945-A00F-47961F1C6CBC}"/>
                  </a:ext>
                </a:extLst>
              </p:cNvPr>
              <p:cNvGrpSpPr/>
              <p:nvPr/>
            </p:nvGrpSpPr>
            <p:grpSpPr>
              <a:xfrm>
                <a:off x="184058" y="2227220"/>
                <a:ext cx="8174937" cy="3725006"/>
                <a:chOff x="184059" y="2227220"/>
                <a:chExt cx="6920154" cy="2940092"/>
              </a:xfrm>
            </p:grpSpPr>
            <p:grpSp>
              <p:nvGrpSpPr>
                <p:cNvPr id="16" name="Group 15">
                  <a:extLst>
                    <a:ext uri="{FF2B5EF4-FFF2-40B4-BE49-F238E27FC236}">
                      <a16:creationId xmlns:a16="http://schemas.microsoft.com/office/drawing/2014/main" id="{07180523-EBCB-436F-C045-B07D1C4DEF9E}"/>
                    </a:ext>
                  </a:extLst>
                </p:cNvPr>
                <p:cNvGrpSpPr/>
                <p:nvPr/>
              </p:nvGrpSpPr>
              <p:grpSpPr>
                <a:xfrm>
                  <a:off x="184059" y="2227220"/>
                  <a:ext cx="6920154" cy="2940092"/>
                  <a:chOff x="184059" y="2227220"/>
                  <a:chExt cx="6920154" cy="2940092"/>
                </a:xfrm>
              </p:grpSpPr>
              <p:pic>
                <p:nvPicPr>
                  <p:cNvPr id="4" name="Picture 3">
                    <a:extLst>
                      <a:ext uri="{FF2B5EF4-FFF2-40B4-BE49-F238E27FC236}">
                        <a16:creationId xmlns:a16="http://schemas.microsoft.com/office/drawing/2014/main" id="{7D81B30E-CE22-2F1F-EB1F-3C369149435D}"/>
                      </a:ext>
                    </a:extLst>
                  </p:cNvPr>
                  <p:cNvPicPr>
                    <a:picLocks noChangeAspect="1"/>
                  </p:cNvPicPr>
                  <p:nvPr/>
                </p:nvPicPr>
                <p:blipFill>
                  <a:blip r:embed="rId2"/>
                  <a:stretch>
                    <a:fillRect/>
                  </a:stretch>
                </p:blipFill>
                <p:spPr>
                  <a:xfrm>
                    <a:off x="184059" y="2576355"/>
                    <a:ext cx="6920154" cy="2590957"/>
                  </a:xfrm>
                  <a:prstGeom prst="rect">
                    <a:avLst/>
                  </a:prstGeom>
                </p:spPr>
              </p:pic>
              <p:cxnSp>
                <p:nvCxnSpPr>
                  <p:cNvPr id="10" name="Straight Connector 9">
                    <a:extLst>
                      <a:ext uri="{FF2B5EF4-FFF2-40B4-BE49-F238E27FC236}">
                        <a16:creationId xmlns:a16="http://schemas.microsoft.com/office/drawing/2014/main" id="{07D13EAB-831C-4DFB-5DBC-15EBF1BD6E93}"/>
                      </a:ext>
                    </a:extLst>
                  </p:cNvPr>
                  <p:cNvCxnSpPr>
                    <a:cxnSpLocks/>
                  </p:cNvCxnSpPr>
                  <p:nvPr/>
                </p:nvCxnSpPr>
                <p:spPr>
                  <a:xfrm>
                    <a:off x="5374256" y="2449902"/>
                    <a:ext cx="0" cy="2303253"/>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69C4CBA2-0198-F1AC-6541-95D7C55903AD}"/>
                      </a:ext>
                    </a:extLst>
                  </p:cNvPr>
                  <p:cNvSpPr txBox="1"/>
                  <p:nvPr/>
                </p:nvSpPr>
                <p:spPr>
                  <a:xfrm>
                    <a:off x="4865783" y="2455585"/>
                    <a:ext cx="430427" cy="194339"/>
                  </a:xfrm>
                  <a:prstGeom prst="rect">
                    <a:avLst/>
                  </a:prstGeom>
                  <a:noFill/>
                </p:spPr>
                <p:txBody>
                  <a:bodyPr wrap="none" rtlCol="0">
                    <a:spAutoFit/>
                  </a:bodyPr>
                  <a:lstStyle/>
                  <a:p>
                    <a:r>
                      <a:rPr lang="en-GB" sz="1000" b="1" dirty="0"/>
                      <a:t>-8deg</a:t>
                    </a:r>
                  </a:p>
                </p:txBody>
              </p:sp>
              <p:sp>
                <p:nvSpPr>
                  <p:cNvPr id="14" name="TextBox 13">
                    <a:extLst>
                      <a:ext uri="{FF2B5EF4-FFF2-40B4-BE49-F238E27FC236}">
                        <a16:creationId xmlns:a16="http://schemas.microsoft.com/office/drawing/2014/main" id="{D845BC26-F3FF-2016-B0AA-486988DF6B9F}"/>
                      </a:ext>
                    </a:extLst>
                  </p:cNvPr>
                  <p:cNvSpPr txBox="1"/>
                  <p:nvPr/>
                </p:nvSpPr>
                <p:spPr>
                  <a:xfrm>
                    <a:off x="5374256" y="2457789"/>
                    <a:ext cx="452138" cy="194339"/>
                  </a:xfrm>
                  <a:prstGeom prst="rect">
                    <a:avLst/>
                  </a:prstGeom>
                  <a:noFill/>
                </p:spPr>
                <p:txBody>
                  <a:bodyPr wrap="none" rtlCol="0">
                    <a:spAutoFit/>
                  </a:bodyPr>
                  <a:lstStyle/>
                  <a:p>
                    <a:r>
                      <a:rPr lang="en-GB" sz="1000" b="1" dirty="0"/>
                      <a:t>+8deg</a:t>
                    </a:r>
                  </a:p>
                </p:txBody>
              </p:sp>
              <p:sp>
                <p:nvSpPr>
                  <p:cNvPr id="15" name="TextBox 14">
                    <a:extLst>
                      <a:ext uri="{FF2B5EF4-FFF2-40B4-BE49-F238E27FC236}">
                        <a16:creationId xmlns:a16="http://schemas.microsoft.com/office/drawing/2014/main" id="{2D43370D-0076-E8E3-1803-ABFC4EDDDCF2}"/>
                      </a:ext>
                    </a:extLst>
                  </p:cNvPr>
                  <p:cNvSpPr txBox="1"/>
                  <p:nvPr/>
                </p:nvSpPr>
                <p:spPr>
                  <a:xfrm>
                    <a:off x="5055202" y="2227220"/>
                    <a:ext cx="560694" cy="194339"/>
                  </a:xfrm>
                  <a:prstGeom prst="rect">
                    <a:avLst/>
                  </a:prstGeom>
                  <a:noFill/>
                </p:spPr>
                <p:txBody>
                  <a:bodyPr wrap="none" rtlCol="0">
                    <a:spAutoFit/>
                  </a:bodyPr>
                  <a:lstStyle/>
                  <a:p>
                    <a:r>
                      <a:rPr lang="en-GB" sz="1000" b="1" dirty="0"/>
                      <a:t>270deg*</a:t>
                    </a:r>
                  </a:p>
                </p:txBody>
              </p:sp>
            </p:grpSp>
            <p:sp>
              <p:nvSpPr>
                <p:cNvPr id="21" name="TextBox 20">
                  <a:extLst>
                    <a:ext uri="{FF2B5EF4-FFF2-40B4-BE49-F238E27FC236}">
                      <a16:creationId xmlns:a16="http://schemas.microsoft.com/office/drawing/2014/main" id="{AF888436-91CB-523B-0522-8FE36F69B3CD}"/>
                    </a:ext>
                  </a:extLst>
                </p:cNvPr>
                <p:cNvSpPr txBox="1"/>
                <p:nvPr/>
              </p:nvSpPr>
              <p:spPr>
                <a:xfrm>
                  <a:off x="1019104" y="3759783"/>
                  <a:ext cx="1145826" cy="369332"/>
                </a:xfrm>
                <a:prstGeom prst="rect">
                  <a:avLst/>
                </a:prstGeom>
                <a:noFill/>
              </p:spPr>
              <p:txBody>
                <a:bodyPr wrap="none" rtlCol="0">
                  <a:spAutoFit/>
                </a:bodyPr>
                <a:lstStyle/>
                <a:p>
                  <a:r>
                    <a:rPr lang="en-GB" b="1" dirty="0"/>
                    <a:t>Active S1</a:t>
                  </a:r>
                </a:p>
              </p:txBody>
            </p:sp>
          </p:grpSp>
          <p:grpSp>
            <p:nvGrpSpPr>
              <p:cNvPr id="3" name="Group 2">
                <a:extLst>
                  <a:ext uri="{FF2B5EF4-FFF2-40B4-BE49-F238E27FC236}">
                    <a16:creationId xmlns:a16="http://schemas.microsoft.com/office/drawing/2014/main" id="{FE940864-66E2-096B-9B1E-799ECB6EA738}"/>
                  </a:ext>
                </a:extLst>
              </p:cNvPr>
              <p:cNvGrpSpPr/>
              <p:nvPr/>
            </p:nvGrpSpPr>
            <p:grpSpPr>
              <a:xfrm>
                <a:off x="1772401" y="4583013"/>
                <a:ext cx="4034740" cy="686510"/>
                <a:chOff x="1772401" y="4583013"/>
                <a:chExt cx="4034740" cy="686510"/>
              </a:xfrm>
            </p:grpSpPr>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144D2AC9-A3E5-9239-F4AF-1904B1E74C9C}"/>
                        </a:ext>
                      </a:extLst>
                    </p:cNvPr>
                    <p:cNvSpPr txBox="1"/>
                    <p:nvPr/>
                  </p:nvSpPr>
                  <p:spPr>
                    <a:xfrm>
                      <a:off x="1772401" y="4965594"/>
                      <a:ext cx="4034740" cy="303929"/>
                    </a:xfrm>
                    <a:prstGeom prst="rect">
                      <a:avLst/>
                    </a:prstGeom>
                    <a:noFill/>
                  </p:spPr>
                  <p:txBody>
                    <a:bodyPr wrap="square" lIns="0" tIns="0" rIns="0" bIns="0" rtlCol="0">
                      <a:spAutoFit/>
                    </a:bodyPr>
                    <a:lstStyle/>
                    <a:p>
                      <a14:m>
                        <m:oMath xmlns:m="http://schemas.openxmlformats.org/officeDocument/2006/math">
                          <m:sSub>
                            <m:sSubPr>
                              <m:ctrlPr>
                                <a:rPr lang="en-GB" sz="1400" i="1" smtClean="0">
                                  <a:latin typeface="Cambria Math" panose="02040503050406030204" pitchFamily="18" charset="0"/>
                                </a:rPr>
                              </m:ctrlPr>
                            </m:sSubPr>
                            <m:e>
                              <m:r>
                                <a:rPr lang="en-GB" sz="1400" i="1" smtClean="0">
                                  <a:latin typeface="Cambria Math" panose="02040503050406030204" pitchFamily="18" charset="0"/>
                                  <a:ea typeface="Cambria Math" panose="02040503050406030204" pitchFamily="18" charset="0"/>
                                </a:rPr>
                                <m:t>𝜆</m:t>
                              </m:r>
                            </m:e>
                            <m:sub>
                              <m:r>
                                <a:rPr lang="fr-FR" sz="1400" b="0" i="1" smtClean="0">
                                  <a:latin typeface="Cambria Math" panose="02040503050406030204" pitchFamily="18" charset="0"/>
                                </a:rPr>
                                <m:t>𝑔</m:t>
                              </m:r>
                            </m:sub>
                          </m:sSub>
                          <m:r>
                            <a:rPr lang="fr-FR" sz="1400" b="0" i="1" smtClean="0">
                              <a:latin typeface="Cambria Math" panose="02040503050406030204" pitchFamily="18" charset="0"/>
                            </a:rPr>
                            <m:t>=</m:t>
                          </m:r>
                          <m:f>
                            <m:fPr>
                              <m:type m:val="skw"/>
                              <m:ctrlPr>
                                <a:rPr lang="fr-FR" sz="1400" b="0" i="1" smtClean="0">
                                  <a:latin typeface="Cambria Math" panose="02040503050406030204" pitchFamily="18" charset="0"/>
                                </a:rPr>
                              </m:ctrlPr>
                            </m:fPr>
                            <m:num>
                              <m:r>
                                <a:rPr lang="fr-FR" sz="1400" b="0" i="1" smtClean="0">
                                  <a:latin typeface="Cambria Math" panose="02040503050406030204" pitchFamily="18" charset="0"/>
                                  <a:ea typeface="Cambria Math" panose="02040503050406030204" pitchFamily="18" charset="0"/>
                                </a:rPr>
                                <m:t>𝜆</m:t>
                              </m:r>
                            </m:num>
                            <m:den>
                              <m:rad>
                                <m:radPr>
                                  <m:degHide m:val="on"/>
                                  <m:ctrlPr>
                                    <a:rPr lang="fr-FR" sz="1400" b="0" i="1" smtClean="0">
                                      <a:latin typeface="Cambria Math" panose="02040503050406030204" pitchFamily="18" charset="0"/>
                                    </a:rPr>
                                  </m:ctrlPr>
                                </m:radPr>
                                <m:deg/>
                                <m:e>
                                  <m:r>
                                    <a:rPr lang="fr-FR" sz="1400" b="0" i="1" smtClean="0">
                                      <a:latin typeface="Cambria Math" panose="02040503050406030204" pitchFamily="18" charset="0"/>
                                    </a:rPr>
                                    <m:t>1−</m:t>
                                  </m:r>
                                  <m:sSup>
                                    <m:sSupPr>
                                      <m:ctrlPr>
                                        <a:rPr lang="fr-FR" sz="1400" b="0" i="1" smtClean="0">
                                          <a:latin typeface="Cambria Math" panose="02040503050406030204" pitchFamily="18" charset="0"/>
                                        </a:rPr>
                                      </m:ctrlPr>
                                    </m:sSupPr>
                                    <m:e>
                                      <m:d>
                                        <m:dPr>
                                          <m:ctrlPr>
                                            <a:rPr lang="fr-FR" sz="1400" b="0" i="1" smtClean="0">
                                              <a:latin typeface="Cambria Math" panose="02040503050406030204" pitchFamily="18" charset="0"/>
                                            </a:rPr>
                                          </m:ctrlPr>
                                        </m:dPr>
                                        <m:e>
                                          <m:r>
                                            <a:rPr lang="fr-FR" sz="1400" b="0" i="1" smtClean="0">
                                              <a:latin typeface="Cambria Math" panose="02040503050406030204" pitchFamily="18" charset="0"/>
                                              <a:ea typeface="Cambria Math" panose="02040503050406030204" pitchFamily="18" charset="0"/>
                                            </a:rPr>
                                            <m:t>𝜆</m:t>
                                          </m:r>
                                          <m:r>
                                            <a:rPr lang="fr-FR" sz="1400" b="0" i="1" smtClean="0">
                                              <a:latin typeface="Cambria Math" panose="02040503050406030204" pitchFamily="18" charset="0"/>
                                              <a:ea typeface="Cambria Math" panose="02040503050406030204" pitchFamily="18" charset="0"/>
                                            </a:rPr>
                                            <m:t>/</m:t>
                                          </m:r>
                                          <m:sSub>
                                            <m:sSubPr>
                                              <m:ctrlPr>
                                                <a:rPr lang="fr-FR" sz="1400" b="0" i="1" smtClean="0">
                                                  <a:latin typeface="Cambria Math" panose="02040503050406030204" pitchFamily="18" charset="0"/>
                                                  <a:ea typeface="Cambria Math" panose="02040503050406030204" pitchFamily="18" charset="0"/>
                                                </a:rPr>
                                              </m:ctrlPr>
                                            </m:sSubPr>
                                            <m:e>
                                              <m:r>
                                                <a:rPr lang="fr-FR" sz="1400" b="0" i="1" smtClean="0">
                                                  <a:latin typeface="Cambria Math" panose="02040503050406030204" pitchFamily="18" charset="0"/>
                                                  <a:ea typeface="Cambria Math" panose="02040503050406030204" pitchFamily="18" charset="0"/>
                                                </a:rPr>
                                                <m:t>𝜆</m:t>
                                              </m:r>
                                            </m:e>
                                            <m:sub>
                                              <m:r>
                                                <a:rPr lang="fr-FR" sz="1400" b="0" i="1" smtClean="0">
                                                  <a:latin typeface="Cambria Math" panose="02040503050406030204" pitchFamily="18" charset="0"/>
                                                  <a:ea typeface="Cambria Math" panose="02040503050406030204" pitchFamily="18" charset="0"/>
                                                </a:rPr>
                                                <m:t>𝑐𝑢𝑡</m:t>
                                              </m:r>
                                            </m:sub>
                                          </m:sSub>
                                        </m:e>
                                      </m:d>
                                    </m:e>
                                    <m:sup>
                                      <m:r>
                                        <a:rPr lang="fr-FR" sz="1400" b="0" i="1" smtClean="0">
                                          <a:latin typeface="Cambria Math" panose="02040503050406030204" pitchFamily="18" charset="0"/>
                                        </a:rPr>
                                        <m:t>2</m:t>
                                      </m:r>
                                    </m:sup>
                                  </m:sSup>
                                </m:e>
                              </m:rad>
                            </m:den>
                          </m:f>
                        </m:oMath>
                      </a14:m>
                      <a:r>
                        <a:rPr lang="en-GB" sz="1400" dirty="0"/>
                        <a:t> = </a:t>
                      </a:r>
                      <a:r>
                        <a:rPr lang="en-GB" sz="1200" dirty="0"/>
                        <a:t>62.957mm </a:t>
                      </a:r>
                      <a:r>
                        <a:rPr lang="en-GB" sz="1200" dirty="0">
                          <a:sym typeface="Wingdings" panose="05000000000000000000" pitchFamily="2" charset="2"/>
                        </a:rPr>
                        <a:t> </a:t>
                      </a:r>
                      <a14:m>
                        <m:oMath xmlns:m="http://schemas.openxmlformats.org/officeDocument/2006/math">
                          <m:sSub>
                            <m:sSubPr>
                              <m:ctrlPr>
                                <a:rPr lang="en-GB" sz="1200" i="1" smtClean="0">
                                  <a:latin typeface="Cambria Math" panose="02040503050406030204" pitchFamily="18" charset="0"/>
                                </a:rPr>
                              </m:ctrlPr>
                            </m:sSubPr>
                            <m:e>
                              <m:r>
                                <a:rPr lang="en-GB" sz="1200" i="1" smtClean="0">
                                  <a:latin typeface="Cambria Math" panose="02040503050406030204" pitchFamily="18" charset="0"/>
                                  <a:ea typeface="Cambria Math" panose="02040503050406030204" pitchFamily="18" charset="0"/>
                                </a:rPr>
                                <m:t>𝜆</m:t>
                              </m:r>
                            </m:e>
                            <m:sub>
                              <m:r>
                                <a:rPr lang="fr-FR" sz="1200" b="0" i="1" smtClean="0">
                                  <a:latin typeface="Cambria Math" panose="02040503050406030204" pitchFamily="18" charset="0"/>
                                </a:rPr>
                                <m:t>𝑔</m:t>
                              </m:r>
                            </m:sub>
                          </m:sSub>
                        </m:oMath>
                      </a14:m>
                      <a:r>
                        <a:rPr lang="en-GB" sz="1200" dirty="0">
                          <a:sym typeface="Wingdings" panose="05000000000000000000" pitchFamily="2" charset="2"/>
                        </a:rPr>
                        <a:t>/4 = 15.739mm </a:t>
                      </a:r>
                      <a:endParaRPr lang="en-GB" sz="1200" dirty="0"/>
                    </a:p>
                  </p:txBody>
                </p:sp>
              </mc:Choice>
              <mc:Fallback xmlns="">
                <p:sp>
                  <p:nvSpPr>
                    <p:cNvPr id="17" name="TextBox 16">
                      <a:extLst>
                        <a:ext uri="{FF2B5EF4-FFF2-40B4-BE49-F238E27FC236}">
                          <a16:creationId xmlns:a16="http://schemas.microsoft.com/office/drawing/2014/main" id="{144D2AC9-A3E5-9239-F4AF-1904B1E74C9C}"/>
                        </a:ext>
                      </a:extLst>
                    </p:cNvPr>
                    <p:cNvSpPr txBox="1">
                      <a:spLocks noRot="1" noChangeAspect="1" noMove="1" noResize="1" noEditPoints="1" noAdjustHandles="1" noChangeArrowheads="1" noChangeShapeType="1" noTextEdit="1"/>
                    </p:cNvSpPr>
                    <p:nvPr/>
                  </p:nvSpPr>
                  <p:spPr>
                    <a:xfrm>
                      <a:off x="1772401" y="4965594"/>
                      <a:ext cx="4034740" cy="303929"/>
                    </a:xfrm>
                    <a:prstGeom prst="rect">
                      <a:avLst/>
                    </a:prstGeom>
                    <a:blipFill>
                      <a:blip r:embed="rId3"/>
                      <a:stretch>
                        <a:fillRect l="-1662" t="-146000" b="-218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4E8C008-E98E-D5B4-1241-8C6DD695A75B}"/>
                        </a:ext>
                      </a:extLst>
                    </p:cNvPr>
                    <p:cNvSpPr txBox="1"/>
                    <p:nvPr/>
                  </p:nvSpPr>
                  <p:spPr>
                    <a:xfrm>
                      <a:off x="2329024" y="4583013"/>
                      <a:ext cx="2921493" cy="251415"/>
                    </a:xfrm>
                    <a:prstGeom prst="rect">
                      <a:avLst/>
                    </a:prstGeom>
                    <a:noFill/>
                  </p:spPr>
                  <p:txBody>
                    <a:bodyPr wrap="square">
                      <a:spAutoFit/>
                    </a:bodyPr>
                    <a:lstStyle/>
                    <a:p>
                      <a14:m>
                        <m:oMath xmlns:m="http://schemas.openxmlformats.org/officeDocument/2006/math">
                          <m:r>
                            <a:rPr lang="fr-FR" sz="1000" b="0" i="1" smtClean="0">
                              <a:latin typeface="Cambria Math" panose="02040503050406030204" pitchFamily="18" charset="0"/>
                              <a:ea typeface="Cambria Math" panose="02040503050406030204" pitchFamily="18" charset="0"/>
                            </a:rPr>
                            <m:t>𝜆</m:t>
                          </m:r>
                          <m:r>
                            <a:rPr lang="fr-FR" sz="1000" b="0" i="1" smtClean="0">
                              <a:latin typeface="Cambria Math" panose="02040503050406030204" pitchFamily="18" charset="0"/>
                              <a:ea typeface="Cambria Math" panose="02040503050406030204" pitchFamily="18" charset="0"/>
                            </a:rPr>
                            <m:t>=</m:t>
                          </m:r>
                          <m:r>
                            <a:rPr lang="fr-FR" sz="1000" b="0" i="1" smtClean="0">
                              <a:latin typeface="Cambria Math" panose="02040503050406030204" pitchFamily="18" charset="0"/>
                              <a:ea typeface="Cambria Math" panose="02040503050406030204" pitchFamily="18" charset="0"/>
                            </a:rPr>
                            <m:t>𝑐</m:t>
                          </m:r>
                          <m:r>
                            <a:rPr lang="fr-FR" sz="1000" b="0" i="1" smtClean="0">
                              <a:latin typeface="Cambria Math" panose="02040503050406030204" pitchFamily="18" charset="0"/>
                              <a:ea typeface="Cambria Math" panose="02040503050406030204" pitchFamily="18" charset="0"/>
                            </a:rPr>
                            <m:t>/5.712</m:t>
                          </m:r>
                          <m:r>
                            <a:rPr lang="fr-FR" sz="1000" b="0" i="1" smtClean="0">
                              <a:latin typeface="Cambria Math" panose="02040503050406030204" pitchFamily="18" charset="0"/>
                              <a:ea typeface="Cambria Math" panose="02040503050406030204" pitchFamily="18" charset="0"/>
                            </a:rPr>
                            <m:t>𝐺𝐻𝑧</m:t>
                          </m:r>
                        </m:oMath>
                      </a14:m>
                      <a:r>
                        <a:rPr lang="en-GB" sz="1000" dirty="0"/>
                        <a:t>; </a:t>
                      </a:r>
                      <a14:m>
                        <m:oMath xmlns:m="http://schemas.openxmlformats.org/officeDocument/2006/math">
                          <m:sSub>
                            <m:sSubPr>
                              <m:ctrlPr>
                                <a:rPr lang="fr-FR" sz="1000" b="0" i="1" smtClean="0">
                                  <a:latin typeface="Cambria Math" panose="02040503050406030204" pitchFamily="18" charset="0"/>
                                  <a:ea typeface="Cambria Math" panose="02040503050406030204" pitchFamily="18" charset="0"/>
                                </a:rPr>
                              </m:ctrlPr>
                            </m:sSubPr>
                            <m:e>
                              <m:r>
                                <a:rPr lang="fr-FR" sz="1000" b="0" i="1" smtClean="0">
                                  <a:latin typeface="Cambria Math" panose="02040503050406030204" pitchFamily="18" charset="0"/>
                                  <a:ea typeface="Cambria Math" panose="02040503050406030204" pitchFamily="18" charset="0"/>
                                </a:rPr>
                                <m:t>𝜆</m:t>
                              </m:r>
                            </m:e>
                            <m:sub>
                              <m:r>
                                <a:rPr lang="fr-FR" sz="1000" b="0" i="1" smtClean="0">
                                  <a:latin typeface="Cambria Math" panose="02040503050406030204" pitchFamily="18" charset="0"/>
                                  <a:ea typeface="Cambria Math" panose="02040503050406030204" pitchFamily="18" charset="0"/>
                                </a:rPr>
                                <m:t>𝑐</m:t>
                              </m:r>
                              <m:r>
                                <a:rPr lang="fr-FR" sz="1000" b="0" i="1" smtClean="0">
                                  <a:latin typeface="Cambria Math" panose="02040503050406030204" pitchFamily="18" charset="0"/>
                                  <a:ea typeface="Cambria Math" panose="02040503050406030204" pitchFamily="18" charset="0"/>
                                </a:rPr>
                                <m:t>_</m:t>
                              </m:r>
                              <m:r>
                                <a:rPr lang="fr-FR" sz="1000" b="0" i="1" smtClean="0">
                                  <a:latin typeface="Cambria Math" panose="02040503050406030204" pitchFamily="18" charset="0"/>
                                  <a:ea typeface="Cambria Math" panose="02040503050406030204" pitchFamily="18" charset="0"/>
                                </a:rPr>
                                <m:t>𝑊𝑅</m:t>
                              </m:r>
                              <m:r>
                                <a:rPr lang="fr-FR" sz="1000" b="0" i="1" smtClean="0">
                                  <a:latin typeface="Cambria Math" panose="02040503050406030204" pitchFamily="18" charset="0"/>
                                  <a:ea typeface="Cambria Math" panose="02040503050406030204" pitchFamily="18" charset="0"/>
                                </a:rPr>
                                <m:t>187</m:t>
                              </m:r>
                            </m:sub>
                          </m:sSub>
                          <m:r>
                            <a:rPr lang="fr-FR" sz="1000" b="0" i="1" smtClean="0">
                              <a:latin typeface="Cambria Math" panose="02040503050406030204" pitchFamily="18" charset="0"/>
                              <a:ea typeface="Cambria Math" panose="02040503050406030204" pitchFamily="18" charset="0"/>
                            </a:rPr>
                            <m:t>=</m:t>
                          </m:r>
                          <m:r>
                            <a:rPr lang="fr-FR" sz="1000" b="0" i="1" smtClean="0">
                              <a:latin typeface="Cambria Math" panose="02040503050406030204" pitchFamily="18" charset="0"/>
                              <a:ea typeface="Cambria Math" panose="02040503050406030204" pitchFamily="18" charset="0"/>
                            </a:rPr>
                            <m:t>𝑐</m:t>
                          </m:r>
                          <m:r>
                            <a:rPr lang="fr-FR" sz="1000" b="0" i="1" smtClean="0">
                              <a:latin typeface="Cambria Math" panose="02040503050406030204" pitchFamily="18" charset="0"/>
                              <a:ea typeface="Cambria Math" panose="02040503050406030204" pitchFamily="18" charset="0"/>
                            </a:rPr>
                            <m:t>/3.15465</m:t>
                          </m:r>
                          <m:r>
                            <a:rPr lang="fr-FR" sz="1000" b="0" i="1" smtClean="0">
                              <a:latin typeface="Cambria Math" panose="02040503050406030204" pitchFamily="18" charset="0"/>
                              <a:ea typeface="Cambria Math" panose="02040503050406030204" pitchFamily="18" charset="0"/>
                            </a:rPr>
                            <m:t>𝐺𝐻𝑧</m:t>
                          </m:r>
                        </m:oMath>
                      </a14:m>
                      <a:r>
                        <a:rPr lang="en-GB" sz="1000" dirty="0"/>
                        <a:t> </a:t>
                      </a:r>
                    </a:p>
                  </p:txBody>
                </p:sp>
              </mc:Choice>
              <mc:Fallback xmlns="">
                <p:sp>
                  <p:nvSpPr>
                    <p:cNvPr id="19" name="TextBox 18">
                      <a:extLst>
                        <a:ext uri="{FF2B5EF4-FFF2-40B4-BE49-F238E27FC236}">
                          <a16:creationId xmlns:a16="http://schemas.microsoft.com/office/drawing/2014/main" id="{34E8C008-E98E-D5B4-1241-8C6DD695A75B}"/>
                        </a:ext>
                      </a:extLst>
                    </p:cNvPr>
                    <p:cNvSpPr txBox="1">
                      <a:spLocks noRot="1" noChangeAspect="1" noMove="1" noResize="1" noEditPoints="1" noAdjustHandles="1" noChangeArrowheads="1" noChangeShapeType="1" noTextEdit="1"/>
                    </p:cNvSpPr>
                    <p:nvPr/>
                  </p:nvSpPr>
                  <p:spPr>
                    <a:xfrm>
                      <a:off x="2329024" y="4583013"/>
                      <a:ext cx="2921493" cy="251415"/>
                    </a:xfrm>
                    <a:prstGeom prst="rect">
                      <a:avLst/>
                    </a:prstGeom>
                    <a:blipFill>
                      <a:blip r:embed="rId4"/>
                      <a:stretch>
                        <a:fillRect b="-14634"/>
                      </a:stretch>
                    </a:blipFill>
                  </p:spPr>
                  <p:txBody>
                    <a:bodyPr/>
                    <a:lstStyle/>
                    <a:p>
                      <a:r>
                        <a:rPr lang="en-GB">
                          <a:noFill/>
                        </a:rPr>
                        <a:t> </a:t>
                      </a:r>
                    </a:p>
                  </p:txBody>
                </p:sp>
              </mc:Fallback>
            </mc:AlternateContent>
          </p:grpSp>
        </p:gr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A8F39EC-84C6-3376-2054-B5C72487F1AF}"/>
                    </a:ext>
                  </a:extLst>
                </p:cNvPr>
                <p:cNvSpPr txBox="1"/>
                <p:nvPr/>
              </p:nvSpPr>
              <p:spPr>
                <a:xfrm>
                  <a:off x="5812610" y="2807724"/>
                  <a:ext cx="3300064" cy="400110"/>
                </a:xfrm>
                <a:prstGeom prst="rect">
                  <a:avLst/>
                </a:prstGeom>
                <a:noFill/>
              </p:spPr>
              <p:txBody>
                <a:bodyPr wrap="square" rtlCol="0">
                  <a:spAutoFit/>
                </a:bodyPr>
                <a:lstStyle/>
                <a:p>
                  <a:r>
                    <a:rPr lang="en-GB" sz="1000" dirty="0"/>
                    <a:t>* Full isolation at 270deg instead of 90deg because of the reference </a:t>
                  </a:r>
                  <a14:m>
                    <m:oMath xmlns:m="http://schemas.openxmlformats.org/officeDocument/2006/math">
                      <m:r>
                        <a:rPr lang="en-GB" sz="1000" i="1" smtClean="0">
                          <a:latin typeface="Cambria Math" panose="02040503050406030204" pitchFamily="18" charset="0"/>
                          <a:ea typeface="Cambria Math" panose="02040503050406030204" pitchFamily="18" charset="0"/>
                        </a:rPr>
                        <m:t>𝜙</m:t>
                      </m:r>
                    </m:oMath>
                  </a14:m>
                  <a:r>
                    <a:rPr lang="en-GB" sz="1000" dirty="0"/>
                    <a:t> in the simulation (see previous slide)</a:t>
                  </a:r>
                </a:p>
              </p:txBody>
            </p:sp>
          </mc:Choice>
          <mc:Fallback xmlns="">
            <p:sp>
              <p:nvSpPr>
                <p:cNvPr id="9" name="TextBox 8">
                  <a:extLst>
                    <a:ext uri="{FF2B5EF4-FFF2-40B4-BE49-F238E27FC236}">
                      <a16:creationId xmlns:a16="http://schemas.microsoft.com/office/drawing/2014/main" id="{CA8F39EC-84C6-3376-2054-B5C72487F1AF}"/>
                    </a:ext>
                  </a:extLst>
                </p:cNvPr>
                <p:cNvSpPr txBox="1">
                  <a:spLocks noRot="1" noChangeAspect="1" noMove="1" noResize="1" noEditPoints="1" noAdjustHandles="1" noChangeArrowheads="1" noChangeShapeType="1" noTextEdit="1"/>
                </p:cNvSpPr>
                <p:nvPr/>
              </p:nvSpPr>
              <p:spPr>
                <a:xfrm>
                  <a:off x="5812610" y="2807724"/>
                  <a:ext cx="3300064" cy="400110"/>
                </a:xfrm>
                <a:prstGeom prst="rect">
                  <a:avLst/>
                </a:prstGeom>
                <a:blipFill>
                  <a:blip r:embed="rId5"/>
                  <a:stretch>
                    <a:fillRect b="-7692"/>
                  </a:stretch>
                </a:blipFill>
              </p:spPr>
              <p:txBody>
                <a:bodyPr/>
                <a:lstStyle/>
                <a:p>
                  <a:r>
                    <a:rPr lang="en-GB">
                      <a:noFill/>
                    </a:rPr>
                    <a:t> </a:t>
                  </a:r>
                </a:p>
              </p:txBody>
            </p:sp>
          </mc:Fallback>
        </mc:AlternateContent>
      </p:grpSp>
    </p:spTree>
    <p:extLst>
      <p:ext uri="{BB962C8B-B14F-4D97-AF65-F5344CB8AC3E}">
        <p14:creationId xmlns:p14="http://schemas.microsoft.com/office/powerpoint/2010/main" val="4272342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E3299-8DD3-D333-F07C-55697A73546D}"/>
              </a:ext>
            </a:extLst>
          </p:cNvPr>
          <p:cNvSpPr>
            <a:spLocks noGrp="1"/>
          </p:cNvSpPr>
          <p:nvPr>
            <p:ph type="title"/>
          </p:nvPr>
        </p:nvSpPr>
        <p:spPr/>
        <p:txBody>
          <a:bodyPr/>
          <a:lstStyle/>
          <a:p>
            <a:r>
              <a:rPr lang="en-GB" dirty="0"/>
              <a:t>Power Combiner</a:t>
            </a:r>
          </a:p>
        </p:txBody>
      </p:sp>
      <p:sp>
        <p:nvSpPr>
          <p:cNvPr id="3" name="Slide Number Placeholder 2">
            <a:extLst>
              <a:ext uri="{FF2B5EF4-FFF2-40B4-BE49-F238E27FC236}">
                <a16:creationId xmlns:a16="http://schemas.microsoft.com/office/drawing/2014/main" id="{452713DA-2F78-910C-2141-B36D7B0D49FD}"/>
              </a:ext>
            </a:extLst>
          </p:cNvPr>
          <p:cNvSpPr>
            <a:spLocks noGrp="1"/>
          </p:cNvSpPr>
          <p:nvPr>
            <p:ph type="sldNum" sz="quarter" idx="12"/>
          </p:nvPr>
        </p:nvSpPr>
        <p:spPr/>
        <p:txBody>
          <a:bodyPr/>
          <a:lstStyle/>
          <a:p>
            <a:fld id="{32D4C660-68D7-4D5D-B8B0-2331B029D588}" type="slidenum">
              <a:rPr lang="en-GB" smtClean="0"/>
              <a:t>16</a:t>
            </a:fld>
            <a:endParaRPr lang="en-GB"/>
          </a:p>
        </p:txBody>
      </p:sp>
      <p:sp>
        <p:nvSpPr>
          <p:cNvPr id="4" name="TextBox 3">
            <a:extLst>
              <a:ext uri="{FF2B5EF4-FFF2-40B4-BE49-F238E27FC236}">
                <a16:creationId xmlns:a16="http://schemas.microsoft.com/office/drawing/2014/main" id="{E35649D0-3ED8-8AC2-49BA-2B4551A1208A}"/>
              </a:ext>
            </a:extLst>
          </p:cNvPr>
          <p:cNvSpPr txBox="1"/>
          <p:nvPr/>
        </p:nvSpPr>
        <p:spPr>
          <a:xfrm>
            <a:off x="595223" y="1609358"/>
            <a:ext cx="10826151" cy="923330"/>
          </a:xfrm>
          <a:prstGeom prst="rect">
            <a:avLst/>
          </a:prstGeom>
          <a:noFill/>
        </p:spPr>
        <p:txBody>
          <a:bodyPr wrap="square" rtlCol="0">
            <a:spAutoFit/>
          </a:bodyPr>
          <a:lstStyle/>
          <a:p>
            <a:r>
              <a:rPr lang="en-GB" dirty="0"/>
              <a:t>Using a Hybrid Coupler at the “wrong phase”, -90deg instead of 90deg, allows to combine (sum) the power from Port 2 and 3 at the Port 1. This principle is used in CLIC Test Stands and/or XBOX to combine the power from two X-Band klystrons. </a:t>
            </a:r>
          </a:p>
        </p:txBody>
      </p:sp>
      <p:grpSp>
        <p:nvGrpSpPr>
          <p:cNvPr id="26" name="Group 25">
            <a:extLst>
              <a:ext uri="{FF2B5EF4-FFF2-40B4-BE49-F238E27FC236}">
                <a16:creationId xmlns:a16="http://schemas.microsoft.com/office/drawing/2014/main" id="{86DABE97-D2B4-575F-A59F-9376FA54EDAE}"/>
              </a:ext>
            </a:extLst>
          </p:cNvPr>
          <p:cNvGrpSpPr/>
          <p:nvPr/>
        </p:nvGrpSpPr>
        <p:grpSpPr>
          <a:xfrm>
            <a:off x="1632922" y="2786636"/>
            <a:ext cx="8926156" cy="4071364"/>
            <a:chOff x="1632922" y="2786636"/>
            <a:chExt cx="8926156" cy="4071364"/>
          </a:xfrm>
        </p:grpSpPr>
        <p:grpSp>
          <p:nvGrpSpPr>
            <p:cNvPr id="20" name="Group 19">
              <a:extLst>
                <a:ext uri="{FF2B5EF4-FFF2-40B4-BE49-F238E27FC236}">
                  <a16:creationId xmlns:a16="http://schemas.microsoft.com/office/drawing/2014/main" id="{BA83DE27-8373-73D7-C001-8135FB039D3F}"/>
                </a:ext>
              </a:extLst>
            </p:cNvPr>
            <p:cNvGrpSpPr/>
            <p:nvPr/>
          </p:nvGrpSpPr>
          <p:grpSpPr>
            <a:xfrm>
              <a:off x="1632922" y="2786636"/>
              <a:ext cx="8926156" cy="4071364"/>
              <a:chOff x="1632922" y="2786636"/>
              <a:chExt cx="8926156" cy="4071364"/>
            </a:xfrm>
          </p:grpSpPr>
          <p:pic>
            <p:nvPicPr>
              <p:cNvPr id="10" name="Picture 9">
                <a:extLst>
                  <a:ext uri="{FF2B5EF4-FFF2-40B4-BE49-F238E27FC236}">
                    <a16:creationId xmlns:a16="http://schemas.microsoft.com/office/drawing/2014/main" id="{66329430-1561-B801-3E7C-7C3882E3B692}"/>
                  </a:ext>
                </a:extLst>
              </p:cNvPr>
              <p:cNvPicPr>
                <a:picLocks noChangeAspect="1"/>
              </p:cNvPicPr>
              <p:nvPr/>
            </p:nvPicPr>
            <p:blipFill>
              <a:blip r:embed="rId2"/>
              <a:stretch>
                <a:fillRect/>
              </a:stretch>
            </p:blipFill>
            <p:spPr>
              <a:xfrm>
                <a:off x="1632922" y="2786636"/>
                <a:ext cx="8926156" cy="4071364"/>
              </a:xfrm>
              <a:prstGeom prst="rect">
                <a:avLst/>
              </a:prstGeom>
            </p:spPr>
          </p:pic>
          <p:sp>
            <p:nvSpPr>
              <p:cNvPr id="7" name="TextBox 6">
                <a:extLst>
                  <a:ext uri="{FF2B5EF4-FFF2-40B4-BE49-F238E27FC236}">
                    <a16:creationId xmlns:a16="http://schemas.microsoft.com/office/drawing/2014/main" id="{ED5C91DA-BC61-588A-7B34-83CEC5E80650}"/>
                  </a:ext>
                </a:extLst>
              </p:cNvPr>
              <p:cNvSpPr txBox="1"/>
              <p:nvPr/>
            </p:nvSpPr>
            <p:spPr>
              <a:xfrm>
                <a:off x="7194431" y="3263426"/>
                <a:ext cx="1765740" cy="276999"/>
              </a:xfrm>
              <a:prstGeom prst="rect">
                <a:avLst/>
              </a:prstGeom>
              <a:noFill/>
            </p:spPr>
            <p:txBody>
              <a:bodyPr wrap="none" rtlCol="0">
                <a:spAutoFit/>
              </a:bodyPr>
              <a:lstStyle/>
              <a:p>
                <a:r>
                  <a:rPr lang="en-GB" sz="1200" b="1" dirty="0" err="1"/>
                  <a:t>Vout</a:t>
                </a:r>
                <a:r>
                  <a:rPr lang="en-GB" sz="1200" b="1" dirty="0"/>
                  <a:t>=1.41V</a:t>
                </a:r>
                <a:r>
                  <a:rPr lang="en-GB" sz="1200" b="1" dirty="0">
                    <a:sym typeface="Wingdings" panose="05000000000000000000" pitchFamily="2" charset="2"/>
                  </a:rPr>
                  <a:t>Pout=2W</a:t>
                </a:r>
                <a:endParaRPr lang="en-GB" sz="1200" b="1" dirty="0"/>
              </a:p>
            </p:txBody>
          </p:sp>
        </p:grpSp>
        <p:grpSp>
          <p:nvGrpSpPr>
            <p:cNvPr id="25" name="Group 24">
              <a:extLst>
                <a:ext uri="{FF2B5EF4-FFF2-40B4-BE49-F238E27FC236}">
                  <a16:creationId xmlns:a16="http://schemas.microsoft.com/office/drawing/2014/main" id="{3743464B-0B06-9BD8-C258-B5FF9AB559C3}"/>
                </a:ext>
              </a:extLst>
            </p:cNvPr>
            <p:cNvGrpSpPr/>
            <p:nvPr/>
          </p:nvGrpSpPr>
          <p:grpSpPr>
            <a:xfrm>
              <a:off x="2005702" y="4129385"/>
              <a:ext cx="5152540" cy="2139654"/>
              <a:chOff x="2005702" y="4217862"/>
              <a:chExt cx="5152540" cy="2139654"/>
            </a:xfrm>
          </p:grpSpPr>
          <p:pic>
            <p:nvPicPr>
              <p:cNvPr id="18" name="Picture 17">
                <a:extLst>
                  <a:ext uri="{FF2B5EF4-FFF2-40B4-BE49-F238E27FC236}">
                    <a16:creationId xmlns:a16="http://schemas.microsoft.com/office/drawing/2014/main" id="{D4474780-D656-1F7B-8CB1-5A3773C383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8901" y="4217862"/>
                <a:ext cx="3656863" cy="2139654"/>
              </a:xfrm>
              <a:prstGeom prst="rect">
                <a:avLst/>
              </a:prstGeom>
              <a:ln>
                <a:solidFill>
                  <a:schemeClr val="tx1"/>
                </a:solidFill>
              </a:ln>
            </p:spPr>
          </p:pic>
          <p:sp>
            <p:nvSpPr>
              <p:cNvPr id="13" name="TextBox 12">
                <a:extLst>
                  <a:ext uri="{FF2B5EF4-FFF2-40B4-BE49-F238E27FC236}">
                    <a16:creationId xmlns:a16="http://schemas.microsoft.com/office/drawing/2014/main" id="{F527021A-E281-6CDA-AFB2-1A6ED2D2E9AF}"/>
                  </a:ext>
                </a:extLst>
              </p:cNvPr>
              <p:cNvSpPr txBox="1"/>
              <p:nvPr/>
            </p:nvSpPr>
            <p:spPr>
              <a:xfrm>
                <a:off x="2005702" y="4826565"/>
                <a:ext cx="782587"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Port1=2W </a:t>
                </a:r>
              </a:p>
            </p:txBody>
          </p:sp>
          <p:sp>
            <p:nvSpPr>
              <p:cNvPr id="14" name="TextBox 13">
                <a:extLst>
                  <a:ext uri="{FF2B5EF4-FFF2-40B4-BE49-F238E27FC236}">
                    <a16:creationId xmlns:a16="http://schemas.microsoft.com/office/drawing/2014/main" id="{4C08BB1A-969F-B8C4-B451-3EB3679680B9}"/>
                  </a:ext>
                </a:extLst>
              </p:cNvPr>
              <p:cNvSpPr txBox="1"/>
              <p:nvPr/>
            </p:nvSpPr>
            <p:spPr>
              <a:xfrm>
                <a:off x="2013927" y="5551710"/>
                <a:ext cx="753732"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Port2=</a:t>
                </a:r>
                <a:r>
                  <a:rPr lang="en-GB" sz="1000" b="1" dirty="0">
                    <a:solidFill>
                      <a:srgbClr val="FF0000"/>
                    </a:solidFill>
                    <a:latin typeface="Calibri" panose="020F0502020204030204"/>
                  </a:rPr>
                  <a:t>1W</a:t>
                </a:r>
                <a:endPar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C4C89601-763E-102F-9A23-DD9FA3C00EC9}"/>
                  </a:ext>
                </a:extLst>
              </p:cNvPr>
              <p:cNvSpPr txBox="1"/>
              <p:nvPr/>
            </p:nvSpPr>
            <p:spPr>
              <a:xfrm>
                <a:off x="6433364" y="5551709"/>
                <a:ext cx="724878"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Port3=1W</a:t>
                </a:r>
              </a:p>
            </p:txBody>
          </p:sp>
          <p:sp>
            <p:nvSpPr>
              <p:cNvPr id="16" name="TextBox 15">
                <a:extLst>
                  <a:ext uri="{FF2B5EF4-FFF2-40B4-BE49-F238E27FC236}">
                    <a16:creationId xmlns:a16="http://schemas.microsoft.com/office/drawing/2014/main" id="{C5F4CCAA-D98A-9B60-6E79-AF7003746619}"/>
                  </a:ext>
                </a:extLst>
              </p:cNvPr>
              <p:cNvSpPr txBox="1"/>
              <p:nvPr/>
            </p:nvSpPr>
            <p:spPr>
              <a:xfrm>
                <a:off x="6372606" y="4826565"/>
                <a:ext cx="506870"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Port4 </a:t>
                </a:r>
              </a:p>
            </p:txBody>
          </p:sp>
          <p:sp>
            <p:nvSpPr>
              <p:cNvPr id="22" name="Arrow: Right 21">
                <a:extLst>
                  <a:ext uri="{FF2B5EF4-FFF2-40B4-BE49-F238E27FC236}">
                    <a16:creationId xmlns:a16="http://schemas.microsoft.com/office/drawing/2014/main" id="{21D3AFF8-593D-8243-DE07-AD3F5000CBBC}"/>
                  </a:ext>
                </a:extLst>
              </p:cNvPr>
              <p:cNvSpPr/>
              <p:nvPr/>
            </p:nvSpPr>
            <p:spPr>
              <a:xfrm>
                <a:off x="2794701" y="5560567"/>
                <a:ext cx="207292" cy="184625"/>
              </a:xfrm>
              <a:prstGeom prst="rightArrow">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826E0290-4412-454A-D4D0-48BB493066AB}"/>
                  </a:ext>
                </a:extLst>
              </p:cNvPr>
              <p:cNvSpPr/>
              <p:nvPr/>
            </p:nvSpPr>
            <p:spPr>
              <a:xfrm flipH="1" flipV="1">
                <a:off x="6248869" y="5543611"/>
                <a:ext cx="202128" cy="201581"/>
              </a:xfrm>
              <a:prstGeom prst="rightArrow">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extLst>
                  <a:ext uri="{FF2B5EF4-FFF2-40B4-BE49-F238E27FC236}">
                    <a16:creationId xmlns:a16="http://schemas.microsoft.com/office/drawing/2014/main" id="{EE212718-6B76-9269-1E36-3C2895E5B4D8}"/>
                  </a:ext>
                </a:extLst>
              </p:cNvPr>
              <p:cNvSpPr/>
              <p:nvPr/>
            </p:nvSpPr>
            <p:spPr>
              <a:xfrm flipH="1" flipV="1">
                <a:off x="2783070" y="4871205"/>
                <a:ext cx="202128" cy="201581"/>
              </a:xfrm>
              <a:prstGeom prst="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2058654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53351F7-2248-C097-EBB0-F07684F28BF8}"/>
              </a:ext>
            </a:extLst>
          </p:cNvPr>
          <p:cNvPicPr>
            <a:picLocks noChangeAspect="1"/>
          </p:cNvPicPr>
          <p:nvPr/>
        </p:nvPicPr>
        <p:blipFill>
          <a:blip r:embed="rId2"/>
          <a:stretch>
            <a:fillRect/>
          </a:stretch>
        </p:blipFill>
        <p:spPr>
          <a:xfrm>
            <a:off x="4588499" y="1690688"/>
            <a:ext cx="3929161" cy="4009223"/>
          </a:xfrm>
          <a:prstGeom prst="rect">
            <a:avLst/>
          </a:prstGeom>
        </p:spPr>
      </p:pic>
      <p:pic>
        <p:nvPicPr>
          <p:cNvPr id="13" name="Picture 12">
            <a:extLst>
              <a:ext uri="{FF2B5EF4-FFF2-40B4-BE49-F238E27FC236}">
                <a16:creationId xmlns:a16="http://schemas.microsoft.com/office/drawing/2014/main" id="{5AD8E131-BA3E-327D-29A6-6DD68A7C1E15}"/>
              </a:ext>
            </a:extLst>
          </p:cNvPr>
          <p:cNvPicPr>
            <a:picLocks noChangeAspect="1"/>
          </p:cNvPicPr>
          <p:nvPr/>
        </p:nvPicPr>
        <p:blipFill>
          <a:blip r:embed="rId3"/>
          <a:stretch>
            <a:fillRect/>
          </a:stretch>
        </p:blipFill>
        <p:spPr>
          <a:xfrm>
            <a:off x="0" y="1742052"/>
            <a:ext cx="4706386" cy="4254717"/>
          </a:xfrm>
          <a:prstGeom prst="rect">
            <a:avLst/>
          </a:prstGeom>
        </p:spPr>
      </p:pic>
      <p:sp>
        <p:nvSpPr>
          <p:cNvPr id="2" name="Title 1">
            <a:extLst>
              <a:ext uri="{FF2B5EF4-FFF2-40B4-BE49-F238E27FC236}">
                <a16:creationId xmlns:a16="http://schemas.microsoft.com/office/drawing/2014/main" id="{6BFA7082-EEDA-1994-BB49-8D83F6A4FC54}"/>
              </a:ext>
            </a:extLst>
          </p:cNvPr>
          <p:cNvSpPr>
            <a:spLocks noGrp="1"/>
          </p:cNvSpPr>
          <p:nvPr>
            <p:ph type="title"/>
          </p:nvPr>
        </p:nvSpPr>
        <p:spPr/>
        <p:txBody>
          <a:bodyPr/>
          <a:lstStyle/>
          <a:p>
            <a:r>
              <a:rPr lang="en-GB" dirty="0"/>
              <a:t>C-Band E-Rotator: 3D Models, all sharp edges</a:t>
            </a:r>
          </a:p>
        </p:txBody>
      </p:sp>
      <p:pic>
        <p:nvPicPr>
          <p:cNvPr id="7" name="Picture 6">
            <a:extLst>
              <a:ext uri="{FF2B5EF4-FFF2-40B4-BE49-F238E27FC236}">
                <a16:creationId xmlns:a16="http://schemas.microsoft.com/office/drawing/2014/main" id="{005A552B-BAF2-F56C-60A7-6DBFE0EB3C01}"/>
              </a:ext>
            </a:extLst>
          </p:cNvPr>
          <p:cNvPicPr>
            <a:picLocks noChangeAspect="1"/>
          </p:cNvPicPr>
          <p:nvPr/>
        </p:nvPicPr>
        <p:blipFill>
          <a:blip r:embed="rId4"/>
          <a:stretch>
            <a:fillRect/>
          </a:stretch>
        </p:blipFill>
        <p:spPr>
          <a:xfrm>
            <a:off x="8384435" y="1639324"/>
            <a:ext cx="3807565" cy="4254717"/>
          </a:xfrm>
          <a:prstGeom prst="rect">
            <a:avLst/>
          </a:prstGeom>
        </p:spPr>
      </p:pic>
      <p:sp>
        <p:nvSpPr>
          <p:cNvPr id="9" name="TextBox 8">
            <a:extLst>
              <a:ext uri="{FF2B5EF4-FFF2-40B4-BE49-F238E27FC236}">
                <a16:creationId xmlns:a16="http://schemas.microsoft.com/office/drawing/2014/main" id="{E9075651-8F60-A5C1-E71F-EB44836B1DDC}"/>
              </a:ext>
            </a:extLst>
          </p:cNvPr>
          <p:cNvSpPr txBox="1"/>
          <p:nvPr/>
        </p:nvSpPr>
        <p:spPr>
          <a:xfrm>
            <a:off x="3913388" y="5699911"/>
            <a:ext cx="4337854" cy="369332"/>
          </a:xfrm>
          <a:prstGeom prst="rect">
            <a:avLst/>
          </a:prstGeom>
          <a:noFill/>
        </p:spPr>
        <p:txBody>
          <a:bodyPr wrap="none" rtlCol="0">
            <a:spAutoFit/>
          </a:bodyPr>
          <a:lstStyle/>
          <a:p>
            <a:r>
              <a:rPr lang="en-GB" b="1" dirty="0"/>
              <a:t>Rectangular waveguide size fixed to WR187</a:t>
            </a:r>
          </a:p>
        </p:txBody>
      </p:sp>
      <p:grpSp>
        <p:nvGrpSpPr>
          <p:cNvPr id="12" name="Group 11">
            <a:extLst>
              <a:ext uri="{FF2B5EF4-FFF2-40B4-BE49-F238E27FC236}">
                <a16:creationId xmlns:a16="http://schemas.microsoft.com/office/drawing/2014/main" id="{3DAD1FFD-C26E-4783-D1F3-DB8B2F30F00D}"/>
              </a:ext>
            </a:extLst>
          </p:cNvPr>
          <p:cNvGrpSpPr/>
          <p:nvPr/>
        </p:nvGrpSpPr>
        <p:grpSpPr>
          <a:xfrm>
            <a:off x="293298" y="1354347"/>
            <a:ext cx="4063042" cy="4345564"/>
            <a:chOff x="293298" y="1354347"/>
            <a:chExt cx="4063042" cy="4345564"/>
          </a:xfrm>
        </p:grpSpPr>
        <p:cxnSp>
          <p:nvCxnSpPr>
            <p:cNvPr id="4" name="Straight Connector 3">
              <a:extLst>
                <a:ext uri="{FF2B5EF4-FFF2-40B4-BE49-F238E27FC236}">
                  <a16:creationId xmlns:a16="http://schemas.microsoft.com/office/drawing/2014/main" id="{D1FF7FFB-7D79-53A9-9FFA-129D0F532BD5}"/>
                </a:ext>
              </a:extLst>
            </p:cNvPr>
            <p:cNvCxnSpPr>
              <a:cxnSpLocks/>
            </p:cNvCxnSpPr>
            <p:nvPr/>
          </p:nvCxnSpPr>
          <p:spPr>
            <a:xfrm flipH="1">
              <a:off x="293298" y="1359123"/>
              <a:ext cx="4063042" cy="43407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DDDC5ACC-83C0-61EB-A30C-9FC19EED1D7A}"/>
                </a:ext>
              </a:extLst>
            </p:cNvPr>
            <p:cNvCxnSpPr>
              <a:cxnSpLocks/>
            </p:cNvCxnSpPr>
            <p:nvPr/>
          </p:nvCxnSpPr>
          <p:spPr>
            <a:xfrm>
              <a:off x="838200" y="1354347"/>
              <a:ext cx="3518140" cy="40457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BE484A4C-AC46-3113-B9E9-6D521D8A74F9}"/>
              </a:ext>
            </a:extLst>
          </p:cNvPr>
          <p:cNvGrpSpPr/>
          <p:nvPr/>
        </p:nvGrpSpPr>
        <p:grpSpPr>
          <a:xfrm>
            <a:off x="4355586" y="1457864"/>
            <a:ext cx="4063042" cy="4345564"/>
            <a:chOff x="293298" y="1354347"/>
            <a:chExt cx="4063042" cy="4345564"/>
          </a:xfrm>
        </p:grpSpPr>
        <p:cxnSp>
          <p:nvCxnSpPr>
            <p:cNvPr id="15" name="Straight Connector 14">
              <a:extLst>
                <a:ext uri="{FF2B5EF4-FFF2-40B4-BE49-F238E27FC236}">
                  <a16:creationId xmlns:a16="http://schemas.microsoft.com/office/drawing/2014/main" id="{05FE16FE-F0D7-6CF9-5508-38799312CC8A}"/>
                </a:ext>
              </a:extLst>
            </p:cNvPr>
            <p:cNvCxnSpPr>
              <a:cxnSpLocks/>
            </p:cNvCxnSpPr>
            <p:nvPr/>
          </p:nvCxnSpPr>
          <p:spPr>
            <a:xfrm flipH="1">
              <a:off x="293298" y="1359123"/>
              <a:ext cx="4063042" cy="434078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22F622F-D84B-2292-367A-35FE7F4D01F0}"/>
                </a:ext>
              </a:extLst>
            </p:cNvPr>
            <p:cNvCxnSpPr>
              <a:cxnSpLocks/>
            </p:cNvCxnSpPr>
            <p:nvPr/>
          </p:nvCxnSpPr>
          <p:spPr>
            <a:xfrm>
              <a:off x="838200" y="1354347"/>
              <a:ext cx="3518140" cy="404578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
        <p:nvSpPr>
          <p:cNvPr id="3" name="Slide Number Placeholder 2">
            <a:extLst>
              <a:ext uri="{FF2B5EF4-FFF2-40B4-BE49-F238E27FC236}">
                <a16:creationId xmlns:a16="http://schemas.microsoft.com/office/drawing/2014/main" id="{11C72095-1991-F1F4-55DF-4EA4CFD9E200}"/>
              </a:ext>
            </a:extLst>
          </p:cNvPr>
          <p:cNvSpPr>
            <a:spLocks noGrp="1"/>
          </p:cNvSpPr>
          <p:nvPr>
            <p:ph type="sldNum" sz="quarter" idx="12"/>
          </p:nvPr>
        </p:nvSpPr>
        <p:spPr/>
        <p:txBody>
          <a:bodyPr/>
          <a:lstStyle/>
          <a:p>
            <a:fld id="{6D7426F9-C26B-453D-BE49-8484EA02A9B6}" type="slidenum">
              <a:rPr lang="en-GB" smtClean="0"/>
              <a:t>17</a:t>
            </a:fld>
            <a:endParaRPr lang="en-GB"/>
          </a:p>
        </p:txBody>
      </p:sp>
    </p:spTree>
    <p:extLst>
      <p:ext uri="{BB962C8B-B14F-4D97-AF65-F5344CB8AC3E}">
        <p14:creationId xmlns:p14="http://schemas.microsoft.com/office/powerpoint/2010/main" val="16387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89E4CA-C277-66BB-F37D-379BAF556CCB}"/>
              </a:ext>
            </a:extLst>
          </p:cNvPr>
          <p:cNvPicPr>
            <a:picLocks noChangeAspect="1"/>
          </p:cNvPicPr>
          <p:nvPr/>
        </p:nvPicPr>
        <p:blipFill>
          <a:blip r:embed="rId2"/>
          <a:srcRect l="12533" t="8848" r="11875" b="1249"/>
          <a:stretch/>
        </p:blipFill>
        <p:spPr>
          <a:xfrm>
            <a:off x="856223" y="0"/>
            <a:ext cx="10311079" cy="5646177"/>
          </a:xfrm>
          <a:prstGeom prst="rect">
            <a:avLst/>
          </a:prstGeom>
        </p:spPr>
      </p:pic>
      <p:sp>
        <p:nvSpPr>
          <p:cNvPr id="10" name="TextBox 9">
            <a:extLst>
              <a:ext uri="{FF2B5EF4-FFF2-40B4-BE49-F238E27FC236}">
                <a16:creationId xmlns:a16="http://schemas.microsoft.com/office/drawing/2014/main" id="{1695FCED-B337-B7A5-6ED8-47E6434CD052}"/>
              </a:ext>
            </a:extLst>
          </p:cNvPr>
          <p:cNvSpPr txBox="1"/>
          <p:nvPr/>
        </p:nvSpPr>
        <p:spPr>
          <a:xfrm>
            <a:off x="2358190" y="5234893"/>
            <a:ext cx="6797842" cy="400110"/>
          </a:xfrm>
          <a:prstGeom prst="rect">
            <a:avLst/>
          </a:prstGeom>
          <a:noFill/>
        </p:spPr>
        <p:txBody>
          <a:bodyPr wrap="square">
            <a:spAutoFit/>
          </a:bodyPr>
          <a:lstStyle/>
          <a:p>
            <a:pPr lvl="1"/>
            <a:r>
              <a:rPr lang="en-GB" sz="1000" dirty="0">
                <a:hlinkClick r:id="rId3">
                  <a:extLst>
                    <a:ext uri="{A12FA001-AC4F-418D-AE19-62706E023703}">
                      <ahyp:hlinkClr xmlns:ahyp="http://schemas.microsoft.com/office/drawing/2018/hyperlinkcolor" val="tx"/>
                    </a:ext>
                  </a:extLst>
                </a:hlinkClick>
              </a:rPr>
              <a:t>https://</a:t>
            </a:r>
            <a:r>
              <a:rPr lang="en-GB" sz="1000" dirty="0" err="1">
                <a:hlinkClick r:id="rId3">
                  <a:extLst>
                    <a:ext uri="{A12FA001-AC4F-418D-AE19-62706E023703}">
                      <ahyp:hlinkClr xmlns:ahyp="http://schemas.microsoft.com/office/drawing/2018/hyperlinkcolor" val="tx"/>
                    </a:ext>
                  </a:extLst>
                </a:hlinkClick>
              </a:rPr>
              <a:t>indico.cern.ch</a:t>
            </a:r>
            <a:r>
              <a:rPr lang="en-GB" sz="1000" dirty="0">
                <a:hlinkClick r:id="rId3">
                  <a:extLst>
                    <a:ext uri="{A12FA001-AC4F-418D-AE19-62706E023703}">
                      <ahyp:hlinkClr xmlns:ahyp="http://schemas.microsoft.com/office/drawing/2018/hyperlinkcolor" val="tx"/>
                    </a:ext>
                  </a:extLst>
                </a:hlinkClick>
              </a:rPr>
              <a:t>/event/527312/contributions/2434220/attachments/1405515/2147153/20161201_DesignofXbandTDS_Waltersmeeting.pdf</a:t>
            </a:r>
            <a:endParaRPr lang="en-GB" sz="1000"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4025CA0-BB3A-8B50-8161-2701C35F9CD4}"/>
                  </a:ext>
                </a:extLst>
              </p:cNvPr>
              <p:cNvSpPr txBox="1"/>
              <p:nvPr/>
            </p:nvSpPr>
            <p:spPr>
              <a:xfrm>
                <a:off x="619594" y="5635003"/>
                <a:ext cx="10784336" cy="1138773"/>
              </a:xfrm>
              <a:prstGeom prst="rect">
                <a:avLst/>
              </a:prstGeom>
              <a:noFill/>
            </p:spPr>
            <p:txBody>
              <a:bodyPr wrap="square" rtlCol="0">
                <a:spAutoFit/>
              </a:bodyPr>
              <a:lstStyle/>
              <a:p>
                <a:r>
                  <a:rPr lang="en-GB" sz="1400" b="1" dirty="0"/>
                  <a:t>Merit Function*</a:t>
                </a:r>
                <a14:m>
                  <m:oMath xmlns:m="http://schemas.openxmlformats.org/officeDocument/2006/math">
                    <m:r>
                      <a:rPr lang="fr-FR" sz="1400" b="1" i="0" smtClean="0">
                        <a:latin typeface="Cambria Math" panose="02040503050406030204" pitchFamily="18" charset="0"/>
                      </a:rPr>
                      <m:t>=</m:t>
                    </m:r>
                    <m:r>
                      <a:rPr lang="fr-FR" sz="1400" b="1" i="1" smtClean="0">
                        <a:latin typeface="Cambria Math" panose="02040503050406030204" pitchFamily="18" charset="0"/>
                      </a:rPr>
                      <m:t>𝑹𝒆</m:t>
                    </m:r>
                    <m:sSub>
                      <m:sSubPr>
                        <m:ctrlPr>
                          <a:rPr lang="fr-FR" sz="1400" b="1" i="1" smtClean="0">
                            <a:latin typeface="Cambria Math" panose="02040503050406030204" pitchFamily="18" charset="0"/>
                          </a:rPr>
                        </m:ctrlPr>
                      </m:sSubPr>
                      <m:e>
                        <m:r>
                          <a:rPr lang="fr-FR" sz="1400" b="1" i="1" smtClean="0">
                            <a:latin typeface="Cambria Math" panose="02040503050406030204" pitchFamily="18" charset="0"/>
                          </a:rPr>
                          <m:t>𝑺</m:t>
                        </m:r>
                      </m:e>
                      <m:sub>
                        <m:r>
                          <a:rPr lang="fr-FR" sz="1400" b="1" i="1" smtClean="0">
                            <a:latin typeface="Cambria Math" panose="02040503050406030204" pitchFamily="18" charset="0"/>
                          </a:rPr>
                          <m:t>𝟏𝟑</m:t>
                        </m:r>
                        <m:r>
                          <a:rPr lang="fr-FR" sz="1400" b="1" i="1" smtClean="0">
                            <a:latin typeface="Cambria Math" panose="02040503050406030204" pitchFamily="18" charset="0"/>
                          </a:rPr>
                          <m:t>𝑿</m:t>
                        </m:r>
                      </m:sub>
                    </m:sSub>
                    <m:r>
                      <a:rPr lang="fr-FR" sz="1400" b="1" i="1" smtClean="0">
                        <a:latin typeface="Cambria Math" panose="02040503050406030204" pitchFamily="18" charset="0"/>
                      </a:rPr>
                      <m:t>∗</m:t>
                    </m:r>
                    <m:r>
                      <a:rPr lang="fr-FR" sz="1400" b="1" i="1" smtClean="0">
                        <a:latin typeface="Cambria Math" panose="02040503050406030204" pitchFamily="18" charset="0"/>
                      </a:rPr>
                      <m:t>𝑰𝒎</m:t>
                    </m:r>
                    <m:sSub>
                      <m:sSubPr>
                        <m:ctrlPr>
                          <a:rPr lang="fr-FR" sz="1400" b="1" i="1">
                            <a:latin typeface="Cambria Math" panose="02040503050406030204" pitchFamily="18" charset="0"/>
                          </a:rPr>
                        </m:ctrlPr>
                      </m:sSubPr>
                      <m:e>
                        <m:r>
                          <a:rPr lang="fr-FR" sz="1400" b="1" i="1">
                            <a:latin typeface="Cambria Math" panose="02040503050406030204" pitchFamily="18" charset="0"/>
                          </a:rPr>
                          <m:t>𝑺</m:t>
                        </m:r>
                      </m:e>
                      <m:sub>
                        <m:r>
                          <a:rPr lang="fr-FR" sz="1400" b="1" i="1">
                            <a:latin typeface="Cambria Math" panose="02040503050406030204" pitchFamily="18" charset="0"/>
                          </a:rPr>
                          <m:t>𝟏</m:t>
                        </m:r>
                        <m:r>
                          <a:rPr lang="fr-FR" sz="1400" b="1" i="1" smtClean="0">
                            <a:latin typeface="Cambria Math" panose="02040503050406030204" pitchFamily="18" charset="0"/>
                          </a:rPr>
                          <m:t>𝟑</m:t>
                        </m:r>
                        <m:r>
                          <a:rPr lang="fr-FR" sz="1400" b="1" i="1" smtClean="0">
                            <a:latin typeface="Cambria Math" panose="02040503050406030204" pitchFamily="18" charset="0"/>
                          </a:rPr>
                          <m:t>𝒀</m:t>
                        </m:r>
                      </m:sub>
                    </m:sSub>
                    <m:r>
                      <a:rPr lang="fr-FR" sz="1400" b="1" i="0" smtClean="0">
                        <a:latin typeface="Cambria Math" panose="02040503050406030204" pitchFamily="18" charset="0"/>
                      </a:rPr>
                      <m:t>−</m:t>
                    </m:r>
                    <m:r>
                      <a:rPr lang="fr-FR" sz="1400" b="1" i="1">
                        <a:latin typeface="Cambria Math" panose="02040503050406030204" pitchFamily="18" charset="0"/>
                      </a:rPr>
                      <m:t>𝑹𝒆</m:t>
                    </m:r>
                    <m:sSub>
                      <m:sSubPr>
                        <m:ctrlPr>
                          <a:rPr lang="fr-FR" sz="1400" b="1" i="1">
                            <a:latin typeface="Cambria Math" panose="02040503050406030204" pitchFamily="18" charset="0"/>
                          </a:rPr>
                        </m:ctrlPr>
                      </m:sSubPr>
                      <m:e>
                        <m:r>
                          <a:rPr lang="fr-FR" sz="1400" b="1" i="1">
                            <a:latin typeface="Cambria Math" panose="02040503050406030204" pitchFamily="18" charset="0"/>
                          </a:rPr>
                          <m:t>𝑺</m:t>
                        </m:r>
                      </m:e>
                      <m:sub>
                        <m:r>
                          <a:rPr lang="fr-FR" sz="1400" b="1" i="1">
                            <a:latin typeface="Cambria Math" panose="02040503050406030204" pitchFamily="18" charset="0"/>
                          </a:rPr>
                          <m:t>𝟏</m:t>
                        </m:r>
                        <m:r>
                          <a:rPr lang="fr-FR" sz="1400" b="1" i="1" smtClean="0">
                            <a:latin typeface="Cambria Math" panose="02040503050406030204" pitchFamily="18" charset="0"/>
                          </a:rPr>
                          <m:t>𝟑</m:t>
                        </m:r>
                        <m:r>
                          <a:rPr lang="fr-FR" sz="1400" b="1" i="1" smtClean="0">
                            <a:latin typeface="Cambria Math" panose="02040503050406030204" pitchFamily="18" charset="0"/>
                          </a:rPr>
                          <m:t>𝒀</m:t>
                        </m:r>
                      </m:sub>
                    </m:sSub>
                    <m:r>
                      <a:rPr lang="fr-FR" sz="1400" b="1" i="1">
                        <a:latin typeface="Cambria Math" panose="02040503050406030204" pitchFamily="18" charset="0"/>
                      </a:rPr>
                      <m:t>∗</m:t>
                    </m:r>
                    <m:r>
                      <a:rPr lang="fr-FR" sz="1400" b="1" i="1">
                        <a:latin typeface="Cambria Math" panose="02040503050406030204" pitchFamily="18" charset="0"/>
                      </a:rPr>
                      <m:t>𝑰𝒎</m:t>
                    </m:r>
                    <m:sSub>
                      <m:sSubPr>
                        <m:ctrlPr>
                          <a:rPr lang="fr-FR" sz="1400" b="1" i="1">
                            <a:latin typeface="Cambria Math" panose="02040503050406030204" pitchFamily="18" charset="0"/>
                          </a:rPr>
                        </m:ctrlPr>
                      </m:sSubPr>
                      <m:e>
                        <m:r>
                          <a:rPr lang="fr-FR" sz="1400" b="1" i="1">
                            <a:latin typeface="Cambria Math" panose="02040503050406030204" pitchFamily="18" charset="0"/>
                          </a:rPr>
                          <m:t>𝑺</m:t>
                        </m:r>
                      </m:e>
                      <m:sub>
                        <m:r>
                          <a:rPr lang="fr-FR" sz="1400" b="1" i="1">
                            <a:latin typeface="Cambria Math" panose="02040503050406030204" pitchFamily="18" charset="0"/>
                          </a:rPr>
                          <m:t>𝟏</m:t>
                        </m:r>
                        <m:r>
                          <a:rPr lang="fr-FR" sz="1400" b="1" i="1" smtClean="0">
                            <a:latin typeface="Cambria Math" panose="02040503050406030204" pitchFamily="18" charset="0"/>
                          </a:rPr>
                          <m:t>𝟑</m:t>
                        </m:r>
                        <m:r>
                          <a:rPr lang="fr-FR" sz="1400" b="1" i="1" smtClean="0">
                            <a:latin typeface="Cambria Math" panose="02040503050406030204" pitchFamily="18" charset="0"/>
                          </a:rPr>
                          <m:t>𝑿</m:t>
                        </m:r>
                      </m:sub>
                    </m:sSub>
                  </m:oMath>
                </a14:m>
                <a:r>
                  <a:rPr lang="en-GB" sz="1400" b="1" dirty="0"/>
                  <a:t>    </a:t>
                </a:r>
                <a:r>
                  <a:rPr lang="en-GB" sz="1400" dirty="0"/>
                  <a:t>Parameters to be optimized: 10 parameters w/o rounding + 6 with rounding </a:t>
                </a:r>
                <a:endParaRPr lang="en-GB" sz="1400" b="1" dirty="0"/>
              </a:p>
              <a:p>
                <a:r>
                  <a:rPr lang="en-GB" sz="1200" dirty="0"/>
                  <a:t>* NB: the Merit function holds a “-” instead of a “+” as mentioned in the original report</a:t>
                </a:r>
              </a:p>
              <a:p>
                <a:endParaRPr lang="en-GB" sz="1400" dirty="0"/>
              </a:p>
              <a:p>
                <a:r>
                  <a:rPr lang="en-GB" sz="1400" dirty="0"/>
                  <a:t>Similar S-Matrix like the Hybrid Coupler where the transmission considers the two orthogonal modes (TE11 X and Y polarizations) of the circular waveguide.   </a:t>
                </a:r>
              </a:p>
            </p:txBody>
          </p:sp>
        </mc:Choice>
        <mc:Fallback xmlns="">
          <p:sp>
            <p:nvSpPr>
              <p:cNvPr id="11" name="TextBox 10">
                <a:extLst>
                  <a:ext uri="{FF2B5EF4-FFF2-40B4-BE49-F238E27FC236}">
                    <a16:creationId xmlns:a16="http://schemas.microsoft.com/office/drawing/2014/main" id="{04025CA0-BB3A-8B50-8161-2701C35F9CD4}"/>
                  </a:ext>
                </a:extLst>
              </p:cNvPr>
              <p:cNvSpPr txBox="1">
                <a:spLocks noRot="1" noChangeAspect="1" noMove="1" noResize="1" noEditPoints="1" noAdjustHandles="1" noChangeArrowheads="1" noChangeShapeType="1" noTextEdit="1"/>
              </p:cNvSpPr>
              <p:nvPr/>
            </p:nvSpPr>
            <p:spPr>
              <a:xfrm>
                <a:off x="619594" y="5635003"/>
                <a:ext cx="10784336" cy="1138773"/>
              </a:xfrm>
              <a:prstGeom prst="rect">
                <a:avLst/>
              </a:prstGeom>
              <a:blipFill>
                <a:blip r:embed="rId4"/>
                <a:stretch>
                  <a:fillRect l="-170" t="-535" b="-4813"/>
                </a:stretch>
              </a:blipFill>
            </p:spPr>
            <p:txBody>
              <a:bodyPr/>
              <a:lstStyle/>
              <a:p>
                <a:r>
                  <a:rPr lang="en-GB">
                    <a:noFill/>
                  </a:rPr>
                  <a:t> </a:t>
                </a:r>
              </a:p>
            </p:txBody>
          </p:sp>
        </mc:Fallback>
      </mc:AlternateContent>
      <p:sp>
        <p:nvSpPr>
          <p:cNvPr id="2" name="Slide Number Placeholder 1">
            <a:extLst>
              <a:ext uri="{FF2B5EF4-FFF2-40B4-BE49-F238E27FC236}">
                <a16:creationId xmlns:a16="http://schemas.microsoft.com/office/drawing/2014/main" id="{6EC6E30D-A6C6-6A80-CD7F-6F1350637300}"/>
              </a:ext>
            </a:extLst>
          </p:cNvPr>
          <p:cNvSpPr>
            <a:spLocks noGrp="1"/>
          </p:cNvSpPr>
          <p:nvPr>
            <p:ph type="sldNum" sz="quarter" idx="12"/>
          </p:nvPr>
        </p:nvSpPr>
        <p:spPr/>
        <p:txBody>
          <a:bodyPr/>
          <a:lstStyle/>
          <a:p>
            <a:fld id="{6D7426F9-C26B-453D-BE49-8484EA02A9B6}" type="slidenum">
              <a:rPr lang="en-GB" smtClean="0"/>
              <a:t>18</a:t>
            </a:fld>
            <a:endParaRPr lang="en-GB"/>
          </a:p>
        </p:txBody>
      </p:sp>
    </p:spTree>
    <p:extLst>
      <p:ext uri="{BB962C8B-B14F-4D97-AF65-F5344CB8AC3E}">
        <p14:creationId xmlns:p14="http://schemas.microsoft.com/office/powerpoint/2010/main" val="1579785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69FE-E284-8DCC-8E14-7524F242ECC9}"/>
              </a:ext>
            </a:extLst>
          </p:cNvPr>
          <p:cNvSpPr>
            <a:spLocks noGrp="1"/>
          </p:cNvSpPr>
          <p:nvPr>
            <p:ph type="title"/>
          </p:nvPr>
        </p:nvSpPr>
        <p:spPr/>
        <p:txBody>
          <a:bodyPr/>
          <a:lstStyle/>
          <a:p>
            <a:r>
              <a:rPr lang="en-GB" b="1" dirty="0"/>
              <a:t>V3</a:t>
            </a:r>
            <a:r>
              <a:rPr lang="en-GB" dirty="0"/>
              <a:t> optimization procedure</a:t>
            </a:r>
          </a:p>
        </p:txBody>
      </p:sp>
      <p:sp>
        <p:nvSpPr>
          <p:cNvPr id="3" name="TextBox 2">
            <a:extLst>
              <a:ext uri="{FF2B5EF4-FFF2-40B4-BE49-F238E27FC236}">
                <a16:creationId xmlns:a16="http://schemas.microsoft.com/office/drawing/2014/main" id="{36123019-307A-76ED-7E0A-3E1743CB746B}"/>
              </a:ext>
            </a:extLst>
          </p:cNvPr>
          <p:cNvSpPr txBox="1"/>
          <p:nvPr/>
        </p:nvSpPr>
        <p:spPr>
          <a:xfrm>
            <a:off x="838200" y="2285911"/>
            <a:ext cx="10515600" cy="3477875"/>
          </a:xfrm>
          <a:prstGeom prst="rect">
            <a:avLst/>
          </a:prstGeom>
          <a:noFill/>
        </p:spPr>
        <p:txBody>
          <a:bodyPr wrap="square" rtlCol="0">
            <a:spAutoFit/>
          </a:bodyPr>
          <a:lstStyle/>
          <a:p>
            <a:r>
              <a:rPr lang="en-GB" sz="2000" dirty="0"/>
              <a:t>Some mail exchange with </a:t>
            </a:r>
            <a:r>
              <a:rPr lang="en-GB" sz="2000" dirty="0" err="1"/>
              <a:t>Alexej</a:t>
            </a:r>
            <a:r>
              <a:rPr lang="en-GB" sz="2000" dirty="0"/>
              <a:t> who confirmed the difficulty of optimizing such a device:</a:t>
            </a:r>
          </a:p>
          <a:p>
            <a:endParaRPr lang="en-GB" sz="2000" dirty="0"/>
          </a:p>
          <a:p>
            <a:pPr marL="342900" indent="-342900">
              <a:buFont typeface="+mj-lt"/>
              <a:buAutoNum type="arabicPeriod"/>
            </a:pPr>
            <a:r>
              <a:rPr lang="en-GB" sz="2000" dirty="0"/>
              <a:t>Many variables to be taken into account all together;</a:t>
            </a:r>
          </a:p>
          <a:p>
            <a:pPr marL="342900" indent="-342900">
              <a:buFont typeface="+mj-lt"/>
              <a:buAutoNum type="arabicPeriod"/>
            </a:pPr>
            <a:r>
              <a:rPr lang="en-GB" sz="2000" dirty="0"/>
              <a:t>Non conformal device (because of the presence of rectangular and circular waveguides): symmetry and rounding play an important role in the optimization.</a:t>
            </a:r>
          </a:p>
          <a:p>
            <a:pPr marL="342900" indent="-342900">
              <a:buFont typeface="+mj-lt"/>
              <a:buAutoNum type="arabicPeriod"/>
            </a:pPr>
            <a:endParaRPr lang="en-GB" sz="2000" dirty="0"/>
          </a:p>
          <a:p>
            <a:r>
              <a:rPr lang="en-GB" sz="2000" dirty="0"/>
              <a:t>Following these discussion, I firstly worked on the “sharp edge” model. The number of variables needs to be “fair”: enough to reach a good optimization level, not too many to avoid either problems such as a very long or never ending optimization loops. Then I considered the rounding (and all variables needs to be optimized again!).</a:t>
            </a:r>
          </a:p>
          <a:p>
            <a:r>
              <a:rPr lang="en-GB" sz="2000" dirty="0"/>
              <a:t>  </a:t>
            </a:r>
          </a:p>
        </p:txBody>
      </p:sp>
      <p:sp>
        <p:nvSpPr>
          <p:cNvPr id="4" name="Slide Number Placeholder 3">
            <a:extLst>
              <a:ext uri="{FF2B5EF4-FFF2-40B4-BE49-F238E27FC236}">
                <a16:creationId xmlns:a16="http://schemas.microsoft.com/office/drawing/2014/main" id="{AF02622D-5A20-E377-2BAD-6FE5BD95057E}"/>
              </a:ext>
            </a:extLst>
          </p:cNvPr>
          <p:cNvSpPr>
            <a:spLocks noGrp="1"/>
          </p:cNvSpPr>
          <p:nvPr>
            <p:ph type="sldNum" sz="quarter" idx="12"/>
          </p:nvPr>
        </p:nvSpPr>
        <p:spPr/>
        <p:txBody>
          <a:bodyPr/>
          <a:lstStyle/>
          <a:p>
            <a:fld id="{6D7426F9-C26B-453D-BE49-8484EA02A9B6}" type="slidenum">
              <a:rPr lang="en-GB" smtClean="0"/>
              <a:t>19</a:t>
            </a:fld>
            <a:endParaRPr lang="en-GB"/>
          </a:p>
        </p:txBody>
      </p:sp>
    </p:spTree>
    <p:extLst>
      <p:ext uri="{BB962C8B-B14F-4D97-AF65-F5344CB8AC3E}">
        <p14:creationId xmlns:p14="http://schemas.microsoft.com/office/powerpoint/2010/main" val="583675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8" name="Group 147">
            <a:extLst>
              <a:ext uri="{FF2B5EF4-FFF2-40B4-BE49-F238E27FC236}">
                <a16:creationId xmlns:a16="http://schemas.microsoft.com/office/drawing/2014/main" id="{166CD602-A2A8-63DA-72E1-8BDEB0F629C8}"/>
              </a:ext>
            </a:extLst>
          </p:cNvPr>
          <p:cNvGrpSpPr/>
          <p:nvPr/>
        </p:nvGrpSpPr>
        <p:grpSpPr>
          <a:xfrm>
            <a:off x="2777957" y="3258017"/>
            <a:ext cx="6923247" cy="3502325"/>
            <a:chOff x="2425864" y="3597215"/>
            <a:chExt cx="6767327" cy="3260785"/>
          </a:xfrm>
        </p:grpSpPr>
        <p:pic>
          <p:nvPicPr>
            <p:cNvPr id="146" name="Picture 145">
              <a:extLst>
                <a:ext uri="{FF2B5EF4-FFF2-40B4-BE49-F238E27FC236}">
                  <a16:creationId xmlns:a16="http://schemas.microsoft.com/office/drawing/2014/main" id="{54D2F05E-4BF5-E1F6-9AA7-682B8F708739}"/>
                </a:ext>
              </a:extLst>
            </p:cNvPr>
            <p:cNvPicPr>
              <a:picLocks noChangeAspect="1"/>
            </p:cNvPicPr>
            <p:nvPr/>
          </p:nvPicPr>
          <p:blipFill>
            <a:blip r:embed="rId2"/>
            <a:stretch>
              <a:fillRect/>
            </a:stretch>
          </p:blipFill>
          <p:spPr>
            <a:xfrm>
              <a:off x="2425864" y="3597215"/>
              <a:ext cx="6767327" cy="3260785"/>
            </a:xfrm>
            <a:prstGeom prst="rect">
              <a:avLst/>
            </a:prstGeom>
          </p:spPr>
        </p:pic>
        <p:sp>
          <p:nvSpPr>
            <p:cNvPr id="147" name="TextBox 146">
              <a:extLst>
                <a:ext uri="{FF2B5EF4-FFF2-40B4-BE49-F238E27FC236}">
                  <a16:creationId xmlns:a16="http://schemas.microsoft.com/office/drawing/2014/main" id="{36A5AEA9-4536-B0AA-A201-8C6B9995522F}"/>
                </a:ext>
              </a:extLst>
            </p:cNvPr>
            <p:cNvSpPr txBox="1"/>
            <p:nvPr/>
          </p:nvSpPr>
          <p:spPr>
            <a:xfrm>
              <a:off x="5432763" y="5761326"/>
              <a:ext cx="978060" cy="343861"/>
            </a:xfrm>
            <a:prstGeom prst="rect">
              <a:avLst/>
            </a:prstGeom>
            <a:noFill/>
          </p:spPr>
          <p:txBody>
            <a:bodyPr wrap="none" rtlCol="0">
              <a:spAutoFit/>
            </a:bodyPr>
            <a:lstStyle/>
            <a:p>
              <a:r>
                <a:rPr lang="en-GB" b="1" dirty="0"/>
                <a:t>Phase 2</a:t>
              </a:r>
            </a:p>
          </p:txBody>
        </p:sp>
      </p:grpSp>
      <p:grpSp>
        <p:nvGrpSpPr>
          <p:cNvPr id="141" name="Group 140">
            <a:extLst>
              <a:ext uri="{FF2B5EF4-FFF2-40B4-BE49-F238E27FC236}">
                <a16:creationId xmlns:a16="http://schemas.microsoft.com/office/drawing/2014/main" id="{5375533D-377C-149F-9BCB-D809E9AF9558}"/>
              </a:ext>
            </a:extLst>
          </p:cNvPr>
          <p:cNvGrpSpPr/>
          <p:nvPr/>
        </p:nvGrpSpPr>
        <p:grpSpPr>
          <a:xfrm>
            <a:off x="7366959" y="544599"/>
            <a:ext cx="4650734" cy="3630586"/>
            <a:chOff x="6871173" y="516324"/>
            <a:chExt cx="4821701" cy="3634003"/>
          </a:xfrm>
        </p:grpSpPr>
        <p:pic>
          <p:nvPicPr>
            <p:cNvPr id="135" name="Picture 134">
              <a:extLst>
                <a:ext uri="{FF2B5EF4-FFF2-40B4-BE49-F238E27FC236}">
                  <a16:creationId xmlns:a16="http://schemas.microsoft.com/office/drawing/2014/main" id="{D5E1805F-326D-5FB6-B2E9-98B83F56E1BA}"/>
                </a:ext>
              </a:extLst>
            </p:cNvPr>
            <p:cNvPicPr>
              <a:picLocks noChangeAspect="1"/>
            </p:cNvPicPr>
            <p:nvPr/>
          </p:nvPicPr>
          <p:blipFill>
            <a:blip r:embed="rId3"/>
            <a:stretch>
              <a:fillRect/>
            </a:stretch>
          </p:blipFill>
          <p:spPr>
            <a:xfrm>
              <a:off x="6871173" y="516324"/>
              <a:ext cx="4821701" cy="3634003"/>
            </a:xfrm>
            <a:prstGeom prst="rect">
              <a:avLst/>
            </a:prstGeom>
          </p:spPr>
        </p:pic>
        <p:sp>
          <p:nvSpPr>
            <p:cNvPr id="138" name="TextBox 137">
              <a:extLst>
                <a:ext uri="{FF2B5EF4-FFF2-40B4-BE49-F238E27FC236}">
                  <a16:creationId xmlns:a16="http://schemas.microsoft.com/office/drawing/2014/main" id="{30A3A468-2FD7-C035-E045-9312040FF9A4}"/>
                </a:ext>
              </a:extLst>
            </p:cNvPr>
            <p:cNvSpPr txBox="1"/>
            <p:nvPr/>
          </p:nvSpPr>
          <p:spPr>
            <a:xfrm>
              <a:off x="10204759" y="1337876"/>
              <a:ext cx="1000594" cy="369331"/>
            </a:xfrm>
            <a:prstGeom prst="rect">
              <a:avLst/>
            </a:prstGeom>
            <a:noFill/>
          </p:spPr>
          <p:txBody>
            <a:bodyPr wrap="none" rtlCol="0">
              <a:spAutoFit/>
            </a:bodyPr>
            <a:lstStyle/>
            <a:p>
              <a:r>
                <a:rPr lang="en-GB" b="1" dirty="0"/>
                <a:t>Phase 1</a:t>
              </a:r>
            </a:p>
          </p:txBody>
        </p:sp>
      </p:grpSp>
      <p:sp>
        <p:nvSpPr>
          <p:cNvPr id="2" name="Title 1">
            <a:extLst>
              <a:ext uri="{FF2B5EF4-FFF2-40B4-BE49-F238E27FC236}">
                <a16:creationId xmlns:a16="http://schemas.microsoft.com/office/drawing/2014/main" id="{3649424B-ABDC-47CD-F5F4-B49A3E3FB72F}"/>
              </a:ext>
            </a:extLst>
          </p:cNvPr>
          <p:cNvSpPr>
            <a:spLocks noGrp="1"/>
          </p:cNvSpPr>
          <p:nvPr>
            <p:ph type="title"/>
          </p:nvPr>
        </p:nvSpPr>
        <p:spPr>
          <a:xfrm>
            <a:off x="329242" y="0"/>
            <a:ext cx="10515600" cy="1325563"/>
          </a:xfrm>
        </p:spPr>
        <p:txBody>
          <a:bodyPr/>
          <a:lstStyle/>
          <a:p>
            <a:r>
              <a:rPr lang="en-GB" dirty="0"/>
              <a:t>C-Band RF Layout of each phase </a:t>
            </a:r>
          </a:p>
        </p:txBody>
      </p:sp>
      <p:grpSp>
        <p:nvGrpSpPr>
          <p:cNvPr id="142" name="Group 141">
            <a:extLst>
              <a:ext uri="{FF2B5EF4-FFF2-40B4-BE49-F238E27FC236}">
                <a16:creationId xmlns:a16="http://schemas.microsoft.com/office/drawing/2014/main" id="{8233E979-613D-92F1-FBD3-7FF2D1A7D021}"/>
              </a:ext>
            </a:extLst>
          </p:cNvPr>
          <p:cNvGrpSpPr/>
          <p:nvPr/>
        </p:nvGrpSpPr>
        <p:grpSpPr>
          <a:xfrm>
            <a:off x="118482" y="1297402"/>
            <a:ext cx="4881061" cy="2877783"/>
            <a:chOff x="87172" y="1556615"/>
            <a:chExt cx="5062842" cy="2984717"/>
          </a:xfrm>
        </p:grpSpPr>
        <p:pic>
          <p:nvPicPr>
            <p:cNvPr id="137" name="Picture 136">
              <a:extLst>
                <a:ext uri="{FF2B5EF4-FFF2-40B4-BE49-F238E27FC236}">
                  <a16:creationId xmlns:a16="http://schemas.microsoft.com/office/drawing/2014/main" id="{C7E66BEB-B9AE-0723-4CFC-A93271EEEF24}"/>
                </a:ext>
              </a:extLst>
            </p:cNvPr>
            <p:cNvPicPr>
              <a:picLocks noChangeAspect="1"/>
            </p:cNvPicPr>
            <p:nvPr/>
          </p:nvPicPr>
          <p:blipFill>
            <a:blip r:embed="rId4"/>
            <a:stretch>
              <a:fillRect/>
            </a:stretch>
          </p:blipFill>
          <p:spPr>
            <a:xfrm>
              <a:off x="167652" y="1556615"/>
              <a:ext cx="4982362" cy="2984717"/>
            </a:xfrm>
            <a:prstGeom prst="rect">
              <a:avLst/>
            </a:prstGeom>
          </p:spPr>
        </p:pic>
        <p:sp>
          <p:nvSpPr>
            <p:cNvPr id="133" name="TextBox 132">
              <a:extLst>
                <a:ext uri="{FF2B5EF4-FFF2-40B4-BE49-F238E27FC236}">
                  <a16:creationId xmlns:a16="http://schemas.microsoft.com/office/drawing/2014/main" id="{A8BD8466-2F4D-73A7-A8A6-84EEB8755ACC}"/>
                </a:ext>
              </a:extLst>
            </p:cNvPr>
            <p:cNvSpPr txBox="1"/>
            <p:nvPr/>
          </p:nvSpPr>
          <p:spPr>
            <a:xfrm>
              <a:off x="87172" y="1627118"/>
              <a:ext cx="1614881" cy="957640"/>
            </a:xfrm>
            <a:prstGeom prst="rect">
              <a:avLst/>
            </a:prstGeom>
            <a:noFill/>
          </p:spPr>
          <p:txBody>
            <a:bodyPr wrap="square" rtlCol="0">
              <a:spAutoFit/>
            </a:bodyPr>
            <a:lstStyle/>
            <a:p>
              <a:r>
                <a:rPr lang="en-GB" b="1" dirty="0"/>
                <a:t>Phase 0: </a:t>
              </a:r>
            </a:p>
            <a:p>
              <a:r>
                <a:rPr lang="en-GB" sz="1200" dirty="0"/>
                <a:t>PSI can provide for Directional Couplers and Loads if needed</a:t>
              </a:r>
            </a:p>
          </p:txBody>
        </p:sp>
      </p:grpSp>
      <p:sp>
        <p:nvSpPr>
          <p:cNvPr id="149" name="TextBox 148">
            <a:extLst>
              <a:ext uri="{FF2B5EF4-FFF2-40B4-BE49-F238E27FC236}">
                <a16:creationId xmlns:a16="http://schemas.microsoft.com/office/drawing/2014/main" id="{967721C9-7532-CE84-966F-FAFD5FD0C59D}"/>
              </a:ext>
            </a:extLst>
          </p:cNvPr>
          <p:cNvSpPr txBox="1"/>
          <p:nvPr/>
        </p:nvSpPr>
        <p:spPr>
          <a:xfrm>
            <a:off x="5210088" y="1325563"/>
            <a:ext cx="3289284" cy="1600438"/>
          </a:xfrm>
          <a:prstGeom prst="rect">
            <a:avLst/>
          </a:prstGeom>
          <a:noFill/>
        </p:spPr>
        <p:txBody>
          <a:bodyPr wrap="square" rtlCol="0">
            <a:spAutoFit/>
          </a:bodyPr>
          <a:lstStyle/>
          <a:p>
            <a:r>
              <a:rPr lang="en-GB" sz="1400" dirty="0"/>
              <a:t>Question about the phase shifter: the phase shifter for me, is to guarantee 90deg phase difference between the reflected powers from the cavities, what about the phase difference between the two accel. structures? Do we rely only on the correct length of the waveguides?  </a:t>
            </a:r>
          </a:p>
        </p:txBody>
      </p:sp>
      <p:grpSp>
        <p:nvGrpSpPr>
          <p:cNvPr id="156" name="Group 155">
            <a:extLst>
              <a:ext uri="{FF2B5EF4-FFF2-40B4-BE49-F238E27FC236}">
                <a16:creationId xmlns:a16="http://schemas.microsoft.com/office/drawing/2014/main" id="{D0BFA986-56A2-82BF-8E32-5C72933B5C02}"/>
              </a:ext>
            </a:extLst>
          </p:cNvPr>
          <p:cNvGrpSpPr/>
          <p:nvPr/>
        </p:nvGrpSpPr>
        <p:grpSpPr>
          <a:xfrm>
            <a:off x="9625514" y="4323240"/>
            <a:ext cx="2507663" cy="1990161"/>
            <a:chOff x="9802229" y="5009179"/>
            <a:chExt cx="1946950" cy="1557560"/>
          </a:xfrm>
        </p:grpSpPr>
        <p:pic>
          <p:nvPicPr>
            <p:cNvPr id="151" name="Picture 150">
              <a:extLst>
                <a:ext uri="{FF2B5EF4-FFF2-40B4-BE49-F238E27FC236}">
                  <a16:creationId xmlns:a16="http://schemas.microsoft.com/office/drawing/2014/main" id="{9CF37EA6-F271-BBB0-7EC9-9B01BEB9203B}"/>
                </a:ext>
              </a:extLst>
            </p:cNvPr>
            <p:cNvPicPr>
              <a:picLocks noChangeAspect="1"/>
            </p:cNvPicPr>
            <p:nvPr/>
          </p:nvPicPr>
          <p:blipFill>
            <a:blip r:embed="rId5"/>
            <a:stretch>
              <a:fillRect/>
            </a:stretch>
          </p:blipFill>
          <p:spPr>
            <a:xfrm>
              <a:off x="9802229" y="5009179"/>
              <a:ext cx="1946950" cy="1557560"/>
            </a:xfrm>
            <a:prstGeom prst="rect">
              <a:avLst/>
            </a:prstGeom>
            <a:ln>
              <a:solidFill>
                <a:schemeClr val="tx1"/>
              </a:solidFill>
            </a:ln>
          </p:spPr>
        </p:pic>
        <p:grpSp>
          <p:nvGrpSpPr>
            <p:cNvPr id="155" name="Group 154">
              <a:extLst>
                <a:ext uri="{FF2B5EF4-FFF2-40B4-BE49-F238E27FC236}">
                  <a16:creationId xmlns:a16="http://schemas.microsoft.com/office/drawing/2014/main" id="{2738D73E-1A02-F0B8-F707-C22610973582}"/>
                </a:ext>
              </a:extLst>
            </p:cNvPr>
            <p:cNvGrpSpPr/>
            <p:nvPr/>
          </p:nvGrpSpPr>
          <p:grpSpPr>
            <a:xfrm>
              <a:off x="10116709" y="5464336"/>
              <a:ext cx="1628972" cy="600034"/>
              <a:chOff x="10116709" y="5464336"/>
              <a:chExt cx="1628972" cy="600034"/>
            </a:xfrm>
          </p:grpSpPr>
          <p:sp>
            <p:nvSpPr>
              <p:cNvPr id="152" name="TextBox 151">
                <a:extLst>
                  <a:ext uri="{FF2B5EF4-FFF2-40B4-BE49-F238E27FC236}">
                    <a16:creationId xmlns:a16="http://schemas.microsoft.com/office/drawing/2014/main" id="{68C7A21D-876B-EDD7-6142-53F60EB1C672}"/>
                  </a:ext>
                </a:extLst>
              </p:cNvPr>
              <p:cNvSpPr txBox="1"/>
              <p:nvPr/>
            </p:nvSpPr>
            <p:spPr>
              <a:xfrm>
                <a:off x="10116709" y="5464336"/>
                <a:ext cx="1628972" cy="246221"/>
              </a:xfrm>
              <a:prstGeom prst="rect">
                <a:avLst/>
              </a:prstGeom>
              <a:noFill/>
            </p:spPr>
            <p:txBody>
              <a:bodyPr wrap="none" rtlCol="0">
                <a:spAutoFit/>
              </a:bodyPr>
              <a:lstStyle/>
              <a:p>
                <a:r>
                  <a:rPr lang="en-GB" sz="1000" b="1" dirty="0"/>
                  <a:t>Pref peak~50MW/branch</a:t>
                </a:r>
              </a:p>
            </p:txBody>
          </p:sp>
          <p:cxnSp>
            <p:nvCxnSpPr>
              <p:cNvPr id="154" name="Straight Arrow Connector 153">
                <a:extLst>
                  <a:ext uri="{FF2B5EF4-FFF2-40B4-BE49-F238E27FC236}">
                    <a16:creationId xmlns:a16="http://schemas.microsoft.com/office/drawing/2014/main" id="{80492AB0-A89A-539B-6005-7486CCF48E91}"/>
                  </a:ext>
                </a:extLst>
              </p:cNvPr>
              <p:cNvCxnSpPr/>
              <p:nvPr/>
            </p:nvCxnSpPr>
            <p:spPr>
              <a:xfrm>
                <a:off x="10455215" y="5719313"/>
                <a:ext cx="526211" cy="345057"/>
              </a:xfrm>
              <a:prstGeom prst="straightConnector1">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grpSp>
      </p:grpSp>
      <p:grpSp>
        <p:nvGrpSpPr>
          <p:cNvPr id="163" name="Group 162">
            <a:extLst>
              <a:ext uri="{FF2B5EF4-FFF2-40B4-BE49-F238E27FC236}">
                <a16:creationId xmlns:a16="http://schemas.microsoft.com/office/drawing/2014/main" id="{460D046B-DCBE-1567-000D-E083C5408CC6}"/>
              </a:ext>
            </a:extLst>
          </p:cNvPr>
          <p:cNvGrpSpPr/>
          <p:nvPr/>
        </p:nvGrpSpPr>
        <p:grpSpPr>
          <a:xfrm>
            <a:off x="258032" y="4323240"/>
            <a:ext cx="2210465" cy="1713215"/>
            <a:chOff x="258032" y="4323240"/>
            <a:chExt cx="2210465" cy="1713215"/>
          </a:xfrm>
        </p:grpSpPr>
        <p:pic>
          <p:nvPicPr>
            <p:cNvPr id="157" name="Picture 156">
              <a:extLst>
                <a:ext uri="{FF2B5EF4-FFF2-40B4-BE49-F238E27FC236}">
                  <a16:creationId xmlns:a16="http://schemas.microsoft.com/office/drawing/2014/main" id="{68DF020D-B9A3-7A50-DA0D-CEFA32D961BC}"/>
                </a:ext>
              </a:extLst>
            </p:cNvPr>
            <p:cNvPicPr>
              <a:picLocks noChangeAspect="1"/>
            </p:cNvPicPr>
            <p:nvPr/>
          </p:nvPicPr>
          <p:blipFill>
            <a:blip r:embed="rId6"/>
            <a:stretch>
              <a:fillRect/>
            </a:stretch>
          </p:blipFill>
          <p:spPr>
            <a:xfrm>
              <a:off x="258032" y="4323240"/>
              <a:ext cx="2210465" cy="1713215"/>
            </a:xfrm>
            <a:prstGeom prst="rect">
              <a:avLst/>
            </a:prstGeom>
            <a:ln>
              <a:solidFill>
                <a:schemeClr val="tx1"/>
              </a:solidFill>
            </a:ln>
          </p:spPr>
        </p:pic>
        <p:grpSp>
          <p:nvGrpSpPr>
            <p:cNvPr id="162" name="Group 161">
              <a:extLst>
                <a:ext uri="{FF2B5EF4-FFF2-40B4-BE49-F238E27FC236}">
                  <a16:creationId xmlns:a16="http://schemas.microsoft.com/office/drawing/2014/main" id="{2F89532B-F1D1-CFD3-0A57-D5CD327E1D49}"/>
                </a:ext>
              </a:extLst>
            </p:cNvPr>
            <p:cNvGrpSpPr/>
            <p:nvPr/>
          </p:nvGrpSpPr>
          <p:grpSpPr>
            <a:xfrm>
              <a:off x="1204238" y="4528868"/>
              <a:ext cx="1186610" cy="895367"/>
              <a:chOff x="1204238" y="4528868"/>
              <a:chExt cx="1186610" cy="895367"/>
            </a:xfrm>
          </p:grpSpPr>
          <p:sp>
            <p:nvSpPr>
              <p:cNvPr id="158" name="TextBox 157">
                <a:extLst>
                  <a:ext uri="{FF2B5EF4-FFF2-40B4-BE49-F238E27FC236}">
                    <a16:creationId xmlns:a16="http://schemas.microsoft.com/office/drawing/2014/main" id="{3A5A26B9-2ADB-66AF-6DA1-4FDCE3273C39}"/>
                  </a:ext>
                </a:extLst>
              </p:cNvPr>
              <p:cNvSpPr txBox="1"/>
              <p:nvPr/>
            </p:nvSpPr>
            <p:spPr>
              <a:xfrm>
                <a:off x="1223541" y="5178014"/>
                <a:ext cx="1167307" cy="246221"/>
              </a:xfrm>
              <a:prstGeom prst="rect">
                <a:avLst/>
              </a:prstGeom>
              <a:noFill/>
            </p:spPr>
            <p:txBody>
              <a:bodyPr wrap="none" rtlCol="0">
                <a:spAutoFit/>
              </a:bodyPr>
              <a:lstStyle/>
              <a:p>
                <a:r>
                  <a:rPr lang="en-GB" sz="1000" b="1" dirty="0"/>
                  <a:t>Pref peak~70MW</a:t>
                </a:r>
              </a:p>
            </p:txBody>
          </p:sp>
          <p:cxnSp>
            <p:nvCxnSpPr>
              <p:cNvPr id="159" name="Straight Arrow Connector 158">
                <a:extLst>
                  <a:ext uri="{FF2B5EF4-FFF2-40B4-BE49-F238E27FC236}">
                    <a16:creationId xmlns:a16="http://schemas.microsoft.com/office/drawing/2014/main" id="{B1B71E8C-43A9-7941-EAE1-DFC18985348C}"/>
                  </a:ext>
                </a:extLst>
              </p:cNvPr>
              <p:cNvCxnSpPr>
                <a:cxnSpLocks/>
              </p:cNvCxnSpPr>
              <p:nvPr/>
            </p:nvCxnSpPr>
            <p:spPr>
              <a:xfrm flipH="1" flipV="1">
                <a:off x="1204238" y="4528868"/>
                <a:ext cx="584857" cy="649146"/>
              </a:xfrm>
              <a:prstGeom prst="straightConnector1">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grpSp>
      </p:grpSp>
      <p:sp>
        <p:nvSpPr>
          <p:cNvPr id="165" name="Arrow: Right 164">
            <a:extLst>
              <a:ext uri="{FF2B5EF4-FFF2-40B4-BE49-F238E27FC236}">
                <a16:creationId xmlns:a16="http://schemas.microsoft.com/office/drawing/2014/main" id="{23F2BA54-E4FF-50A3-5FFD-DEC2817CFCCB}"/>
              </a:ext>
            </a:extLst>
          </p:cNvPr>
          <p:cNvSpPr/>
          <p:nvPr/>
        </p:nvSpPr>
        <p:spPr>
          <a:xfrm rot="2327795">
            <a:off x="9096397" y="4233701"/>
            <a:ext cx="439312" cy="3965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Arrow: Right 165">
            <a:extLst>
              <a:ext uri="{FF2B5EF4-FFF2-40B4-BE49-F238E27FC236}">
                <a16:creationId xmlns:a16="http://schemas.microsoft.com/office/drawing/2014/main" id="{C45D168E-364A-4830-6E25-786FF12C59C5}"/>
              </a:ext>
            </a:extLst>
          </p:cNvPr>
          <p:cNvSpPr/>
          <p:nvPr/>
        </p:nvSpPr>
        <p:spPr>
          <a:xfrm rot="19653193">
            <a:off x="9054631" y="5638117"/>
            <a:ext cx="387427" cy="3965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Arrow: Right 166">
            <a:extLst>
              <a:ext uri="{FF2B5EF4-FFF2-40B4-BE49-F238E27FC236}">
                <a16:creationId xmlns:a16="http://schemas.microsoft.com/office/drawing/2014/main" id="{B35634DA-AFB9-20F6-D963-1D41F9F7B3CF}"/>
              </a:ext>
            </a:extLst>
          </p:cNvPr>
          <p:cNvSpPr/>
          <p:nvPr/>
        </p:nvSpPr>
        <p:spPr>
          <a:xfrm rot="8097158">
            <a:off x="2621938" y="4359637"/>
            <a:ext cx="439312" cy="3965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E40139BD-C414-D9DC-E50A-2AB3EAE87DCB}"/>
              </a:ext>
            </a:extLst>
          </p:cNvPr>
          <p:cNvSpPr>
            <a:spLocks noGrp="1"/>
          </p:cNvSpPr>
          <p:nvPr>
            <p:ph type="sldNum" sz="quarter" idx="12"/>
          </p:nvPr>
        </p:nvSpPr>
        <p:spPr/>
        <p:txBody>
          <a:bodyPr/>
          <a:lstStyle/>
          <a:p>
            <a:fld id="{6D7426F9-C26B-453D-BE49-8484EA02A9B6}" type="slidenum">
              <a:rPr lang="en-GB" smtClean="0"/>
              <a:t>2</a:t>
            </a:fld>
            <a:endParaRPr lang="en-GB"/>
          </a:p>
        </p:txBody>
      </p:sp>
      <p:sp>
        <p:nvSpPr>
          <p:cNvPr id="4" name="Rectangle 3">
            <a:extLst>
              <a:ext uri="{FF2B5EF4-FFF2-40B4-BE49-F238E27FC236}">
                <a16:creationId xmlns:a16="http://schemas.microsoft.com/office/drawing/2014/main" id="{91C6B80F-522E-372B-D08B-8EF13A41C84E}"/>
              </a:ext>
            </a:extLst>
          </p:cNvPr>
          <p:cNvSpPr/>
          <p:nvPr/>
        </p:nvSpPr>
        <p:spPr>
          <a:xfrm>
            <a:off x="43130" y="1155940"/>
            <a:ext cx="5050470" cy="31064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2152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2FCF5B2-F63E-69CA-B55B-7618DD675DCA}"/>
              </a:ext>
            </a:extLst>
          </p:cNvPr>
          <p:cNvGrpSpPr/>
          <p:nvPr/>
        </p:nvGrpSpPr>
        <p:grpSpPr>
          <a:xfrm>
            <a:off x="0" y="582841"/>
            <a:ext cx="12192000" cy="6275159"/>
            <a:chOff x="0" y="582841"/>
            <a:chExt cx="12192000" cy="6275159"/>
          </a:xfrm>
        </p:grpSpPr>
        <p:pic>
          <p:nvPicPr>
            <p:cNvPr id="6" name="Picture 5">
              <a:extLst>
                <a:ext uri="{FF2B5EF4-FFF2-40B4-BE49-F238E27FC236}">
                  <a16:creationId xmlns:a16="http://schemas.microsoft.com/office/drawing/2014/main" id="{64E086B8-2797-9CDA-A897-30E214466EC3}"/>
                </a:ext>
              </a:extLst>
            </p:cNvPr>
            <p:cNvPicPr>
              <a:picLocks noChangeAspect="1"/>
            </p:cNvPicPr>
            <p:nvPr/>
          </p:nvPicPr>
          <p:blipFill>
            <a:blip r:embed="rId2"/>
            <a:stretch>
              <a:fillRect/>
            </a:stretch>
          </p:blipFill>
          <p:spPr>
            <a:xfrm>
              <a:off x="0" y="582841"/>
              <a:ext cx="12192000" cy="6275159"/>
            </a:xfrm>
            <a:prstGeom prst="rect">
              <a:avLst/>
            </a:prstGeom>
          </p:spPr>
        </p:pic>
        <p:pic>
          <p:nvPicPr>
            <p:cNvPr id="8" name="Picture 7">
              <a:extLst>
                <a:ext uri="{FF2B5EF4-FFF2-40B4-BE49-F238E27FC236}">
                  <a16:creationId xmlns:a16="http://schemas.microsoft.com/office/drawing/2014/main" id="{410A40EE-6B29-A34B-1E0C-1DA3E540F3E5}"/>
                </a:ext>
              </a:extLst>
            </p:cNvPr>
            <p:cNvPicPr>
              <a:picLocks noChangeAspect="1"/>
            </p:cNvPicPr>
            <p:nvPr/>
          </p:nvPicPr>
          <p:blipFill>
            <a:blip r:embed="rId3"/>
            <a:srcRect r="41573"/>
            <a:stretch/>
          </p:blipFill>
          <p:spPr>
            <a:xfrm>
              <a:off x="1051443" y="3994031"/>
              <a:ext cx="1907418" cy="2049402"/>
            </a:xfrm>
            <a:prstGeom prst="rect">
              <a:avLst/>
            </a:prstGeom>
            <a:ln>
              <a:solidFill>
                <a:schemeClr val="tx1"/>
              </a:solidFill>
            </a:ln>
          </p:spPr>
        </p:pic>
        <p:pic>
          <p:nvPicPr>
            <p:cNvPr id="10" name="Picture 9">
              <a:extLst>
                <a:ext uri="{FF2B5EF4-FFF2-40B4-BE49-F238E27FC236}">
                  <a16:creationId xmlns:a16="http://schemas.microsoft.com/office/drawing/2014/main" id="{E33E77B8-A290-9437-C192-6C551673FE2C}"/>
                </a:ext>
              </a:extLst>
            </p:cNvPr>
            <p:cNvPicPr>
              <a:picLocks noChangeAspect="1"/>
            </p:cNvPicPr>
            <p:nvPr/>
          </p:nvPicPr>
          <p:blipFill>
            <a:blip r:embed="rId4"/>
            <a:stretch>
              <a:fillRect/>
            </a:stretch>
          </p:blipFill>
          <p:spPr>
            <a:xfrm>
              <a:off x="3140014" y="4390847"/>
              <a:ext cx="2632524" cy="1652586"/>
            </a:xfrm>
            <a:prstGeom prst="rect">
              <a:avLst/>
            </a:prstGeom>
            <a:ln>
              <a:solidFill>
                <a:schemeClr val="tx1"/>
              </a:solidFill>
            </a:ln>
          </p:spPr>
        </p:pic>
      </p:grpSp>
      <p:sp>
        <p:nvSpPr>
          <p:cNvPr id="2" name="Title 1">
            <a:extLst>
              <a:ext uri="{FF2B5EF4-FFF2-40B4-BE49-F238E27FC236}">
                <a16:creationId xmlns:a16="http://schemas.microsoft.com/office/drawing/2014/main" id="{32460853-F81B-3523-8262-5B825E170738}"/>
              </a:ext>
            </a:extLst>
          </p:cNvPr>
          <p:cNvSpPr>
            <a:spLocks noGrp="1"/>
          </p:cNvSpPr>
          <p:nvPr>
            <p:ph type="title"/>
          </p:nvPr>
        </p:nvSpPr>
        <p:spPr>
          <a:xfrm>
            <a:off x="708804" y="0"/>
            <a:ext cx="10515600" cy="1325563"/>
          </a:xfrm>
        </p:spPr>
        <p:txBody>
          <a:bodyPr/>
          <a:lstStyle/>
          <a:p>
            <a:r>
              <a:rPr lang="en-GB" b="1" dirty="0"/>
              <a:t>V3 </a:t>
            </a:r>
            <a:r>
              <a:rPr lang="en-GB" dirty="0"/>
              <a:t>final results</a:t>
            </a:r>
          </a:p>
        </p:txBody>
      </p:sp>
      <p:sp>
        <p:nvSpPr>
          <p:cNvPr id="3" name="Slide Number Placeholder 2">
            <a:extLst>
              <a:ext uri="{FF2B5EF4-FFF2-40B4-BE49-F238E27FC236}">
                <a16:creationId xmlns:a16="http://schemas.microsoft.com/office/drawing/2014/main" id="{38904830-C0B0-A156-0A51-46451C044DE9}"/>
              </a:ext>
            </a:extLst>
          </p:cNvPr>
          <p:cNvSpPr>
            <a:spLocks noGrp="1"/>
          </p:cNvSpPr>
          <p:nvPr>
            <p:ph type="sldNum" sz="quarter" idx="12"/>
          </p:nvPr>
        </p:nvSpPr>
        <p:spPr/>
        <p:txBody>
          <a:bodyPr/>
          <a:lstStyle/>
          <a:p>
            <a:fld id="{6D7426F9-C26B-453D-BE49-8484EA02A9B6}" type="slidenum">
              <a:rPr lang="en-GB" smtClean="0"/>
              <a:t>20</a:t>
            </a:fld>
            <a:endParaRPr lang="en-GB"/>
          </a:p>
        </p:txBody>
      </p:sp>
    </p:spTree>
    <p:extLst>
      <p:ext uri="{BB962C8B-B14F-4D97-AF65-F5344CB8AC3E}">
        <p14:creationId xmlns:p14="http://schemas.microsoft.com/office/powerpoint/2010/main" val="1032642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6DD3180-E702-8DB8-F56C-01E8E8C4E205}"/>
              </a:ext>
            </a:extLst>
          </p:cNvPr>
          <p:cNvSpPr>
            <a:spLocks noGrp="1"/>
          </p:cNvSpPr>
          <p:nvPr>
            <p:ph type="title"/>
          </p:nvPr>
        </p:nvSpPr>
        <p:spPr>
          <a:xfrm>
            <a:off x="803693" y="244356"/>
            <a:ext cx="4598485" cy="1325563"/>
          </a:xfrm>
        </p:spPr>
        <p:txBody>
          <a:bodyPr/>
          <a:lstStyle/>
          <a:p>
            <a:r>
              <a:rPr lang="en-GB" dirty="0"/>
              <a:t>E-Field Rotator</a:t>
            </a:r>
          </a:p>
        </p:txBody>
      </p:sp>
      <p:sp>
        <p:nvSpPr>
          <p:cNvPr id="13" name="TextBox 12">
            <a:extLst>
              <a:ext uri="{FF2B5EF4-FFF2-40B4-BE49-F238E27FC236}">
                <a16:creationId xmlns:a16="http://schemas.microsoft.com/office/drawing/2014/main" id="{5312F342-2296-39B6-95A1-14DBD6EF4F9B}"/>
              </a:ext>
            </a:extLst>
          </p:cNvPr>
          <p:cNvSpPr txBox="1"/>
          <p:nvPr/>
        </p:nvSpPr>
        <p:spPr>
          <a:xfrm>
            <a:off x="407801" y="1405387"/>
            <a:ext cx="6858000" cy="4801314"/>
          </a:xfrm>
          <a:prstGeom prst="rect">
            <a:avLst/>
          </a:prstGeom>
          <a:noFill/>
        </p:spPr>
        <p:txBody>
          <a:bodyPr wrap="square" rtlCol="0">
            <a:spAutoFit/>
          </a:bodyPr>
          <a:lstStyle/>
          <a:p>
            <a:r>
              <a:rPr lang="en-GB" dirty="0"/>
              <a:t>The E-Rotator is a multi-task device that can be used as a brick to build many high power RF components:</a:t>
            </a:r>
          </a:p>
          <a:p>
            <a:endParaRPr lang="en-GB" dirty="0"/>
          </a:p>
          <a:p>
            <a:pPr marL="342900" indent="-342900">
              <a:buFont typeface="+mj-lt"/>
              <a:buAutoNum type="arabicPeriod"/>
            </a:pPr>
            <a:r>
              <a:rPr lang="en-GB" dirty="0"/>
              <a:t>If the circular waveguide port (Port 3) is short-circuited the field will “rotate” from Port 1 to Port 2 with no attenuation and the phase at the output port can be changed by changing the position of the short-circuit </a:t>
            </a:r>
            <a:r>
              <a:rPr lang="en-GB" dirty="0">
                <a:sym typeface="Wingdings" panose="05000000000000000000" pitchFamily="2" charset="2"/>
              </a:rPr>
              <a:t> </a:t>
            </a:r>
            <a:r>
              <a:rPr lang="en-GB" b="1" dirty="0">
                <a:sym typeface="Wingdings" panose="05000000000000000000" pitchFamily="2" charset="2"/>
              </a:rPr>
              <a:t>Phase Shifter</a:t>
            </a:r>
            <a:r>
              <a:rPr lang="en-GB" dirty="0">
                <a:sym typeface="Wingdings" panose="05000000000000000000" pitchFamily="2" charset="2"/>
              </a:rPr>
              <a:t>;</a:t>
            </a:r>
          </a:p>
          <a:p>
            <a:pPr marL="342900" indent="-342900">
              <a:buFont typeface="+mj-lt"/>
              <a:buAutoNum type="arabicPeriod"/>
            </a:pPr>
            <a:endParaRPr lang="en-GB" dirty="0">
              <a:sym typeface="Wingdings" panose="05000000000000000000" pitchFamily="2" charset="2"/>
            </a:endParaRPr>
          </a:p>
          <a:p>
            <a:pPr marL="342900" indent="-342900">
              <a:buFont typeface="+mj-lt"/>
              <a:buAutoNum type="arabicPeriod"/>
            </a:pPr>
            <a:r>
              <a:rPr lang="en-GB" dirty="0">
                <a:sym typeface="Wingdings" panose="05000000000000000000" pitchFamily="2" charset="2"/>
              </a:rPr>
              <a:t>If both Ports 1 and 2 are simultaneously fed, dependently on the phase difference between the two ports, a TM110 field can be launched with different polarizations at the Port 3  </a:t>
            </a:r>
            <a:r>
              <a:rPr lang="en-GB" b="1" dirty="0">
                <a:sym typeface="Wingdings" panose="05000000000000000000" pitchFamily="2" charset="2"/>
              </a:rPr>
              <a:t>TDS mode launcher</a:t>
            </a:r>
            <a:r>
              <a:rPr lang="en-GB" dirty="0">
                <a:sym typeface="Wingdings" panose="05000000000000000000" pitchFamily="2" charset="2"/>
              </a:rPr>
              <a:t>;</a:t>
            </a:r>
          </a:p>
          <a:p>
            <a:pPr marL="342900" indent="-342900">
              <a:buFont typeface="+mj-lt"/>
              <a:buAutoNum type="arabicPeriod"/>
            </a:pPr>
            <a:endParaRPr lang="en-GB" dirty="0">
              <a:sym typeface="Wingdings" panose="05000000000000000000" pitchFamily="2" charset="2"/>
            </a:endParaRPr>
          </a:p>
          <a:p>
            <a:pPr marL="342900" indent="-342900">
              <a:buFont typeface="+mj-lt"/>
              <a:buAutoNum type="arabicPeriod"/>
            </a:pPr>
            <a:r>
              <a:rPr lang="en-GB" dirty="0">
                <a:sym typeface="Wingdings" panose="05000000000000000000" pitchFamily="2" charset="2"/>
              </a:rPr>
              <a:t>If a Hybrid Couplers is attached at the Port 1 and another at the Port 2, the power at the final hybrid coupler output can be changed (attenuated) depending on the short circuit position at the Port 3  </a:t>
            </a:r>
            <a:r>
              <a:rPr lang="en-GB" b="1" dirty="0">
                <a:sym typeface="Wingdings" panose="05000000000000000000" pitchFamily="2" charset="2"/>
              </a:rPr>
              <a:t>Power Attenuators</a:t>
            </a:r>
            <a:r>
              <a:rPr lang="en-GB" dirty="0">
                <a:sym typeface="Wingdings" panose="05000000000000000000" pitchFamily="2" charset="2"/>
              </a:rPr>
              <a:t>. </a:t>
            </a:r>
            <a:endParaRPr lang="en-GB" dirty="0"/>
          </a:p>
        </p:txBody>
      </p:sp>
      <p:grpSp>
        <p:nvGrpSpPr>
          <p:cNvPr id="20" name="Group 19">
            <a:extLst>
              <a:ext uri="{FF2B5EF4-FFF2-40B4-BE49-F238E27FC236}">
                <a16:creationId xmlns:a16="http://schemas.microsoft.com/office/drawing/2014/main" id="{83DD152E-4901-C083-B68B-89A7E4147ED2}"/>
              </a:ext>
            </a:extLst>
          </p:cNvPr>
          <p:cNvGrpSpPr/>
          <p:nvPr/>
        </p:nvGrpSpPr>
        <p:grpSpPr>
          <a:xfrm>
            <a:off x="7652081" y="-47624"/>
            <a:ext cx="4379498" cy="3377022"/>
            <a:chOff x="7652081" y="-47624"/>
            <a:chExt cx="4379498" cy="3377022"/>
          </a:xfrm>
        </p:grpSpPr>
        <p:pic>
          <p:nvPicPr>
            <p:cNvPr id="8" name="Picture 7">
              <a:extLst>
                <a:ext uri="{FF2B5EF4-FFF2-40B4-BE49-F238E27FC236}">
                  <a16:creationId xmlns:a16="http://schemas.microsoft.com/office/drawing/2014/main" id="{2CD1D243-B54E-78EF-07CA-767DBE4392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2081" y="51978"/>
              <a:ext cx="4379498" cy="3277420"/>
            </a:xfrm>
            <a:prstGeom prst="rect">
              <a:avLst/>
            </a:prstGeom>
          </p:spPr>
        </p:pic>
        <p:sp>
          <p:nvSpPr>
            <p:cNvPr id="14" name="TextBox 13">
              <a:extLst>
                <a:ext uri="{FF2B5EF4-FFF2-40B4-BE49-F238E27FC236}">
                  <a16:creationId xmlns:a16="http://schemas.microsoft.com/office/drawing/2014/main" id="{3545146E-144D-EC6C-7FB3-EA80E0F75951}"/>
                </a:ext>
              </a:extLst>
            </p:cNvPr>
            <p:cNvSpPr txBox="1"/>
            <p:nvPr/>
          </p:nvSpPr>
          <p:spPr>
            <a:xfrm>
              <a:off x="8488392" y="59690"/>
              <a:ext cx="786241" cy="369332"/>
            </a:xfrm>
            <a:prstGeom prst="rect">
              <a:avLst/>
            </a:prstGeom>
            <a:noFill/>
          </p:spPr>
          <p:txBody>
            <a:bodyPr wrap="none" rtlCol="0">
              <a:spAutoFit/>
            </a:bodyPr>
            <a:lstStyle/>
            <a:p>
              <a:r>
                <a:rPr lang="en-GB" b="1" dirty="0">
                  <a:solidFill>
                    <a:srgbClr val="C00000"/>
                  </a:solidFill>
                </a:rPr>
                <a:t>Port 1</a:t>
              </a:r>
            </a:p>
          </p:txBody>
        </p:sp>
        <p:sp>
          <p:nvSpPr>
            <p:cNvPr id="15" name="TextBox 14">
              <a:extLst>
                <a:ext uri="{FF2B5EF4-FFF2-40B4-BE49-F238E27FC236}">
                  <a16:creationId xmlns:a16="http://schemas.microsoft.com/office/drawing/2014/main" id="{5CB8E304-9183-010F-7398-C56FCD7F77E1}"/>
                </a:ext>
              </a:extLst>
            </p:cNvPr>
            <p:cNvSpPr txBox="1"/>
            <p:nvPr/>
          </p:nvSpPr>
          <p:spPr>
            <a:xfrm>
              <a:off x="9896323" y="-47624"/>
              <a:ext cx="786241" cy="369332"/>
            </a:xfrm>
            <a:prstGeom prst="rect">
              <a:avLst/>
            </a:prstGeom>
            <a:noFill/>
          </p:spPr>
          <p:txBody>
            <a:bodyPr wrap="none" rtlCol="0">
              <a:spAutoFit/>
            </a:bodyPr>
            <a:lstStyle/>
            <a:p>
              <a:r>
                <a:rPr lang="en-GB" b="1" dirty="0">
                  <a:solidFill>
                    <a:srgbClr val="C00000"/>
                  </a:solidFill>
                </a:rPr>
                <a:t>Port 2</a:t>
              </a:r>
            </a:p>
          </p:txBody>
        </p:sp>
        <p:sp>
          <p:nvSpPr>
            <p:cNvPr id="16" name="TextBox 15">
              <a:extLst>
                <a:ext uri="{FF2B5EF4-FFF2-40B4-BE49-F238E27FC236}">
                  <a16:creationId xmlns:a16="http://schemas.microsoft.com/office/drawing/2014/main" id="{8435DFEC-5623-8419-768B-411901D35F0E}"/>
                </a:ext>
              </a:extLst>
            </p:cNvPr>
            <p:cNvSpPr txBox="1"/>
            <p:nvPr/>
          </p:nvSpPr>
          <p:spPr>
            <a:xfrm>
              <a:off x="10902738" y="2235500"/>
              <a:ext cx="786241" cy="369332"/>
            </a:xfrm>
            <a:prstGeom prst="rect">
              <a:avLst/>
            </a:prstGeom>
            <a:noFill/>
          </p:spPr>
          <p:txBody>
            <a:bodyPr wrap="none" rtlCol="0">
              <a:spAutoFit/>
            </a:bodyPr>
            <a:lstStyle/>
            <a:p>
              <a:r>
                <a:rPr lang="en-GB" b="1" dirty="0">
                  <a:solidFill>
                    <a:srgbClr val="C00000"/>
                  </a:solidFill>
                </a:rPr>
                <a:t>Port 3</a:t>
              </a:r>
            </a:p>
          </p:txBody>
        </p:sp>
      </p:grpSp>
      <p:grpSp>
        <p:nvGrpSpPr>
          <p:cNvPr id="21" name="Group 20">
            <a:extLst>
              <a:ext uri="{FF2B5EF4-FFF2-40B4-BE49-F238E27FC236}">
                <a16:creationId xmlns:a16="http://schemas.microsoft.com/office/drawing/2014/main" id="{5EC02AAF-C03C-07BE-0962-4715DE679968}"/>
              </a:ext>
            </a:extLst>
          </p:cNvPr>
          <p:cNvGrpSpPr/>
          <p:nvPr/>
        </p:nvGrpSpPr>
        <p:grpSpPr>
          <a:xfrm>
            <a:off x="7761067" y="3329398"/>
            <a:ext cx="4270512" cy="3295462"/>
            <a:chOff x="7761067" y="3329398"/>
            <a:chExt cx="4270512" cy="3295462"/>
          </a:xfrm>
        </p:grpSpPr>
        <p:pic>
          <p:nvPicPr>
            <p:cNvPr id="12" name="Picture 11">
              <a:extLst>
                <a:ext uri="{FF2B5EF4-FFF2-40B4-BE49-F238E27FC236}">
                  <a16:creationId xmlns:a16="http://schemas.microsoft.com/office/drawing/2014/main" id="{93F195BB-9351-05F6-E24E-958C40FD3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1067" y="3429000"/>
              <a:ext cx="4270512" cy="3195860"/>
            </a:xfrm>
            <a:prstGeom prst="rect">
              <a:avLst/>
            </a:prstGeom>
          </p:spPr>
        </p:pic>
        <p:sp>
          <p:nvSpPr>
            <p:cNvPr id="17" name="TextBox 16">
              <a:extLst>
                <a:ext uri="{FF2B5EF4-FFF2-40B4-BE49-F238E27FC236}">
                  <a16:creationId xmlns:a16="http://schemas.microsoft.com/office/drawing/2014/main" id="{E6F398B0-0387-048A-1E03-8D8A506B13EE}"/>
                </a:ext>
              </a:extLst>
            </p:cNvPr>
            <p:cNvSpPr txBox="1"/>
            <p:nvPr/>
          </p:nvSpPr>
          <p:spPr>
            <a:xfrm>
              <a:off x="8571781" y="3436712"/>
              <a:ext cx="786241" cy="369332"/>
            </a:xfrm>
            <a:prstGeom prst="rect">
              <a:avLst/>
            </a:prstGeom>
            <a:noFill/>
          </p:spPr>
          <p:txBody>
            <a:bodyPr wrap="none" rtlCol="0">
              <a:spAutoFit/>
            </a:bodyPr>
            <a:lstStyle/>
            <a:p>
              <a:r>
                <a:rPr lang="en-GB" b="1" dirty="0">
                  <a:solidFill>
                    <a:srgbClr val="C00000"/>
                  </a:solidFill>
                </a:rPr>
                <a:t>Port 1</a:t>
              </a:r>
            </a:p>
          </p:txBody>
        </p:sp>
        <p:sp>
          <p:nvSpPr>
            <p:cNvPr id="18" name="TextBox 17">
              <a:extLst>
                <a:ext uri="{FF2B5EF4-FFF2-40B4-BE49-F238E27FC236}">
                  <a16:creationId xmlns:a16="http://schemas.microsoft.com/office/drawing/2014/main" id="{05423054-76E5-4629-005C-EA07C1E0EE71}"/>
                </a:ext>
              </a:extLst>
            </p:cNvPr>
            <p:cNvSpPr txBox="1"/>
            <p:nvPr/>
          </p:nvSpPr>
          <p:spPr>
            <a:xfrm>
              <a:off x="9979712" y="3329398"/>
              <a:ext cx="786241" cy="369332"/>
            </a:xfrm>
            <a:prstGeom prst="rect">
              <a:avLst/>
            </a:prstGeom>
            <a:noFill/>
          </p:spPr>
          <p:txBody>
            <a:bodyPr wrap="none" rtlCol="0">
              <a:spAutoFit/>
            </a:bodyPr>
            <a:lstStyle/>
            <a:p>
              <a:r>
                <a:rPr lang="en-GB" b="1" dirty="0">
                  <a:solidFill>
                    <a:srgbClr val="C00000"/>
                  </a:solidFill>
                </a:rPr>
                <a:t>Port 2</a:t>
              </a:r>
            </a:p>
          </p:txBody>
        </p:sp>
        <p:sp>
          <p:nvSpPr>
            <p:cNvPr id="19" name="TextBox 18">
              <a:extLst>
                <a:ext uri="{FF2B5EF4-FFF2-40B4-BE49-F238E27FC236}">
                  <a16:creationId xmlns:a16="http://schemas.microsoft.com/office/drawing/2014/main" id="{6DDE7D1A-5C68-1AED-D2C4-B95212AB4E2F}"/>
                </a:ext>
              </a:extLst>
            </p:cNvPr>
            <p:cNvSpPr txBox="1"/>
            <p:nvPr/>
          </p:nvSpPr>
          <p:spPr>
            <a:xfrm>
              <a:off x="11003380" y="5512920"/>
              <a:ext cx="786241" cy="369332"/>
            </a:xfrm>
            <a:prstGeom prst="rect">
              <a:avLst/>
            </a:prstGeom>
            <a:noFill/>
          </p:spPr>
          <p:txBody>
            <a:bodyPr wrap="none" rtlCol="0">
              <a:spAutoFit/>
            </a:bodyPr>
            <a:lstStyle/>
            <a:p>
              <a:r>
                <a:rPr lang="en-GB" b="1" dirty="0">
                  <a:solidFill>
                    <a:srgbClr val="C00000"/>
                  </a:solidFill>
                </a:rPr>
                <a:t>Port 3</a:t>
              </a:r>
            </a:p>
          </p:txBody>
        </p:sp>
      </p:grpSp>
      <p:sp>
        <p:nvSpPr>
          <p:cNvPr id="2" name="Slide Number Placeholder 1">
            <a:extLst>
              <a:ext uri="{FF2B5EF4-FFF2-40B4-BE49-F238E27FC236}">
                <a16:creationId xmlns:a16="http://schemas.microsoft.com/office/drawing/2014/main" id="{31CEE660-05C8-82D6-CE2A-7B62CA258856}"/>
              </a:ext>
            </a:extLst>
          </p:cNvPr>
          <p:cNvSpPr>
            <a:spLocks noGrp="1"/>
          </p:cNvSpPr>
          <p:nvPr>
            <p:ph type="sldNum" sz="quarter" idx="12"/>
          </p:nvPr>
        </p:nvSpPr>
        <p:spPr/>
        <p:txBody>
          <a:bodyPr/>
          <a:lstStyle/>
          <a:p>
            <a:fld id="{6D7426F9-C26B-453D-BE49-8484EA02A9B6}" type="slidenum">
              <a:rPr lang="en-GB" smtClean="0"/>
              <a:t>21</a:t>
            </a:fld>
            <a:endParaRPr lang="en-GB"/>
          </a:p>
        </p:txBody>
      </p:sp>
    </p:spTree>
    <p:extLst>
      <p:ext uri="{BB962C8B-B14F-4D97-AF65-F5344CB8AC3E}">
        <p14:creationId xmlns:p14="http://schemas.microsoft.com/office/powerpoint/2010/main" val="184052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6DD3180-E702-8DB8-F56C-01E8E8C4E205}"/>
              </a:ext>
            </a:extLst>
          </p:cNvPr>
          <p:cNvSpPr>
            <a:spLocks noGrp="1"/>
          </p:cNvSpPr>
          <p:nvPr>
            <p:ph type="title"/>
          </p:nvPr>
        </p:nvSpPr>
        <p:spPr>
          <a:xfrm>
            <a:off x="803694" y="244356"/>
            <a:ext cx="3561272" cy="1325563"/>
          </a:xfrm>
        </p:spPr>
        <p:txBody>
          <a:bodyPr/>
          <a:lstStyle/>
          <a:p>
            <a:r>
              <a:rPr lang="en-GB" dirty="0"/>
              <a:t>Phase shifter</a:t>
            </a:r>
          </a:p>
        </p:txBody>
      </p:sp>
      <p:sp>
        <p:nvSpPr>
          <p:cNvPr id="13" name="TextBox 12">
            <a:extLst>
              <a:ext uri="{FF2B5EF4-FFF2-40B4-BE49-F238E27FC236}">
                <a16:creationId xmlns:a16="http://schemas.microsoft.com/office/drawing/2014/main" id="{5312F342-2296-39B6-95A1-14DBD6EF4F9B}"/>
              </a:ext>
            </a:extLst>
          </p:cNvPr>
          <p:cNvSpPr txBox="1"/>
          <p:nvPr/>
        </p:nvSpPr>
        <p:spPr>
          <a:xfrm>
            <a:off x="514121" y="1645875"/>
            <a:ext cx="7475532" cy="923330"/>
          </a:xfrm>
          <a:prstGeom prst="rect">
            <a:avLst/>
          </a:prstGeom>
          <a:noFill/>
        </p:spPr>
        <p:txBody>
          <a:bodyPr wrap="square" rtlCol="0">
            <a:spAutoFit/>
          </a:bodyPr>
          <a:lstStyle/>
          <a:p>
            <a:r>
              <a:rPr lang="en-GB" dirty="0"/>
              <a:t>The final Phase Shifter needs to develop also a dedicate movable piston for the short circuit: a design in X-Band already exists and can be easily adapted in C-Band. A rough evaluation gives 6deg/mm. Isolation &lt;-40dB.</a:t>
            </a:r>
          </a:p>
        </p:txBody>
      </p:sp>
      <p:pic>
        <p:nvPicPr>
          <p:cNvPr id="3" name="Picture 2">
            <a:extLst>
              <a:ext uri="{FF2B5EF4-FFF2-40B4-BE49-F238E27FC236}">
                <a16:creationId xmlns:a16="http://schemas.microsoft.com/office/drawing/2014/main" id="{E0D0901E-9883-8AC5-8028-EB89269E20B8}"/>
              </a:ext>
            </a:extLst>
          </p:cNvPr>
          <p:cNvPicPr>
            <a:picLocks noChangeAspect="1"/>
          </p:cNvPicPr>
          <p:nvPr/>
        </p:nvPicPr>
        <p:blipFill>
          <a:blip r:embed="rId2"/>
          <a:stretch>
            <a:fillRect/>
          </a:stretch>
        </p:blipFill>
        <p:spPr>
          <a:xfrm>
            <a:off x="277997" y="2870664"/>
            <a:ext cx="3853462" cy="3024050"/>
          </a:xfrm>
          <a:prstGeom prst="rect">
            <a:avLst/>
          </a:prstGeom>
        </p:spPr>
      </p:pic>
      <p:grpSp>
        <p:nvGrpSpPr>
          <p:cNvPr id="7" name="Group 6">
            <a:extLst>
              <a:ext uri="{FF2B5EF4-FFF2-40B4-BE49-F238E27FC236}">
                <a16:creationId xmlns:a16="http://schemas.microsoft.com/office/drawing/2014/main" id="{78F816EF-AB1B-9DE6-F416-2C41800A9B22}"/>
              </a:ext>
            </a:extLst>
          </p:cNvPr>
          <p:cNvGrpSpPr/>
          <p:nvPr/>
        </p:nvGrpSpPr>
        <p:grpSpPr>
          <a:xfrm>
            <a:off x="4251887" y="3318467"/>
            <a:ext cx="4221458" cy="2128444"/>
            <a:chOff x="2076450" y="1924050"/>
            <a:chExt cx="8039100" cy="3009900"/>
          </a:xfrm>
        </p:grpSpPr>
        <p:pic>
          <p:nvPicPr>
            <p:cNvPr id="5" name="Picture 4">
              <a:extLst>
                <a:ext uri="{FF2B5EF4-FFF2-40B4-BE49-F238E27FC236}">
                  <a16:creationId xmlns:a16="http://schemas.microsoft.com/office/drawing/2014/main" id="{4D21588F-9FA8-0461-9330-0D030C0D0B9A}"/>
                </a:ext>
              </a:extLst>
            </p:cNvPr>
            <p:cNvPicPr>
              <a:picLocks noChangeAspect="1"/>
            </p:cNvPicPr>
            <p:nvPr/>
          </p:nvPicPr>
          <p:blipFill>
            <a:blip r:embed="rId3"/>
            <a:stretch>
              <a:fillRect/>
            </a:stretch>
          </p:blipFill>
          <p:spPr>
            <a:xfrm>
              <a:off x="2076450" y="1924050"/>
              <a:ext cx="8039100" cy="3009900"/>
            </a:xfrm>
            <a:prstGeom prst="rect">
              <a:avLst/>
            </a:prstGeom>
          </p:spPr>
        </p:pic>
        <p:sp>
          <p:nvSpPr>
            <p:cNvPr id="6" name="TextBox 5">
              <a:extLst>
                <a:ext uri="{FF2B5EF4-FFF2-40B4-BE49-F238E27FC236}">
                  <a16:creationId xmlns:a16="http://schemas.microsoft.com/office/drawing/2014/main" id="{22C0D7EE-12D2-5D20-89AD-5A9702BC7104}"/>
                </a:ext>
              </a:extLst>
            </p:cNvPr>
            <p:cNvSpPr txBox="1"/>
            <p:nvPr/>
          </p:nvSpPr>
          <p:spPr>
            <a:xfrm>
              <a:off x="2806367" y="3708529"/>
              <a:ext cx="2385269" cy="461666"/>
            </a:xfrm>
            <a:prstGeom prst="rect">
              <a:avLst/>
            </a:prstGeom>
            <a:noFill/>
          </p:spPr>
          <p:txBody>
            <a:bodyPr wrap="none" rtlCol="0">
              <a:spAutoFit/>
            </a:bodyPr>
            <a:lstStyle/>
            <a:p>
              <a:r>
                <a:rPr lang="en-GB" sz="2400" b="1" dirty="0"/>
                <a:t>Isolation&lt;-40dB</a:t>
              </a:r>
            </a:p>
          </p:txBody>
        </p:sp>
      </p:grpSp>
      <p:grpSp>
        <p:nvGrpSpPr>
          <p:cNvPr id="9" name="Group 8">
            <a:extLst>
              <a:ext uri="{FF2B5EF4-FFF2-40B4-BE49-F238E27FC236}">
                <a16:creationId xmlns:a16="http://schemas.microsoft.com/office/drawing/2014/main" id="{7C10F7C5-F2EE-026C-214E-E21C808842CA}"/>
              </a:ext>
            </a:extLst>
          </p:cNvPr>
          <p:cNvGrpSpPr/>
          <p:nvPr/>
        </p:nvGrpSpPr>
        <p:grpSpPr>
          <a:xfrm>
            <a:off x="8592800" y="157907"/>
            <a:ext cx="3489526" cy="3160560"/>
            <a:chOff x="8592800" y="157907"/>
            <a:chExt cx="3489526" cy="3160560"/>
          </a:xfrm>
        </p:grpSpPr>
        <p:grpSp>
          <p:nvGrpSpPr>
            <p:cNvPr id="43" name="Group 42">
              <a:extLst>
                <a:ext uri="{FF2B5EF4-FFF2-40B4-BE49-F238E27FC236}">
                  <a16:creationId xmlns:a16="http://schemas.microsoft.com/office/drawing/2014/main" id="{00478D90-E6C4-E3EC-F18B-99FC8A9458D9}"/>
                </a:ext>
              </a:extLst>
            </p:cNvPr>
            <p:cNvGrpSpPr/>
            <p:nvPr/>
          </p:nvGrpSpPr>
          <p:grpSpPr>
            <a:xfrm>
              <a:off x="8592800" y="157907"/>
              <a:ext cx="2482341" cy="3160560"/>
              <a:chOff x="422694" y="3148643"/>
              <a:chExt cx="2691442" cy="3436069"/>
            </a:xfrm>
          </p:grpSpPr>
          <p:pic>
            <p:nvPicPr>
              <p:cNvPr id="23" name="Picture 22">
                <a:extLst>
                  <a:ext uri="{FF2B5EF4-FFF2-40B4-BE49-F238E27FC236}">
                    <a16:creationId xmlns:a16="http://schemas.microsoft.com/office/drawing/2014/main" id="{DC938B56-71E6-4948-856B-7ACE9FE9F1AB}"/>
                  </a:ext>
                </a:extLst>
              </p:cNvPr>
              <p:cNvPicPr>
                <a:picLocks noChangeAspect="1"/>
              </p:cNvPicPr>
              <p:nvPr/>
            </p:nvPicPr>
            <p:blipFill>
              <a:blip r:embed="rId4"/>
              <a:srcRect r="41704"/>
              <a:stretch/>
            </p:blipFill>
            <p:spPr>
              <a:xfrm>
                <a:off x="422694" y="3456421"/>
                <a:ext cx="2691442" cy="3128291"/>
              </a:xfrm>
              <a:prstGeom prst="rect">
                <a:avLst/>
              </a:prstGeom>
            </p:spPr>
          </p:pic>
          <p:sp>
            <p:nvSpPr>
              <p:cNvPr id="24" name="TextBox 23">
                <a:extLst>
                  <a:ext uri="{FF2B5EF4-FFF2-40B4-BE49-F238E27FC236}">
                    <a16:creationId xmlns:a16="http://schemas.microsoft.com/office/drawing/2014/main" id="{49DE861B-0CA0-634A-7B3F-FB2F534BB321}"/>
                  </a:ext>
                </a:extLst>
              </p:cNvPr>
              <p:cNvSpPr txBox="1"/>
              <p:nvPr/>
            </p:nvSpPr>
            <p:spPr>
              <a:xfrm>
                <a:off x="1417022" y="3148643"/>
                <a:ext cx="1694823" cy="307777"/>
              </a:xfrm>
              <a:prstGeom prst="rect">
                <a:avLst/>
              </a:prstGeom>
              <a:noFill/>
            </p:spPr>
            <p:txBody>
              <a:bodyPr wrap="none" rtlCol="0">
                <a:spAutoFit/>
              </a:bodyPr>
              <a:lstStyle/>
              <a:p>
                <a:r>
                  <a:rPr lang="en-GB" sz="1400" b="1" dirty="0">
                    <a:solidFill>
                      <a:srgbClr val="C00000"/>
                    </a:solidFill>
                  </a:rPr>
                  <a:t>Input (Phase 0deg)</a:t>
                </a:r>
              </a:p>
            </p:txBody>
          </p:sp>
          <p:cxnSp>
            <p:nvCxnSpPr>
              <p:cNvPr id="26" name="Straight Arrow Connector 25">
                <a:extLst>
                  <a:ext uri="{FF2B5EF4-FFF2-40B4-BE49-F238E27FC236}">
                    <a16:creationId xmlns:a16="http://schemas.microsoft.com/office/drawing/2014/main" id="{E298E232-CED9-104B-509B-713DCE7BB78D}"/>
                  </a:ext>
                </a:extLst>
              </p:cNvPr>
              <p:cNvCxnSpPr>
                <a:cxnSpLocks/>
              </p:cNvCxnSpPr>
              <p:nvPr/>
            </p:nvCxnSpPr>
            <p:spPr>
              <a:xfrm flipV="1">
                <a:off x="2104845" y="5512920"/>
                <a:ext cx="319178" cy="120129"/>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BA51CD58-7A18-7D46-78F2-BF1C7CC8995D}"/>
                  </a:ext>
                </a:extLst>
              </p:cNvPr>
              <p:cNvSpPr txBox="1"/>
              <p:nvPr/>
            </p:nvSpPr>
            <p:spPr>
              <a:xfrm rot="20255355">
                <a:off x="2080165" y="5541726"/>
                <a:ext cx="620683" cy="276999"/>
              </a:xfrm>
              <a:prstGeom prst="rect">
                <a:avLst/>
              </a:prstGeom>
              <a:noFill/>
            </p:spPr>
            <p:txBody>
              <a:bodyPr wrap="none" rtlCol="0">
                <a:spAutoFit/>
              </a:bodyPr>
              <a:lstStyle/>
              <a:p>
                <a:r>
                  <a:rPr lang="en-GB" sz="1200" b="1" dirty="0">
                    <a:solidFill>
                      <a:srgbClr val="FF0000"/>
                    </a:solidFill>
                  </a:rPr>
                  <a:t>50mm</a:t>
                </a:r>
              </a:p>
            </p:txBody>
          </p:sp>
          <p:cxnSp>
            <p:nvCxnSpPr>
              <p:cNvPr id="30" name="Straight Connector 29">
                <a:extLst>
                  <a:ext uri="{FF2B5EF4-FFF2-40B4-BE49-F238E27FC236}">
                    <a16:creationId xmlns:a16="http://schemas.microsoft.com/office/drawing/2014/main" id="{08969B03-8A30-50B5-5E0C-B63D9D2608B9}"/>
                  </a:ext>
                </a:extLst>
              </p:cNvPr>
              <p:cNvCxnSpPr>
                <a:cxnSpLocks/>
              </p:cNvCxnSpPr>
              <p:nvPr/>
            </p:nvCxnSpPr>
            <p:spPr>
              <a:xfrm flipH="1" flipV="1">
                <a:off x="2363638" y="5288081"/>
                <a:ext cx="60385" cy="25634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BA23BC61-34E3-B890-B258-49C3D1460DB3}"/>
                  </a:ext>
                </a:extLst>
              </p:cNvPr>
              <p:cNvCxnSpPr>
                <a:cxnSpLocks/>
              </p:cNvCxnSpPr>
              <p:nvPr/>
            </p:nvCxnSpPr>
            <p:spPr>
              <a:xfrm flipH="1" flipV="1">
                <a:off x="2044460" y="5376707"/>
                <a:ext cx="60385" cy="25634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2" name="TextBox 1">
              <a:extLst>
                <a:ext uri="{FF2B5EF4-FFF2-40B4-BE49-F238E27FC236}">
                  <a16:creationId xmlns:a16="http://schemas.microsoft.com/office/drawing/2014/main" id="{2D8978B1-331D-8BF5-39C2-10BC56C8FFFB}"/>
                </a:ext>
              </a:extLst>
            </p:cNvPr>
            <p:cNvSpPr txBox="1"/>
            <p:nvPr/>
          </p:nvSpPr>
          <p:spPr>
            <a:xfrm>
              <a:off x="10840576" y="1895541"/>
              <a:ext cx="1241750" cy="307777"/>
            </a:xfrm>
            <a:prstGeom prst="rect">
              <a:avLst/>
            </a:prstGeom>
            <a:noFill/>
          </p:spPr>
          <p:txBody>
            <a:bodyPr wrap="none" rtlCol="0">
              <a:spAutoFit/>
            </a:bodyPr>
            <a:lstStyle/>
            <a:p>
              <a:r>
                <a:rPr lang="en-GB" sz="1400" b="1" dirty="0">
                  <a:solidFill>
                    <a:srgbClr val="C00000"/>
                  </a:solidFill>
                </a:rPr>
                <a:t>Short-Circuit</a:t>
              </a:r>
            </a:p>
          </p:txBody>
        </p:sp>
      </p:grpSp>
      <p:grpSp>
        <p:nvGrpSpPr>
          <p:cNvPr id="10" name="Group 9">
            <a:extLst>
              <a:ext uri="{FF2B5EF4-FFF2-40B4-BE49-F238E27FC236}">
                <a16:creationId xmlns:a16="http://schemas.microsoft.com/office/drawing/2014/main" id="{3366E564-63A2-9ADE-7B84-EDCE96000841}"/>
              </a:ext>
            </a:extLst>
          </p:cNvPr>
          <p:cNvGrpSpPr/>
          <p:nvPr/>
        </p:nvGrpSpPr>
        <p:grpSpPr>
          <a:xfrm>
            <a:off x="8799583" y="3500468"/>
            <a:ext cx="3391665" cy="3160560"/>
            <a:chOff x="8799583" y="3500468"/>
            <a:chExt cx="3391665" cy="3160560"/>
          </a:xfrm>
        </p:grpSpPr>
        <p:grpSp>
          <p:nvGrpSpPr>
            <p:cNvPr id="44" name="Group 43">
              <a:extLst>
                <a:ext uri="{FF2B5EF4-FFF2-40B4-BE49-F238E27FC236}">
                  <a16:creationId xmlns:a16="http://schemas.microsoft.com/office/drawing/2014/main" id="{579E1309-3462-A578-0661-E552907AB8B0}"/>
                </a:ext>
              </a:extLst>
            </p:cNvPr>
            <p:cNvGrpSpPr/>
            <p:nvPr/>
          </p:nvGrpSpPr>
          <p:grpSpPr>
            <a:xfrm>
              <a:off x="8799583" y="3500468"/>
              <a:ext cx="2707642" cy="3160560"/>
              <a:chOff x="3827858" y="3169500"/>
              <a:chExt cx="2804627" cy="3415212"/>
            </a:xfrm>
          </p:grpSpPr>
          <p:pic>
            <p:nvPicPr>
              <p:cNvPr id="35" name="Picture 34">
                <a:extLst>
                  <a:ext uri="{FF2B5EF4-FFF2-40B4-BE49-F238E27FC236}">
                    <a16:creationId xmlns:a16="http://schemas.microsoft.com/office/drawing/2014/main" id="{BD6B1782-0090-5A09-AB88-5B197FAB59BB}"/>
                  </a:ext>
                </a:extLst>
              </p:cNvPr>
              <p:cNvPicPr>
                <a:picLocks noChangeAspect="1"/>
              </p:cNvPicPr>
              <p:nvPr/>
            </p:nvPicPr>
            <p:blipFill>
              <a:blip r:embed="rId5"/>
              <a:srcRect r="40268"/>
              <a:stretch/>
            </p:blipFill>
            <p:spPr>
              <a:xfrm>
                <a:off x="3827858" y="3456420"/>
                <a:ext cx="2757747" cy="3128292"/>
              </a:xfrm>
              <a:prstGeom prst="rect">
                <a:avLst/>
              </a:prstGeom>
            </p:spPr>
          </p:pic>
          <p:sp>
            <p:nvSpPr>
              <p:cNvPr id="36" name="TextBox 35">
                <a:extLst>
                  <a:ext uri="{FF2B5EF4-FFF2-40B4-BE49-F238E27FC236}">
                    <a16:creationId xmlns:a16="http://schemas.microsoft.com/office/drawing/2014/main" id="{ACE4BE01-BC16-3273-D5E3-D75F10E322BB}"/>
                  </a:ext>
                </a:extLst>
              </p:cNvPr>
              <p:cNvSpPr txBox="1"/>
              <p:nvPr/>
            </p:nvSpPr>
            <p:spPr>
              <a:xfrm>
                <a:off x="4937662" y="3169500"/>
                <a:ext cx="1694823" cy="307777"/>
              </a:xfrm>
              <a:prstGeom prst="rect">
                <a:avLst/>
              </a:prstGeom>
              <a:noFill/>
            </p:spPr>
            <p:txBody>
              <a:bodyPr wrap="none" rtlCol="0">
                <a:spAutoFit/>
              </a:bodyPr>
              <a:lstStyle/>
              <a:p>
                <a:r>
                  <a:rPr lang="en-GB" sz="1400" b="1" dirty="0">
                    <a:solidFill>
                      <a:srgbClr val="C00000"/>
                    </a:solidFill>
                  </a:rPr>
                  <a:t>Input (Phase 0deg)</a:t>
                </a:r>
              </a:p>
            </p:txBody>
          </p:sp>
          <p:cxnSp>
            <p:nvCxnSpPr>
              <p:cNvPr id="37" name="Straight Arrow Connector 36">
                <a:extLst>
                  <a:ext uri="{FF2B5EF4-FFF2-40B4-BE49-F238E27FC236}">
                    <a16:creationId xmlns:a16="http://schemas.microsoft.com/office/drawing/2014/main" id="{2449E9A4-AE3E-57AA-BF3F-06F91D9F48A7}"/>
                  </a:ext>
                </a:extLst>
              </p:cNvPr>
              <p:cNvCxnSpPr>
                <a:cxnSpLocks/>
              </p:cNvCxnSpPr>
              <p:nvPr/>
            </p:nvCxnSpPr>
            <p:spPr>
              <a:xfrm flipV="1">
                <a:off x="5506305" y="5414162"/>
                <a:ext cx="557538" cy="218887"/>
              </a:xfrm>
              <a:prstGeom prst="straightConnector1">
                <a:avLst/>
              </a:prstGeom>
              <a:ln>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5846FA0C-10B9-95BA-7922-C3643D216E63}"/>
                  </a:ext>
                </a:extLst>
              </p:cNvPr>
              <p:cNvSpPr txBox="1"/>
              <p:nvPr/>
            </p:nvSpPr>
            <p:spPr>
              <a:xfrm rot="20255355">
                <a:off x="5539717" y="5494550"/>
                <a:ext cx="620683" cy="276999"/>
              </a:xfrm>
              <a:prstGeom prst="rect">
                <a:avLst/>
              </a:prstGeom>
              <a:noFill/>
            </p:spPr>
            <p:txBody>
              <a:bodyPr wrap="none" rtlCol="0">
                <a:spAutoFit/>
              </a:bodyPr>
              <a:lstStyle/>
              <a:p>
                <a:r>
                  <a:rPr lang="en-GB" sz="1200" b="1" dirty="0">
                    <a:solidFill>
                      <a:srgbClr val="FF0000"/>
                    </a:solidFill>
                  </a:rPr>
                  <a:t>75mm</a:t>
                </a:r>
              </a:p>
            </p:txBody>
          </p:sp>
          <p:cxnSp>
            <p:nvCxnSpPr>
              <p:cNvPr id="39" name="Straight Connector 38">
                <a:extLst>
                  <a:ext uri="{FF2B5EF4-FFF2-40B4-BE49-F238E27FC236}">
                    <a16:creationId xmlns:a16="http://schemas.microsoft.com/office/drawing/2014/main" id="{753A29DC-924C-B80D-1641-29C4E93EB817}"/>
                  </a:ext>
                </a:extLst>
              </p:cNvPr>
              <p:cNvCxnSpPr>
                <a:cxnSpLocks/>
              </p:cNvCxnSpPr>
              <p:nvPr/>
            </p:nvCxnSpPr>
            <p:spPr>
              <a:xfrm flipH="1" flipV="1">
                <a:off x="5952226" y="5120630"/>
                <a:ext cx="111617" cy="33976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A7EA3B2C-335B-F781-D509-8473575FD016}"/>
                  </a:ext>
                </a:extLst>
              </p:cNvPr>
              <p:cNvCxnSpPr>
                <a:cxnSpLocks/>
              </p:cNvCxnSpPr>
              <p:nvPr/>
            </p:nvCxnSpPr>
            <p:spPr>
              <a:xfrm flipH="1" flipV="1">
                <a:off x="5445920" y="5376707"/>
                <a:ext cx="60385" cy="256342"/>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id="{5A81431C-C37D-4AB1-6080-D52128C4933E}"/>
                </a:ext>
              </a:extLst>
            </p:cNvPr>
            <p:cNvSpPr txBox="1"/>
            <p:nvPr/>
          </p:nvSpPr>
          <p:spPr>
            <a:xfrm>
              <a:off x="10949498" y="4981006"/>
              <a:ext cx="1241750" cy="307777"/>
            </a:xfrm>
            <a:prstGeom prst="rect">
              <a:avLst/>
            </a:prstGeom>
            <a:noFill/>
          </p:spPr>
          <p:txBody>
            <a:bodyPr wrap="none" rtlCol="0">
              <a:spAutoFit/>
            </a:bodyPr>
            <a:lstStyle/>
            <a:p>
              <a:r>
                <a:rPr lang="en-GB" sz="1400" b="1" dirty="0">
                  <a:solidFill>
                    <a:srgbClr val="C00000"/>
                  </a:solidFill>
                </a:rPr>
                <a:t>Short-Circuit</a:t>
              </a:r>
            </a:p>
          </p:txBody>
        </p:sp>
      </p:grpSp>
      <p:grpSp>
        <p:nvGrpSpPr>
          <p:cNvPr id="17" name="Group 16">
            <a:extLst>
              <a:ext uri="{FF2B5EF4-FFF2-40B4-BE49-F238E27FC236}">
                <a16:creationId xmlns:a16="http://schemas.microsoft.com/office/drawing/2014/main" id="{6F977518-9969-4892-B7B7-7039676CF7C8}"/>
              </a:ext>
            </a:extLst>
          </p:cNvPr>
          <p:cNvGrpSpPr/>
          <p:nvPr/>
        </p:nvGrpSpPr>
        <p:grpSpPr>
          <a:xfrm>
            <a:off x="3518655" y="5437531"/>
            <a:ext cx="5403723" cy="1401576"/>
            <a:chOff x="3518655" y="5437531"/>
            <a:chExt cx="5403723" cy="1401576"/>
          </a:xfrm>
        </p:grpSpPr>
        <p:grpSp>
          <p:nvGrpSpPr>
            <p:cNvPr id="15" name="Group 14">
              <a:extLst>
                <a:ext uri="{FF2B5EF4-FFF2-40B4-BE49-F238E27FC236}">
                  <a16:creationId xmlns:a16="http://schemas.microsoft.com/office/drawing/2014/main" id="{8967A8C5-B6AF-ECD5-7B3B-BAD526F10244}"/>
                </a:ext>
              </a:extLst>
            </p:cNvPr>
            <p:cNvGrpSpPr/>
            <p:nvPr/>
          </p:nvGrpSpPr>
          <p:grpSpPr>
            <a:xfrm>
              <a:off x="4422507" y="5437531"/>
              <a:ext cx="3596021" cy="1112692"/>
              <a:chOff x="4699843" y="5481012"/>
              <a:chExt cx="3596021" cy="1112692"/>
            </a:xfrm>
          </p:grpSpPr>
          <p:pic>
            <p:nvPicPr>
              <p:cNvPr id="12" name="Picture 11">
                <a:extLst>
                  <a:ext uri="{FF2B5EF4-FFF2-40B4-BE49-F238E27FC236}">
                    <a16:creationId xmlns:a16="http://schemas.microsoft.com/office/drawing/2014/main" id="{6CB01AF4-54B8-FCF9-9BB7-AB3157BED701}"/>
                  </a:ext>
                </a:extLst>
              </p:cNvPr>
              <p:cNvPicPr>
                <a:picLocks noChangeAspect="1"/>
              </p:cNvPicPr>
              <p:nvPr/>
            </p:nvPicPr>
            <p:blipFill>
              <a:blip r:embed="rId6"/>
              <a:stretch>
                <a:fillRect/>
              </a:stretch>
            </p:blipFill>
            <p:spPr>
              <a:xfrm>
                <a:off x="4699843" y="5481012"/>
                <a:ext cx="3596021" cy="1112692"/>
              </a:xfrm>
              <a:prstGeom prst="rect">
                <a:avLst/>
              </a:prstGeom>
            </p:spPr>
          </p:pic>
          <p:sp>
            <p:nvSpPr>
              <p:cNvPr id="14" name="TextBox 13">
                <a:extLst>
                  <a:ext uri="{FF2B5EF4-FFF2-40B4-BE49-F238E27FC236}">
                    <a16:creationId xmlns:a16="http://schemas.microsoft.com/office/drawing/2014/main" id="{C20B2ED8-0C03-B018-6754-5D9B3BCABC1A}"/>
                  </a:ext>
                </a:extLst>
              </p:cNvPr>
              <p:cNvSpPr txBox="1"/>
              <p:nvPr/>
            </p:nvSpPr>
            <p:spPr>
              <a:xfrm>
                <a:off x="5958826" y="5481012"/>
                <a:ext cx="2111475" cy="246221"/>
              </a:xfrm>
              <a:prstGeom prst="rect">
                <a:avLst/>
              </a:prstGeom>
              <a:noFill/>
            </p:spPr>
            <p:txBody>
              <a:bodyPr wrap="none" rtlCol="0">
                <a:spAutoFit/>
              </a:bodyPr>
              <a:lstStyle/>
              <a:p>
                <a:r>
                  <a:rPr lang="en-GB" sz="1000" b="1" dirty="0"/>
                  <a:t>From A. </a:t>
                </a:r>
                <a:r>
                  <a:rPr lang="en-GB" sz="1000" b="1" dirty="0" err="1"/>
                  <a:t>Grudiev</a:t>
                </a:r>
                <a:r>
                  <a:rPr lang="en-GB" sz="1000" b="1" dirty="0"/>
                  <a:t>, CLIC-Note-1067</a:t>
                </a:r>
              </a:p>
            </p:txBody>
          </p:sp>
        </p:grpSp>
        <p:sp>
          <p:nvSpPr>
            <p:cNvPr id="16" name="TextBox 15">
              <a:extLst>
                <a:ext uri="{FF2B5EF4-FFF2-40B4-BE49-F238E27FC236}">
                  <a16:creationId xmlns:a16="http://schemas.microsoft.com/office/drawing/2014/main" id="{6F56AD92-A652-0C53-6A74-0B11CCDBC87E}"/>
                </a:ext>
              </a:extLst>
            </p:cNvPr>
            <p:cNvSpPr txBox="1"/>
            <p:nvPr/>
          </p:nvSpPr>
          <p:spPr>
            <a:xfrm>
              <a:off x="3518655" y="6562108"/>
              <a:ext cx="5403723" cy="276999"/>
            </a:xfrm>
            <a:prstGeom prst="rect">
              <a:avLst/>
            </a:prstGeom>
            <a:noFill/>
          </p:spPr>
          <p:txBody>
            <a:bodyPr wrap="none" rtlCol="0">
              <a:spAutoFit/>
            </a:bodyPr>
            <a:lstStyle/>
            <a:p>
              <a:r>
                <a:rPr lang="en-GB" sz="1200" dirty="0"/>
                <a:t>The design of the piston in X-Band already exists and can be adapted in C-Band</a:t>
              </a:r>
            </a:p>
          </p:txBody>
        </p:sp>
      </p:grpSp>
      <p:sp>
        <p:nvSpPr>
          <p:cNvPr id="8" name="Slide Number Placeholder 7">
            <a:extLst>
              <a:ext uri="{FF2B5EF4-FFF2-40B4-BE49-F238E27FC236}">
                <a16:creationId xmlns:a16="http://schemas.microsoft.com/office/drawing/2014/main" id="{C226286A-1A41-EB4E-0B15-D323E8DEF19D}"/>
              </a:ext>
            </a:extLst>
          </p:cNvPr>
          <p:cNvSpPr>
            <a:spLocks noGrp="1"/>
          </p:cNvSpPr>
          <p:nvPr>
            <p:ph type="sldNum" sz="quarter" idx="12"/>
          </p:nvPr>
        </p:nvSpPr>
        <p:spPr/>
        <p:txBody>
          <a:bodyPr/>
          <a:lstStyle/>
          <a:p>
            <a:fld id="{6D7426F9-C26B-453D-BE49-8484EA02A9B6}" type="slidenum">
              <a:rPr lang="en-GB" smtClean="0"/>
              <a:t>22</a:t>
            </a:fld>
            <a:endParaRPr lang="en-GB"/>
          </a:p>
        </p:txBody>
      </p:sp>
    </p:spTree>
    <p:extLst>
      <p:ext uri="{BB962C8B-B14F-4D97-AF65-F5344CB8AC3E}">
        <p14:creationId xmlns:p14="http://schemas.microsoft.com/office/powerpoint/2010/main" val="1117374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B579C-CAF9-DAA5-4163-26615F049570}"/>
              </a:ext>
            </a:extLst>
          </p:cNvPr>
          <p:cNvSpPr>
            <a:spLocks noGrp="1"/>
          </p:cNvSpPr>
          <p:nvPr>
            <p:ph type="title"/>
          </p:nvPr>
        </p:nvSpPr>
        <p:spPr/>
        <p:txBody>
          <a:bodyPr/>
          <a:lstStyle/>
          <a:p>
            <a:r>
              <a:rPr lang="en-GB" dirty="0"/>
              <a:t>TDS Mode Launcher</a:t>
            </a:r>
          </a:p>
        </p:txBody>
      </p:sp>
      <p:sp>
        <p:nvSpPr>
          <p:cNvPr id="5" name="TextBox 4">
            <a:extLst>
              <a:ext uri="{FF2B5EF4-FFF2-40B4-BE49-F238E27FC236}">
                <a16:creationId xmlns:a16="http://schemas.microsoft.com/office/drawing/2014/main" id="{C1F4E1E8-B91D-CB29-E1AF-3D23C6A6AD43}"/>
              </a:ext>
            </a:extLst>
          </p:cNvPr>
          <p:cNvSpPr txBox="1"/>
          <p:nvPr/>
        </p:nvSpPr>
        <p:spPr>
          <a:xfrm>
            <a:off x="838200" y="1772128"/>
            <a:ext cx="10929668" cy="923330"/>
          </a:xfrm>
          <a:prstGeom prst="rect">
            <a:avLst/>
          </a:prstGeom>
          <a:noFill/>
        </p:spPr>
        <p:txBody>
          <a:bodyPr wrap="square" rtlCol="0">
            <a:spAutoFit/>
          </a:bodyPr>
          <a:lstStyle/>
          <a:p>
            <a:r>
              <a:rPr lang="en-GB" dirty="0"/>
              <a:t>Feeding both ports with different phases, will propagate a TE11 from Port 3 with a different polarization depending on the phase difference between Port 1 and 2. This can be used to launch vertical or horizontal TM110 polarizations in a Traveling Deflecting Structure (TDS).</a:t>
            </a:r>
          </a:p>
        </p:txBody>
      </p:sp>
      <p:grpSp>
        <p:nvGrpSpPr>
          <p:cNvPr id="15" name="Group 14">
            <a:extLst>
              <a:ext uri="{FF2B5EF4-FFF2-40B4-BE49-F238E27FC236}">
                <a16:creationId xmlns:a16="http://schemas.microsoft.com/office/drawing/2014/main" id="{0B93A79E-F284-23B8-38BD-DB98EE1CCAAF}"/>
              </a:ext>
            </a:extLst>
          </p:cNvPr>
          <p:cNvGrpSpPr/>
          <p:nvPr/>
        </p:nvGrpSpPr>
        <p:grpSpPr>
          <a:xfrm>
            <a:off x="1570378" y="2929930"/>
            <a:ext cx="4388775" cy="3274269"/>
            <a:chOff x="7604110" y="50905"/>
            <a:chExt cx="4388775" cy="3274269"/>
          </a:xfrm>
        </p:grpSpPr>
        <p:pic>
          <p:nvPicPr>
            <p:cNvPr id="3" name="Picture 2">
              <a:extLst>
                <a:ext uri="{FF2B5EF4-FFF2-40B4-BE49-F238E27FC236}">
                  <a16:creationId xmlns:a16="http://schemas.microsoft.com/office/drawing/2014/main" id="{0BF58E8C-ECC6-8F6B-8A76-1D524C8136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10" y="258557"/>
              <a:ext cx="4097809" cy="3066617"/>
            </a:xfrm>
            <a:prstGeom prst="rect">
              <a:avLst/>
            </a:prstGeom>
          </p:spPr>
        </p:pic>
        <p:sp>
          <p:nvSpPr>
            <p:cNvPr id="7" name="TextBox 6">
              <a:extLst>
                <a:ext uri="{FF2B5EF4-FFF2-40B4-BE49-F238E27FC236}">
                  <a16:creationId xmlns:a16="http://schemas.microsoft.com/office/drawing/2014/main" id="{FD337576-9147-2AFF-6D54-C99840E6B09F}"/>
                </a:ext>
              </a:extLst>
            </p:cNvPr>
            <p:cNvSpPr txBox="1"/>
            <p:nvPr/>
          </p:nvSpPr>
          <p:spPr>
            <a:xfrm>
              <a:off x="9153726" y="50905"/>
              <a:ext cx="1043491" cy="276999"/>
            </a:xfrm>
            <a:prstGeom prst="rect">
              <a:avLst/>
            </a:prstGeom>
            <a:noFill/>
          </p:spPr>
          <p:txBody>
            <a:bodyPr wrap="none" rtlCol="0">
              <a:spAutoFit/>
            </a:bodyPr>
            <a:lstStyle/>
            <a:p>
              <a:r>
                <a:rPr lang="en-GB" sz="1200" b="1" dirty="0">
                  <a:solidFill>
                    <a:srgbClr val="C00000"/>
                  </a:solidFill>
                </a:rPr>
                <a:t>Port 1 (0deg)</a:t>
              </a:r>
            </a:p>
          </p:txBody>
        </p:sp>
        <p:sp>
          <p:nvSpPr>
            <p:cNvPr id="9" name="TextBox 8">
              <a:extLst>
                <a:ext uri="{FF2B5EF4-FFF2-40B4-BE49-F238E27FC236}">
                  <a16:creationId xmlns:a16="http://schemas.microsoft.com/office/drawing/2014/main" id="{88A86FDE-EA12-DAAE-BED2-DA4715A505AB}"/>
                </a:ext>
              </a:extLst>
            </p:cNvPr>
            <p:cNvSpPr txBox="1"/>
            <p:nvPr/>
          </p:nvSpPr>
          <p:spPr>
            <a:xfrm>
              <a:off x="8247310" y="356599"/>
              <a:ext cx="1043491" cy="276999"/>
            </a:xfrm>
            <a:prstGeom prst="rect">
              <a:avLst/>
            </a:prstGeom>
            <a:noFill/>
          </p:spPr>
          <p:txBody>
            <a:bodyPr wrap="none" rtlCol="0">
              <a:spAutoFit/>
            </a:bodyPr>
            <a:lstStyle/>
            <a:p>
              <a:r>
                <a:rPr lang="en-GB" sz="1200" b="1" dirty="0">
                  <a:solidFill>
                    <a:srgbClr val="C00000"/>
                  </a:solidFill>
                </a:rPr>
                <a:t>Port 2 (0deg)</a:t>
              </a:r>
            </a:p>
          </p:txBody>
        </p:sp>
        <p:sp>
          <p:nvSpPr>
            <p:cNvPr id="11" name="TextBox 10">
              <a:extLst>
                <a:ext uri="{FF2B5EF4-FFF2-40B4-BE49-F238E27FC236}">
                  <a16:creationId xmlns:a16="http://schemas.microsoft.com/office/drawing/2014/main" id="{DDD630C6-262A-D486-F79E-9F59FCF095DE}"/>
                </a:ext>
              </a:extLst>
            </p:cNvPr>
            <p:cNvSpPr txBox="1"/>
            <p:nvPr/>
          </p:nvSpPr>
          <p:spPr>
            <a:xfrm>
              <a:off x="10605197" y="2303979"/>
              <a:ext cx="1387688" cy="276999"/>
            </a:xfrm>
            <a:prstGeom prst="rect">
              <a:avLst/>
            </a:prstGeom>
            <a:noFill/>
          </p:spPr>
          <p:txBody>
            <a:bodyPr wrap="none" rtlCol="0">
              <a:spAutoFit/>
            </a:bodyPr>
            <a:lstStyle/>
            <a:p>
              <a:r>
                <a:rPr lang="en-GB" sz="1200" b="1" dirty="0">
                  <a:solidFill>
                    <a:srgbClr val="C00000"/>
                  </a:solidFill>
                </a:rPr>
                <a:t>Port 3: Launch Vx</a:t>
              </a:r>
            </a:p>
          </p:txBody>
        </p:sp>
      </p:grpSp>
      <p:grpSp>
        <p:nvGrpSpPr>
          <p:cNvPr id="16" name="Group 15">
            <a:extLst>
              <a:ext uri="{FF2B5EF4-FFF2-40B4-BE49-F238E27FC236}">
                <a16:creationId xmlns:a16="http://schemas.microsoft.com/office/drawing/2014/main" id="{70A79F1D-05CF-E72E-E8FF-7947E125C367}"/>
              </a:ext>
            </a:extLst>
          </p:cNvPr>
          <p:cNvGrpSpPr/>
          <p:nvPr/>
        </p:nvGrpSpPr>
        <p:grpSpPr>
          <a:xfrm>
            <a:off x="6290619" y="3027972"/>
            <a:ext cx="4379166" cy="3176227"/>
            <a:chOff x="7604109" y="3423216"/>
            <a:chExt cx="4379166" cy="3176227"/>
          </a:xfrm>
        </p:grpSpPr>
        <p:pic>
          <p:nvPicPr>
            <p:cNvPr id="4" name="Picture 3">
              <a:extLst>
                <a:ext uri="{FF2B5EF4-FFF2-40B4-BE49-F238E27FC236}">
                  <a16:creationId xmlns:a16="http://schemas.microsoft.com/office/drawing/2014/main" id="{2643049B-1CBA-746D-A516-36430F02C5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4109" y="3532826"/>
              <a:ext cx="4097810" cy="3066617"/>
            </a:xfrm>
            <a:prstGeom prst="rect">
              <a:avLst/>
            </a:prstGeom>
          </p:spPr>
        </p:pic>
        <p:sp>
          <p:nvSpPr>
            <p:cNvPr id="12" name="TextBox 11">
              <a:extLst>
                <a:ext uri="{FF2B5EF4-FFF2-40B4-BE49-F238E27FC236}">
                  <a16:creationId xmlns:a16="http://schemas.microsoft.com/office/drawing/2014/main" id="{9ACCF211-B8C3-D782-BFA9-560E5EE926A8}"/>
                </a:ext>
              </a:extLst>
            </p:cNvPr>
            <p:cNvSpPr txBox="1"/>
            <p:nvPr/>
          </p:nvSpPr>
          <p:spPr>
            <a:xfrm>
              <a:off x="9121701" y="3423216"/>
              <a:ext cx="1239057" cy="276999"/>
            </a:xfrm>
            <a:prstGeom prst="rect">
              <a:avLst/>
            </a:prstGeom>
            <a:noFill/>
          </p:spPr>
          <p:txBody>
            <a:bodyPr wrap="none" rtlCol="0">
              <a:spAutoFit/>
            </a:bodyPr>
            <a:lstStyle/>
            <a:p>
              <a:r>
                <a:rPr lang="en-GB" sz="1200" b="1" dirty="0">
                  <a:solidFill>
                    <a:srgbClr val="C00000"/>
                  </a:solidFill>
                </a:rPr>
                <a:t>Port 1 (180deg)</a:t>
              </a:r>
            </a:p>
          </p:txBody>
        </p:sp>
        <p:sp>
          <p:nvSpPr>
            <p:cNvPr id="13" name="TextBox 12">
              <a:extLst>
                <a:ext uri="{FF2B5EF4-FFF2-40B4-BE49-F238E27FC236}">
                  <a16:creationId xmlns:a16="http://schemas.microsoft.com/office/drawing/2014/main" id="{CC0AC1A4-9CB1-8E60-9320-D531ED98D7D8}"/>
                </a:ext>
              </a:extLst>
            </p:cNvPr>
            <p:cNvSpPr txBox="1"/>
            <p:nvPr/>
          </p:nvSpPr>
          <p:spPr>
            <a:xfrm>
              <a:off x="8267041" y="3728910"/>
              <a:ext cx="1075551" cy="276999"/>
            </a:xfrm>
            <a:prstGeom prst="rect">
              <a:avLst/>
            </a:prstGeom>
            <a:noFill/>
          </p:spPr>
          <p:txBody>
            <a:bodyPr wrap="none" rtlCol="0">
              <a:spAutoFit/>
            </a:bodyPr>
            <a:lstStyle/>
            <a:p>
              <a:r>
                <a:rPr lang="en-GB" sz="1200" b="1" dirty="0">
                  <a:solidFill>
                    <a:srgbClr val="C00000"/>
                  </a:solidFill>
                </a:rPr>
                <a:t>Port 2 (0deg)</a:t>
              </a:r>
            </a:p>
          </p:txBody>
        </p:sp>
        <p:sp>
          <p:nvSpPr>
            <p:cNvPr id="14" name="TextBox 13">
              <a:extLst>
                <a:ext uri="{FF2B5EF4-FFF2-40B4-BE49-F238E27FC236}">
                  <a16:creationId xmlns:a16="http://schemas.microsoft.com/office/drawing/2014/main" id="{4BE6FC85-44BB-B958-AD0E-BD3DFCE78DAC}"/>
                </a:ext>
              </a:extLst>
            </p:cNvPr>
            <p:cNvSpPr txBox="1"/>
            <p:nvPr/>
          </p:nvSpPr>
          <p:spPr>
            <a:xfrm>
              <a:off x="10599050" y="5676290"/>
              <a:ext cx="1384225" cy="276999"/>
            </a:xfrm>
            <a:prstGeom prst="rect">
              <a:avLst/>
            </a:prstGeom>
            <a:noFill/>
          </p:spPr>
          <p:txBody>
            <a:bodyPr wrap="none" rtlCol="0">
              <a:spAutoFit/>
            </a:bodyPr>
            <a:lstStyle/>
            <a:p>
              <a:r>
                <a:rPr lang="en-GB" sz="1200" b="1" dirty="0">
                  <a:solidFill>
                    <a:srgbClr val="C00000"/>
                  </a:solidFill>
                </a:rPr>
                <a:t>Port 3: Launch </a:t>
              </a:r>
              <a:r>
                <a:rPr lang="en-GB" sz="1200" b="1" dirty="0" err="1">
                  <a:solidFill>
                    <a:srgbClr val="C00000"/>
                  </a:solidFill>
                </a:rPr>
                <a:t>Vy</a:t>
              </a:r>
              <a:endParaRPr lang="en-GB" sz="1200" b="1" dirty="0">
                <a:solidFill>
                  <a:srgbClr val="C00000"/>
                </a:solidFill>
              </a:endParaRPr>
            </a:p>
          </p:txBody>
        </p:sp>
      </p:grpSp>
      <p:sp>
        <p:nvSpPr>
          <p:cNvPr id="6" name="Slide Number Placeholder 5">
            <a:extLst>
              <a:ext uri="{FF2B5EF4-FFF2-40B4-BE49-F238E27FC236}">
                <a16:creationId xmlns:a16="http://schemas.microsoft.com/office/drawing/2014/main" id="{07F0FBA6-DD0E-B13B-423B-166ACBAF089C}"/>
              </a:ext>
            </a:extLst>
          </p:cNvPr>
          <p:cNvSpPr>
            <a:spLocks noGrp="1"/>
          </p:cNvSpPr>
          <p:nvPr>
            <p:ph type="sldNum" sz="quarter" idx="12"/>
          </p:nvPr>
        </p:nvSpPr>
        <p:spPr/>
        <p:txBody>
          <a:bodyPr/>
          <a:lstStyle/>
          <a:p>
            <a:fld id="{6D7426F9-C26B-453D-BE49-8484EA02A9B6}" type="slidenum">
              <a:rPr lang="en-GB" smtClean="0"/>
              <a:t>23</a:t>
            </a:fld>
            <a:endParaRPr lang="en-GB"/>
          </a:p>
        </p:txBody>
      </p:sp>
    </p:spTree>
    <p:extLst>
      <p:ext uri="{BB962C8B-B14F-4D97-AF65-F5344CB8AC3E}">
        <p14:creationId xmlns:p14="http://schemas.microsoft.com/office/powerpoint/2010/main" val="1491740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9434A-0D2E-BAE3-3897-CEA1CD09A241}"/>
              </a:ext>
            </a:extLst>
          </p:cNvPr>
          <p:cNvSpPr>
            <a:spLocks noGrp="1"/>
          </p:cNvSpPr>
          <p:nvPr>
            <p:ph type="title"/>
          </p:nvPr>
        </p:nvSpPr>
        <p:spPr>
          <a:xfrm>
            <a:off x="358994" y="79554"/>
            <a:ext cx="10515600" cy="1325563"/>
          </a:xfrm>
        </p:spPr>
        <p:txBody>
          <a:bodyPr/>
          <a:lstStyle/>
          <a:p>
            <a:r>
              <a:rPr lang="en-GB" dirty="0"/>
              <a:t>Power Attenuator</a:t>
            </a:r>
          </a:p>
        </p:txBody>
      </p:sp>
      <p:sp>
        <p:nvSpPr>
          <p:cNvPr id="5" name="TextBox 4">
            <a:extLst>
              <a:ext uri="{FF2B5EF4-FFF2-40B4-BE49-F238E27FC236}">
                <a16:creationId xmlns:a16="http://schemas.microsoft.com/office/drawing/2014/main" id="{22C7C2D3-9EA0-BA0E-47B1-496FF20E6281}"/>
              </a:ext>
            </a:extLst>
          </p:cNvPr>
          <p:cNvSpPr txBox="1"/>
          <p:nvPr/>
        </p:nvSpPr>
        <p:spPr>
          <a:xfrm>
            <a:off x="282191" y="1101728"/>
            <a:ext cx="8338933" cy="1077218"/>
          </a:xfrm>
          <a:prstGeom prst="rect">
            <a:avLst/>
          </a:prstGeom>
          <a:noFill/>
        </p:spPr>
        <p:txBody>
          <a:bodyPr wrap="square" rtlCol="0">
            <a:spAutoFit/>
          </a:bodyPr>
          <a:lstStyle/>
          <a:p>
            <a:r>
              <a:rPr lang="en-GB" sz="1600" dirty="0"/>
              <a:t>Combining the E-Rotator with two E-Hybrid V3, we have a power attenuator: the power fed by Port 1 is split between Port 2 and 3, the transmission level at each Port will depend upon the position of the short-circuit at the circular waveguide of the E-Rotator. The Port 4 will remain isolated at any position of the short-circuit and can be used for example for pumping.</a:t>
            </a:r>
          </a:p>
        </p:txBody>
      </p:sp>
      <p:grpSp>
        <p:nvGrpSpPr>
          <p:cNvPr id="28" name="Group 27">
            <a:extLst>
              <a:ext uri="{FF2B5EF4-FFF2-40B4-BE49-F238E27FC236}">
                <a16:creationId xmlns:a16="http://schemas.microsoft.com/office/drawing/2014/main" id="{4D1584FF-4576-B246-A7DB-87B28A56E1E9}"/>
              </a:ext>
            </a:extLst>
          </p:cNvPr>
          <p:cNvGrpSpPr/>
          <p:nvPr/>
        </p:nvGrpSpPr>
        <p:grpSpPr>
          <a:xfrm>
            <a:off x="8762388" y="141816"/>
            <a:ext cx="3211881" cy="3302153"/>
            <a:chOff x="8882708" y="310264"/>
            <a:chExt cx="3211881" cy="3302153"/>
          </a:xfrm>
        </p:grpSpPr>
        <p:pic>
          <p:nvPicPr>
            <p:cNvPr id="25" name="Picture 24">
              <a:extLst>
                <a:ext uri="{FF2B5EF4-FFF2-40B4-BE49-F238E27FC236}">
                  <a16:creationId xmlns:a16="http://schemas.microsoft.com/office/drawing/2014/main" id="{18D62F23-960C-F3C8-D64C-C10BC81791F6}"/>
                </a:ext>
              </a:extLst>
            </p:cNvPr>
            <p:cNvPicPr>
              <a:picLocks noChangeAspect="1"/>
            </p:cNvPicPr>
            <p:nvPr/>
          </p:nvPicPr>
          <p:blipFill>
            <a:blip r:embed="rId2">
              <a:extLst>
                <a:ext uri="{28A0092B-C50C-407E-A947-70E740481C1C}">
                  <a14:useLocalDpi xmlns:a14="http://schemas.microsoft.com/office/drawing/2010/main" val="0"/>
                </a:ext>
              </a:extLst>
            </a:blip>
            <a:srcRect l="1" r="34141"/>
            <a:stretch/>
          </p:blipFill>
          <p:spPr>
            <a:xfrm>
              <a:off x="8882708" y="504092"/>
              <a:ext cx="3070618" cy="3108325"/>
            </a:xfrm>
            <a:prstGeom prst="rect">
              <a:avLst/>
            </a:prstGeom>
          </p:spPr>
        </p:pic>
        <p:sp>
          <p:nvSpPr>
            <p:cNvPr id="8" name="TextBox 7">
              <a:extLst>
                <a:ext uri="{FF2B5EF4-FFF2-40B4-BE49-F238E27FC236}">
                  <a16:creationId xmlns:a16="http://schemas.microsoft.com/office/drawing/2014/main" id="{D6C10F51-6D61-169B-D949-B89A8E477581}"/>
                </a:ext>
              </a:extLst>
            </p:cNvPr>
            <p:cNvSpPr txBox="1"/>
            <p:nvPr/>
          </p:nvSpPr>
          <p:spPr>
            <a:xfrm>
              <a:off x="9871869" y="3121223"/>
              <a:ext cx="653256" cy="307777"/>
            </a:xfrm>
            <a:prstGeom prst="rect">
              <a:avLst/>
            </a:prstGeom>
            <a:noFill/>
          </p:spPr>
          <p:txBody>
            <a:bodyPr wrap="none" rtlCol="0">
              <a:spAutoFit/>
            </a:bodyPr>
            <a:lstStyle/>
            <a:p>
              <a:r>
                <a:rPr lang="en-GB" sz="1400" b="1" dirty="0">
                  <a:solidFill>
                    <a:srgbClr val="FF0000"/>
                  </a:solidFill>
                </a:rPr>
                <a:t>Port 1</a:t>
              </a:r>
            </a:p>
          </p:txBody>
        </p:sp>
        <p:sp>
          <p:nvSpPr>
            <p:cNvPr id="9" name="TextBox 8">
              <a:extLst>
                <a:ext uri="{FF2B5EF4-FFF2-40B4-BE49-F238E27FC236}">
                  <a16:creationId xmlns:a16="http://schemas.microsoft.com/office/drawing/2014/main" id="{1C1CE982-11D1-A380-FDA2-A2DAD307CB6F}"/>
                </a:ext>
              </a:extLst>
            </p:cNvPr>
            <p:cNvSpPr txBox="1"/>
            <p:nvPr/>
          </p:nvSpPr>
          <p:spPr>
            <a:xfrm>
              <a:off x="11404102" y="3121222"/>
              <a:ext cx="653256" cy="307777"/>
            </a:xfrm>
            <a:prstGeom prst="rect">
              <a:avLst/>
            </a:prstGeom>
            <a:noFill/>
          </p:spPr>
          <p:txBody>
            <a:bodyPr wrap="none" rtlCol="0">
              <a:spAutoFit/>
            </a:bodyPr>
            <a:lstStyle/>
            <a:p>
              <a:r>
                <a:rPr lang="en-GB" sz="1400" b="1" dirty="0">
                  <a:solidFill>
                    <a:srgbClr val="FF0000"/>
                  </a:solidFill>
                </a:rPr>
                <a:t>Port 2</a:t>
              </a:r>
            </a:p>
          </p:txBody>
        </p:sp>
        <p:sp>
          <p:nvSpPr>
            <p:cNvPr id="10" name="TextBox 9">
              <a:extLst>
                <a:ext uri="{FF2B5EF4-FFF2-40B4-BE49-F238E27FC236}">
                  <a16:creationId xmlns:a16="http://schemas.microsoft.com/office/drawing/2014/main" id="{45522AE8-BDE9-F5DD-E1D6-8FB747F4D4AA}"/>
                </a:ext>
              </a:extLst>
            </p:cNvPr>
            <p:cNvSpPr txBox="1"/>
            <p:nvPr/>
          </p:nvSpPr>
          <p:spPr>
            <a:xfrm>
              <a:off x="11441333" y="1109398"/>
              <a:ext cx="653256" cy="307777"/>
            </a:xfrm>
            <a:prstGeom prst="rect">
              <a:avLst/>
            </a:prstGeom>
            <a:noFill/>
          </p:spPr>
          <p:txBody>
            <a:bodyPr wrap="none" rtlCol="0">
              <a:spAutoFit/>
            </a:bodyPr>
            <a:lstStyle/>
            <a:p>
              <a:r>
                <a:rPr lang="en-GB" sz="1400" b="1" dirty="0">
                  <a:solidFill>
                    <a:srgbClr val="FF0000"/>
                  </a:solidFill>
                </a:rPr>
                <a:t>Port 3</a:t>
              </a:r>
            </a:p>
          </p:txBody>
        </p:sp>
        <p:sp>
          <p:nvSpPr>
            <p:cNvPr id="11" name="TextBox 10">
              <a:extLst>
                <a:ext uri="{FF2B5EF4-FFF2-40B4-BE49-F238E27FC236}">
                  <a16:creationId xmlns:a16="http://schemas.microsoft.com/office/drawing/2014/main" id="{5238410E-6E50-5CFE-23C4-1792A4E83A81}"/>
                </a:ext>
              </a:extLst>
            </p:cNvPr>
            <p:cNvSpPr txBox="1"/>
            <p:nvPr/>
          </p:nvSpPr>
          <p:spPr>
            <a:xfrm>
              <a:off x="9871869" y="1109397"/>
              <a:ext cx="653256" cy="307777"/>
            </a:xfrm>
            <a:prstGeom prst="rect">
              <a:avLst/>
            </a:prstGeom>
            <a:noFill/>
          </p:spPr>
          <p:txBody>
            <a:bodyPr wrap="none" rtlCol="0">
              <a:spAutoFit/>
            </a:bodyPr>
            <a:lstStyle/>
            <a:p>
              <a:r>
                <a:rPr lang="en-GB" sz="1400" b="1" dirty="0">
                  <a:solidFill>
                    <a:srgbClr val="FF0000"/>
                  </a:solidFill>
                </a:rPr>
                <a:t>Port 4</a:t>
              </a:r>
            </a:p>
          </p:txBody>
        </p:sp>
        <p:sp>
          <p:nvSpPr>
            <p:cNvPr id="18" name="TextBox 17">
              <a:extLst>
                <a:ext uri="{FF2B5EF4-FFF2-40B4-BE49-F238E27FC236}">
                  <a16:creationId xmlns:a16="http://schemas.microsoft.com/office/drawing/2014/main" id="{09068303-DB94-CC2F-065A-7E38BB79514F}"/>
                </a:ext>
              </a:extLst>
            </p:cNvPr>
            <p:cNvSpPr txBox="1"/>
            <p:nvPr/>
          </p:nvSpPr>
          <p:spPr>
            <a:xfrm>
              <a:off x="10146518" y="310264"/>
              <a:ext cx="1178528" cy="246221"/>
            </a:xfrm>
            <a:prstGeom prst="rect">
              <a:avLst/>
            </a:prstGeom>
            <a:noFill/>
          </p:spPr>
          <p:txBody>
            <a:bodyPr wrap="none" rtlCol="0">
              <a:spAutoFit/>
            </a:bodyPr>
            <a:lstStyle/>
            <a:p>
              <a:r>
                <a:rPr lang="en-GB" sz="1000" b="1" dirty="0"/>
                <a:t>Pos Short=50mm</a:t>
              </a:r>
            </a:p>
          </p:txBody>
        </p:sp>
      </p:grpSp>
      <p:grpSp>
        <p:nvGrpSpPr>
          <p:cNvPr id="29" name="Group 28">
            <a:extLst>
              <a:ext uri="{FF2B5EF4-FFF2-40B4-BE49-F238E27FC236}">
                <a16:creationId xmlns:a16="http://schemas.microsoft.com/office/drawing/2014/main" id="{F2F93AD6-C498-ECCD-A496-16168E862317}"/>
              </a:ext>
            </a:extLst>
          </p:cNvPr>
          <p:cNvGrpSpPr/>
          <p:nvPr/>
        </p:nvGrpSpPr>
        <p:grpSpPr>
          <a:xfrm>
            <a:off x="8762388" y="3443969"/>
            <a:ext cx="3245047" cy="3353871"/>
            <a:chOff x="8798484" y="3504129"/>
            <a:chExt cx="3245047" cy="3353871"/>
          </a:xfrm>
        </p:grpSpPr>
        <p:pic>
          <p:nvPicPr>
            <p:cNvPr id="6" name="Picture 5">
              <a:extLst>
                <a:ext uri="{FF2B5EF4-FFF2-40B4-BE49-F238E27FC236}">
                  <a16:creationId xmlns:a16="http://schemas.microsoft.com/office/drawing/2014/main" id="{8AD98861-949F-C37E-D6C1-1F0BAA9DCD87}"/>
                </a:ext>
              </a:extLst>
            </p:cNvPr>
            <p:cNvPicPr>
              <a:picLocks noChangeAspect="1"/>
            </p:cNvPicPr>
            <p:nvPr/>
          </p:nvPicPr>
          <p:blipFill>
            <a:blip r:embed="rId3">
              <a:extLst>
                <a:ext uri="{28A0092B-C50C-407E-A947-70E740481C1C}">
                  <a14:useLocalDpi xmlns:a14="http://schemas.microsoft.com/office/drawing/2010/main" val="0"/>
                </a:ext>
              </a:extLst>
            </a:blip>
            <a:srcRect r="35705"/>
            <a:stretch/>
          </p:blipFill>
          <p:spPr>
            <a:xfrm>
              <a:off x="8798484" y="3674115"/>
              <a:ext cx="3070618" cy="3183885"/>
            </a:xfrm>
            <a:prstGeom prst="rect">
              <a:avLst/>
            </a:prstGeom>
          </p:spPr>
        </p:pic>
        <p:sp>
          <p:nvSpPr>
            <p:cNvPr id="12" name="TextBox 11">
              <a:extLst>
                <a:ext uri="{FF2B5EF4-FFF2-40B4-BE49-F238E27FC236}">
                  <a16:creationId xmlns:a16="http://schemas.microsoft.com/office/drawing/2014/main" id="{E4466921-AB7B-3832-3B00-1FC86B843745}"/>
                </a:ext>
              </a:extLst>
            </p:cNvPr>
            <p:cNvSpPr txBox="1"/>
            <p:nvPr/>
          </p:nvSpPr>
          <p:spPr>
            <a:xfrm>
              <a:off x="9883835" y="6348247"/>
              <a:ext cx="653256" cy="307777"/>
            </a:xfrm>
            <a:prstGeom prst="rect">
              <a:avLst/>
            </a:prstGeom>
            <a:noFill/>
          </p:spPr>
          <p:txBody>
            <a:bodyPr wrap="none" rtlCol="0">
              <a:spAutoFit/>
            </a:bodyPr>
            <a:lstStyle/>
            <a:p>
              <a:r>
                <a:rPr lang="en-GB" sz="1400" b="1" dirty="0">
                  <a:solidFill>
                    <a:srgbClr val="FF0000"/>
                  </a:solidFill>
                </a:rPr>
                <a:t>Port 1</a:t>
              </a:r>
            </a:p>
          </p:txBody>
        </p:sp>
        <p:sp>
          <p:nvSpPr>
            <p:cNvPr id="13" name="TextBox 12">
              <a:extLst>
                <a:ext uri="{FF2B5EF4-FFF2-40B4-BE49-F238E27FC236}">
                  <a16:creationId xmlns:a16="http://schemas.microsoft.com/office/drawing/2014/main" id="{6F718914-A70F-8600-C1BE-06E081F72C01}"/>
                </a:ext>
              </a:extLst>
            </p:cNvPr>
            <p:cNvSpPr txBox="1"/>
            <p:nvPr/>
          </p:nvSpPr>
          <p:spPr>
            <a:xfrm>
              <a:off x="11353800" y="6348247"/>
              <a:ext cx="653256" cy="307777"/>
            </a:xfrm>
            <a:prstGeom prst="rect">
              <a:avLst/>
            </a:prstGeom>
            <a:noFill/>
          </p:spPr>
          <p:txBody>
            <a:bodyPr wrap="none" rtlCol="0">
              <a:spAutoFit/>
            </a:bodyPr>
            <a:lstStyle/>
            <a:p>
              <a:r>
                <a:rPr lang="en-GB" sz="1400" b="1" dirty="0">
                  <a:solidFill>
                    <a:srgbClr val="FF0000"/>
                  </a:solidFill>
                </a:rPr>
                <a:t>Port 2</a:t>
              </a:r>
            </a:p>
          </p:txBody>
        </p:sp>
        <p:sp>
          <p:nvSpPr>
            <p:cNvPr id="14" name="TextBox 13">
              <a:extLst>
                <a:ext uri="{FF2B5EF4-FFF2-40B4-BE49-F238E27FC236}">
                  <a16:creationId xmlns:a16="http://schemas.microsoft.com/office/drawing/2014/main" id="{BB3A5A3F-29C2-4333-C871-EC622BD6FAAD}"/>
                </a:ext>
              </a:extLst>
            </p:cNvPr>
            <p:cNvSpPr txBox="1"/>
            <p:nvPr/>
          </p:nvSpPr>
          <p:spPr>
            <a:xfrm>
              <a:off x="11390275" y="4307818"/>
              <a:ext cx="653256" cy="307777"/>
            </a:xfrm>
            <a:prstGeom prst="rect">
              <a:avLst/>
            </a:prstGeom>
            <a:noFill/>
          </p:spPr>
          <p:txBody>
            <a:bodyPr wrap="none" rtlCol="0">
              <a:spAutoFit/>
            </a:bodyPr>
            <a:lstStyle/>
            <a:p>
              <a:r>
                <a:rPr lang="en-GB" sz="1400" b="1" dirty="0">
                  <a:solidFill>
                    <a:srgbClr val="FF0000"/>
                  </a:solidFill>
                </a:rPr>
                <a:t>Port 3</a:t>
              </a:r>
            </a:p>
          </p:txBody>
        </p:sp>
        <p:sp>
          <p:nvSpPr>
            <p:cNvPr id="15" name="TextBox 14">
              <a:extLst>
                <a:ext uri="{FF2B5EF4-FFF2-40B4-BE49-F238E27FC236}">
                  <a16:creationId xmlns:a16="http://schemas.microsoft.com/office/drawing/2014/main" id="{76A673CA-9466-BDB8-436A-A31BC8059E71}"/>
                </a:ext>
              </a:extLst>
            </p:cNvPr>
            <p:cNvSpPr txBox="1"/>
            <p:nvPr/>
          </p:nvSpPr>
          <p:spPr>
            <a:xfrm>
              <a:off x="9883835" y="4307818"/>
              <a:ext cx="653256" cy="307777"/>
            </a:xfrm>
            <a:prstGeom prst="rect">
              <a:avLst/>
            </a:prstGeom>
            <a:noFill/>
          </p:spPr>
          <p:txBody>
            <a:bodyPr wrap="none" rtlCol="0">
              <a:spAutoFit/>
            </a:bodyPr>
            <a:lstStyle/>
            <a:p>
              <a:r>
                <a:rPr lang="en-GB" sz="1400" b="1" dirty="0">
                  <a:solidFill>
                    <a:srgbClr val="FF0000"/>
                  </a:solidFill>
                </a:rPr>
                <a:t>Port 4</a:t>
              </a:r>
            </a:p>
          </p:txBody>
        </p:sp>
        <p:sp>
          <p:nvSpPr>
            <p:cNvPr id="19" name="TextBox 18">
              <a:extLst>
                <a:ext uri="{FF2B5EF4-FFF2-40B4-BE49-F238E27FC236}">
                  <a16:creationId xmlns:a16="http://schemas.microsoft.com/office/drawing/2014/main" id="{6BE27EE2-0725-68CE-609A-2DBCA22512F9}"/>
                </a:ext>
              </a:extLst>
            </p:cNvPr>
            <p:cNvSpPr txBox="1"/>
            <p:nvPr/>
          </p:nvSpPr>
          <p:spPr>
            <a:xfrm>
              <a:off x="10156937" y="3504129"/>
              <a:ext cx="1178528" cy="246221"/>
            </a:xfrm>
            <a:prstGeom prst="rect">
              <a:avLst/>
            </a:prstGeom>
            <a:noFill/>
          </p:spPr>
          <p:txBody>
            <a:bodyPr wrap="none" rtlCol="0">
              <a:spAutoFit/>
            </a:bodyPr>
            <a:lstStyle/>
            <a:p>
              <a:r>
                <a:rPr lang="en-GB" sz="1000" b="1" dirty="0"/>
                <a:t>Pos Short=70mm</a:t>
              </a:r>
            </a:p>
          </p:txBody>
        </p:sp>
      </p:grpSp>
      <p:grpSp>
        <p:nvGrpSpPr>
          <p:cNvPr id="43" name="Group 42">
            <a:extLst>
              <a:ext uri="{FF2B5EF4-FFF2-40B4-BE49-F238E27FC236}">
                <a16:creationId xmlns:a16="http://schemas.microsoft.com/office/drawing/2014/main" id="{FC64EF2C-1A7A-B6C6-5BDD-C1E714DE8501}"/>
              </a:ext>
            </a:extLst>
          </p:cNvPr>
          <p:cNvGrpSpPr/>
          <p:nvPr/>
        </p:nvGrpSpPr>
        <p:grpSpPr>
          <a:xfrm>
            <a:off x="78153" y="2350036"/>
            <a:ext cx="4897376" cy="2187866"/>
            <a:chOff x="78153" y="2350036"/>
            <a:chExt cx="4897376" cy="2187866"/>
          </a:xfrm>
        </p:grpSpPr>
        <p:pic>
          <p:nvPicPr>
            <p:cNvPr id="32" name="Picture 31">
              <a:extLst>
                <a:ext uri="{FF2B5EF4-FFF2-40B4-BE49-F238E27FC236}">
                  <a16:creationId xmlns:a16="http://schemas.microsoft.com/office/drawing/2014/main" id="{5DF105F0-5695-29F8-88C7-496E9832A1FF}"/>
                </a:ext>
              </a:extLst>
            </p:cNvPr>
            <p:cNvPicPr>
              <a:picLocks noChangeAspect="1"/>
            </p:cNvPicPr>
            <p:nvPr/>
          </p:nvPicPr>
          <p:blipFill>
            <a:blip r:embed="rId4"/>
            <a:stretch>
              <a:fillRect/>
            </a:stretch>
          </p:blipFill>
          <p:spPr>
            <a:xfrm>
              <a:off x="78153" y="2350036"/>
              <a:ext cx="4897376" cy="2187866"/>
            </a:xfrm>
            <a:prstGeom prst="rect">
              <a:avLst/>
            </a:prstGeom>
          </p:spPr>
        </p:pic>
        <p:sp>
          <p:nvSpPr>
            <p:cNvPr id="41" name="TextBox 40">
              <a:extLst>
                <a:ext uri="{FF2B5EF4-FFF2-40B4-BE49-F238E27FC236}">
                  <a16:creationId xmlns:a16="http://schemas.microsoft.com/office/drawing/2014/main" id="{C4CB3C51-4726-2361-9268-49CDA2252421}"/>
                </a:ext>
              </a:extLst>
            </p:cNvPr>
            <p:cNvSpPr txBox="1"/>
            <p:nvPr/>
          </p:nvSpPr>
          <p:spPr>
            <a:xfrm>
              <a:off x="3007663" y="3613955"/>
              <a:ext cx="1650132" cy="338554"/>
            </a:xfrm>
            <a:prstGeom prst="rect">
              <a:avLst/>
            </a:prstGeom>
            <a:noFill/>
          </p:spPr>
          <p:txBody>
            <a:bodyPr wrap="none" rtlCol="0">
              <a:spAutoFit/>
            </a:bodyPr>
            <a:lstStyle/>
            <a:p>
              <a:r>
                <a:rPr lang="en-GB" sz="1600" b="1" dirty="0"/>
                <a:t>Isolation&lt;-40dB</a:t>
              </a:r>
            </a:p>
          </p:txBody>
        </p:sp>
      </p:grpSp>
      <p:grpSp>
        <p:nvGrpSpPr>
          <p:cNvPr id="44" name="Group 43">
            <a:extLst>
              <a:ext uri="{FF2B5EF4-FFF2-40B4-BE49-F238E27FC236}">
                <a16:creationId xmlns:a16="http://schemas.microsoft.com/office/drawing/2014/main" id="{A31A44A2-DA0A-13DC-5E7E-6CE96EB0DBBB}"/>
              </a:ext>
            </a:extLst>
          </p:cNvPr>
          <p:cNvGrpSpPr/>
          <p:nvPr/>
        </p:nvGrpSpPr>
        <p:grpSpPr>
          <a:xfrm>
            <a:off x="71818" y="4418755"/>
            <a:ext cx="4897376" cy="2187866"/>
            <a:chOff x="71818" y="4418755"/>
            <a:chExt cx="4897376" cy="2187866"/>
          </a:xfrm>
        </p:grpSpPr>
        <p:pic>
          <p:nvPicPr>
            <p:cNvPr id="34" name="Picture 33">
              <a:extLst>
                <a:ext uri="{FF2B5EF4-FFF2-40B4-BE49-F238E27FC236}">
                  <a16:creationId xmlns:a16="http://schemas.microsoft.com/office/drawing/2014/main" id="{55A8AE31-9363-07C7-C681-0B9A99D9E3AD}"/>
                </a:ext>
              </a:extLst>
            </p:cNvPr>
            <p:cNvPicPr>
              <a:picLocks noChangeAspect="1"/>
            </p:cNvPicPr>
            <p:nvPr/>
          </p:nvPicPr>
          <p:blipFill>
            <a:blip r:embed="rId5"/>
            <a:stretch>
              <a:fillRect/>
            </a:stretch>
          </p:blipFill>
          <p:spPr>
            <a:xfrm>
              <a:off x="71818" y="4418755"/>
              <a:ext cx="4897376" cy="2187866"/>
            </a:xfrm>
            <a:prstGeom prst="rect">
              <a:avLst/>
            </a:prstGeom>
          </p:spPr>
        </p:pic>
        <p:sp>
          <p:nvSpPr>
            <p:cNvPr id="42" name="TextBox 41">
              <a:extLst>
                <a:ext uri="{FF2B5EF4-FFF2-40B4-BE49-F238E27FC236}">
                  <a16:creationId xmlns:a16="http://schemas.microsoft.com/office/drawing/2014/main" id="{35056964-8452-CB27-6EB8-B89BF1C15CF6}"/>
                </a:ext>
              </a:extLst>
            </p:cNvPr>
            <p:cNvSpPr txBox="1"/>
            <p:nvPr/>
          </p:nvSpPr>
          <p:spPr>
            <a:xfrm>
              <a:off x="2930445" y="5801821"/>
              <a:ext cx="1792478" cy="338554"/>
            </a:xfrm>
            <a:prstGeom prst="rect">
              <a:avLst/>
            </a:prstGeom>
            <a:noFill/>
          </p:spPr>
          <p:txBody>
            <a:bodyPr wrap="none" rtlCol="0">
              <a:spAutoFit/>
            </a:bodyPr>
            <a:lstStyle/>
            <a:p>
              <a:r>
                <a:rPr lang="en-GB" sz="1600" b="1" dirty="0"/>
                <a:t>Reflection&lt;-40dB</a:t>
              </a:r>
            </a:p>
          </p:txBody>
        </p:sp>
      </p:grpSp>
      <p:pic>
        <p:nvPicPr>
          <p:cNvPr id="40" name="Picture 39">
            <a:extLst>
              <a:ext uri="{FF2B5EF4-FFF2-40B4-BE49-F238E27FC236}">
                <a16:creationId xmlns:a16="http://schemas.microsoft.com/office/drawing/2014/main" id="{68A50801-A804-A0C6-D729-47BF2C872FB4}"/>
              </a:ext>
            </a:extLst>
          </p:cNvPr>
          <p:cNvPicPr>
            <a:picLocks noChangeAspect="1"/>
          </p:cNvPicPr>
          <p:nvPr/>
        </p:nvPicPr>
        <p:blipFill>
          <a:blip r:embed="rId6"/>
          <a:stretch>
            <a:fillRect/>
          </a:stretch>
        </p:blipFill>
        <p:spPr>
          <a:xfrm>
            <a:off x="4882252" y="4562216"/>
            <a:ext cx="3830108" cy="1711072"/>
          </a:xfrm>
          <a:prstGeom prst="rect">
            <a:avLst/>
          </a:prstGeom>
        </p:spPr>
      </p:pic>
      <p:pic>
        <p:nvPicPr>
          <p:cNvPr id="38" name="Picture 37">
            <a:extLst>
              <a:ext uri="{FF2B5EF4-FFF2-40B4-BE49-F238E27FC236}">
                <a16:creationId xmlns:a16="http://schemas.microsoft.com/office/drawing/2014/main" id="{AD92A568-DD1C-64E3-A83E-B6C7D97BB2DD}"/>
              </a:ext>
            </a:extLst>
          </p:cNvPr>
          <p:cNvPicPr>
            <a:picLocks noChangeAspect="1"/>
          </p:cNvPicPr>
          <p:nvPr/>
        </p:nvPicPr>
        <p:blipFill>
          <a:blip r:embed="rId7"/>
          <a:stretch>
            <a:fillRect/>
          </a:stretch>
        </p:blipFill>
        <p:spPr>
          <a:xfrm>
            <a:off x="4832224" y="2493497"/>
            <a:ext cx="3830108" cy="1711072"/>
          </a:xfrm>
          <a:prstGeom prst="rect">
            <a:avLst/>
          </a:prstGeom>
        </p:spPr>
      </p:pic>
      <p:sp>
        <p:nvSpPr>
          <p:cNvPr id="3" name="TextBox 2">
            <a:extLst>
              <a:ext uri="{FF2B5EF4-FFF2-40B4-BE49-F238E27FC236}">
                <a16:creationId xmlns:a16="http://schemas.microsoft.com/office/drawing/2014/main" id="{8BF6D3CD-5286-6E9B-D9D5-A683AC51A48D}"/>
              </a:ext>
            </a:extLst>
          </p:cNvPr>
          <p:cNvSpPr txBox="1"/>
          <p:nvPr/>
        </p:nvSpPr>
        <p:spPr>
          <a:xfrm>
            <a:off x="7883411" y="3031843"/>
            <a:ext cx="526106" cy="338554"/>
          </a:xfrm>
          <a:prstGeom prst="rect">
            <a:avLst/>
          </a:prstGeom>
          <a:noFill/>
        </p:spPr>
        <p:txBody>
          <a:bodyPr wrap="none" rtlCol="0">
            <a:spAutoFit/>
          </a:bodyPr>
          <a:lstStyle/>
          <a:p>
            <a:r>
              <a:rPr lang="en-GB" sz="1600" b="1" dirty="0"/>
              <a:t>S13</a:t>
            </a:r>
          </a:p>
        </p:txBody>
      </p:sp>
      <p:sp>
        <p:nvSpPr>
          <p:cNvPr id="4" name="TextBox 3">
            <a:extLst>
              <a:ext uri="{FF2B5EF4-FFF2-40B4-BE49-F238E27FC236}">
                <a16:creationId xmlns:a16="http://schemas.microsoft.com/office/drawing/2014/main" id="{F49AE31E-0C9A-89D4-83E3-56B36B4EC329}"/>
              </a:ext>
            </a:extLst>
          </p:cNvPr>
          <p:cNvSpPr txBox="1"/>
          <p:nvPr/>
        </p:nvSpPr>
        <p:spPr>
          <a:xfrm>
            <a:off x="7883411" y="5079198"/>
            <a:ext cx="526106" cy="338554"/>
          </a:xfrm>
          <a:prstGeom prst="rect">
            <a:avLst/>
          </a:prstGeom>
          <a:noFill/>
        </p:spPr>
        <p:txBody>
          <a:bodyPr wrap="none" rtlCol="0">
            <a:spAutoFit/>
          </a:bodyPr>
          <a:lstStyle/>
          <a:p>
            <a:r>
              <a:rPr lang="en-GB" sz="1600" b="1" dirty="0"/>
              <a:t>S12</a:t>
            </a:r>
          </a:p>
        </p:txBody>
      </p:sp>
      <p:sp>
        <p:nvSpPr>
          <p:cNvPr id="7" name="Slide Number Placeholder 6">
            <a:extLst>
              <a:ext uri="{FF2B5EF4-FFF2-40B4-BE49-F238E27FC236}">
                <a16:creationId xmlns:a16="http://schemas.microsoft.com/office/drawing/2014/main" id="{A7A7B63A-F5B8-58BB-4299-03B9B312F10B}"/>
              </a:ext>
            </a:extLst>
          </p:cNvPr>
          <p:cNvSpPr>
            <a:spLocks noGrp="1"/>
          </p:cNvSpPr>
          <p:nvPr>
            <p:ph type="sldNum" sz="quarter" idx="12"/>
          </p:nvPr>
        </p:nvSpPr>
        <p:spPr/>
        <p:txBody>
          <a:bodyPr/>
          <a:lstStyle/>
          <a:p>
            <a:fld id="{6D7426F9-C26B-453D-BE49-8484EA02A9B6}" type="slidenum">
              <a:rPr lang="en-GB" smtClean="0"/>
              <a:t>24</a:t>
            </a:fld>
            <a:endParaRPr lang="en-GB"/>
          </a:p>
        </p:txBody>
      </p:sp>
    </p:spTree>
    <p:extLst>
      <p:ext uri="{BB962C8B-B14F-4D97-AF65-F5344CB8AC3E}">
        <p14:creationId xmlns:p14="http://schemas.microsoft.com/office/powerpoint/2010/main" val="19207785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186DF43-7035-DA07-ED2F-7E4F780AF25C}"/>
              </a:ext>
            </a:extLst>
          </p:cNvPr>
          <p:cNvSpPr>
            <a:spLocks noGrp="1"/>
          </p:cNvSpPr>
          <p:nvPr>
            <p:ph type="title"/>
          </p:nvPr>
        </p:nvSpPr>
        <p:spPr>
          <a:xfrm>
            <a:off x="838200" y="169135"/>
            <a:ext cx="10515600" cy="1325563"/>
          </a:xfrm>
        </p:spPr>
        <p:txBody>
          <a:bodyPr/>
          <a:lstStyle/>
          <a:p>
            <a:r>
              <a:rPr lang="en-GB" dirty="0"/>
              <a:t>Hybrid Coupler S-Matrix and Merit Function</a:t>
            </a:r>
          </a:p>
        </p:txBody>
      </p:sp>
      <mc:AlternateContent xmlns:mc="http://schemas.openxmlformats.org/markup-compatibility/2006" xmlns:a14="http://schemas.microsoft.com/office/drawing/2010/main">
        <mc:Choice Requires="a14">
          <p:sp>
            <p:nvSpPr>
              <p:cNvPr id="34" name="Object 33">
                <a:extLst>
                  <a:ext uri="{FF2B5EF4-FFF2-40B4-BE49-F238E27FC236}">
                    <a16:creationId xmlns:a16="http://schemas.microsoft.com/office/drawing/2014/main" id="{49247947-E504-0F18-CA36-1F309EEDE375}"/>
                  </a:ext>
                </a:extLst>
              </p:cNvPr>
              <p:cNvSpPr txBox="1"/>
              <p:nvPr/>
            </p:nvSpPr>
            <p:spPr>
              <a:xfrm>
                <a:off x="6622518" y="1422705"/>
                <a:ext cx="3323738" cy="1466850"/>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fr-FR" b="0" i="1" smtClean="0">
                          <a:latin typeface="Cambria Math" panose="02040503050406030204" pitchFamily="18" charset="0"/>
                        </a:rPr>
                        <m:t>𝑆</m:t>
                      </m:r>
                      <m:r>
                        <a:rPr lang="fr-FR" b="0" i="1" smtClean="0">
                          <a:latin typeface="Cambria Math" panose="02040503050406030204" pitchFamily="18" charset="0"/>
                        </a:rPr>
                        <m:t>=</m:t>
                      </m:r>
                      <m:d>
                        <m:dPr>
                          <m:ctrlPr>
                            <a:rPr lang="fr-FR" b="0" i="1" smtClean="0">
                              <a:latin typeface="Cambria Math" panose="02040503050406030204" pitchFamily="18" charset="0"/>
                            </a:rPr>
                          </m:ctrlPr>
                        </m:dPr>
                        <m:e>
                          <m:m>
                            <m:mPr>
                              <m:mcs>
                                <m:mc>
                                  <m:mcPr>
                                    <m:count m:val="4"/>
                                    <m:mcJc m:val="center"/>
                                  </m:mcPr>
                                </m:mc>
                              </m:mcs>
                              <m:ctrlPr>
                                <a:rPr lang="fr-FR" b="0" i="1" smtClean="0">
                                  <a:latin typeface="Cambria Math" panose="02040503050406030204" pitchFamily="18" charset="0"/>
                                </a:rPr>
                              </m:ctrlPr>
                            </m:mPr>
                            <m:mr>
                              <m:e>
                                <m:r>
                                  <m:rPr>
                                    <m:brk m:alnAt="7"/>
                                  </m:rPr>
                                  <a:rPr lang="fr-FR" b="0" i="1" smtClean="0">
                                    <a:latin typeface="Cambria Math" panose="02040503050406030204" pitchFamily="18" charset="0"/>
                                  </a:rPr>
                                  <m:t>0</m:t>
                                </m:r>
                              </m:e>
                              <m:e>
                                <m:r>
                                  <a:rPr lang="fr-FR" b="0" i="1" smtClean="0">
                                    <a:latin typeface="Cambria Math" panose="02040503050406030204" pitchFamily="18" charset="0"/>
                                  </a:rPr>
                                  <m:t>0</m:t>
                                </m:r>
                              </m:e>
                              <m:e>
                                <m:r>
                                  <a:rPr lang="fr-FR" b="0" i="1" smtClean="0">
                                    <a:latin typeface="Cambria Math" panose="02040503050406030204" pitchFamily="18" charset="0"/>
                                  </a:rPr>
                                  <m:t>𝑖</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13</m:t>
                                    </m:r>
                                  </m:sub>
                                </m:sSub>
                              </m:e>
                              <m:e>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14</m:t>
                                    </m:r>
                                  </m:sub>
                                </m:sSub>
                              </m:e>
                            </m:mr>
                            <m:mr>
                              <m:e>
                                <m:r>
                                  <a:rPr lang="fr-FR" b="0" i="1" smtClean="0">
                                    <a:latin typeface="Cambria Math" panose="02040503050406030204" pitchFamily="18" charset="0"/>
                                  </a:rPr>
                                  <m:t>0</m:t>
                                </m:r>
                              </m:e>
                              <m:e>
                                <m:r>
                                  <a:rPr lang="fr-FR" b="0" i="1" smtClean="0">
                                    <a:latin typeface="Cambria Math" panose="02040503050406030204" pitchFamily="18" charset="0"/>
                                  </a:rPr>
                                  <m:t>0</m:t>
                                </m:r>
                              </m:e>
                              <m:e>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14</m:t>
                                    </m:r>
                                  </m:sub>
                                </m:sSub>
                              </m:e>
                              <m:e>
                                <m:r>
                                  <a:rPr lang="fr-FR" b="0" i="1" smtClean="0">
                                    <a:latin typeface="Cambria Math" panose="02040503050406030204" pitchFamily="18" charset="0"/>
                                  </a:rPr>
                                  <m:t>𝑖</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13</m:t>
                                    </m:r>
                                  </m:sub>
                                </m:sSub>
                              </m:e>
                            </m:mr>
                            <m:mr>
                              <m:e>
                                <m:r>
                                  <a:rPr lang="fr-FR" b="0" i="1" smtClean="0">
                                    <a:latin typeface="Cambria Math" panose="02040503050406030204" pitchFamily="18" charset="0"/>
                                  </a:rPr>
                                  <m:t>𝑖</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13</m:t>
                                    </m:r>
                                  </m:sub>
                                </m:sSub>
                              </m:e>
                              <m:e>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14</m:t>
                                    </m:r>
                                  </m:sub>
                                </m:sSub>
                              </m:e>
                              <m:e>
                                <m:r>
                                  <a:rPr lang="fr-FR" b="0" i="1" smtClean="0">
                                    <a:latin typeface="Cambria Math" panose="02040503050406030204" pitchFamily="18" charset="0"/>
                                  </a:rPr>
                                  <m:t>0</m:t>
                                </m:r>
                              </m:e>
                              <m:e>
                                <m:r>
                                  <a:rPr lang="fr-FR" b="0" i="1" smtClean="0">
                                    <a:latin typeface="Cambria Math" panose="02040503050406030204" pitchFamily="18" charset="0"/>
                                  </a:rPr>
                                  <m:t>0</m:t>
                                </m:r>
                              </m:e>
                            </m:mr>
                            <m:mr>
                              <m:e>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14</m:t>
                                    </m:r>
                                  </m:sub>
                                </m:sSub>
                              </m:e>
                              <m:e>
                                <m:r>
                                  <a:rPr lang="fr-FR" b="0" i="1" smtClean="0">
                                    <a:latin typeface="Cambria Math" panose="02040503050406030204" pitchFamily="18" charset="0"/>
                                  </a:rPr>
                                  <m:t>𝑖</m:t>
                                </m:r>
                                <m:sSub>
                                  <m:sSubPr>
                                    <m:ctrlPr>
                                      <a:rPr lang="fr-FR" b="0" i="1" smtClean="0">
                                        <a:latin typeface="Cambria Math" panose="02040503050406030204" pitchFamily="18" charset="0"/>
                                      </a:rPr>
                                    </m:ctrlPr>
                                  </m:sSubPr>
                                  <m:e>
                                    <m:r>
                                      <a:rPr lang="fr-FR" b="0" i="1" smtClean="0">
                                        <a:latin typeface="Cambria Math" panose="02040503050406030204" pitchFamily="18" charset="0"/>
                                      </a:rPr>
                                      <m:t>𝑆</m:t>
                                    </m:r>
                                  </m:e>
                                  <m:sub>
                                    <m:r>
                                      <a:rPr lang="fr-FR" b="0" i="1" smtClean="0">
                                        <a:latin typeface="Cambria Math" panose="02040503050406030204" pitchFamily="18" charset="0"/>
                                      </a:rPr>
                                      <m:t>13</m:t>
                                    </m:r>
                                  </m:sub>
                                </m:sSub>
                              </m:e>
                              <m:e>
                                <m:r>
                                  <a:rPr lang="fr-FR" b="0" i="1" smtClean="0">
                                    <a:latin typeface="Cambria Math" panose="02040503050406030204" pitchFamily="18" charset="0"/>
                                  </a:rPr>
                                  <m:t>0</m:t>
                                </m:r>
                              </m:e>
                              <m:e>
                                <m:r>
                                  <a:rPr lang="fr-FR" b="0" i="1" smtClean="0">
                                    <a:latin typeface="Cambria Math" panose="02040503050406030204" pitchFamily="18" charset="0"/>
                                  </a:rPr>
                                  <m:t>0</m:t>
                                </m:r>
                              </m:e>
                            </m:mr>
                          </m:m>
                        </m:e>
                      </m:d>
                    </m:oMath>
                  </m:oMathPara>
                </a14:m>
                <a:endParaRPr lang="en-GB" dirty="0"/>
              </a:p>
            </p:txBody>
          </p:sp>
        </mc:Choice>
        <mc:Fallback xmlns="">
          <p:sp>
            <p:nvSpPr>
              <p:cNvPr id="34" name="Object 33">
                <a:extLst>
                  <a:ext uri="{FF2B5EF4-FFF2-40B4-BE49-F238E27FC236}">
                    <a16:creationId xmlns:a16="http://schemas.microsoft.com/office/drawing/2014/main" id="{49247947-E504-0F18-CA36-1F309EEDE375}"/>
                  </a:ext>
                </a:extLst>
              </p:cNvPr>
              <p:cNvSpPr txBox="1">
                <a:spLocks noRot="1" noChangeAspect="1" noMove="1" noResize="1" noEditPoints="1" noAdjustHandles="1" noChangeArrowheads="1" noChangeShapeType="1" noTextEdit="1"/>
              </p:cNvSpPr>
              <p:nvPr/>
            </p:nvSpPr>
            <p:spPr>
              <a:xfrm>
                <a:off x="6622518" y="1422705"/>
                <a:ext cx="3323738" cy="1466850"/>
              </a:xfrm>
              <a:prstGeom prst="rect">
                <a:avLst/>
              </a:prstGeom>
              <a:blipFill>
                <a:blip r:embed="rId2"/>
                <a:stretch>
                  <a:fillRect/>
                </a:stretch>
              </a:blipFill>
            </p:spPr>
            <p:txBody>
              <a:bodyPr/>
              <a:lstStyle/>
              <a:p>
                <a:r>
                  <a:rPr lang="en-GB">
                    <a:noFill/>
                  </a:rPr>
                  <a:t> </a:t>
                </a:r>
              </a:p>
            </p:txBody>
          </p:sp>
        </mc:Fallback>
      </mc:AlternateContent>
      <p:sp>
        <p:nvSpPr>
          <p:cNvPr id="44" name="Arrow: Down 43">
            <a:extLst>
              <a:ext uri="{FF2B5EF4-FFF2-40B4-BE49-F238E27FC236}">
                <a16:creationId xmlns:a16="http://schemas.microsoft.com/office/drawing/2014/main" id="{7FC5437B-EAEA-164E-798F-B854B3E11F72}"/>
              </a:ext>
            </a:extLst>
          </p:cNvPr>
          <p:cNvSpPr/>
          <p:nvPr/>
        </p:nvSpPr>
        <p:spPr>
          <a:xfrm>
            <a:off x="8074324" y="2839363"/>
            <a:ext cx="379563" cy="38866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7EC50603-5EE0-951A-2A46-421439E16ABB}"/>
                  </a:ext>
                </a:extLst>
              </p:cNvPr>
              <p:cNvSpPr txBox="1"/>
              <p:nvPr/>
            </p:nvSpPr>
            <p:spPr>
              <a:xfrm>
                <a:off x="8623778" y="2710527"/>
                <a:ext cx="2287229" cy="646331"/>
              </a:xfrm>
              <a:prstGeom prst="rect">
                <a:avLst/>
              </a:prstGeom>
              <a:noFill/>
            </p:spPr>
            <p:txBody>
              <a:bodyPr wrap="none" rtlCol="0">
                <a:spAutoFit/>
              </a:bodyPr>
              <a:lstStyle/>
              <a:p>
                <a:r>
                  <a:rPr lang="en-GB" sz="1200" dirty="0"/>
                  <a:t>Perfect Hybrid if:</a:t>
                </a:r>
              </a:p>
              <a:p>
                <a:pPr marL="342900" indent="-342900">
                  <a:buFont typeface="+mj-lt"/>
                  <a:buAutoNum type="arabicPeriod"/>
                </a:pPr>
                <a:r>
                  <a:rPr lang="en-GB" sz="1200" dirty="0"/>
                  <a:t> </a:t>
                </a:r>
                <a14:m>
                  <m:oMath xmlns:m="http://schemas.openxmlformats.org/officeDocument/2006/math">
                    <m:sSup>
                      <m:sSupPr>
                        <m:ctrlPr>
                          <a:rPr lang="en-GB" sz="1200" i="1" smtClean="0">
                            <a:latin typeface="Cambria Math" panose="02040503050406030204" pitchFamily="18" charset="0"/>
                          </a:rPr>
                        </m:ctrlPr>
                      </m:sSupPr>
                      <m:e>
                        <m:d>
                          <m:dPr>
                            <m:begChr m:val="|"/>
                            <m:endChr m:val="|"/>
                            <m:ctrlPr>
                              <a:rPr lang="en-GB" sz="1200" i="1" smtClean="0">
                                <a:latin typeface="Cambria Math" panose="02040503050406030204" pitchFamily="18" charset="0"/>
                              </a:rPr>
                            </m:ctrlPr>
                          </m:dPr>
                          <m:e>
                            <m:sSub>
                              <m:sSubPr>
                                <m:ctrlPr>
                                  <a:rPr lang="fr-FR" sz="1200" b="0" i="1" smtClean="0">
                                    <a:latin typeface="Cambria Math" panose="02040503050406030204" pitchFamily="18" charset="0"/>
                                  </a:rPr>
                                </m:ctrlPr>
                              </m:sSubPr>
                              <m:e>
                                <m:r>
                                  <a:rPr lang="fr-FR" sz="1200" b="0" i="1" smtClean="0">
                                    <a:latin typeface="Cambria Math" panose="02040503050406030204" pitchFamily="18" charset="0"/>
                                  </a:rPr>
                                  <m:t>𝑆</m:t>
                                </m:r>
                              </m:e>
                              <m:sub>
                                <m:r>
                                  <a:rPr lang="fr-FR" sz="1200" b="0" i="1" smtClean="0">
                                    <a:latin typeface="Cambria Math" panose="02040503050406030204" pitchFamily="18" charset="0"/>
                                  </a:rPr>
                                  <m:t>14</m:t>
                                </m:r>
                              </m:sub>
                            </m:sSub>
                          </m:e>
                        </m:d>
                      </m:e>
                      <m:sup>
                        <m:r>
                          <a:rPr lang="fr-FR" sz="1200" b="0" i="1" smtClean="0">
                            <a:latin typeface="Cambria Math" panose="02040503050406030204" pitchFamily="18" charset="0"/>
                          </a:rPr>
                          <m:t>2</m:t>
                        </m:r>
                      </m:sup>
                    </m:sSup>
                    <m:r>
                      <a:rPr lang="fr-FR" sz="1200" b="0" i="1" smtClean="0">
                        <a:latin typeface="Cambria Math" panose="02040503050406030204" pitchFamily="18" charset="0"/>
                      </a:rPr>
                      <m:t>=</m:t>
                    </m:r>
                  </m:oMath>
                </a14:m>
                <a:r>
                  <a:rPr lang="en-GB" sz="1200" dirty="0"/>
                  <a:t> </a:t>
                </a:r>
                <a14:m>
                  <m:oMath xmlns:m="http://schemas.openxmlformats.org/officeDocument/2006/math">
                    <m:sSup>
                      <m:sSupPr>
                        <m:ctrlPr>
                          <a:rPr lang="en-GB" sz="1200" i="1" smtClean="0">
                            <a:latin typeface="Cambria Math" panose="02040503050406030204" pitchFamily="18" charset="0"/>
                          </a:rPr>
                        </m:ctrlPr>
                      </m:sSupPr>
                      <m:e>
                        <m:d>
                          <m:dPr>
                            <m:begChr m:val="|"/>
                            <m:endChr m:val="|"/>
                            <m:ctrlPr>
                              <a:rPr lang="en-GB" sz="1200" i="1" smtClean="0">
                                <a:latin typeface="Cambria Math" panose="02040503050406030204" pitchFamily="18" charset="0"/>
                              </a:rPr>
                            </m:ctrlPr>
                          </m:dPr>
                          <m:e>
                            <m:sSub>
                              <m:sSubPr>
                                <m:ctrlPr>
                                  <a:rPr lang="fr-FR" sz="1200" b="0" i="1" smtClean="0">
                                    <a:latin typeface="Cambria Math" panose="02040503050406030204" pitchFamily="18" charset="0"/>
                                  </a:rPr>
                                </m:ctrlPr>
                              </m:sSubPr>
                              <m:e>
                                <m:r>
                                  <a:rPr lang="fr-FR" sz="1200" b="0" i="1" smtClean="0">
                                    <a:latin typeface="Cambria Math" panose="02040503050406030204" pitchFamily="18" charset="0"/>
                                  </a:rPr>
                                  <m:t>𝑆</m:t>
                                </m:r>
                              </m:e>
                              <m:sub>
                                <m:r>
                                  <a:rPr lang="fr-FR" sz="1200" b="0" i="1" smtClean="0">
                                    <a:latin typeface="Cambria Math" panose="02040503050406030204" pitchFamily="18" charset="0"/>
                                  </a:rPr>
                                  <m:t>13</m:t>
                                </m:r>
                              </m:sub>
                            </m:sSub>
                          </m:e>
                        </m:d>
                      </m:e>
                      <m:sup>
                        <m:r>
                          <a:rPr lang="fr-FR" sz="1200" b="0" i="1" smtClean="0">
                            <a:latin typeface="Cambria Math" panose="02040503050406030204" pitchFamily="18" charset="0"/>
                          </a:rPr>
                          <m:t>2</m:t>
                        </m:r>
                      </m:sup>
                    </m:sSup>
                    <m:r>
                      <a:rPr lang="fr-FR" sz="1200" b="0" i="1" smtClean="0">
                        <a:latin typeface="Cambria Math" panose="02040503050406030204" pitchFamily="18" charset="0"/>
                      </a:rPr>
                      <m:t> </m:t>
                    </m:r>
                  </m:oMath>
                </a14:m>
                <a:r>
                  <a:rPr lang="en-GB" sz="1200" dirty="0"/>
                  <a:t>=0.5;</a:t>
                </a:r>
              </a:p>
              <a:p>
                <a:pPr marL="342900" indent="-342900">
                  <a:buFont typeface="+mj-lt"/>
                  <a:buAutoNum type="arabicPeriod"/>
                </a:pPr>
                <a:r>
                  <a:rPr lang="en-GB" sz="1200" dirty="0"/>
                  <a:t> </a:t>
                </a:r>
                <a14:m>
                  <m:oMath xmlns:m="http://schemas.openxmlformats.org/officeDocument/2006/math">
                    <m:d>
                      <m:dPr>
                        <m:begChr m:val="|"/>
                        <m:endChr m:val="|"/>
                        <m:ctrlPr>
                          <a:rPr lang="en-GB" sz="1200" i="1" smtClean="0">
                            <a:latin typeface="Cambria Math" panose="02040503050406030204" pitchFamily="18" charset="0"/>
                          </a:rPr>
                        </m:ctrlPr>
                      </m:dPr>
                      <m:e>
                        <m:r>
                          <a:rPr lang="en-GB" sz="1200" i="1" smtClean="0">
                            <a:latin typeface="Cambria Math" panose="02040503050406030204" pitchFamily="18" charset="0"/>
                            <a:ea typeface="Cambria Math" panose="02040503050406030204" pitchFamily="18" charset="0"/>
                          </a:rPr>
                          <m:t>∠</m:t>
                        </m:r>
                        <m:sSub>
                          <m:sSubPr>
                            <m:ctrlPr>
                              <a:rPr lang="fr-FR" sz="1200" b="0" i="1" smtClean="0">
                                <a:latin typeface="Cambria Math" panose="02040503050406030204" pitchFamily="18" charset="0"/>
                              </a:rPr>
                            </m:ctrlPr>
                          </m:sSubPr>
                          <m:e>
                            <m:r>
                              <a:rPr lang="fr-FR" sz="1200" b="0" i="1" smtClean="0">
                                <a:latin typeface="Cambria Math" panose="02040503050406030204" pitchFamily="18" charset="0"/>
                              </a:rPr>
                              <m:t>𝑆</m:t>
                            </m:r>
                          </m:e>
                          <m:sub>
                            <m:r>
                              <a:rPr lang="fr-FR" sz="1200" b="0" i="1" smtClean="0">
                                <a:latin typeface="Cambria Math" panose="02040503050406030204" pitchFamily="18" charset="0"/>
                              </a:rPr>
                              <m:t>14</m:t>
                            </m:r>
                          </m:sub>
                        </m:sSub>
                        <m:r>
                          <a:rPr lang="fr-FR" sz="1200" b="0" i="1" smtClean="0">
                            <a:latin typeface="Cambria Math" panose="02040503050406030204" pitchFamily="18" charset="0"/>
                          </a:rPr>
                          <m:t>−</m:t>
                        </m:r>
                        <m:r>
                          <a:rPr lang="fr-FR" sz="1200" b="0" i="1" smtClean="0">
                            <a:latin typeface="Cambria Math" panose="02040503050406030204" pitchFamily="18" charset="0"/>
                            <a:ea typeface="Cambria Math" panose="02040503050406030204" pitchFamily="18" charset="0"/>
                          </a:rPr>
                          <m:t>∠</m:t>
                        </m:r>
                        <m:sSub>
                          <m:sSubPr>
                            <m:ctrlPr>
                              <a:rPr lang="fr-FR" sz="1200" b="0" i="1" smtClean="0">
                                <a:latin typeface="Cambria Math" panose="02040503050406030204" pitchFamily="18" charset="0"/>
                              </a:rPr>
                            </m:ctrlPr>
                          </m:sSubPr>
                          <m:e>
                            <m:r>
                              <a:rPr lang="fr-FR" sz="1200" b="0" i="1" smtClean="0">
                                <a:latin typeface="Cambria Math" panose="02040503050406030204" pitchFamily="18" charset="0"/>
                              </a:rPr>
                              <m:t>𝑆</m:t>
                            </m:r>
                          </m:e>
                          <m:sub>
                            <m:r>
                              <a:rPr lang="fr-FR" sz="1200" b="0" i="1" smtClean="0">
                                <a:latin typeface="Cambria Math" panose="02040503050406030204" pitchFamily="18" charset="0"/>
                              </a:rPr>
                              <m:t>13</m:t>
                            </m:r>
                          </m:sub>
                        </m:sSub>
                      </m:e>
                    </m:d>
                    <m:r>
                      <a:rPr lang="fr-FR" sz="1200" b="0" i="1" smtClean="0">
                        <a:latin typeface="Cambria Math" panose="02040503050406030204" pitchFamily="18" charset="0"/>
                      </a:rPr>
                      <m:t>=</m:t>
                    </m:r>
                    <m:r>
                      <a:rPr lang="fr-FR" sz="1200" b="0" i="1" smtClean="0">
                        <a:latin typeface="Cambria Math" panose="02040503050406030204" pitchFamily="18" charset="0"/>
                        <a:ea typeface="Cambria Math" panose="02040503050406030204" pitchFamily="18" charset="0"/>
                      </a:rPr>
                      <m:t>𝜋</m:t>
                    </m:r>
                    <m:r>
                      <a:rPr lang="fr-FR" sz="1200" b="0" i="1" smtClean="0">
                        <a:latin typeface="Cambria Math" panose="02040503050406030204" pitchFamily="18" charset="0"/>
                        <a:ea typeface="Cambria Math" panose="02040503050406030204" pitchFamily="18" charset="0"/>
                      </a:rPr>
                      <m:t>/2+</m:t>
                    </m:r>
                    <m:r>
                      <a:rPr lang="fr-FR" sz="1200" b="0" i="1" smtClean="0">
                        <a:latin typeface="Cambria Math" panose="02040503050406030204" pitchFamily="18" charset="0"/>
                        <a:ea typeface="Cambria Math" panose="02040503050406030204" pitchFamily="18" charset="0"/>
                      </a:rPr>
                      <m:t>𝑛</m:t>
                    </m:r>
                    <m:r>
                      <a:rPr lang="fr-FR" sz="1200" b="0" i="1" smtClean="0">
                        <a:latin typeface="Cambria Math" panose="02040503050406030204" pitchFamily="18" charset="0"/>
                        <a:ea typeface="Cambria Math" panose="02040503050406030204" pitchFamily="18" charset="0"/>
                      </a:rPr>
                      <m:t>𝜋</m:t>
                    </m:r>
                  </m:oMath>
                </a14:m>
                <a:endParaRPr lang="fr-FR" sz="1200" b="0" dirty="0">
                  <a:ea typeface="Cambria Math" panose="02040503050406030204" pitchFamily="18" charset="0"/>
                </a:endParaRPr>
              </a:p>
            </p:txBody>
          </p:sp>
        </mc:Choice>
        <mc:Fallback xmlns="">
          <p:sp>
            <p:nvSpPr>
              <p:cNvPr id="48" name="TextBox 47">
                <a:extLst>
                  <a:ext uri="{FF2B5EF4-FFF2-40B4-BE49-F238E27FC236}">
                    <a16:creationId xmlns:a16="http://schemas.microsoft.com/office/drawing/2014/main" id="{7EC50603-5EE0-951A-2A46-421439E16ABB}"/>
                  </a:ext>
                </a:extLst>
              </p:cNvPr>
              <p:cNvSpPr txBox="1">
                <a:spLocks noRot="1" noChangeAspect="1" noMove="1" noResize="1" noEditPoints="1" noAdjustHandles="1" noChangeArrowheads="1" noChangeShapeType="1" noTextEdit="1"/>
              </p:cNvSpPr>
              <p:nvPr/>
            </p:nvSpPr>
            <p:spPr>
              <a:xfrm>
                <a:off x="8623778" y="2710527"/>
                <a:ext cx="2287229" cy="646331"/>
              </a:xfrm>
              <a:prstGeom prst="rect">
                <a:avLst/>
              </a:prstGeom>
              <a:blipFill>
                <a:blip r:embed="rId3"/>
                <a:stretch>
                  <a:fillRect l="-267" t="-943" b="-660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9" name="Object 33">
                <a:extLst>
                  <a:ext uri="{FF2B5EF4-FFF2-40B4-BE49-F238E27FC236}">
                    <a16:creationId xmlns:a16="http://schemas.microsoft.com/office/drawing/2014/main" id="{0CDBC860-F6F7-220D-9F61-02E16DD552D1}"/>
                  </a:ext>
                </a:extLst>
              </p:cNvPr>
              <p:cNvSpPr txBox="1"/>
              <p:nvPr/>
            </p:nvSpPr>
            <p:spPr>
              <a:xfrm>
                <a:off x="6724289" y="3480343"/>
                <a:ext cx="3096883" cy="1466850"/>
              </a:xfrm>
              <a:prstGeom prst="rect">
                <a:avLst/>
              </a:prstGeom>
            </p:spPr>
            <p:txBody>
              <a:bodyPr>
                <a:normAutofit/>
              </a:bodyPr>
              <a:lstStyle/>
              <a:p>
                <a:pPr/>
                <a14:m>
                  <m:oMathPara xmlns:m="http://schemas.openxmlformats.org/officeDocument/2006/math">
                    <m:oMathParaPr>
                      <m:jc m:val="left"/>
                    </m:oMathParaPr>
                    <m:oMath xmlns:m="http://schemas.openxmlformats.org/officeDocument/2006/math">
                      <m:r>
                        <a:rPr lang="fr-FR" b="0" i="1" smtClean="0">
                          <a:latin typeface="Cambria Math" panose="02040503050406030204" pitchFamily="18" charset="0"/>
                        </a:rPr>
                        <m:t>𝑆</m:t>
                      </m:r>
                      <m:r>
                        <a:rPr lang="fr-FR" b="0"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rad>
                            <m:radPr>
                              <m:degHide m:val="on"/>
                              <m:ctrlPr>
                                <a:rPr lang="fr-FR" b="0" i="1" smtClean="0">
                                  <a:latin typeface="Cambria Math" panose="02040503050406030204" pitchFamily="18" charset="0"/>
                                </a:rPr>
                              </m:ctrlPr>
                            </m:radPr>
                            <m:deg/>
                            <m:e>
                              <m:r>
                                <a:rPr lang="fr-FR" b="0" i="1" smtClean="0">
                                  <a:latin typeface="Cambria Math" panose="02040503050406030204" pitchFamily="18" charset="0"/>
                                </a:rPr>
                                <m:t>2</m:t>
                              </m:r>
                            </m:e>
                          </m:rad>
                        </m:den>
                      </m:f>
                      <m:d>
                        <m:dPr>
                          <m:ctrlPr>
                            <a:rPr lang="fr-FR" b="0" i="1" smtClean="0">
                              <a:latin typeface="Cambria Math" panose="02040503050406030204" pitchFamily="18" charset="0"/>
                            </a:rPr>
                          </m:ctrlPr>
                        </m:dPr>
                        <m:e>
                          <m:m>
                            <m:mPr>
                              <m:mcs>
                                <m:mc>
                                  <m:mcPr>
                                    <m:count m:val="4"/>
                                    <m:mcJc m:val="center"/>
                                  </m:mcPr>
                                </m:mc>
                              </m:mcs>
                              <m:ctrlPr>
                                <a:rPr lang="fr-FR" b="0" i="1" smtClean="0">
                                  <a:latin typeface="Cambria Math" panose="02040503050406030204" pitchFamily="18" charset="0"/>
                                </a:rPr>
                              </m:ctrlPr>
                            </m:mPr>
                            <m:mr>
                              <m:e>
                                <m:r>
                                  <m:rPr>
                                    <m:brk m:alnAt="7"/>
                                  </m:rPr>
                                  <a:rPr lang="fr-FR" b="0" i="1" smtClean="0">
                                    <a:latin typeface="Cambria Math" panose="02040503050406030204" pitchFamily="18" charset="0"/>
                                  </a:rPr>
                                  <m:t>0</m:t>
                                </m:r>
                              </m:e>
                              <m:e>
                                <m:r>
                                  <a:rPr lang="fr-FR" b="0" i="1" smtClean="0">
                                    <a:latin typeface="Cambria Math" panose="02040503050406030204" pitchFamily="18" charset="0"/>
                                  </a:rPr>
                                  <m:t>0</m:t>
                                </m:r>
                              </m:e>
                              <m:e>
                                <m:r>
                                  <a:rPr lang="fr-FR" b="0" i="1" smtClean="0">
                                    <a:latin typeface="Cambria Math" panose="02040503050406030204" pitchFamily="18" charset="0"/>
                                  </a:rPr>
                                  <m:t>𝑖</m:t>
                                </m:r>
                              </m:e>
                              <m:e>
                                <m:r>
                                  <a:rPr lang="fr-FR" b="0" i="1" smtClean="0">
                                    <a:latin typeface="Cambria Math" panose="02040503050406030204" pitchFamily="18" charset="0"/>
                                  </a:rPr>
                                  <m:t>1</m:t>
                                </m:r>
                              </m:e>
                            </m:mr>
                            <m:mr>
                              <m:e>
                                <m:r>
                                  <a:rPr lang="fr-FR" b="0" i="1" smtClean="0">
                                    <a:latin typeface="Cambria Math" panose="02040503050406030204" pitchFamily="18" charset="0"/>
                                  </a:rPr>
                                  <m:t>0</m:t>
                                </m:r>
                              </m:e>
                              <m:e>
                                <m:r>
                                  <a:rPr lang="fr-FR" b="0" i="1" smtClean="0">
                                    <a:latin typeface="Cambria Math" panose="02040503050406030204" pitchFamily="18" charset="0"/>
                                  </a:rPr>
                                  <m:t>0</m:t>
                                </m:r>
                              </m:e>
                              <m:e>
                                <m:r>
                                  <a:rPr lang="fr-FR" b="0" i="1" smtClean="0">
                                    <a:latin typeface="Cambria Math" panose="02040503050406030204" pitchFamily="18" charset="0"/>
                                  </a:rPr>
                                  <m:t>1</m:t>
                                </m:r>
                              </m:e>
                              <m:e>
                                <m:r>
                                  <a:rPr lang="fr-FR" b="0" i="1" smtClean="0">
                                    <a:latin typeface="Cambria Math" panose="02040503050406030204" pitchFamily="18" charset="0"/>
                                  </a:rPr>
                                  <m:t>𝑖</m:t>
                                </m:r>
                              </m:e>
                            </m:mr>
                            <m:mr>
                              <m:e>
                                <m:r>
                                  <a:rPr lang="fr-FR" b="0" i="1" smtClean="0">
                                    <a:latin typeface="Cambria Math" panose="02040503050406030204" pitchFamily="18" charset="0"/>
                                  </a:rPr>
                                  <m:t>𝑖</m:t>
                                </m:r>
                              </m:e>
                              <m:e>
                                <m:r>
                                  <a:rPr lang="fr-FR" b="0" i="1" smtClean="0">
                                    <a:latin typeface="Cambria Math" panose="02040503050406030204" pitchFamily="18" charset="0"/>
                                  </a:rPr>
                                  <m:t>1</m:t>
                                </m:r>
                              </m:e>
                              <m:e>
                                <m:r>
                                  <a:rPr lang="fr-FR" b="0" i="1" smtClean="0">
                                    <a:latin typeface="Cambria Math" panose="02040503050406030204" pitchFamily="18" charset="0"/>
                                  </a:rPr>
                                  <m:t>0</m:t>
                                </m:r>
                              </m:e>
                              <m:e>
                                <m:r>
                                  <a:rPr lang="fr-FR" b="0" i="1" smtClean="0">
                                    <a:latin typeface="Cambria Math" panose="02040503050406030204" pitchFamily="18" charset="0"/>
                                  </a:rPr>
                                  <m:t>0</m:t>
                                </m:r>
                              </m:e>
                            </m:mr>
                            <m:mr>
                              <m:e>
                                <m:r>
                                  <a:rPr lang="fr-FR" b="0" i="1" smtClean="0">
                                    <a:latin typeface="Cambria Math" panose="02040503050406030204" pitchFamily="18" charset="0"/>
                                  </a:rPr>
                                  <m:t>1</m:t>
                                </m:r>
                              </m:e>
                              <m:e>
                                <m:r>
                                  <a:rPr lang="fr-FR" b="0" i="1" smtClean="0">
                                    <a:latin typeface="Cambria Math" panose="02040503050406030204" pitchFamily="18" charset="0"/>
                                  </a:rPr>
                                  <m:t>𝑖</m:t>
                                </m:r>
                              </m:e>
                              <m:e>
                                <m:r>
                                  <a:rPr lang="fr-FR" b="0" i="1" smtClean="0">
                                    <a:latin typeface="Cambria Math" panose="02040503050406030204" pitchFamily="18" charset="0"/>
                                  </a:rPr>
                                  <m:t>0</m:t>
                                </m:r>
                              </m:e>
                              <m:e>
                                <m:r>
                                  <a:rPr lang="fr-FR" b="0" i="1" smtClean="0">
                                    <a:latin typeface="Cambria Math" panose="02040503050406030204" pitchFamily="18" charset="0"/>
                                  </a:rPr>
                                  <m:t>0</m:t>
                                </m:r>
                              </m:e>
                            </m:mr>
                          </m:m>
                        </m:e>
                      </m:d>
                    </m:oMath>
                  </m:oMathPara>
                </a14:m>
                <a:endParaRPr lang="en-GB" dirty="0"/>
              </a:p>
            </p:txBody>
          </p:sp>
        </mc:Choice>
        <mc:Fallback xmlns="">
          <p:sp>
            <p:nvSpPr>
              <p:cNvPr id="49" name="Object 33">
                <a:extLst>
                  <a:ext uri="{FF2B5EF4-FFF2-40B4-BE49-F238E27FC236}">
                    <a16:creationId xmlns:a16="http://schemas.microsoft.com/office/drawing/2014/main" id="{0CDBC860-F6F7-220D-9F61-02E16DD552D1}"/>
                  </a:ext>
                </a:extLst>
              </p:cNvPr>
              <p:cNvSpPr txBox="1">
                <a:spLocks noRot="1" noChangeAspect="1" noMove="1" noResize="1" noEditPoints="1" noAdjustHandles="1" noChangeArrowheads="1" noChangeShapeType="1" noTextEdit="1"/>
              </p:cNvSpPr>
              <p:nvPr/>
            </p:nvSpPr>
            <p:spPr>
              <a:xfrm>
                <a:off x="6724289" y="3480343"/>
                <a:ext cx="3096883" cy="1466850"/>
              </a:xfrm>
              <a:prstGeom prst="rect">
                <a:avLst/>
              </a:prstGeom>
              <a:blipFill>
                <a:blip r:embed="rId4"/>
                <a:stretch>
                  <a:fillRect/>
                </a:stretch>
              </a:blipFill>
            </p:spPr>
            <p:txBody>
              <a:bodyPr/>
              <a:lstStyle/>
              <a:p>
                <a:r>
                  <a:rPr lang="en-GB">
                    <a:noFill/>
                  </a:rPr>
                  <a:t> </a:t>
                </a:r>
              </a:p>
            </p:txBody>
          </p:sp>
        </mc:Fallback>
      </mc:AlternateContent>
      <p:grpSp>
        <p:nvGrpSpPr>
          <p:cNvPr id="109" name="Group 108">
            <a:extLst>
              <a:ext uri="{FF2B5EF4-FFF2-40B4-BE49-F238E27FC236}">
                <a16:creationId xmlns:a16="http://schemas.microsoft.com/office/drawing/2014/main" id="{4074E3EC-5603-AE77-4F9A-606265506F82}"/>
              </a:ext>
            </a:extLst>
          </p:cNvPr>
          <p:cNvGrpSpPr/>
          <p:nvPr/>
        </p:nvGrpSpPr>
        <p:grpSpPr>
          <a:xfrm>
            <a:off x="238296" y="4286714"/>
            <a:ext cx="2165230" cy="2355011"/>
            <a:chOff x="4658264" y="4097547"/>
            <a:chExt cx="2165230" cy="2355011"/>
          </a:xfrm>
        </p:grpSpPr>
        <p:sp>
          <p:nvSpPr>
            <p:cNvPr id="61" name="TextBox 60">
              <a:extLst>
                <a:ext uri="{FF2B5EF4-FFF2-40B4-BE49-F238E27FC236}">
                  <a16:creationId xmlns:a16="http://schemas.microsoft.com/office/drawing/2014/main" id="{AE9AE297-77C9-EDB8-72EA-2AD5A3E26B3F}"/>
                </a:ext>
              </a:extLst>
            </p:cNvPr>
            <p:cNvSpPr txBox="1"/>
            <p:nvPr/>
          </p:nvSpPr>
          <p:spPr>
            <a:xfrm>
              <a:off x="5231482" y="4191386"/>
              <a:ext cx="562975" cy="246221"/>
            </a:xfrm>
            <a:prstGeom prst="rect">
              <a:avLst/>
            </a:prstGeom>
            <a:noFill/>
          </p:spPr>
          <p:txBody>
            <a:bodyPr wrap="none" rtlCol="0">
              <a:spAutoFit/>
            </a:bodyPr>
            <a:lstStyle/>
            <a:p>
              <a:r>
                <a:rPr lang="en-GB" sz="1000" i="1" dirty="0" err="1"/>
                <a:t>Im</a:t>
              </a:r>
              <a:r>
                <a:rPr lang="en-GB" sz="1000" i="1" dirty="0"/>
                <a:t> S13</a:t>
              </a:r>
              <a:endParaRPr lang="en-GB" sz="1000" dirty="0"/>
            </a:p>
          </p:txBody>
        </p:sp>
        <p:sp>
          <p:nvSpPr>
            <p:cNvPr id="62" name="TextBox 61">
              <a:extLst>
                <a:ext uri="{FF2B5EF4-FFF2-40B4-BE49-F238E27FC236}">
                  <a16:creationId xmlns:a16="http://schemas.microsoft.com/office/drawing/2014/main" id="{EC3DC24C-F5C6-0547-2212-5B81471E0156}"/>
                </a:ext>
              </a:extLst>
            </p:cNvPr>
            <p:cNvSpPr txBox="1"/>
            <p:nvPr/>
          </p:nvSpPr>
          <p:spPr>
            <a:xfrm>
              <a:off x="5260772" y="4604308"/>
              <a:ext cx="399468" cy="246221"/>
            </a:xfrm>
            <a:prstGeom prst="rect">
              <a:avLst/>
            </a:prstGeom>
            <a:noFill/>
          </p:spPr>
          <p:txBody>
            <a:bodyPr wrap="none" rtlCol="0">
              <a:spAutoFit/>
            </a:bodyPr>
            <a:lstStyle/>
            <a:p>
              <a:r>
                <a:rPr lang="en-GB" sz="1000" b="1" dirty="0"/>
                <a:t>S13</a:t>
              </a:r>
            </a:p>
          </p:txBody>
        </p:sp>
        <p:cxnSp>
          <p:nvCxnSpPr>
            <p:cNvPr id="67" name="Straight Arrow Connector 66">
              <a:extLst>
                <a:ext uri="{FF2B5EF4-FFF2-40B4-BE49-F238E27FC236}">
                  <a16:creationId xmlns:a16="http://schemas.microsoft.com/office/drawing/2014/main" id="{E293BCD6-AF75-B012-ED9D-CEA584DFF206}"/>
                </a:ext>
              </a:extLst>
            </p:cNvPr>
            <p:cNvCxnSpPr/>
            <p:nvPr/>
          </p:nvCxnSpPr>
          <p:spPr>
            <a:xfrm>
              <a:off x="4658264" y="5382510"/>
              <a:ext cx="216523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9" name="Straight Arrow Connector 68">
              <a:extLst>
                <a:ext uri="{FF2B5EF4-FFF2-40B4-BE49-F238E27FC236}">
                  <a16:creationId xmlns:a16="http://schemas.microsoft.com/office/drawing/2014/main" id="{4C6E0647-3944-C676-E031-C2D08549B0C8}"/>
                </a:ext>
              </a:extLst>
            </p:cNvPr>
            <p:cNvCxnSpPr/>
            <p:nvPr/>
          </p:nvCxnSpPr>
          <p:spPr>
            <a:xfrm flipV="1">
              <a:off x="5260773" y="4097547"/>
              <a:ext cx="0" cy="235501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0" name="Straight Arrow Connector 69">
              <a:extLst>
                <a:ext uri="{FF2B5EF4-FFF2-40B4-BE49-F238E27FC236}">
                  <a16:creationId xmlns:a16="http://schemas.microsoft.com/office/drawing/2014/main" id="{DA875D07-7D56-7196-08D3-0321ECE1CAE5}"/>
                </a:ext>
              </a:extLst>
            </p:cNvPr>
            <p:cNvCxnSpPr>
              <a:cxnSpLocks/>
            </p:cNvCxnSpPr>
            <p:nvPr/>
          </p:nvCxnSpPr>
          <p:spPr>
            <a:xfrm flipV="1">
              <a:off x="5272979" y="4451230"/>
              <a:ext cx="521478" cy="9312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a:extLst>
                <a:ext uri="{FF2B5EF4-FFF2-40B4-BE49-F238E27FC236}">
                  <a16:creationId xmlns:a16="http://schemas.microsoft.com/office/drawing/2014/main" id="{A23D319D-668C-41C9-22DF-7CBDB07ACFD9}"/>
                </a:ext>
              </a:extLst>
            </p:cNvPr>
            <p:cNvCxnSpPr>
              <a:cxnSpLocks/>
            </p:cNvCxnSpPr>
            <p:nvPr/>
          </p:nvCxnSpPr>
          <p:spPr>
            <a:xfrm>
              <a:off x="5281592" y="5382510"/>
              <a:ext cx="814408" cy="5197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96CD6D70-CD81-8D9A-4CD9-115A8311C6D9}"/>
                </a:ext>
              </a:extLst>
            </p:cNvPr>
            <p:cNvCxnSpPr>
              <a:cxnSpLocks/>
            </p:cNvCxnSpPr>
            <p:nvPr/>
          </p:nvCxnSpPr>
          <p:spPr>
            <a:xfrm flipH="1">
              <a:off x="5260773" y="4458490"/>
              <a:ext cx="533684"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78" name="Straight Connector 77">
              <a:extLst>
                <a:ext uri="{FF2B5EF4-FFF2-40B4-BE49-F238E27FC236}">
                  <a16:creationId xmlns:a16="http://schemas.microsoft.com/office/drawing/2014/main" id="{A618DC3D-EACA-392F-E8D1-7BA8980EBF74}"/>
                </a:ext>
              </a:extLst>
            </p:cNvPr>
            <p:cNvCxnSpPr>
              <a:cxnSpLocks/>
            </p:cNvCxnSpPr>
            <p:nvPr/>
          </p:nvCxnSpPr>
          <p:spPr>
            <a:xfrm flipV="1">
              <a:off x="5794457" y="4458490"/>
              <a:ext cx="0" cy="92402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5F93A259-E044-971E-9AB4-2A5E516A8C08}"/>
                </a:ext>
              </a:extLst>
            </p:cNvPr>
            <p:cNvCxnSpPr>
              <a:cxnSpLocks/>
            </p:cNvCxnSpPr>
            <p:nvPr/>
          </p:nvCxnSpPr>
          <p:spPr>
            <a:xfrm flipH="1" flipV="1">
              <a:off x="5281592" y="5889506"/>
              <a:ext cx="779037" cy="6661"/>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84" name="Straight Connector 83">
              <a:extLst>
                <a:ext uri="{FF2B5EF4-FFF2-40B4-BE49-F238E27FC236}">
                  <a16:creationId xmlns:a16="http://schemas.microsoft.com/office/drawing/2014/main" id="{D52537EA-9223-1A76-8CF4-EFAAEE60DC5B}"/>
                </a:ext>
              </a:extLst>
            </p:cNvPr>
            <p:cNvCxnSpPr>
              <a:cxnSpLocks/>
            </p:cNvCxnSpPr>
            <p:nvPr/>
          </p:nvCxnSpPr>
          <p:spPr>
            <a:xfrm flipV="1">
              <a:off x="6087374" y="5382019"/>
              <a:ext cx="8626" cy="519824"/>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91" name="TextBox 90">
              <a:extLst>
                <a:ext uri="{FF2B5EF4-FFF2-40B4-BE49-F238E27FC236}">
                  <a16:creationId xmlns:a16="http://schemas.microsoft.com/office/drawing/2014/main" id="{A52B9044-0DA8-19CC-ABED-4B8C3BF73A68}"/>
                </a:ext>
              </a:extLst>
            </p:cNvPr>
            <p:cNvSpPr txBox="1"/>
            <p:nvPr/>
          </p:nvSpPr>
          <p:spPr>
            <a:xfrm>
              <a:off x="5293648" y="5548202"/>
              <a:ext cx="399468" cy="246221"/>
            </a:xfrm>
            <a:prstGeom prst="rect">
              <a:avLst/>
            </a:prstGeom>
            <a:noFill/>
          </p:spPr>
          <p:txBody>
            <a:bodyPr wrap="none" rtlCol="0">
              <a:spAutoFit/>
            </a:bodyPr>
            <a:lstStyle/>
            <a:p>
              <a:r>
                <a:rPr lang="en-GB" sz="1000" b="1" dirty="0"/>
                <a:t>S14</a:t>
              </a:r>
            </a:p>
          </p:txBody>
        </p:sp>
        <p:sp>
          <p:nvSpPr>
            <p:cNvPr id="92" name="TextBox 91">
              <a:extLst>
                <a:ext uri="{FF2B5EF4-FFF2-40B4-BE49-F238E27FC236}">
                  <a16:creationId xmlns:a16="http://schemas.microsoft.com/office/drawing/2014/main" id="{0ECE3979-4744-710B-E96E-0600344923C4}"/>
                </a:ext>
              </a:extLst>
            </p:cNvPr>
            <p:cNvSpPr txBox="1"/>
            <p:nvPr/>
          </p:nvSpPr>
          <p:spPr>
            <a:xfrm>
              <a:off x="5778340" y="4961621"/>
              <a:ext cx="564578" cy="246221"/>
            </a:xfrm>
            <a:prstGeom prst="rect">
              <a:avLst/>
            </a:prstGeom>
            <a:noFill/>
          </p:spPr>
          <p:txBody>
            <a:bodyPr wrap="none" rtlCol="0">
              <a:spAutoFit/>
            </a:bodyPr>
            <a:lstStyle/>
            <a:p>
              <a:r>
                <a:rPr lang="en-GB" sz="1000" i="1" dirty="0"/>
                <a:t>Re S13</a:t>
              </a:r>
              <a:endParaRPr lang="en-GB" sz="1000" dirty="0"/>
            </a:p>
          </p:txBody>
        </p:sp>
        <p:sp>
          <p:nvSpPr>
            <p:cNvPr id="93" name="TextBox 92">
              <a:extLst>
                <a:ext uri="{FF2B5EF4-FFF2-40B4-BE49-F238E27FC236}">
                  <a16:creationId xmlns:a16="http://schemas.microsoft.com/office/drawing/2014/main" id="{743B35D1-7121-5A85-F379-EA7BC86AF5D7}"/>
                </a:ext>
              </a:extLst>
            </p:cNvPr>
            <p:cNvSpPr txBox="1"/>
            <p:nvPr/>
          </p:nvSpPr>
          <p:spPr>
            <a:xfrm>
              <a:off x="5254847" y="5896167"/>
              <a:ext cx="562975" cy="246221"/>
            </a:xfrm>
            <a:prstGeom prst="rect">
              <a:avLst/>
            </a:prstGeom>
            <a:noFill/>
          </p:spPr>
          <p:txBody>
            <a:bodyPr wrap="none" rtlCol="0">
              <a:spAutoFit/>
            </a:bodyPr>
            <a:lstStyle/>
            <a:p>
              <a:r>
                <a:rPr lang="en-GB" sz="1000" i="1" dirty="0" err="1"/>
                <a:t>Im</a:t>
              </a:r>
              <a:r>
                <a:rPr lang="en-GB" sz="1000" i="1" dirty="0"/>
                <a:t> S14</a:t>
              </a:r>
              <a:endParaRPr lang="en-GB" sz="1000" dirty="0"/>
            </a:p>
          </p:txBody>
        </p:sp>
        <p:sp>
          <p:nvSpPr>
            <p:cNvPr id="94" name="TextBox 93">
              <a:extLst>
                <a:ext uri="{FF2B5EF4-FFF2-40B4-BE49-F238E27FC236}">
                  <a16:creationId xmlns:a16="http://schemas.microsoft.com/office/drawing/2014/main" id="{8540EDFB-EDF2-1414-5DBB-C0FCD60952D1}"/>
                </a:ext>
              </a:extLst>
            </p:cNvPr>
            <p:cNvSpPr txBox="1"/>
            <p:nvPr/>
          </p:nvSpPr>
          <p:spPr>
            <a:xfrm>
              <a:off x="6204203" y="5557179"/>
              <a:ext cx="564578" cy="246221"/>
            </a:xfrm>
            <a:prstGeom prst="rect">
              <a:avLst/>
            </a:prstGeom>
            <a:noFill/>
          </p:spPr>
          <p:txBody>
            <a:bodyPr wrap="none" rtlCol="0">
              <a:spAutoFit/>
            </a:bodyPr>
            <a:lstStyle/>
            <a:p>
              <a:r>
                <a:rPr lang="en-GB" sz="1000" i="1" dirty="0"/>
                <a:t>Re S14</a:t>
              </a:r>
              <a:endParaRPr lang="en-GB" sz="1000" dirty="0"/>
            </a:p>
          </p:txBody>
        </p:sp>
        <p:cxnSp>
          <p:nvCxnSpPr>
            <p:cNvPr id="96" name="Straight Arrow Connector 95">
              <a:extLst>
                <a:ext uri="{FF2B5EF4-FFF2-40B4-BE49-F238E27FC236}">
                  <a16:creationId xmlns:a16="http://schemas.microsoft.com/office/drawing/2014/main" id="{CD806E5E-459C-4A6B-5712-414D6AB93B6B}"/>
                </a:ext>
              </a:extLst>
            </p:cNvPr>
            <p:cNvCxnSpPr>
              <a:stCxn id="92" idx="2"/>
            </p:cNvCxnSpPr>
            <p:nvPr/>
          </p:nvCxnSpPr>
          <p:spPr>
            <a:xfrm flipH="1">
              <a:off x="5817822" y="5207842"/>
              <a:ext cx="242807" cy="134403"/>
            </a:xfrm>
            <a:prstGeom prst="straightConnector1">
              <a:avLst/>
            </a:prstGeom>
            <a:ln w="9525">
              <a:headEnd type="none" w="med" len="med"/>
              <a:tailEnd type="arrow" w="med" len="med"/>
            </a:ln>
          </p:spPr>
          <p:style>
            <a:lnRef idx="2">
              <a:schemeClr val="dk1"/>
            </a:lnRef>
            <a:fillRef idx="0">
              <a:schemeClr val="dk1"/>
            </a:fillRef>
            <a:effectRef idx="1">
              <a:schemeClr val="dk1"/>
            </a:effectRef>
            <a:fontRef idx="minor">
              <a:schemeClr val="tx1"/>
            </a:fontRef>
          </p:style>
        </p:cxnSp>
        <p:cxnSp>
          <p:nvCxnSpPr>
            <p:cNvPr id="97" name="Straight Arrow Connector 96">
              <a:extLst>
                <a:ext uri="{FF2B5EF4-FFF2-40B4-BE49-F238E27FC236}">
                  <a16:creationId xmlns:a16="http://schemas.microsoft.com/office/drawing/2014/main" id="{A54B6A03-0840-8B80-DAA1-75F82AEE8BC0}"/>
                </a:ext>
              </a:extLst>
            </p:cNvPr>
            <p:cNvCxnSpPr>
              <a:cxnSpLocks/>
              <a:stCxn id="94" idx="0"/>
            </p:cNvCxnSpPr>
            <p:nvPr/>
          </p:nvCxnSpPr>
          <p:spPr>
            <a:xfrm flipH="1" flipV="1">
              <a:off x="6134013" y="5422776"/>
              <a:ext cx="352479" cy="134403"/>
            </a:xfrm>
            <a:prstGeom prst="straightConnector1">
              <a:avLst/>
            </a:prstGeom>
            <a:ln w="9525">
              <a:headEnd type="none" w="med" len="med"/>
              <a:tailEnd type="arrow" w="med" len="med"/>
            </a:ln>
          </p:spPr>
          <p:style>
            <a:lnRef idx="2">
              <a:schemeClr val="dk1"/>
            </a:lnRef>
            <a:fillRef idx="0">
              <a:schemeClr val="dk1"/>
            </a:fillRef>
            <a:effectRef idx="1">
              <a:schemeClr val="dk1"/>
            </a:effectRef>
            <a:fontRef idx="minor">
              <a:schemeClr val="tx1"/>
            </a:fontRef>
          </p:style>
        </p:cxnSp>
        <p:sp>
          <p:nvSpPr>
            <p:cNvPr id="101" name="Arc 100">
              <a:extLst>
                <a:ext uri="{FF2B5EF4-FFF2-40B4-BE49-F238E27FC236}">
                  <a16:creationId xmlns:a16="http://schemas.microsoft.com/office/drawing/2014/main" id="{78BE59AC-5FCD-16BE-B797-0D0EA7E1136D}"/>
                </a:ext>
              </a:extLst>
            </p:cNvPr>
            <p:cNvSpPr/>
            <p:nvPr/>
          </p:nvSpPr>
          <p:spPr>
            <a:xfrm>
              <a:off x="5162004" y="5128119"/>
              <a:ext cx="221948" cy="123721"/>
            </a:xfrm>
            <a:prstGeom prst="arc">
              <a:avLst/>
            </a:prstGeom>
            <a:ln w="9525"/>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sp>
          <p:nvSpPr>
            <p:cNvPr id="102" name="Arc 101">
              <a:extLst>
                <a:ext uri="{FF2B5EF4-FFF2-40B4-BE49-F238E27FC236}">
                  <a16:creationId xmlns:a16="http://schemas.microsoft.com/office/drawing/2014/main" id="{95B37E60-7AF9-83BC-6D2D-7EB9A3489C9F}"/>
                </a:ext>
              </a:extLst>
            </p:cNvPr>
            <p:cNvSpPr/>
            <p:nvPr/>
          </p:nvSpPr>
          <p:spPr>
            <a:xfrm rot="6911537">
              <a:off x="5185696" y="5351479"/>
              <a:ext cx="310747" cy="162842"/>
            </a:xfrm>
            <a:prstGeom prst="arc">
              <a:avLst/>
            </a:prstGeom>
            <a:ln w="9525"/>
          </p:spPr>
          <p:style>
            <a:lnRef idx="2">
              <a:schemeClr val="dk1"/>
            </a:lnRef>
            <a:fillRef idx="0">
              <a:schemeClr val="dk1"/>
            </a:fillRef>
            <a:effectRef idx="1">
              <a:schemeClr val="dk1"/>
            </a:effectRef>
            <a:fontRef idx="minor">
              <a:schemeClr val="tx1"/>
            </a:fontRef>
          </p:style>
          <p:txBody>
            <a:bodyPr rtlCol="0" anchor="ctr"/>
            <a:lstStyle/>
            <a:p>
              <a:pPr algn="ctr"/>
              <a:endParaRPr lang="en-GB"/>
            </a:p>
          </p:txBody>
        </p:sp>
        <p:grpSp>
          <p:nvGrpSpPr>
            <p:cNvPr id="107" name="Group 106">
              <a:extLst>
                <a:ext uri="{FF2B5EF4-FFF2-40B4-BE49-F238E27FC236}">
                  <a16:creationId xmlns:a16="http://schemas.microsoft.com/office/drawing/2014/main" id="{D5DB47BD-C7E4-47BA-F524-3A3E34EE6E03}"/>
                </a:ext>
              </a:extLst>
            </p:cNvPr>
            <p:cNvGrpSpPr/>
            <p:nvPr/>
          </p:nvGrpSpPr>
          <p:grpSpPr>
            <a:xfrm>
              <a:off x="5349698" y="5265454"/>
              <a:ext cx="86264" cy="166143"/>
              <a:chOff x="7643514" y="5041559"/>
              <a:chExt cx="86264" cy="166143"/>
            </a:xfrm>
          </p:grpSpPr>
          <p:cxnSp>
            <p:nvCxnSpPr>
              <p:cNvPr id="104" name="Straight Connector 103">
                <a:extLst>
                  <a:ext uri="{FF2B5EF4-FFF2-40B4-BE49-F238E27FC236}">
                    <a16:creationId xmlns:a16="http://schemas.microsoft.com/office/drawing/2014/main" id="{B3D5B428-0617-3956-EDD4-CDB72A6A1A5E}"/>
                  </a:ext>
                </a:extLst>
              </p:cNvPr>
              <p:cNvCxnSpPr/>
              <p:nvPr/>
            </p:nvCxnSpPr>
            <p:spPr>
              <a:xfrm>
                <a:off x="7643514" y="5041559"/>
                <a:ext cx="86264" cy="71060"/>
              </a:xfrm>
              <a:prstGeom prst="line">
                <a:avLst/>
              </a:prstGeom>
              <a:ln w="9525"/>
            </p:spPr>
            <p:style>
              <a:lnRef idx="2">
                <a:schemeClr val="dk1"/>
              </a:lnRef>
              <a:fillRef idx="0">
                <a:schemeClr val="dk1"/>
              </a:fillRef>
              <a:effectRef idx="1">
                <a:schemeClr val="dk1"/>
              </a:effectRef>
              <a:fontRef idx="minor">
                <a:schemeClr val="tx1"/>
              </a:fontRef>
            </p:style>
          </p:cxnSp>
          <p:cxnSp>
            <p:nvCxnSpPr>
              <p:cNvPr id="105" name="Straight Connector 104">
                <a:extLst>
                  <a:ext uri="{FF2B5EF4-FFF2-40B4-BE49-F238E27FC236}">
                    <a16:creationId xmlns:a16="http://schemas.microsoft.com/office/drawing/2014/main" id="{B26E4B91-52DD-981A-EF73-F6B857EB368B}"/>
                  </a:ext>
                </a:extLst>
              </p:cNvPr>
              <p:cNvCxnSpPr>
                <a:cxnSpLocks/>
              </p:cNvCxnSpPr>
              <p:nvPr/>
            </p:nvCxnSpPr>
            <p:spPr>
              <a:xfrm flipH="1">
                <a:off x="7653359" y="5112546"/>
                <a:ext cx="67541" cy="95156"/>
              </a:xfrm>
              <a:prstGeom prst="line">
                <a:avLst/>
              </a:prstGeom>
              <a:ln w="9525"/>
            </p:spPr>
            <p:style>
              <a:lnRef idx="2">
                <a:schemeClr val="dk1"/>
              </a:lnRef>
              <a:fillRef idx="0">
                <a:schemeClr val="dk1"/>
              </a:fillRef>
              <a:effectRef idx="1">
                <a:schemeClr val="dk1"/>
              </a:effectRef>
              <a:fontRef idx="minor">
                <a:schemeClr val="tx1"/>
              </a:fontRef>
            </p:style>
          </p:cxnSp>
        </p:grpSp>
        <mc:AlternateContent xmlns:mc="http://schemas.openxmlformats.org/markup-compatibility/2006" xmlns:a14="http://schemas.microsoft.com/office/drawing/2010/main">
          <mc:Choice Requires="a14">
            <p:sp>
              <p:nvSpPr>
                <p:cNvPr id="108" name="TextBox 107">
                  <a:extLst>
                    <a:ext uri="{FF2B5EF4-FFF2-40B4-BE49-F238E27FC236}">
                      <a16:creationId xmlns:a16="http://schemas.microsoft.com/office/drawing/2014/main" id="{35C84AAE-9FC2-4383-D7BB-C6F0430CE346}"/>
                    </a:ext>
                  </a:extLst>
                </p:cNvPr>
                <p:cNvSpPr txBox="1"/>
                <p:nvPr/>
              </p:nvSpPr>
              <p:spPr>
                <a:xfrm>
                  <a:off x="5212271" y="4872004"/>
                  <a:ext cx="309893" cy="27699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smtClean="0">
                            <a:latin typeface="Cambria Math" panose="02040503050406030204" pitchFamily="18" charset="0"/>
                            <a:ea typeface="Cambria Math" panose="02040503050406030204" pitchFamily="18" charset="0"/>
                          </a:rPr>
                          <m:t>𝜗</m:t>
                        </m:r>
                      </m:oMath>
                    </m:oMathPara>
                  </a14:m>
                  <a:endParaRPr lang="en-GB" sz="1200" dirty="0"/>
                </a:p>
              </p:txBody>
            </p:sp>
          </mc:Choice>
          <mc:Fallback xmlns="">
            <p:sp>
              <p:nvSpPr>
                <p:cNvPr id="108" name="TextBox 107">
                  <a:extLst>
                    <a:ext uri="{FF2B5EF4-FFF2-40B4-BE49-F238E27FC236}">
                      <a16:creationId xmlns:a16="http://schemas.microsoft.com/office/drawing/2014/main" id="{35C84AAE-9FC2-4383-D7BB-C6F0430CE346}"/>
                    </a:ext>
                  </a:extLst>
                </p:cNvPr>
                <p:cNvSpPr txBox="1">
                  <a:spLocks noRot="1" noChangeAspect="1" noMove="1" noResize="1" noEditPoints="1" noAdjustHandles="1" noChangeArrowheads="1" noChangeShapeType="1" noTextEdit="1"/>
                </p:cNvSpPr>
                <p:nvPr/>
              </p:nvSpPr>
              <p:spPr>
                <a:xfrm>
                  <a:off x="5212271" y="4872004"/>
                  <a:ext cx="309893" cy="276999"/>
                </a:xfrm>
                <a:prstGeom prst="rect">
                  <a:avLst/>
                </a:prstGeom>
                <a:blipFill>
                  <a:blip r:embed="rId5"/>
                  <a:stretch>
                    <a:fillRect/>
                  </a:stretch>
                </a:blipFill>
              </p:spPr>
              <p:txBody>
                <a:bodyPr/>
                <a:lstStyle/>
                <a:p>
                  <a:r>
                    <a:rPr lang="en-GB">
                      <a:noFill/>
                    </a:rPr>
                    <a:t> </a:t>
                  </a:r>
                </a:p>
              </p:txBody>
            </p:sp>
          </mc:Fallback>
        </mc:AlternateContent>
      </p:grpSp>
      <p:grpSp>
        <p:nvGrpSpPr>
          <p:cNvPr id="113" name="Group 112">
            <a:extLst>
              <a:ext uri="{FF2B5EF4-FFF2-40B4-BE49-F238E27FC236}">
                <a16:creationId xmlns:a16="http://schemas.microsoft.com/office/drawing/2014/main" id="{CE7CB329-82C6-2E2F-CCC9-63015F19BF04}"/>
              </a:ext>
            </a:extLst>
          </p:cNvPr>
          <p:cNvGrpSpPr/>
          <p:nvPr/>
        </p:nvGrpSpPr>
        <p:grpSpPr>
          <a:xfrm>
            <a:off x="2993241" y="5180119"/>
            <a:ext cx="3468617" cy="799922"/>
            <a:chOff x="2981695" y="5213203"/>
            <a:chExt cx="3468617" cy="799922"/>
          </a:xfrm>
        </p:grpSpPr>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7AF5FEAE-E339-2AFD-392A-A21FFEC8BC19}"/>
                    </a:ext>
                  </a:extLst>
                </p:cNvPr>
                <p:cNvSpPr txBox="1"/>
                <p:nvPr/>
              </p:nvSpPr>
              <p:spPr>
                <a:xfrm>
                  <a:off x="2982183" y="5213203"/>
                  <a:ext cx="3468129" cy="523220"/>
                </a:xfrm>
                <a:prstGeom prst="rect">
                  <a:avLst/>
                </a:prstGeom>
                <a:noFill/>
              </p:spPr>
              <p:txBody>
                <a:bodyPr wrap="none" rtlCol="0">
                  <a:spAutoFit/>
                </a:bodyPr>
                <a:lstStyle/>
                <a:p>
                  <a14:m>
                    <m:oMath xmlns:m="http://schemas.openxmlformats.org/officeDocument/2006/math">
                      <m:r>
                        <a:rPr lang="fr-FR" sz="1400" b="0" i="1" smtClean="0">
                          <a:latin typeface="Cambria Math" panose="02040503050406030204" pitchFamily="18" charset="0"/>
                        </a:rPr>
                        <m:t>𝐼𝑚</m:t>
                      </m:r>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13</m:t>
                          </m:r>
                        </m:sub>
                      </m:sSub>
                      <m:r>
                        <a:rPr lang="fr-FR" sz="1400" b="0" i="0" smtClean="0">
                          <a:latin typeface="Cambria Math" panose="02040503050406030204" pitchFamily="18" charset="0"/>
                        </a:rPr>
                        <m:t>=</m:t>
                      </m:r>
                      <m:d>
                        <m:dPr>
                          <m:begChr m:val="|"/>
                          <m:endChr m:val="|"/>
                          <m:ctrlPr>
                            <a:rPr lang="fr-FR" sz="1400" b="0" i="1" smtClean="0">
                              <a:latin typeface="Cambria Math" panose="02040503050406030204" pitchFamily="18" charset="0"/>
                            </a:rPr>
                          </m:ctrlPr>
                        </m:dPr>
                        <m:e>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13</m:t>
                              </m:r>
                            </m:sub>
                          </m:sSub>
                        </m:e>
                      </m:d>
                      <m:func>
                        <m:funcPr>
                          <m:ctrlPr>
                            <a:rPr lang="fr-FR" sz="1400" b="0" i="1" smtClean="0">
                              <a:latin typeface="Cambria Math" panose="02040503050406030204" pitchFamily="18" charset="0"/>
                            </a:rPr>
                          </m:ctrlPr>
                        </m:funcPr>
                        <m:fName>
                          <m:r>
                            <m:rPr>
                              <m:sty m:val="p"/>
                            </m:rPr>
                            <a:rPr lang="fr-FR" sz="1400" b="0" i="0" smtClean="0">
                              <a:latin typeface="Cambria Math" panose="02040503050406030204" pitchFamily="18" charset="0"/>
                            </a:rPr>
                            <m:t>cos</m:t>
                          </m:r>
                        </m:fName>
                        <m:e>
                          <m:r>
                            <a:rPr lang="fr-FR" sz="1400" b="0" i="1" smtClean="0">
                              <a:latin typeface="Cambria Math" panose="02040503050406030204" pitchFamily="18" charset="0"/>
                              <a:ea typeface="Cambria Math" panose="02040503050406030204" pitchFamily="18" charset="0"/>
                            </a:rPr>
                            <m:t>𝜗</m:t>
                          </m:r>
                        </m:e>
                      </m:func>
                    </m:oMath>
                  </a14:m>
                  <a:r>
                    <a:rPr lang="en-GB" sz="1400" dirty="0"/>
                    <a:t>; </a:t>
                  </a:r>
                  <a14:m>
                    <m:oMath xmlns:m="http://schemas.openxmlformats.org/officeDocument/2006/math">
                      <m:r>
                        <m:rPr>
                          <m:sty m:val="p"/>
                        </m:rPr>
                        <a:rPr lang="fr-FR" sz="1400" b="0" i="0" smtClean="0">
                          <a:latin typeface="Cambria Math" panose="02040503050406030204" pitchFamily="18" charset="0"/>
                        </a:rPr>
                        <m:t>Re</m:t>
                      </m:r>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13</m:t>
                          </m:r>
                        </m:sub>
                      </m:sSub>
                      <m:r>
                        <a:rPr lang="fr-FR" sz="1400" b="0" i="0" smtClean="0">
                          <a:latin typeface="Cambria Math" panose="02040503050406030204" pitchFamily="18" charset="0"/>
                        </a:rPr>
                        <m:t>=</m:t>
                      </m:r>
                      <m:d>
                        <m:dPr>
                          <m:begChr m:val="|"/>
                          <m:endChr m:val="|"/>
                          <m:ctrlPr>
                            <a:rPr lang="fr-FR" sz="1400" b="0" i="1" smtClean="0">
                              <a:latin typeface="Cambria Math" panose="02040503050406030204" pitchFamily="18" charset="0"/>
                            </a:rPr>
                          </m:ctrlPr>
                        </m:dPr>
                        <m:e>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13</m:t>
                              </m:r>
                            </m:sub>
                          </m:sSub>
                        </m:e>
                      </m:d>
                      <m:func>
                        <m:funcPr>
                          <m:ctrlPr>
                            <a:rPr lang="fr-FR" sz="1400" b="0" i="1" smtClean="0">
                              <a:latin typeface="Cambria Math" panose="02040503050406030204" pitchFamily="18" charset="0"/>
                            </a:rPr>
                          </m:ctrlPr>
                        </m:funcPr>
                        <m:fName>
                          <m:r>
                            <m:rPr>
                              <m:sty m:val="p"/>
                            </m:rPr>
                            <a:rPr lang="fr-FR" sz="1400" b="0" i="0" smtClean="0">
                              <a:latin typeface="Cambria Math" panose="02040503050406030204" pitchFamily="18" charset="0"/>
                            </a:rPr>
                            <m:t>sin</m:t>
                          </m:r>
                        </m:fName>
                        <m:e>
                          <m:r>
                            <a:rPr lang="fr-FR" sz="1400" b="0" i="1" smtClean="0">
                              <a:latin typeface="Cambria Math" panose="02040503050406030204" pitchFamily="18" charset="0"/>
                              <a:ea typeface="Cambria Math" panose="02040503050406030204" pitchFamily="18" charset="0"/>
                            </a:rPr>
                            <m:t>𝜗</m:t>
                          </m:r>
                        </m:e>
                      </m:func>
                    </m:oMath>
                  </a14:m>
                  <a:endParaRPr lang="en-GB" sz="1400" dirty="0"/>
                </a:p>
                <a:p>
                  <a14:m>
                    <m:oMath xmlns:m="http://schemas.openxmlformats.org/officeDocument/2006/math">
                      <m:r>
                        <a:rPr lang="fr-FR" sz="1400" b="0" i="1" smtClean="0">
                          <a:latin typeface="Cambria Math" panose="02040503050406030204" pitchFamily="18" charset="0"/>
                        </a:rPr>
                        <m:t>𝐼𝑚</m:t>
                      </m:r>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14</m:t>
                          </m:r>
                        </m:sub>
                      </m:sSub>
                      <m:r>
                        <a:rPr lang="fr-FR" sz="1400" b="0" i="0" smtClean="0">
                          <a:latin typeface="Cambria Math" panose="02040503050406030204" pitchFamily="18" charset="0"/>
                        </a:rPr>
                        <m:t>=−</m:t>
                      </m:r>
                      <m:d>
                        <m:dPr>
                          <m:begChr m:val="|"/>
                          <m:endChr m:val="|"/>
                          <m:ctrlPr>
                            <a:rPr lang="fr-FR" sz="1400" b="0" i="1" smtClean="0">
                              <a:latin typeface="Cambria Math" panose="02040503050406030204" pitchFamily="18" charset="0"/>
                            </a:rPr>
                          </m:ctrlPr>
                        </m:dPr>
                        <m:e>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14</m:t>
                              </m:r>
                            </m:sub>
                          </m:sSub>
                        </m:e>
                      </m:d>
                      <m:func>
                        <m:funcPr>
                          <m:ctrlPr>
                            <a:rPr lang="fr-FR" sz="1400" b="0" i="1" smtClean="0">
                              <a:latin typeface="Cambria Math" panose="02040503050406030204" pitchFamily="18" charset="0"/>
                            </a:rPr>
                          </m:ctrlPr>
                        </m:funcPr>
                        <m:fName>
                          <m:r>
                            <m:rPr>
                              <m:sty m:val="p"/>
                            </m:rPr>
                            <a:rPr lang="fr-FR" sz="1400" b="0" i="0" smtClean="0">
                              <a:latin typeface="Cambria Math" panose="02040503050406030204" pitchFamily="18" charset="0"/>
                            </a:rPr>
                            <m:t>sin</m:t>
                          </m:r>
                        </m:fName>
                        <m:e>
                          <m:r>
                            <a:rPr lang="fr-FR" sz="1400" b="0" i="1" smtClean="0">
                              <a:latin typeface="Cambria Math" panose="02040503050406030204" pitchFamily="18" charset="0"/>
                              <a:ea typeface="Cambria Math" panose="02040503050406030204" pitchFamily="18" charset="0"/>
                            </a:rPr>
                            <m:t>𝜗</m:t>
                          </m:r>
                        </m:e>
                      </m:func>
                    </m:oMath>
                  </a14:m>
                  <a:r>
                    <a:rPr lang="en-GB" sz="1400" dirty="0"/>
                    <a:t>*; </a:t>
                  </a:r>
                  <a14:m>
                    <m:oMath xmlns:m="http://schemas.openxmlformats.org/officeDocument/2006/math">
                      <m:r>
                        <m:rPr>
                          <m:sty m:val="p"/>
                        </m:rPr>
                        <a:rPr lang="fr-FR" sz="1400" b="0" i="0" smtClean="0">
                          <a:latin typeface="Cambria Math" panose="02040503050406030204" pitchFamily="18" charset="0"/>
                        </a:rPr>
                        <m:t>Re</m:t>
                      </m:r>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14</m:t>
                          </m:r>
                        </m:sub>
                      </m:sSub>
                      <m:r>
                        <a:rPr lang="fr-FR" sz="1400" b="0" i="0" smtClean="0">
                          <a:latin typeface="Cambria Math" panose="02040503050406030204" pitchFamily="18" charset="0"/>
                        </a:rPr>
                        <m:t>=</m:t>
                      </m:r>
                      <m:d>
                        <m:dPr>
                          <m:begChr m:val="|"/>
                          <m:endChr m:val="|"/>
                          <m:ctrlPr>
                            <a:rPr lang="fr-FR" sz="1400" b="0" i="1" smtClean="0">
                              <a:latin typeface="Cambria Math" panose="02040503050406030204" pitchFamily="18" charset="0"/>
                            </a:rPr>
                          </m:ctrlPr>
                        </m:dPr>
                        <m:e>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14</m:t>
                              </m:r>
                            </m:sub>
                          </m:sSub>
                        </m:e>
                      </m:d>
                      <m:func>
                        <m:funcPr>
                          <m:ctrlPr>
                            <a:rPr lang="fr-FR" sz="1400" b="0" i="1" smtClean="0">
                              <a:latin typeface="Cambria Math" panose="02040503050406030204" pitchFamily="18" charset="0"/>
                            </a:rPr>
                          </m:ctrlPr>
                        </m:funcPr>
                        <m:fName>
                          <m:r>
                            <m:rPr>
                              <m:sty m:val="p"/>
                            </m:rPr>
                            <a:rPr lang="fr-FR" sz="1400" b="0" i="0" smtClean="0">
                              <a:latin typeface="Cambria Math" panose="02040503050406030204" pitchFamily="18" charset="0"/>
                            </a:rPr>
                            <m:t>cos</m:t>
                          </m:r>
                        </m:fName>
                        <m:e>
                          <m:r>
                            <a:rPr lang="fr-FR" sz="1400" b="0" i="1" smtClean="0">
                              <a:latin typeface="Cambria Math" panose="02040503050406030204" pitchFamily="18" charset="0"/>
                              <a:ea typeface="Cambria Math" panose="02040503050406030204" pitchFamily="18" charset="0"/>
                            </a:rPr>
                            <m:t>𝜗</m:t>
                          </m:r>
                        </m:e>
                      </m:func>
                    </m:oMath>
                  </a14:m>
                  <a:r>
                    <a:rPr lang="en-GB" sz="1400" dirty="0"/>
                    <a:t>*</a:t>
                  </a:r>
                </a:p>
              </p:txBody>
            </p:sp>
          </mc:Choice>
          <mc:Fallback xmlns="">
            <p:sp>
              <p:nvSpPr>
                <p:cNvPr id="110" name="TextBox 109">
                  <a:extLst>
                    <a:ext uri="{FF2B5EF4-FFF2-40B4-BE49-F238E27FC236}">
                      <a16:creationId xmlns:a16="http://schemas.microsoft.com/office/drawing/2014/main" id="{7AF5FEAE-E339-2AFD-392A-A21FFEC8BC19}"/>
                    </a:ext>
                  </a:extLst>
                </p:cNvPr>
                <p:cNvSpPr txBox="1">
                  <a:spLocks noRot="1" noChangeAspect="1" noMove="1" noResize="1" noEditPoints="1" noAdjustHandles="1" noChangeArrowheads="1" noChangeShapeType="1" noTextEdit="1"/>
                </p:cNvSpPr>
                <p:nvPr/>
              </p:nvSpPr>
              <p:spPr>
                <a:xfrm>
                  <a:off x="2982183" y="5213203"/>
                  <a:ext cx="3468129" cy="523220"/>
                </a:xfrm>
                <a:prstGeom prst="rect">
                  <a:avLst/>
                </a:prstGeom>
                <a:blipFill>
                  <a:blip r:embed="rId6"/>
                  <a:stretch>
                    <a:fillRect t="-2326" b="-1046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2" name="TextBox 111">
                  <a:extLst>
                    <a:ext uri="{FF2B5EF4-FFF2-40B4-BE49-F238E27FC236}">
                      <a16:creationId xmlns:a16="http://schemas.microsoft.com/office/drawing/2014/main" id="{FBF42478-379F-2D41-0105-B359F2C6F5CE}"/>
                    </a:ext>
                  </a:extLst>
                </p:cNvPr>
                <p:cNvSpPr txBox="1"/>
                <p:nvPr/>
              </p:nvSpPr>
              <p:spPr>
                <a:xfrm>
                  <a:off x="2981695" y="5747090"/>
                  <a:ext cx="2719527" cy="266035"/>
                </a:xfrm>
                <a:prstGeom prst="rect">
                  <a:avLst/>
                </a:prstGeom>
                <a:noFill/>
              </p:spPr>
              <p:txBody>
                <a:bodyPr wrap="none" rtlCol="0">
                  <a:spAutoFit/>
                </a:bodyPr>
                <a:lstStyle/>
                <a:p>
                  <a:r>
                    <a:rPr lang="en-GB" sz="1000" dirty="0"/>
                    <a:t>* </a:t>
                  </a:r>
                  <a14:m>
                    <m:oMath xmlns:m="http://schemas.openxmlformats.org/officeDocument/2006/math">
                      <m:func>
                        <m:funcPr>
                          <m:ctrlPr>
                            <a:rPr lang="en-GB" sz="1000" i="1" smtClean="0">
                              <a:latin typeface="Cambria Math" panose="02040503050406030204" pitchFamily="18" charset="0"/>
                            </a:rPr>
                          </m:ctrlPr>
                        </m:funcPr>
                        <m:fName>
                          <m:r>
                            <m:rPr>
                              <m:sty m:val="p"/>
                            </m:rPr>
                            <a:rPr lang="en-GB" sz="1000" i="0" smtClean="0">
                              <a:latin typeface="Cambria Math" panose="02040503050406030204" pitchFamily="18" charset="0"/>
                            </a:rPr>
                            <m:t>cos</m:t>
                          </m:r>
                        </m:fName>
                        <m:e>
                          <m:d>
                            <m:dPr>
                              <m:ctrlPr>
                                <a:rPr lang="en-GB" sz="1000" i="1" smtClean="0">
                                  <a:latin typeface="Cambria Math" panose="02040503050406030204" pitchFamily="18" charset="0"/>
                                </a:rPr>
                              </m:ctrlPr>
                            </m:dPr>
                            <m:e>
                              <m:sSup>
                                <m:sSupPr>
                                  <m:ctrlPr>
                                    <a:rPr lang="en-GB" sz="1000" i="1" smtClean="0">
                                      <a:latin typeface="Cambria Math" panose="02040503050406030204" pitchFamily="18" charset="0"/>
                                    </a:rPr>
                                  </m:ctrlPr>
                                </m:sSupPr>
                                <m:e>
                                  <m:r>
                                    <a:rPr lang="fr-FR" sz="1000" b="0" i="1" smtClean="0">
                                      <a:latin typeface="Cambria Math" panose="02040503050406030204" pitchFamily="18" charset="0"/>
                                    </a:rPr>
                                    <m:t>90</m:t>
                                  </m:r>
                                </m:e>
                                <m:sup>
                                  <m:r>
                                    <a:rPr lang="en-GB" sz="1000" i="1" smtClean="0">
                                      <a:latin typeface="Cambria Math" panose="02040503050406030204" pitchFamily="18" charset="0"/>
                                      <a:ea typeface="Cambria Math" panose="02040503050406030204" pitchFamily="18" charset="0"/>
                                    </a:rPr>
                                    <m:t>°</m:t>
                                  </m:r>
                                </m:sup>
                              </m:sSup>
                              <m:r>
                                <a:rPr lang="fr-FR" sz="1000" b="0" i="1" smtClean="0">
                                  <a:latin typeface="Cambria Math" panose="02040503050406030204" pitchFamily="18" charset="0"/>
                                </a:rPr>
                                <m:t>−</m:t>
                              </m:r>
                              <m:r>
                                <a:rPr lang="fr-FR" sz="1000" b="0" i="1" smtClean="0">
                                  <a:latin typeface="Cambria Math" panose="02040503050406030204" pitchFamily="18" charset="0"/>
                                  <a:ea typeface="Cambria Math" panose="02040503050406030204" pitchFamily="18" charset="0"/>
                                </a:rPr>
                                <m:t>𝜗</m:t>
                              </m:r>
                            </m:e>
                          </m:d>
                          <m:r>
                            <a:rPr lang="fr-FR" sz="1000" b="0" i="1" smtClean="0">
                              <a:latin typeface="Cambria Math" panose="02040503050406030204" pitchFamily="18" charset="0"/>
                            </a:rPr>
                            <m:t>=−</m:t>
                          </m:r>
                          <m:func>
                            <m:funcPr>
                              <m:ctrlPr>
                                <a:rPr lang="fr-FR" sz="1000" b="0" i="1" smtClean="0">
                                  <a:latin typeface="Cambria Math" panose="02040503050406030204" pitchFamily="18" charset="0"/>
                                </a:rPr>
                              </m:ctrlPr>
                            </m:funcPr>
                            <m:fName>
                              <m:r>
                                <m:rPr>
                                  <m:sty m:val="p"/>
                                </m:rPr>
                                <a:rPr lang="fr-FR" sz="1000" b="0" i="0" smtClean="0">
                                  <a:latin typeface="Cambria Math" panose="02040503050406030204" pitchFamily="18" charset="0"/>
                                </a:rPr>
                                <m:t>sin</m:t>
                              </m:r>
                            </m:fName>
                            <m:e>
                              <m:r>
                                <a:rPr lang="fr-FR" sz="1000" b="0" i="1" smtClean="0">
                                  <a:latin typeface="Cambria Math" panose="02040503050406030204" pitchFamily="18" charset="0"/>
                                  <a:ea typeface="Cambria Math" panose="02040503050406030204" pitchFamily="18" charset="0"/>
                                </a:rPr>
                                <m:t>𝜗</m:t>
                              </m:r>
                            </m:e>
                          </m:func>
                        </m:e>
                      </m:func>
                    </m:oMath>
                  </a14:m>
                  <a:r>
                    <a:rPr lang="en-GB" sz="1000" dirty="0"/>
                    <a:t>; </a:t>
                  </a:r>
                  <a14:m>
                    <m:oMath xmlns:m="http://schemas.openxmlformats.org/officeDocument/2006/math">
                      <m:func>
                        <m:funcPr>
                          <m:ctrlPr>
                            <a:rPr lang="en-GB" sz="1000" i="1" smtClean="0">
                              <a:latin typeface="Cambria Math" panose="02040503050406030204" pitchFamily="18" charset="0"/>
                            </a:rPr>
                          </m:ctrlPr>
                        </m:funcPr>
                        <m:fName>
                          <m:r>
                            <m:rPr>
                              <m:sty m:val="p"/>
                            </m:rPr>
                            <a:rPr lang="fr-FR" sz="1000" b="0" i="0" smtClean="0">
                              <a:latin typeface="Cambria Math" panose="02040503050406030204" pitchFamily="18" charset="0"/>
                            </a:rPr>
                            <m:t>sin</m:t>
                          </m:r>
                        </m:fName>
                        <m:e>
                          <m:d>
                            <m:dPr>
                              <m:ctrlPr>
                                <a:rPr lang="en-GB" sz="1000" i="1" smtClean="0">
                                  <a:latin typeface="Cambria Math" panose="02040503050406030204" pitchFamily="18" charset="0"/>
                                </a:rPr>
                              </m:ctrlPr>
                            </m:dPr>
                            <m:e>
                              <m:sSup>
                                <m:sSupPr>
                                  <m:ctrlPr>
                                    <a:rPr lang="en-GB" sz="1000" i="1" smtClean="0">
                                      <a:latin typeface="Cambria Math" panose="02040503050406030204" pitchFamily="18" charset="0"/>
                                    </a:rPr>
                                  </m:ctrlPr>
                                </m:sSupPr>
                                <m:e>
                                  <m:r>
                                    <a:rPr lang="fr-FR" sz="1000" b="0" i="1" smtClean="0">
                                      <a:latin typeface="Cambria Math" panose="02040503050406030204" pitchFamily="18" charset="0"/>
                                    </a:rPr>
                                    <m:t>90</m:t>
                                  </m:r>
                                </m:e>
                                <m:sup>
                                  <m:r>
                                    <a:rPr lang="en-GB" sz="1000" i="1" smtClean="0">
                                      <a:latin typeface="Cambria Math" panose="02040503050406030204" pitchFamily="18" charset="0"/>
                                      <a:ea typeface="Cambria Math" panose="02040503050406030204" pitchFamily="18" charset="0"/>
                                    </a:rPr>
                                    <m:t>°</m:t>
                                  </m:r>
                                </m:sup>
                              </m:sSup>
                              <m:r>
                                <a:rPr lang="fr-FR" sz="1000" b="0" i="1" smtClean="0">
                                  <a:latin typeface="Cambria Math" panose="02040503050406030204" pitchFamily="18" charset="0"/>
                                </a:rPr>
                                <m:t>−</m:t>
                              </m:r>
                              <m:r>
                                <a:rPr lang="fr-FR" sz="1000" b="0" i="1" smtClean="0">
                                  <a:latin typeface="Cambria Math" panose="02040503050406030204" pitchFamily="18" charset="0"/>
                                  <a:ea typeface="Cambria Math" panose="02040503050406030204" pitchFamily="18" charset="0"/>
                                </a:rPr>
                                <m:t>𝜗</m:t>
                              </m:r>
                            </m:e>
                          </m:d>
                          <m:r>
                            <a:rPr lang="fr-FR" sz="1000" b="0" i="1" smtClean="0">
                              <a:latin typeface="Cambria Math" panose="02040503050406030204" pitchFamily="18" charset="0"/>
                            </a:rPr>
                            <m:t>=</m:t>
                          </m:r>
                          <m:func>
                            <m:funcPr>
                              <m:ctrlPr>
                                <a:rPr lang="fr-FR" sz="1000" b="0" i="1" smtClean="0">
                                  <a:latin typeface="Cambria Math" panose="02040503050406030204" pitchFamily="18" charset="0"/>
                                </a:rPr>
                              </m:ctrlPr>
                            </m:funcPr>
                            <m:fName>
                              <m:r>
                                <m:rPr>
                                  <m:sty m:val="p"/>
                                </m:rPr>
                                <a:rPr lang="en-GB" sz="1000" i="0" smtClean="0">
                                  <a:latin typeface="Cambria Math" panose="02040503050406030204" pitchFamily="18" charset="0"/>
                                </a:rPr>
                                <m:t>cos</m:t>
                              </m:r>
                            </m:fName>
                            <m:e>
                              <m:r>
                                <a:rPr lang="fr-FR" sz="1000" b="0" i="1" smtClean="0">
                                  <a:latin typeface="Cambria Math" panose="02040503050406030204" pitchFamily="18" charset="0"/>
                                  <a:ea typeface="Cambria Math" panose="02040503050406030204" pitchFamily="18" charset="0"/>
                                </a:rPr>
                                <m:t>𝜗</m:t>
                              </m:r>
                            </m:e>
                          </m:func>
                        </m:e>
                      </m:func>
                    </m:oMath>
                  </a14:m>
                  <a:endParaRPr lang="en-GB" sz="1000" dirty="0"/>
                </a:p>
              </p:txBody>
            </p:sp>
          </mc:Choice>
          <mc:Fallback xmlns="">
            <p:sp>
              <p:nvSpPr>
                <p:cNvPr id="112" name="TextBox 111">
                  <a:extLst>
                    <a:ext uri="{FF2B5EF4-FFF2-40B4-BE49-F238E27FC236}">
                      <a16:creationId xmlns:a16="http://schemas.microsoft.com/office/drawing/2014/main" id="{FBF42478-379F-2D41-0105-B359F2C6F5CE}"/>
                    </a:ext>
                  </a:extLst>
                </p:cNvPr>
                <p:cNvSpPr txBox="1">
                  <a:spLocks noRot="1" noChangeAspect="1" noMove="1" noResize="1" noEditPoints="1" noAdjustHandles="1" noChangeArrowheads="1" noChangeShapeType="1" noTextEdit="1"/>
                </p:cNvSpPr>
                <p:nvPr/>
              </p:nvSpPr>
              <p:spPr>
                <a:xfrm>
                  <a:off x="2981695" y="5747090"/>
                  <a:ext cx="2719527" cy="266035"/>
                </a:xfrm>
                <a:prstGeom prst="rect">
                  <a:avLst/>
                </a:prstGeom>
                <a:blipFill>
                  <a:blip r:embed="rId7"/>
                  <a:stretch>
                    <a:fillRect b="-11364"/>
                  </a:stretch>
                </a:blipFill>
              </p:spPr>
              <p:txBody>
                <a:bodyPr/>
                <a:lstStyle/>
                <a:p>
                  <a:r>
                    <a:rPr lang="en-GB">
                      <a:noFill/>
                    </a:rPr>
                    <a:t> </a:t>
                  </a:r>
                </a:p>
              </p:txBody>
            </p:sp>
          </mc:Fallback>
        </mc:AlternateContent>
      </p:grpSp>
      <p:sp>
        <p:nvSpPr>
          <p:cNvPr id="114" name="Arrow: Right 113">
            <a:extLst>
              <a:ext uri="{FF2B5EF4-FFF2-40B4-BE49-F238E27FC236}">
                <a16:creationId xmlns:a16="http://schemas.microsoft.com/office/drawing/2014/main" id="{59946DA7-BC4B-09ED-F922-6E04A079AD53}"/>
              </a:ext>
            </a:extLst>
          </p:cNvPr>
          <p:cNvSpPr/>
          <p:nvPr/>
        </p:nvSpPr>
        <p:spPr>
          <a:xfrm>
            <a:off x="6774943" y="5319111"/>
            <a:ext cx="301924" cy="2902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8" name="Group 117">
            <a:extLst>
              <a:ext uri="{FF2B5EF4-FFF2-40B4-BE49-F238E27FC236}">
                <a16:creationId xmlns:a16="http://schemas.microsoft.com/office/drawing/2014/main" id="{FD90A1D5-9F15-0A87-3E87-F81D63A17048}"/>
              </a:ext>
            </a:extLst>
          </p:cNvPr>
          <p:cNvGrpSpPr/>
          <p:nvPr/>
        </p:nvGrpSpPr>
        <p:grpSpPr>
          <a:xfrm>
            <a:off x="7112238" y="4831323"/>
            <a:ext cx="4552272" cy="1640001"/>
            <a:chOff x="7338831" y="5055757"/>
            <a:chExt cx="4552272" cy="1640001"/>
          </a:xfrm>
        </p:grpSpPr>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37EFC7E2-3769-7E4A-225F-5012BCBB5AD2}"/>
                    </a:ext>
                  </a:extLst>
                </p:cNvPr>
                <p:cNvSpPr txBox="1"/>
                <p:nvPr/>
              </p:nvSpPr>
              <p:spPr>
                <a:xfrm>
                  <a:off x="7338831" y="5055757"/>
                  <a:ext cx="4552272" cy="164000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fr-FR" sz="1400" b="0" i="0" smtClean="0">
                            <a:latin typeface="Cambria Math" panose="02040503050406030204" pitchFamily="18" charset="0"/>
                          </a:rPr>
                          <m:t>−</m:t>
                        </m:r>
                        <m:r>
                          <m:rPr>
                            <m:sty m:val="p"/>
                          </m:rPr>
                          <a:rPr lang="fr-FR" sz="1400" b="0" i="0" smtClean="0">
                            <a:latin typeface="Cambria Math" panose="02040503050406030204" pitchFamily="18" charset="0"/>
                          </a:rPr>
                          <m:t>Re</m:t>
                        </m:r>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13</m:t>
                            </m:r>
                          </m:sub>
                        </m:sSub>
                        <m:r>
                          <a:rPr lang="fr-FR" sz="1400" b="0" i="1" smtClean="0">
                            <a:latin typeface="Cambria Math" panose="02040503050406030204" pitchFamily="18" charset="0"/>
                            <a:ea typeface="Cambria Math" panose="02040503050406030204" pitchFamily="18" charset="0"/>
                          </a:rPr>
                          <m:t>∙</m:t>
                        </m:r>
                        <m:r>
                          <a:rPr lang="fr-FR" sz="1400" b="0" i="1" smtClean="0">
                            <a:latin typeface="Cambria Math" panose="02040503050406030204" pitchFamily="18" charset="0"/>
                          </a:rPr>
                          <m:t>𝐼𝑚</m:t>
                        </m:r>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14</m:t>
                            </m:r>
                          </m:sub>
                        </m:sSub>
                        <m:r>
                          <a:rPr lang="fr-FR" sz="1400" b="0" i="0" smtClean="0">
                            <a:latin typeface="Cambria Math" panose="02040503050406030204" pitchFamily="18" charset="0"/>
                          </a:rPr>
                          <m:t>=</m:t>
                        </m:r>
                        <m:f>
                          <m:fPr>
                            <m:ctrlPr>
                              <a:rPr lang="fr-FR" sz="1400" b="0" i="1" smtClean="0">
                                <a:latin typeface="Cambria Math" panose="02040503050406030204" pitchFamily="18" charset="0"/>
                              </a:rPr>
                            </m:ctrlPr>
                          </m:fPr>
                          <m:num>
                            <m:r>
                              <a:rPr lang="fr-FR" sz="1400" b="0" i="0" smtClean="0">
                                <a:latin typeface="Cambria Math" panose="02040503050406030204" pitchFamily="18" charset="0"/>
                              </a:rPr>
                              <m:t>1</m:t>
                            </m:r>
                          </m:num>
                          <m:den>
                            <m:r>
                              <a:rPr lang="fr-FR" sz="1400" b="0" i="0" smtClean="0">
                                <a:latin typeface="Cambria Math" panose="02040503050406030204" pitchFamily="18" charset="0"/>
                              </a:rPr>
                              <m:t>2</m:t>
                            </m:r>
                          </m:den>
                        </m:f>
                        <m:func>
                          <m:funcPr>
                            <m:ctrlPr>
                              <a:rPr lang="fr-FR" sz="1400" b="0" i="1" smtClean="0">
                                <a:latin typeface="Cambria Math" panose="02040503050406030204" pitchFamily="18" charset="0"/>
                              </a:rPr>
                            </m:ctrlPr>
                          </m:funcPr>
                          <m:fName>
                            <m:sSup>
                              <m:sSupPr>
                                <m:ctrlPr>
                                  <a:rPr lang="fr-FR" sz="1400" b="0" i="1" smtClean="0">
                                    <a:latin typeface="Cambria Math" panose="02040503050406030204" pitchFamily="18" charset="0"/>
                                  </a:rPr>
                                </m:ctrlPr>
                              </m:sSupPr>
                              <m:e>
                                <m:r>
                                  <m:rPr>
                                    <m:sty m:val="p"/>
                                  </m:rPr>
                                  <a:rPr lang="fr-FR" sz="1400" b="0" i="0" smtClean="0">
                                    <a:latin typeface="Cambria Math" panose="02040503050406030204" pitchFamily="18" charset="0"/>
                                  </a:rPr>
                                  <m:t>sin</m:t>
                                </m:r>
                              </m:e>
                              <m:sup>
                                <m:r>
                                  <a:rPr lang="fr-FR" sz="1400" b="0" i="1" smtClean="0">
                                    <a:latin typeface="Cambria Math" panose="02040503050406030204" pitchFamily="18" charset="0"/>
                                  </a:rPr>
                                  <m:t>2</m:t>
                                </m:r>
                              </m:sup>
                            </m:sSup>
                          </m:fName>
                          <m:e>
                            <m:r>
                              <a:rPr lang="fr-FR" sz="1400" b="0" i="1" smtClean="0">
                                <a:latin typeface="Cambria Math" panose="02040503050406030204" pitchFamily="18" charset="0"/>
                                <a:ea typeface="Cambria Math" panose="02040503050406030204" pitchFamily="18" charset="0"/>
                              </a:rPr>
                              <m:t>𝜗</m:t>
                            </m:r>
                          </m:e>
                        </m:func>
                      </m:oMath>
                    </m:oMathPara>
                  </a14:m>
                  <a:endParaRPr lang="fr-FR" sz="1400" b="0" i="1" dirty="0">
                    <a:latin typeface="Cambria Math" panose="02040503050406030204" pitchFamily="18" charset="0"/>
                  </a:endParaRPr>
                </a:p>
                <a:p>
                  <a:pPr algn="ctr"/>
                  <a:r>
                    <a:rPr lang="fr-FR" sz="1400" dirty="0">
                      <a:latin typeface="Cambria Math" panose="02040503050406030204" pitchFamily="18" charset="0"/>
                    </a:rPr>
                    <a:t>+</a:t>
                  </a:r>
                  <a:endParaRPr lang="fr-FR" sz="1400" b="0"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fr-FR" sz="1400" b="0" i="1" smtClean="0">
                            <a:latin typeface="Cambria Math" panose="02040503050406030204" pitchFamily="18" charset="0"/>
                          </a:rPr>
                          <m:t> </m:t>
                        </m:r>
                        <m:r>
                          <m:rPr>
                            <m:sty m:val="p"/>
                          </m:rPr>
                          <a:rPr lang="fr-FR" sz="1400" b="0" i="0" smtClean="0">
                            <a:latin typeface="Cambria Math" panose="02040503050406030204" pitchFamily="18" charset="0"/>
                          </a:rPr>
                          <m:t>Re</m:t>
                        </m:r>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14</m:t>
                            </m:r>
                          </m:sub>
                        </m:sSub>
                        <m:r>
                          <a:rPr lang="fr-FR" sz="1400" b="0" i="1" smtClean="0">
                            <a:latin typeface="Cambria Math" panose="02040503050406030204" pitchFamily="18" charset="0"/>
                            <a:ea typeface="Cambria Math" panose="02040503050406030204" pitchFamily="18" charset="0"/>
                          </a:rPr>
                          <m:t>∙</m:t>
                        </m:r>
                        <m:r>
                          <a:rPr lang="fr-FR" sz="1400" b="0" i="1" smtClean="0">
                            <a:latin typeface="Cambria Math" panose="02040503050406030204" pitchFamily="18" charset="0"/>
                          </a:rPr>
                          <m:t>𝐼𝑚</m:t>
                        </m:r>
                        <m:sSub>
                          <m:sSubPr>
                            <m:ctrlPr>
                              <a:rPr lang="fr-FR" sz="1400" b="0" i="1" smtClean="0">
                                <a:latin typeface="Cambria Math" panose="02040503050406030204" pitchFamily="18" charset="0"/>
                              </a:rPr>
                            </m:ctrlPr>
                          </m:sSubPr>
                          <m:e>
                            <m:r>
                              <a:rPr lang="fr-FR" sz="1400" b="0" i="1" smtClean="0">
                                <a:latin typeface="Cambria Math" panose="02040503050406030204" pitchFamily="18" charset="0"/>
                              </a:rPr>
                              <m:t>𝑆</m:t>
                            </m:r>
                          </m:e>
                          <m:sub>
                            <m:r>
                              <a:rPr lang="fr-FR" sz="1400" b="0" i="1" smtClean="0">
                                <a:latin typeface="Cambria Math" panose="02040503050406030204" pitchFamily="18" charset="0"/>
                              </a:rPr>
                              <m:t>13</m:t>
                            </m:r>
                          </m:sub>
                        </m:sSub>
                        <m:r>
                          <a:rPr lang="fr-FR" sz="1400" b="0" i="0" smtClean="0">
                            <a:latin typeface="Cambria Math" panose="02040503050406030204" pitchFamily="18" charset="0"/>
                          </a:rPr>
                          <m:t>=</m:t>
                        </m:r>
                        <m:f>
                          <m:fPr>
                            <m:ctrlPr>
                              <a:rPr lang="fr-FR" sz="1400" b="0" i="1" smtClean="0">
                                <a:latin typeface="Cambria Math" panose="02040503050406030204" pitchFamily="18" charset="0"/>
                              </a:rPr>
                            </m:ctrlPr>
                          </m:fPr>
                          <m:num>
                            <m:r>
                              <a:rPr lang="fr-FR" sz="1400" b="0" i="0" smtClean="0">
                                <a:latin typeface="Cambria Math" panose="02040503050406030204" pitchFamily="18" charset="0"/>
                              </a:rPr>
                              <m:t>1</m:t>
                            </m:r>
                          </m:num>
                          <m:den>
                            <m:r>
                              <a:rPr lang="fr-FR" sz="1400" b="0" i="0" smtClean="0">
                                <a:latin typeface="Cambria Math" panose="02040503050406030204" pitchFamily="18" charset="0"/>
                              </a:rPr>
                              <m:t>2</m:t>
                            </m:r>
                          </m:den>
                        </m:f>
                        <m:func>
                          <m:funcPr>
                            <m:ctrlPr>
                              <a:rPr lang="fr-FR" sz="1400" b="0" i="1" smtClean="0">
                                <a:latin typeface="Cambria Math" panose="02040503050406030204" pitchFamily="18" charset="0"/>
                              </a:rPr>
                            </m:ctrlPr>
                          </m:funcPr>
                          <m:fName>
                            <m:sSup>
                              <m:sSupPr>
                                <m:ctrlPr>
                                  <a:rPr lang="fr-FR" sz="1400" b="0" i="1" smtClean="0">
                                    <a:latin typeface="Cambria Math" panose="02040503050406030204" pitchFamily="18" charset="0"/>
                                  </a:rPr>
                                </m:ctrlPr>
                              </m:sSupPr>
                              <m:e>
                                <m:r>
                                  <m:rPr>
                                    <m:sty m:val="p"/>
                                  </m:rPr>
                                  <a:rPr lang="fr-FR" sz="1400" b="0" i="0" smtClean="0">
                                    <a:latin typeface="Cambria Math" panose="02040503050406030204" pitchFamily="18" charset="0"/>
                                  </a:rPr>
                                  <m:t>cos</m:t>
                                </m:r>
                              </m:e>
                              <m:sup>
                                <m:r>
                                  <a:rPr lang="fr-FR" sz="1400" b="0" i="1" smtClean="0">
                                    <a:latin typeface="Cambria Math" panose="02040503050406030204" pitchFamily="18" charset="0"/>
                                  </a:rPr>
                                  <m:t>2</m:t>
                                </m:r>
                              </m:sup>
                            </m:sSup>
                          </m:fName>
                          <m:e>
                            <m:r>
                              <a:rPr lang="fr-FR" sz="1400" b="0" i="1" smtClean="0">
                                <a:latin typeface="Cambria Math" panose="02040503050406030204" pitchFamily="18" charset="0"/>
                                <a:ea typeface="Cambria Math" panose="02040503050406030204" pitchFamily="18" charset="0"/>
                              </a:rPr>
                              <m:t>𝜗</m:t>
                            </m:r>
                          </m:e>
                        </m:func>
                      </m:oMath>
                    </m:oMathPara>
                  </a14:m>
                  <a:endParaRPr lang="en-GB" sz="1400" dirty="0"/>
                </a:p>
                <a:p>
                  <a:endParaRPr lang="en-GB" sz="1400" dirty="0"/>
                </a:p>
                <a:p>
                  <a:r>
                    <a:rPr lang="en-GB" sz="1400" b="1" dirty="0"/>
                    <a:t>Merit Function </a:t>
                  </a:r>
                  <a:r>
                    <a:rPr lang="en-GB" sz="1400" b="0" dirty="0">
                      <a:sym typeface="Wingdings" panose="05000000000000000000" pitchFamily="2" charset="2"/>
                    </a:rPr>
                    <a:t> </a:t>
                  </a:r>
                  <a14:m>
                    <m:oMath xmlns:m="http://schemas.openxmlformats.org/officeDocument/2006/math">
                      <m:r>
                        <a:rPr lang="en-GB" sz="1400" b="1" i="0" smtClean="0">
                          <a:latin typeface="Cambria Math" panose="02040503050406030204" pitchFamily="18" charset="0"/>
                        </a:rPr>
                        <m:t>−</m:t>
                      </m:r>
                      <m:r>
                        <a:rPr lang="en-GB" sz="1400" b="1" i="0" smtClean="0">
                          <a:latin typeface="Cambria Math" panose="02040503050406030204" pitchFamily="18" charset="0"/>
                        </a:rPr>
                        <m:t>𝐑𝐞</m:t>
                      </m:r>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𝑺</m:t>
                          </m:r>
                        </m:e>
                        <m:sub>
                          <m:r>
                            <a:rPr lang="en-GB" sz="1400" b="1" i="1" smtClean="0">
                              <a:latin typeface="Cambria Math" panose="02040503050406030204" pitchFamily="18" charset="0"/>
                            </a:rPr>
                            <m:t>𝟏𝟑</m:t>
                          </m:r>
                        </m:sub>
                      </m:sSub>
                      <m:r>
                        <a:rPr lang="en-GB" sz="1400" b="1" i="1" smtClean="0">
                          <a:latin typeface="Cambria Math" panose="02040503050406030204" pitchFamily="18" charset="0"/>
                          <a:ea typeface="Cambria Math" panose="02040503050406030204" pitchFamily="18" charset="0"/>
                        </a:rPr>
                        <m:t>∙</m:t>
                      </m:r>
                      <m:r>
                        <a:rPr lang="en-GB" sz="1400" b="1" i="1" smtClean="0">
                          <a:latin typeface="Cambria Math" panose="02040503050406030204" pitchFamily="18" charset="0"/>
                        </a:rPr>
                        <m:t>𝑰𝒎</m:t>
                      </m:r>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𝑺</m:t>
                          </m:r>
                        </m:e>
                        <m:sub>
                          <m:r>
                            <a:rPr lang="en-GB" sz="1400" b="1" i="1" smtClean="0">
                              <a:latin typeface="Cambria Math" panose="02040503050406030204" pitchFamily="18" charset="0"/>
                            </a:rPr>
                            <m:t>𝟏𝟒</m:t>
                          </m:r>
                        </m:sub>
                      </m:sSub>
                      <m:r>
                        <a:rPr lang="en-GB" sz="1400" b="1" i="0" smtClean="0">
                          <a:latin typeface="Cambria Math" panose="02040503050406030204" pitchFamily="18" charset="0"/>
                        </a:rPr>
                        <m:t>+</m:t>
                      </m:r>
                    </m:oMath>
                  </a14:m>
                  <a:r>
                    <a:rPr lang="en-GB" sz="1400" b="1" dirty="0"/>
                    <a:t> </a:t>
                  </a:r>
                  <a14:m>
                    <m:oMath xmlns:m="http://schemas.openxmlformats.org/officeDocument/2006/math">
                      <m:r>
                        <a:rPr lang="en-GB" sz="1400" b="1" i="0" smtClean="0">
                          <a:latin typeface="Cambria Math" panose="02040503050406030204" pitchFamily="18" charset="0"/>
                        </a:rPr>
                        <m:t>𝐑𝐞</m:t>
                      </m:r>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𝑺</m:t>
                          </m:r>
                        </m:e>
                        <m:sub>
                          <m:r>
                            <a:rPr lang="en-GB" sz="1400" b="1" i="1" smtClean="0">
                              <a:latin typeface="Cambria Math" panose="02040503050406030204" pitchFamily="18" charset="0"/>
                            </a:rPr>
                            <m:t>𝟏𝟒</m:t>
                          </m:r>
                        </m:sub>
                      </m:sSub>
                      <m:r>
                        <a:rPr lang="en-GB" sz="1400" b="1" i="1" smtClean="0">
                          <a:latin typeface="Cambria Math" panose="02040503050406030204" pitchFamily="18" charset="0"/>
                          <a:ea typeface="Cambria Math" panose="02040503050406030204" pitchFamily="18" charset="0"/>
                        </a:rPr>
                        <m:t>∙</m:t>
                      </m:r>
                      <m:r>
                        <a:rPr lang="en-GB" sz="1400" b="1" i="1" smtClean="0">
                          <a:latin typeface="Cambria Math" panose="02040503050406030204" pitchFamily="18" charset="0"/>
                        </a:rPr>
                        <m:t>𝑰𝒎</m:t>
                      </m:r>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𝑺</m:t>
                          </m:r>
                        </m:e>
                        <m:sub>
                          <m:r>
                            <a:rPr lang="en-GB" sz="1400" b="1" i="1" smtClean="0">
                              <a:latin typeface="Cambria Math" panose="02040503050406030204" pitchFamily="18" charset="0"/>
                            </a:rPr>
                            <m:t>𝟏𝟑</m:t>
                          </m:r>
                        </m:sub>
                      </m:sSub>
                      <m:r>
                        <a:rPr lang="en-GB" sz="1400" b="1" i="0"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0" smtClean="0">
                              <a:latin typeface="Cambria Math" panose="02040503050406030204" pitchFamily="18" charset="0"/>
                            </a:rPr>
                            <m:t>𝟏</m:t>
                          </m:r>
                        </m:num>
                        <m:den>
                          <m:r>
                            <a:rPr lang="en-GB" sz="1400" b="1" i="0" smtClean="0">
                              <a:latin typeface="Cambria Math" panose="02040503050406030204" pitchFamily="18" charset="0"/>
                            </a:rPr>
                            <m:t>𝟐</m:t>
                          </m:r>
                        </m:den>
                      </m:f>
                    </m:oMath>
                  </a14:m>
                  <a:endParaRPr lang="en-GB" sz="1400" b="1" dirty="0"/>
                </a:p>
              </p:txBody>
            </p:sp>
          </mc:Choice>
          <mc:Fallback xmlns="">
            <p:sp>
              <p:nvSpPr>
                <p:cNvPr id="115" name="TextBox 114">
                  <a:extLst>
                    <a:ext uri="{FF2B5EF4-FFF2-40B4-BE49-F238E27FC236}">
                      <a16:creationId xmlns:a16="http://schemas.microsoft.com/office/drawing/2014/main" id="{37EFC7E2-3769-7E4A-225F-5012BCBB5AD2}"/>
                    </a:ext>
                  </a:extLst>
                </p:cNvPr>
                <p:cNvSpPr txBox="1">
                  <a:spLocks noRot="1" noChangeAspect="1" noMove="1" noResize="1" noEditPoints="1" noAdjustHandles="1" noChangeArrowheads="1" noChangeShapeType="1" noTextEdit="1"/>
                </p:cNvSpPr>
                <p:nvPr/>
              </p:nvSpPr>
              <p:spPr>
                <a:xfrm>
                  <a:off x="7338831" y="5055757"/>
                  <a:ext cx="4552272" cy="1640001"/>
                </a:xfrm>
                <a:prstGeom prst="rect">
                  <a:avLst/>
                </a:prstGeom>
                <a:blipFill>
                  <a:blip r:embed="rId8"/>
                  <a:stretch>
                    <a:fillRect l="-402" b="-372"/>
                  </a:stretch>
                </a:blipFill>
              </p:spPr>
              <p:txBody>
                <a:bodyPr/>
                <a:lstStyle/>
                <a:p>
                  <a:r>
                    <a:rPr lang="en-GB">
                      <a:noFill/>
                    </a:rPr>
                    <a:t> </a:t>
                  </a:r>
                </a:p>
              </p:txBody>
            </p:sp>
          </mc:Fallback>
        </mc:AlternateContent>
        <p:cxnSp>
          <p:nvCxnSpPr>
            <p:cNvPr id="117" name="Straight Connector 116">
              <a:extLst>
                <a:ext uri="{FF2B5EF4-FFF2-40B4-BE49-F238E27FC236}">
                  <a16:creationId xmlns:a16="http://schemas.microsoft.com/office/drawing/2014/main" id="{1B663BDB-C21B-5C90-1E1B-055761829013}"/>
                </a:ext>
              </a:extLst>
            </p:cNvPr>
            <p:cNvCxnSpPr/>
            <p:nvPr/>
          </p:nvCxnSpPr>
          <p:spPr>
            <a:xfrm flipV="1">
              <a:off x="8133533" y="6264061"/>
              <a:ext cx="2741592" cy="8977"/>
            </a:xfrm>
            <a:prstGeom prst="line">
              <a:avLst/>
            </a:prstGeom>
            <a:ln w="9525"/>
          </p:spPr>
          <p:style>
            <a:lnRef idx="2">
              <a:schemeClr val="dk1"/>
            </a:lnRef>
            <a:fillRef idx="0">
              <a:schemeClr val="dk1"/>
            </a:fillRef>
            <a:effectRef idx="1">
              <a:schemeClr val="dk1"/>
            </a:effectRef>
            <a:fontRef idx="minor">
              <a:schemeClr val="tx1"/>
            </a:fontRef>
          </p:style>
        </p:cxnSp>
      </p:grpSp>
      <mc:AlternateContent xmlns:mc="http://schemas.openxmlformats.org/markup-compatibility/2006" xmlns:a14="http://schemas.microsoft.com/office/drawing/2010/main">
        <mc:Choice Requires="a14">
          <p:sp>
            <p:nvSpPr>
              <p:cNvPr id="120" name="TextBox 119">
                <a:extLst>
                  <a:ext uri="{FF2B5EF4-FFF2-40B4-BE49-F238E27FC236}">
                    <a16:creationId xmlns:a16="http://schemas.microsoft.com/office/drawing/2014/main" id="{C731684A-889A-40A8-234D-464D1C8786D5}"/>
                  </a:ext>
                </a:extLst>
              </p:cNvPr>
              <p:cNvSpPr txBox="1"/>
              <p:nvPr/>
            </p:nvSpPr>
            <p:spPr>
              <a:xfrm>
                <a:off x="2143271" y="6213548"/>
                <a:ext cx="4816819" cy="461665"/>
              </a:xfrm>
              <a:prstGeom prst="rect">
                <a:avLst/>
              </a:prstGeom>
              <a:noFill/>
            </p:spPr>
            <p:txBody>
              <a:bodyPr wrap="square" rtlCol="0">
                <a:spAutoFit/>
              </a:bodyPr>
              <a:lstStyle/>
              <a:p>
                <a:r>
                  <a:rPr lang="en-GB" sz="1200" dirty="0"/>
                  <a:t>NB: because of the orthogonality (see condition 2.), there will be always a sign “-” in the merit function independently on the choice of </a:t>
                </a:r>
                <a14:m>
                  <m:oMath xmlns:m="http://schemas.openxmlformats.org/officeDocument/2006/math">
                    <m:r>
                      <a:rPr lang="en-GB" sz="1200" i="1" smtClean="0">
                        <a:latin typeface="Cambria Math" panose="02040503050406030204" pitchFamily="18" charset="0"/>
                        <a:ea typeface="Cambria Math" panose="02040503050406030204" pitchFamily="18" charset="0"/>
                      </a:rPr>
                      <m:t>𝜗</m:t>
                    </m:r>
                  </m:oMath>
                </a14:m>
                <a:r>
                  <a:rPr lang="en-GB" sz="1200" dirty="0"/>
                  <a:t> </a:t>
                </a:r>
              </a:p>
            </p:txBody>
          </p:sp>
        </mc:Choice>
        <mc:Fallback xmlns="">
          <p:sp>
            <p:nvSpPr>
              <p:cNvPr id="120" name="TextBox 119">
                <a:extLst>
                  <a:ext uri="{FF2B5EF4-FFF2-40B4-BE49-F238E27FC236}">
                    <a16:creationId xmlns:a16="http://schemas.microsoft.com/office/drawing/2014/main" id="{C731684A-889A-40A8-234D-464D1C8786D5}"/>
                  </a:ext>
                </a:extLst>
              </p:cNvPr>
              <p:cNvSpPr txBox="1">
                <a:spLocks noRot="1" noChangeAspect="1" noMove="1" noResize="1" noEditPoints="1" noAdjustHandles="1" noChangeArrowheads="1" noChangeShapeType="1" noTextEdit="1"/>
              </p:cNvSpPr>
              <p:nvPr/>
            </p:nvSpPr>
            <p:spPr>
              <a:xfrm>
                <a:off x="2143271" y="6213548"/>
                <a:ext cx="4816819" cy="461665"/>
              </a:xfrm>
              <a:prstGeom prst="rect">
                <a:avLst/>
              </a:prstGeom>
              <a:blipFill>
                <a:blip r:embed="rId9"/>
                <a:stretch>
                  <a:fillRect l="-127" b="-9211"/>
                </a:stretch>
              </a:blipFill>
            </p:spPr>
            <p:txBody>
              <a:bodyPr/>
              <a:lstStyle/>
              <a:p>
                <a:r>
                  <a:rPr lang="en-GB">
                    <a:noFill/>
                  </a:rPr>
                  <a:t> </a:t>
                </a:r>
              </a:p>
            </p:txBody>
          </p:sp>
        </mc:Fallback>
      </mc:AlternateContent>
      <p:grpSp>
        <p:nvGrpSpPr>
          <p:cNvPr id="132" name="Group 131">
            <a:extLst>
              <a:ext uri="{FF2B5EF4-FFF2-40B4-BE49-F238E27FC236}">
                <a16:creationId xmlns:a16="http://schemas.microsoft.com/office/drawing/2014/main" id="{1D8B3A02-CAE5-B1F1-D9D8-0BBDF801607C}"/>
              </a:ext>
            </a:extLst>
          </p:cNvPr>
          <p:cNvGrpSpPr/>
          <p:nvPr/>
        </p:nvGrpSpPr>
        <p:grpSpPr>
          <a:xfrm>
            <a:off x="636260" y="1806117"/>
            <a:ext cx="5594398" cy="2582012"/>
            <a:chOff x="636260" y="1806117"/>
            <a:chExt cx="5594398" cy="2582012"/>
          </a:xfrm>
        </p:grpSpPr>
        <p:grpSp>
          <p:nvGrpSpPr>
            <p:cNvPr id="130" name="Group 129">
              <a:extLst>
                <a:ext uri="{FF2B5EF4-FFF2-40B4-BE49-F238E27FC236}">
                  <a16:creationId xmlns:a16="http://schemas.microsoft.com/office/drawing/2014/main" id="{28E7F39D-58B9-D95E-9778-B206A7D226E4}"/>
                </a:ext>
              </a:extLst>
            </p:cNvPr>
            <p:cNvGrpSpPr/>
            <p:nvPr/>
          </p:nvGrpSpPr>
          <p:grpSpPr>
            <a:xfrm>
              <a:off x="636260" y="1806117"/>
              <a:ext cx="5594398" cy="2261906"/>
              <a:chOff x="636260" y="1806117"/>
              <a:chExt cx="5594398" cy="2261906"/>
            </a:xfrm>
          </p:grpSpPr>
          <p:grpSp>
            <p:nvGrpSpPr>
              <p:cNvPr id="24" name="Group 23">
                <a:extLst>
                  <a:ext uri="{FF2B5EF4-FFF2-40B4-BE49-F238E27FC236}">
                    <a16:creationId xmlns:a16="http://schemas.microsoft.com/office/drawing/2014/main" id="{284017AC-2A74-4544-3324-EE5DA8982A8E}"/>
                  </a:ext>
                </a:extLst>
              </p:cNvPr>
              <p:cNvGrpSpPr/>
              <p:nvPr/>
            </p:nvGrpSpPr>
            <p:grpSpPr>
              <a:xfrm>
                <a:off x="636260" y="1806117"/>
                <a:ext cx="5594398" cy="2261906"/>
                <a:chOff x="2159000" y="4344706"/>
                <a:chExt cx="5594398" cy="2261906"/>
              </a:xfrm>
            </p:grpSpPr>
            <p:pic>
              <p:nvPicPr>
                <p:cNvPr id="28" name="Picture 27">
                  <a:extLst>
                    <a:ext uri="{FF2B5EF4-FFF2-40B4-BE49-F238E27FC236}">
                      <a16:creationId xmlns:a16="http://schemas.microsoft.com/office/drawing/2014/main" id="{C58ED048-E0C7-6957-CCE9-C9DEE942332C}"/>
                    </a:ext>
                  </a:extLst>
                </p:cNvPr>
                <p:cNvPicPr>
                  <a:picLocks noChangeAspect="1"/>
                </p:cNvPicPr>
                <p:nvPr/>
              </p:nvPicPr>
              <p:blipFill rotWithShape="1">
                <a:blip r:embed="rId10"/>
                <a:srcRect l="17536" t="14469" r="15561" b="25080"/>
                <a:stretch/>
              </p:blipFill>
              <p:spPr>
                <a:xfrm>
                  <a:off x="2844800" y="4344706"/>
                  <a:ext cx="4222798" cy="2261906"/>
                </a:xfrm>
                <a:prstGeom prst="rect">
                  <a:avLst/>
                </a:prstGeom>
              </p:spPr>
            </p:pic>
            <p:sp>
              <p:nvSpPr>
                <p:cNvPr id="29" name="TextBox 28">
                  <a:extLst>
                    <a:ext uri="{FF2B5EF4-FFF2-40B4-BE49-F238E27FC236}">
                      <a16:creationId xmlns:a16="http://schemas.microsoft.com/office/drawing/2014/main" id="{17FE1C5A-8290-39ED-661A-93DDF9D6B945}"/>
                    </a:ext>
                  </a:extLst>
                </p:cNvPr>
                <p:cNvSpPr txBox="1"/>
                <p:nvPr/>
              </p:nvSpPr>
              <p:spPr>
                <a:xfrm>
                  <a:off x="2159000" y="4572000"/>
                  <a:ext cx="747512" cy="369332"/>
                </a:xfrm>
                <a:prstGeom prst="rect">
                  <a:avLst/>
                </a:prstGeom>
                <a:noFill/>
              </p:spPr>
              <p:txBody>
                <a:bodyPr wrap="none" rtlCol="0">
                  <a:spAutoFit/>
                </a:bodyPr>
                <a:lstStyle/>
                <a:p>
                  <a:r>
                    <a:rPr lang="en-GB" dirty="0"/>
                    <a:t>Port 1</a:t>
                  </a:r>
                </a:p>
              </p:txBody>
            </p:sp>
            <p:sp>
              <p:nvSpPr>
                <p:cNvPr id="30" name="TextBox 29">
                  <a:extLst>
                    <a:ext uri="{FF2B5EF4-FFF2-40B4-BE49-F238E27FC236}">
                      <a16:creationId xmlns:a16="http://schemas.microsoft.com/office/drawing/2014/main" id="{8CA2C954-855B-AFBE-6D89-5D22F984977D}"/>
                    </a:ext>
                  </a:extLst>
                </p:cNvPr>
                <p:cNvSpPr txBox="1"/>
                <p:nvPr/>
              </p:nvSpPr>
              <p:spPr>
                <a:xfrm>
                  <a:off x="2159000" y="5926667"/>
                  <a:ext cx="747512" cy="369332"/>
                </a:xfrm>
                <a:prstGeom prst="rect">
                  <a:avLst/>
                </a:prstGeom>
                <a:noFill/>
              </p:spPr>
              <p:txBody>
                <a:bodyPr wrap="none" rtlCol="0">
                  <a:spAutoFit/>
                </a:bodyPr>
                <a:lstStyle/>
                <a:p>
                  <a:r>
                    <a:rPr lang="en-GB" dirty="0"/>
                    <a:t>Port 2</a:t>
                  </a:r>
                </a:p>
              </p:txBody>
            </p:sp>
            <p:sp>
              <p:nvSpPr>
                <p:cNvPr id="31" name="TextBox 30">
                  <a:extLst>
                    <a:ext uri="{FF2B5EF4-FFF2-40B4-BE49-F238E27FC236}">
                      <a16:creationId xmlns:a16="http://schemas.microsoft.com/office/drawing/2014/main" id="{2EFC3276-AE40-0C70-E567-A1B5C7E1E297}"/>
                    </a:ext>
                  </a:extLst>
                </p:cNvPr>
                <p:cNvSpPr txBox="1"/>
                <p:nvPr/>
              </p:nvSpPr>
              <p:spPr>
                <a:xfrm>
                  <a:off x="7005886" y="5926667"/>
                  <a:ext cx="747512" cy="369332"/>
                </a:xfrm>
                <a:prstGeom prst="rect">
                  <a:avLst/>
                </a:prstGeom>
                <a:noFill/>
              </p:spPr>
              <p:txBody>
                <a:bodyPr wrap="none" rtlCol="0">
                  <a:spAutoFit/>
                </a:bodyPr>
                <a:lstStyle/>
                <a:p>
                  <a:r>
                    <a:rPr lang="en-GB" dirty="0"/>
                    <a:t>Port 3</a:t>
                  </a:r>
                </a:p>
              </p:txBody>
            </p:sp>
            <p:sp>
              <p:nvSpPr>
                <p:cNvPr id="32" name="TextBox 31">
                  <a:extLst>
                    <a:ext uri="{FF2B5EF4-FFF2-40B4-BE49-F238E27FC236}">
                      <a16:creationId xmlns:a16="http://schemas.microsoft.com/office/drawing/2014/main" id="{0E72B572-EF94-F9BA-3455-D9F4C2F9A927}"/>
                    </a:ext>
                  </a:extLst>
                </p:cNvPr>
                <p:cNvSpPr txBox="1"/>
                <p:nvPr/>
              </p:nvSpPr>
              <p:spPr>
                <a:xfrm>
                  <a:off x="7005886" y="4581689"/>
                  <a:ext cx="747512" cy="369332"/>
                </a:xfrm>
                <a:prstGeom prst="rect">
                  <a:avLst/>
                </a:prstGeom>
                <a:noFill/>
              </p:spPr>
              <p:txBody>
                <a:bodyPr wrap="none" rtlCol="0">
                  <a:spAutoFit/>
                </a:bodyPr>
                <a:lstStyle/>
                <a:p>
                  <a:r>
                    <a:rPr lang="en-GB" dirty="0"/>
                    <a:t>Port 4</a:t>
                  </a:r>
                </a:p>
              </p:txBody>
            </p:sp>
          </p:grpSp>
          <p:cxnSp>
            <p:nvCxnSpPr>
              <p:cNvPr id="121" name="Straight Arrow Connector 120">
                <a:extLst>
                  <a:ext uri="{FF2B5EF4-FFF2-40B4-BE49-F238E27FC236}">
                    <a16:creationId xmlns:a16="http://schemas.microsoft.com/office/drawing/2014/main" id="{839ED35E-6441-78DC-19EC-A956F5C31299}"/>
                  </a:ext>
                </a:extLst>
              </p:cNvPr>
              <p:cNvCxnSpPr>
                <a:cxnSpLocks/>
              </p:cNvCxnSpPr>
              <p:nvPr/>
            </p:nvCxnSpPr>
            <p:spPr>
              <a:xfrm>
                <a:off x="3679454" y="1896184"/>
                <a:ext cx="0" cy="35531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22" name="Straight Connector 121">
                <a:extLst>
                  <a:ext uri="{FF2B5EF4-FFF2-40B4-BE49-F238E27FC236}">
                    <a16:creationId xmlns:a16="http://schemas.microsoft.com/office/drawing/2014/main" id="{D16C5873-8AC7-4B1A-6DDC-59EFA76215BC}"/>
                  </a:ext>
                </a:extLst>
              </p:cNvPr>
              <p:cNvCxnSpPr/>
              <p:nvPr/>
            </p:nvCxnSpPr>
            <p:spPr>
              <a:xfrm flipH="1">
                <a:off x="3679454" y="1896184"/>
                <a:ext cx="320352" cy="0"/>
              </a:xfrm>
              <a:prstGeom prst="line">
                <a:avLst/>
              </a:prstGeom>
            </p:spPr>
            <p:style>
              <a:lnRef idx="1">
                <a:schemeClr val="dk1"/>
              </a:lnRef>
              <a:fillRef idx="0">
                <a:schemeClr val="dk1"/>
              </a:fillRef>
              <a:effectRef idx="0">
                <a:schemeClr val="dk1"/>
              </a:effectRef>
              <a:fontRef idx="minor">
                <a:schemeClr val="tx1"/>
              </a:fontRef>
            </p:style>
          </p:cxnSp>
          <p:sp>
            <p:nvSpPr>
              <p:cNvPr id="123" name="TextBox 122">
                <a:extLst>
                  <a:ext uri="{FF2B5EF4-FFF2-40B4-BE49-F238E27FC236}">
                    <a16:creationId xmlns:a16="http://schemas.microsoft.com/office/drawing/2014/main" id="{BD41527A-BDCF-234C-7436-48F9B3F25915}"/>
                  </a:ext>
                </a:extLst>
              </p:cNvPr>
              <p:cNvSpPr txBox="1"/>
              <p:nvPr/>
            </p:nvSpPr>
            <p:spPr>
              <a:xfrm>
                <a:off x="3359101" y="1920875"/>
                <a:ext cx="382059" cy="276999"/>
              </a:xfrm>
              <a:prstGeom prst="rect">
                <a:avLst/>
              </a:prstGeom>
              <a:noFill/>
            </p:spPr>
            <p:txBody>
              <a:bodyPr wrap="square" rtlCol="0">
                <a:spAutoFit/>
              </a:bodyPr>
              <a:lstStyle/>
              <a:p>
                <a:r>
                  <a:rPr lang="en-GB" sz="1200" b="1" dirty="0"/>
                  <a:t>H*</a:t>
                </a:r>
              </a:p>
            </p:txBody>
          </p:sp>
          <p:cxnSp>
            <p:nvCxnSpPr>
              <p:cNvPr id="124" name="Straight Connector 123">
                <a:extLst>
                  <a:ext uri="{FF2B5EF4-FFF2-40B4-BE49-F238E27FC236}">
                    <a16:creationId xmlns:a16="http://schemas.microsoft.com/office/drawing/2014/main" id="{4D615865-DEA8-AA87-52BE-61AEC7629962}"/>
                  </a:ext>
                </a:extLst>
              </p:cNvPr>
              <p:cNvCxnSpPr/>
              <p:nvPr/>
            </p:nvCxnSpPr>
            <p:spPr>
              <a:xfrm flipV="1">
                <a:off x="2496980" y="2678646"/>
                <a:ext cx="0" cy="471502"/>
              </a:xfrm>
              <a:prstGeom prst="line">
                <a:avLst/>
              </a:prstGeom>
            </p:spPr>
            <p:style>
              <a:lnRef idx="1">
                <a:schemeClr val="dk1"/>
              </a:lnRef>
              <a:fillRef idx="0">
                <a:schemeClr val="dk1"/>
              </a:fillRef>
              <a:effectRef idx="0">
                <a:schemeClr val="dk1"/>
              </a:effectRef>
              <a:fontRef idx="minor">
                <a:schemeClr val="tx1"/>
              </a:fontRef>
            </p:style>
          </p:cxnSp>
          <p:cxnSp>
            <p:nvCxnSpPr>
              <p:cNvPr id="125" name="Straight Connector 124">
                <a:extLst>
                  <a:ext uri="{FF2B5EF4-FFF2-40B4-BE49-F238E27FC236}">
                    <a16:creationId xmlns:a16="http://schemas.microsoft.com/office/drawing/2014/main" id="{0C926E63-102C-324C-4756-DEA15C1B27DE}"/>
                  </a:ext>
                </a:extLst>
              </p:cNvPr>
              <p:cNvCxnSpPr/>
              <p:nvPr/>
            </p:nvCxnSpPr>
            <p:spPr>
              <a:xfrm flipV="1">
                <a:off x="4249159" y="2669726"/>
                <a:ext cx="0" cy="471502"/>
              </a:xfrm>
              <a:prstGeom prst="line">
                <a:avLst/>
              </a:prstGeom>
            </p:spPr>
            <p:style>
              <a:lnRef idx="1">
                <a:schemeClr val="dk1"/>
              </a:lnRef>
              <a:fillRef idx="0">
                <a:schemeClr val="dk1"/>
              </a:fillRef>
              <a:effectRef idx="0">
                <a:schemeClr val="dk1"/>
              </a:effectRef>
              <a:fontRef idx="minor">
                <a:schemeClr val="tx1"/>
              </a:fontRef>
            </p:style>
          </p:cxnSp>
          <p:cxnSp>
            <p:nvCxnSpPr>
              <p:cNvPr id="126" name="Straight Arrow Connector 125">
                <a:extLst>
                  <a:ext uri="{FF2B5EF4-FFF2-40B4-BE49-F238E27FC236}">
                    <a16:creationId xmlns:a16="http://schemas.microsoft.com/office/drawing/2014/main" id="{C2EFADA6-8128-0E0A-93CD-E2F59A0DBC9E}"/>
                  </a:ext>
                </a:extLst>
              </p:cNvPr>
              <p:cNvCxnSpPr>
                <a:cxnSpLocks/>
              </p:cNvCxnSpPr>
              <p:nvPr/>
            </p:nvCxnSpPr>
            <p:spPr>
              <a:xfrm>
                <a:off x="2496980" y="2918146"/>
                <a:ext cx="1752179"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27" name="TextBox 126">
                <a:extLst>
                  <a:ext uri="{FF2B5EF4-FFF2-40B4-BE49-F238E27FC236}">
                    <a16:creationId xmlns:a16="http://schemas.microsoft.com/office/drawing/2014/main" id="{13086C03-22DD-E7C4-8D55-D7EBFAF67EC8}"/>
                  </a:ext>
                </a:extLst>
              </p:cNvPr>
              <p:cNvSpPr txBox="1"/>
              <p:nvPr/>
            </p:nvSpPr>
            <p:spPr>
              <a:xfrm>
                <a:off x="3240657" y="2700863"/>
                <a:ext cx="438797" cy="276999"/>
              </a:xfrm>
              <a:prstGeom prst="rect">
                <a:avLst/>
              </a:prstGeom>
              <a:noFill/>
            </p:spPr>
            <p:txBody>
              <a:bodyPr wrap="square" rtlCol="0">
                <a:spAutoFit/>
              </a:bodyPr>
              <a:lstStyle/>
              <a:p>
                <a:r>
                  <a:rPr lang="en-GB" sz="1200" b="1" dirty="0"/>
                  <a:t>W*</a:t>
                </a:r>
              </a:p>
            </p:txBody>
          </p:sp>
        </p:grpSp>
        <p:sp>
          <p:nvSpPr>
            <p:cNvPr id="131" name="TextBox 130">
              <a:extLst>
                <a:ext uri="{FF2B5EF4-FFF2-40B4-BE49-F238E27FC236}">
                  <a16:creationId xmlns:a16="http://schemas.microsoft.com/office/drawing/2014/main" id="{252A83CA-8994-6611-9F3A-37036D902B04}"/>
                </a:ext>
              </a:extLst>
            </p:cNvPr>
            <p:cNvSpPr txBox="1"/>
            <p:nvPr/>
          </p:nvSpPr>
          <p:spPr>
            <a:xfrm>
              <a:off x="1102196" y="3988019"/>
              <a:ext cx="4442662" cy="400110"/>
            </a:xfrm>
            <a:prstGeom prst="rect">
              <a:avLst/>
            </a:prstGeom>
            <a:noFill/>
          </p:spPr>
          <p:txBody>
            <a:bodyPr wrap="square" rtlCol="0">
              <a:spAutoFit/>
            </a:bodyPr>
            <a:lstStyle/>
            <a:p>
              <a:r>
                <a:rPr lang="en-GB" sz="1000" dirty="0"/>
                <a:t>* Main variables for the optimization: we uses also other variables to find better results but even using only these two, a good matching can be reached.</a:t>
              </a:r>
            </a:p>
          </p:txBody>
        </p:sp>
      </p:grpSp>
      <p:sp>
        <p:nvSpPr>
          <p:cNvPr id="133" name="Slide Number Placeholder 132">
            <a:extLst>
              <a:ext uri="{FF2B5EF4-FFF2-40B4-BE49-F238E27FC236}">
                <a16:creationId xmlns:a16="http://schemas.microsoft.com/office/drawing/2014/main" id="{A973567F-82A6-6C39-FD6E-FD35625A29BC}"/>
              </a:ext>
            </a:extLst>
          </p:cNvPr>
          <p:cNvSpPr>
            <a:spLocks noGrp="1"/>
          </p:cNvSpPr>
          <p:nvPr>
            <p:ph type="sldNum" sz="quarter" idx="12"/>
          </p:nvPr>
        </p:nvSpPr>
        <p:spPr/>
        <p:txBody>
          <a:bodyPr/>
          <a:lstStyle/>
          <a:p>
            <a:fld id="{32D4C660-68D7-4D5D-B8B0-2331B029D588}" type="slidenum">
              <a:rPr lang="en-GB" smtClean="0"/>
              <a:t>25</a:t>
            </a:fld>
            <a:endParaRPr lang="en-GB"/>
          </a:p>
        </p:txBody>
      </p:sp>
    </p:spTree>
    <p:extLst>
      <p:ext uri="{BB962C8B-B14F-4D97-AF65-F5344CB8AC3E}">
        <p14:creationId xmlns:p14="http://schemas.microsoft.com/office/powerpoint/2010/main" val="31275742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9F6C0-601A-809C-6AD4-5B9E90E401E9}"/>
              </a:ext>
            </a:extLst>
          </p:cNvPr>
          <p:cNvSpPr>
            <a:spLocks noGrp="1"/>
          </p:cNvSpPr>
          <p:nvPr>
            <p:ph type="title"/>
          </p:nvPr>
        </p:nvSpPr>
        <p:spPr/>
        <p:txBody>
          <a:bodyPr/>
          <a:lstStyle/>
          <a:p>
            <a:r>
              <a:rPr lang="en-GB" dirty="0"/>
              <a:t>Active S-Parameters</a:t>
            </a:r>
          </a:p>
        </p:txBody>
      </p:sp>
      <p:sp>
        <p:nvSpPr>
          <p:cNvPr id="3" name="TextBox 2">
            <a:extLst>
              <a:ext uri="{FF2B5EF4-FFF2-40B4-BE49-F238E27FC236}">
                <a16:creationId xmlns:a16="http://schemas.microsoft.com/office/drawing/2014/main" id="{721B83F2-4068-DB2A-6A60-85B3AC210340}"/>
              </a:ext>
            </a:extLst>
          </p:cNvPr>
          <p:cNvSpPr txBox="1"/>
          <p:nvPr/>
        </p:nvSpPr>
        <p:spPr>
          <a:xfrm>
            <a:off x="838200" y="1525357"/>
            <a:ext cx="10419272" cy="1477328"/>
          </a:xfrm>
          <a:prstGeom prst="rect">
            <a:avLst/>
          </a:prstGeom>
          <a:noFill/>
        </p:spPr>
        <p:txBody>
          <a:bodyPr wrap="square" rtlCol="0">
            <a:spAutoFit/>
          </a:bodyPr>
          <a:lstStyle/>
          <a:p>
            <a:r>
              <a:rPr lang="en-GB" dirty="0"/>
              <a:t>Active S-Parameters identify by definition the reflection coefficient of a certain Port when another Port(s) is (are) excited. Differing from classic S-Parameters where the calculation is performed considering all other ports matched and not excited.</a:t>
            </a:r>
          </a:p>
          <a:p>
            <a:r>
              <a:rPr lang="en-GB" dirty="0"/>
              <a:t>As for classic S-Parameters, the square of an Active S-Parameter gives the reflection coefficient in power at that port. </a:t>
            </a:r>
          </a:p>
        </p:txBody>
      </p:sp>
      <p:grpSp>
        <p:nvGrpSpPr>
          <p:cNvPr id="20" name="Group 19">
            <a:extLst>
              <a:ext uri="{FF2B5EF4-FFF2-40B4-BE49-F238E27FC236}">
                <a16:creationId xmlns:a16="http://schemas.microsoft.com/office/drawing/2014/main" id="{99824A7B-BB7F-CECD-A9AA-22EFE864CF9C}"/>
              </a:ext>
            </a:extLst>
          </p:cNvPr>
          <p:cNvGrpSpPr/>
          <p:nvPr/>
        </p:nvGrpSpPr>
        <p:grpSpPr>
          <a:xfrm>
            <a:off x="7300134" y="3168016"/>
            <a:ext cx="3733051" cy="3236100"/>
            <a:chOff x="7300134" y="3168016"/>
            <a:chExt cx="3733051" cy="3236100"/>
          </a:xfrm>
        </p:grpSpPr>
        <p:grpSp>
          <p:nvGrpSpPr>
            <p:cNvPr id="18" name="Group 17">
              <a:extLst>
                <a:ext uri="{FF2B5EF4-FFF2-40B4-BE49-F238E27FC236}">
                  <a16:creationId xmlns:a16="http://schemas.microsoft.com/office/drawing/2014/main" id="{9A15AE25-D9E9-320E-0DD0-E7AD4E6C987A}"/>
                </a:ext>
              </a:extLst>
            </p:cNvPr>
            <p:cNvGrpSpPr/>
            <p:nvPr/>
          </p:nvGrpSpPr>
          <p:grpSpPr>
            <a:xfrm>
              <a:off x="7300134" y="3168016"/>
              <a:ext cx="3733051" cy="3236100"/>
              <a:chOff x="7300134" y="3168016"/>
              <a:chExt cx="3733051" cy="3236100"/>
            </a:xfrm>
          </p:grpSpPr>
          <p:pic>
            <p:nvPicPr>
              <p:cNvPr id="14" name="Picture 13">
                <a:extLst>
                  <a:ext uri="{FF2B5EF4-FFF2-40B4-BE49-F238E27FC236}">
                    <a16:creationId xmlns:a16="http://schemas.microsoft.com/office/drawing/2014/main" id="{08D8C8BA-98D2-26E9-6B2D-837610D9187E}"/>
                  </a:ext>
                </a:extLst>
              </p:cNvPr>
              <p:cNvPicPr>
                <a:picLocks noChangeAspect="1"/>
              </p:cNvPicPr>
              <p:nvPr/>
            </p:nvPicPr>
            <p:blipFill>
              <a:blip r:embed="rId2"/>
              <a:stretch>
                <a:fillRect/>
              </a:stretch>
            </p:blipFill>
            <p:spPr>
              <a:xfrm>
                <a:off x="7300134" y="3168016"/>
                <a:ext cx="3733051" cy="3236100"/>
              </a:xfrm>
              <a:prstGeom prst="rect">
                <a:avLst/>
              </a:prstGeom>
            </p:spPr>
          </p:pic>
          <p:sp>
            <p:nvSpPr>
              <p:cNvPr id="15" name="Oval 14">
                <a:extLst>
                  <a:ext uri="{FF2B5EF4-FFF2-40B4-BE49-F238E27FC236}">
                    <a16:creationId xmlns:a16="http://schemas.microsoft.com/office/drawing/2014/main" id="{F47CC229-5152-9D51-7818-FF2A356346AC}"/>
                  </a:ext>
                </a:extLst>
              </p:cNvPr>
              <p:cNvSpPr/>
              <p:nvPr/>
            </p:nvSpPr>
            <p:spPr>
              <a:xfrm>
                <a:off x="7556740" y="3454878"/>
                <a:ext cx="370935" cy="150962"/>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7C2F1511-3142-997A-C60C-49CA233665DE}"/>
                  </a:ext>
                </a:extLst>
              </p:cNvPr>
              <p:cNvSpPr/>
              <p:nvPr/>
            </p:nvSpPr>
            <p:spPr>
              <a:xfrm>
                <a:off x="7556739" y="3680164"/>
                <a:ext cx="370935" cy="150962"/>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77802FE-18C6-A8B4-7D08-47406D33E0F1}"/>
                  </a:ext>
                </a:extLst>
              </p:cNvPr>
              <p:cNvSpPr/>
              <p:nvPr/>
            </p:nvSpPr>
            <p:spPr>
              <a:xfrm>
                <a:off x="7556738" y="3833307"/>
                <a:ext cx="370935" cy="150962"/>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TextBox 18">
              <a:extLst>
                <a:ext uri="{FF2B5EF4-FFF2-40B4-BE49-F238E27FC236}">
                  <a16:creationId xmlns:a16="http://schemas.microsoft.com/office/drawing/2014/main" id="{32AE01B6-8288-DD3D-8E88-D93FE402A1BB}"/>
                </a:ext>
              </a:extLst>
            </p:cNvPr>
            <p:cNvSpPr txBox="1"/>
            <p:nvPr/>
          </p:nvSpPr>
          <p:spPr>
            <a:xfrm>
              <a:off x="7556738" y="4089482"/>
              <a:ext cx="3284874" cy="246221"/>
            </a:xfrm>
            <a:prstGeom prst="rect">
              <a:avLst/>
            </a:prstGeom>
            <a:noFill/>
          </p:spPr>
          <p:txBody>
            <a:bodyPr wrap="none" rtlCol="0">
              <a:spAutoFit/>
            </a:bodyPr>
            <a:lstStyle/>
            <a:p>
              <a:r>
                <a:rPr lang="en-GB" sz="1000" b="1" dirty="0">
                  <a:solidFill>
                    <a:srgbClr val="FF0000"/>
                  </a:solidFill>
                </a:rPr>
                <a:t>Port 2 is not excited. At the Port 4 we sweep the phase</a:t>
              </a:r>
            </a:p>
          </p:txBody>
        </p:sp>
      </p:grpSp>
      <p:sp>
        <p:nvSpPr>
          <p:cNvPr id="109" name="Slide Number Placeholder 108">
            <a:extLst>
              <a:ext uri="{FF2B5EF4-FFF2-40B4-BE49-F238E27FC236}">
                <a16:creationId xmlns:a16="http://schemas.microsoft.com/office/drawing/2014/main" id="{0DB8BE29-F540-4E55-2D2C-9D0DE538ED4D}"/>
              </a:ext>
            </a:extLst>
          </p:cNvPr>
          <p:cNvSpPr>
            <a:spLocks noGrp="1"/>
          </p:cNvSpPr>
          <p:nvPr>
            <p:ph type="sldNum" sz="quarter" idx="12"/>
          </p:nvPr>
        </p:nvSpPr>
        <p:spPr/>
        <p:txBody>
          <a:bodyPr/>
          <a:lstStyle/>
          <a:p>
            <a:fld id="{32D4C660-68D7-4D5D-B8B0-2331B029D588}" type="slidenum">
              <a:rPr lang="en-GB" smtClean="0"/>
              <a:t>26</a:t>
            </a:fld>
            <a:endParaRPr lang="en-GB"/>
          </a:p>
        </p:txBody>
      </p:sp>
      <p:grpSp>
        <p:nvGrpSpPr>
          <p:cNvPr id="56" name="Group 55">
            <a:extLst>
              <a:ext uri="{FF2B5EF4-FFF2-40B4-BE49-F238E27FC236}">
                <a16:creationId xmlns:a16="http://schemas.microsoft.com/office/drawing/2014/main" id="{EB9416FC-40EE-CA51-6BF9-CA150771F335}"/>
              </a:ext>
            </a:extLst>
          </p:cNvPr>
          <p:cNvGrpSpPr/>
          <p:nvPr/>
        </p:nvGrpSpPr>
        <p:grpSpPr>
          <a:xfrm>
            <a:off x="696141" y="3021813"/>
            <a:ext cx="6213925" cy="3675167"/>
            <a:chOff x="696141" y="3021813"/>
            <a:chExt cx="6213925" cy="3675167"/>
          </a:xfrm>
        </p:grpSpPr>
        <p:grpSp>
          <p:nvGrpSpPr>
            <p:cNvPr id="106" name="Group 105">
              <a:extLst>
                <a:ext uri="{FF2B5EF4-FFF2-40B4-BE49-F238E27FC236}">
                  <a16:creationId xmlns:a16="http://schemas.microsoft.com/office/drawing/2014/main" id="{474F1309-9076-7E9F-9D82-6CD9D6CCE438}"/>
                </a:ext>
              </a:extLst>
            </p:cNvPr>
            <p:cNvGrpSpPr/>
            <p:nvPr/>
          </p:nvGrpSpPr>
          <p:grpSpPr>
            <a:xfrm>
              <a:off x="2398731" y="4737957"/>
              <a:ext cx="2864418" cy="280062"/>
              <a:chOff x="2030231" y="4824189"/>
              <a:chExt cx="2864418" cy="280062"/>
            </a:xfrm>
          </p:grpSpPr>
          <p:cxnSp>
            <p:nvCxnSpPr>
              <p:cNvPr id="102" name="Straight Connector 101">
                <a:extLst>
                  <a:ext uri="{FF2B5EF4-FFF2-40B4-BE49-F238E27FC236}">
                    <a16:creationId xmlns:a16="http://schemas.microsoft.com/office/drawing/2014/main" id="{C6EB86C0-A8CC-3317-2136-D193FFE42039}"/>
                  </a:ext>
                </a:extLst>
              </p:cNvPr>
              <p:cNvCxnSpPr/>
              <p:nvPr/>
            </p:nvCxnSpPr>
            <p:spPr>
              <a:xfrm>
                <a:off x="2030231" y="4967820"/>
                <a:ext cx="376687" cy="0"/>
              </a:xfrm>
              <a:prstGeom prst="line">
                <a:avLst/>
              </a:prstGeom>
            </p:spPr>
            <p:style>
              <a:lnRef idx="2">
                <a:schemeClr val="accent1"/>
              </a:lnRef>
              <a:fillRef idx="0">
                <a:schemeClr val="accent1"/>
              </a:fillRef>
              <a:effectRef idx="1">
                <a:schemeClr val="accent1"/>
              </a:effectRef>
              <a:fontRef idx="minor">
                <a:schemeClr val="tx1"/>
              </a:fontRef>
            </p:style>
          </p:cxnSp>
          <p:sp>
            <p:nvSpPr>
              <p:cNvPr id="103" name="TextBox 102">
                <a:extLst>
                  <a:ext uri="{FF2B5EF4-FFF2-40B4-BE49-F238E27FC236}">
                    <a16:creationId xmlns:a16="http://schemas.microsoft.com/office/drawing/2014/main" id="{BEDA1220-C5B9-CC5F-3FB9-22E18043AED3}"/>
                  </a:ext>
                </a:extLst>
              </p:cNvPr>
              <p:cNvSpPr txBox="1"/>
              <p:nvPr/>
            </p:nvSpPr>
            <p:spPr>
              <a:xfrm>
                <a:off x="2465137" y="4827252"/>
                <a:ext cx="747577" cy="276999"/>
              </a:xfrm>
              <a:prstGeom prst="rect">
                <a:avLst/>
              </a:prstGeom>
              <a:noFill/>
            </p:spPr>
            <p:txBody>
              <a:bodyPr wrap="none" rtlCol="0">
                <a:spAutoFit/>
              </a:bodyPr>
              <a:lstStyle/>
              <a:p>
                <a:r>
                  <a:rPr lang="en-GB" sz="1200" b="1" dirty="0"/>
                  <a:t>Allowed</a:t>
                </a:r>
              </a:p>
            </p:txBody>
          </p:sp>
          <p:cxnSp>
            <p:nvCxnSpPr>
              <p:cNvPr id="104" name="Straight Connector 103">
                <a:extLst>
                  <a:ext uri="{FF2B5EF4-FFF2-40B4-BE49-F238E27FC236}">
                    <a16:creationId xmlns:a16="http://schemas.microsoft.com/office/drawing/2014/main" id="{FBD6DC45-265E-98C9-D75F-78BEA605CC71}"/>
                  </a:ext>
                </a:extLst>
              </p:cNvPr>
              <p:cNvCxnSpPr/>
              <p:nvPr/>
            </p:nvCxnSpPr>
            <p:spPr>
              <a:xfrm>
                <a:off x="3406808" y="4967820"/>
                <a:ext cx="376687" cy="0"/>
              </a:xfrm>
              <a:prstGeom prst="line">
                <a:avLst/>
              </a:prstGeom>
              <a:ln>
                <a:solidFill>
                  <a:srgbClr val="C00000"/>
                </a:solidFill>
                <a:prstDash val="sysDash"/>
              </a:ln>
            </p:spPr>
            <p:style>
              <a:lnRef idx="2">
                <a:schemeClr val="accent1"/>
              </a:lnRef>
              <a:fillRef idx="0">
                <a:schemeClr val="accent1"/>
              </a:fillRef>
              <a:effectRef idx="1">
                <a:schemeClr val="accent1"/>
              </a:effectRef>
              <a:fontRef idx="minor">
                <a:schemeClr val="tx1"/>
              </a:fontRef>
            </p:style>
          </p:cxnSp>
          <p:sp>
            <p:nvSpPr>
              <p:cNvPr id="105" name="TextBox 104">
                <a:extLst>
                  <a:ext uri="{FF2B5EF4-FFF2-40B4-BE49-F238E27FC236}">
                    <a16:creationId xmlns:a16="http://schemas.microsoft.com/office/drawing/2014/main" id="{29FBC7A9-164C-7307-683F-E0B94918E201}"/>
                  </a:ext>
                </a:extLst>
              </p:cNvPr>
              <p:cNvSpPr txBox="1"/>
              <p:nvPr/>
            </p:nvSpPr>
            <p:spPr>
              <a:xfrm>
                <a:off x="3861738" y="4824189"/>
                <a:ext cx="1032911" cy="276999"/>
              </a:xfrm>
              <a:prstGeom prst="rect">
                <a:avLst/>
              </a:prstGeom>
              <a:noFill/>
            </p:spPr>
            <p:txBody>
              <a:bodyPr wrap="none" rtlCol="0">
                <a:spAutoFit/>
              </a:bodyPr>
              <a:lstStyle/>
              <a:p>
                <a:r>
                  <a:rPr lang="en-GB" sz="1200" b="1" dirty="0"/>
                  <a:t>Not Allowed</a:t>
                </a:r>
              </a:p>
            </p:txBody>
          </p:sp>
        </p:grpSp>
        <p:grpSp>
          <p:nvGrpSpPr>
            <p:cNvPr id="55" name="Group 54">
              <a:extLst>
                <a:ext uri="{FF2B5EF4-FFF2-40B4-BE49-F238E27FC236}">
                  <a16:creationId xmlns:a16="http://schemas.microsoft.com/office/drawing/2014/main" id="{26CB4542-D623-84D0-A232-F00D8F7EE7E9}"/>
                </a:ext>
              </a:extLst>
            </p:cNvPr>
            <p:cNvGrpSpPr/>
            <p:nvPr/>
          </p:nvGrpSpPr>
          <p:grpSpPr>
            <a:xfrm>
              <a:off x="747748" y="3021813"/>
              <a:ext cx="6162318" cy="1654443"/>
              <a:chOff x="747748" y="3021813"/>
              <a:chExt cx="6162318" cy="1654443"/>
            </a:xfrm>
          </p:grpSpPr>
          <p:grpSp>
            <p:nvGrpSpPr>
              <p:cNvPr id="100" name="Group 99">
                <a:extLst>
                  <a:ext uri="{FF2B5EF4-FFF2-40B4-BE49-F238E27FC236}">
                    <a16:creationId xmlns:a16="http://schemas.microsoft.com/office/drawing/2014/main" id="{48655A7F-B7DA-EAF6-3757-D7E674857FA0}"/>
                  </a:ext>
                </a:extLst>
              </p:cNvPr>
              <p:cNvGrpSpPr/>
              <p:nvPr/>
            </p:nvGrpSpPr>
            <p:grpSpPr>
              <a:xfrm>
                <a:off x="747748" y="3252504"/>
                <a:ext cx="6162318" cy="1423752"/>
                <a:chOff x="735434" y="3337432"/>
                <a:chExt cx="6162318" cy="1423752"/>
              </a:xfrm>
            </p:grpSpPr>
            <p:grpSp>
              <p:nvGrpSpPr>
                <p:cNvPr id="12" name="Group 11">
                  <a:extLst>
                    <a:ext uri="{FF2B5EF4-FFF2-40B4-BE49-F238E27FC236}">
                      <a16:creationId xmlns:a16="http://schemas.microsoft.com/office/drawing/2014/main" id="{958A671B-0270-B5D7-80CF-B86504895B88}"/>
                    </a:ext>
                  </a:extLst>
                </p:cNvPr>
                <p:cNvGrpSpPr/>
                <p:nvPr/>
              </p:nvGrpSpPr>
              <p:grpSpPr>
                <a:xfrm>
                  <a:off x="735434" y="3337432"/>
                  <a:ext cx="6162318" cy="1423752"/>
                  <a:chOff x="407630" y="4304186"/>
                  <a:chExt cx="6162318" cy="1423752"/>
                </a:xfrm>
              </p:grpSpPr>
              <p:pic>
                <p:nvPicPr>
                  <p:cNvPr id="7" name="Picture 6">
                    <a:extLst>
                      <a:ext uri="{FF2B5EF4-FFF2-40B4-BE49-F238E27FC236}">
                        <a16:creationId xmlns:a16="http://schemas.microsoft.com/office/drawing/2014/main" id="{180C0DB0-C79A-F9AA-2E71-E77C9FC84785}"/>
                      </a:ext>
                    </a:extLst>
                  </p:cNvPr>
                  <p:cNvPicPr>
                    <a:picLocks noChangeAspect="1"/>
                  </p:cNvPicPr>
                  <p:nvPr/>
                </p:nvPicPr>
                <p:blipFill>
                  <a:blip r:embed="rId3"/>
                  <a:srcRect l="2133" t="28250" r="5007" b="34014"/>
                  <a:stretch/>
                </p:blipFill>
                <p:spPr>
                  <a:xfrm>
                    <a:off x="885645" y="4312081"/>
                    <a:ext cx="5210355" cy="1415857"/>
                  </a:xfrm>
                  <a:prstGeom prst="rect">
                    <a:avLst/>
                  </a:prstGeom>
                </p:spPr>
              </p:pic>
              <p:sp>
                <p:nvSpPr>
                  <p:cNvPr id="8" name="TextBox 7">
                    <a:extLst>
                      <a:ext uri="{FF2B5EF4-FFF2-40B4-BE49-F238E27FC236}">
                        <a16:creationId xmlns:a16="http://schemas.microsoft.com/office/drawing/2014/main" id="{8DCC73F6-D8FC-D7AD-2942-87865BA96B54}"/>
                      </a:ext>
                    </a:extLst>
                  </p:cNvPr>
                  <p:cNvSpPr txBox="1"/>
                  <p:nvPr/>
                </p:nvSpPr>
                <p:spPr>
                  <a:xfrm>
                    <a:off x="459070" y="4304186"/>
                    <a:ext cx="506870"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Port1 </a:t>
                    </a:r>
                  </a:p>
                </p:txBody>
              </p:sp>
              <p:sp>
                <p:nvSpPr>
                  <p:cNvPr id="9" name="TextBox 8">
                    <a:extLst>
                      <a:ext uri="{FF2B5EF4-FFF2-40B4-BE49-F238E27FC236}">
                        <a16:creationId xmlns:a16="http://schemas.microsoft.com/office/drawing/2014/main" id="{A4C1E353-5302-6962-B045-4C079DB7638D}"/>
                      </a:ext>
                    </a:extLst>
                  </p:cNvPr>
                  <p:cNvSpPr txBox="1"/>
                  <p:nvPr/>
                </p:nvSpPr>
                <p:spPr>
                  <a:xfrm>
                    <a:off x="407630" y="5364122"/>
                    <a:ext cx="478015"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Port2</a:t>
                    </a:r>
                  </a:p>
                </p:txBody>
              </p:sp>
              <p:sp>
                <p:nvSpPr>
                  <p:cNvPr id="10" name="TextBox 9">
                    <a:extLst>
                      <a:ext uri="{FF2B5EF4-FFF2-40B4-BE49-F238E27FC236}">
                        <a16:creationId xmlns:a16="http://schemas.microsoft.com/office/drawing/2014/main" id="{875672A1-AB32-BA0C-2ABE-08F55D14A64E}"/>
                      </a:ext>
                    </a:extLst>
                  </p:cNvPr>
                  <p:cNvSpPr txBox="1"/>
                  <p:nvPr/>
                </p:nvSpPr>
                <p:spPr>
                  <a:xfrm>
                    <a:off x="6056782" y="5322208"/>
                    <a:ext cx="506869"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Port3 </a:t>
                    </a:r>
                  </a:p>
                </p:txBody>
              </p:sp>
              <p:sp>
                <p:nvSpPr>
                  <p:cNvPr id="11" name="TextBox 10">
                    <a:extLst>
                      <a:ext uri="{FF2B5EF4-FFF2-40B4-BE49-F238E27FC236}">
                        <a16:creationId xmlns:a16="http://schemas.microsoft.com/office/drawing/2014/main" id="{22B48E5E-9A50-7679-27EE-54333861D818}"/>
                      </a:ext>
                    </a:extLst>
                  </p:cNvPr>
                  <p:cNvSpPr txBox="1"/>
                  <p:nvPr/>
                </p:nvSpPr>
                <p:spPr>
                  <a:xfrm>
                    <a:off x="6063078" y="4352661"/>
                    <a:ext cx="506870"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Port4 </a:t>
                    </a:r>
                  </a:p>
                </p:txBody>
              </p:sp>
            </p:grpSp>
            <p:grpSp>
              <p:nvGrpSpPr>
                <p:cNvPr id="27" name="Group 26">
                  <a:extLst>
                    <a:ext uri="{FF2B5EF4-FFF2-40B4-BE49-F238E27FC236}">
                      <a16:creationId xmlns:a16="http://schemas.microsoft.com/office/drawing/2014/main" id="{4DFCBBA0-16AA-B12A-6643-E4708DAF18C4}"/>
                    </a:ext>
                  </a:extLst>
                </p:cNvPr>
                <p:cNvGrpSpPr/>
                <p:nvPr/>
              </p:nvGrpSpPr>
              <p:grpSpPr>
                <a:xfrm>
                  <a:off x="1820174" y="3666222"/>
                  <a:ext cx="4068936" cy="854256"/>
                  <a:chOff x="1820174" y="3605840"/>
                  <a:chExt cx="4068936" cy="854256"/>
                </a:xfrm>
              </p:grpSpPr>
              <p:cxnSp>
                <p:nvCxnSpPr>
                  <p:cNvPr id="22" name="Straight Arrow Connector 21">
                    <a:extLst>
                      <a:ext uri="{FF2B5EF4-FFF2-40B4-BE49-F238E27FC236}">
                        <a16:creationId xmlns:a16="http://schemas.microsoft.com/office/drawing/2014/main" id="{1A51CEC4-541F-1F67-0FDF-81F877A32831}"/>
                      </a:ext>
                    </a:extLst>
                  </p:cNvPr>
                  <p:cNvCxnSpPr/>
                  <p:nvPr/>
                </p:nvCxnSpPr>
                <p:spPr>
                  <a:xfrm>
                    <a:off x="1820174" y="3605840"/>
                    <a:ext cx="138022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Connector: Curved 23">
                    <a:extLst>
                      <a:ext uri="{FF2B5EF4-FFF2-40B4-BE49-F238E27FC236}">
                        <a16:creationId xmlns:a16="http://schemas.microsoft.com/office/drawing/2014/main" id="{F7E81EF7-E2BE-7FF0-AEAA-4640A1CA55F7}"/>
                      </a:ext>
                    </a:extLst>
                  </p:cNvPr>
                  <p:cNvCxnSpPr>
                    <a:cxnSpLocks/>
                  </p:cNvCxnSpPr>
                  <p:nvPr/>
                </p:nvCxnSpPr>
                <p:spPr>
                  <a:xfrm>
                    <a:off x="1820174" y="3605840"/>
                    <a:ext cx="4068936" cy="854256"/>
                  </a:xfrm>
                  <a:prstGeom prst="curved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Connector: Curved 25">
                    <a:extLst>
                      <a:ext uri="{FF2B5EF4-FFF2-40B4-BE49-F238E27FC236}">
                        <a16:creationId xmlns:a16="http://schemas.microsoft.com/office/drawing/2014/main" id="{78D4BB4F-2BC8-AA51-9050-9FD395F8F4EC}"/>
                      </a:ext>
                    </a:extLst>
                  </p:cNvPr>
                  <p:cNvCxnSpPr>
                    <a:cxnSpLocks/>
                  </p:cNvCxnSpPr>
                  <p:nvPr/>
                </p:nvCxnSpPr>
                <p:spPr>
                  <a:xfrm>
                    <a:off x="3105509" y="3605840"/>
                    <a:ext cx="2783601" cy="13942"/>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grpSp>
            <p:cxnSp>
              <p:nvCxnSpPr>
                <p:cNvPr id="41" name="Connector: Curved 40">
                  <a:extLst>
                    <a:ext uri="{FF2B5EF4-FFF2-40B4-BE49-F238E27FC236}">
                      <a16:creationId xmlns:a16="http://schemas.microsoft.com/office/drawing/2014/main" id="{D49B12A7-9809-7E21-EF38-35B875BFC662}"/>
                    </a:ext>
                  </a:extLst>
                </p:cNvPr>
                <p:cNvCxnSpPr>
                  <a:cxnSpLocks/>
                </p:cNvCxnSpPr>
                <p:nvPr/>
              </p:nvCxnSpPr>
              <p:spPr>
                <a:xfrm rot="10800000" flipV="1">
                  <a:off x="1691464" y="3676679"/>
                  <a:ext cx="1438623" cy="847284"/>
                </a:xfrm>
                <a:prstGeom prst="curvedConnector3">
                  <a:avLst>
                    <a:gd name="adj1" fmla="val 830"/>
                  </a:avLst>
                </a:prstGeom>
                <a:ln>
                  <a:solidFill>
                    <a:srgbClr val="C00000"/>
                  </a:solidFill>
                  <a:prstDash val="sysDash"/>
                  <a:tailEnd type="triangle"/>
                </a:ln>
              </p:spPr>
              <p:style>
                <a:lnRef idx="2">
                  <a:schemeClr val="accent1"/>
                </a:lnRef>
                <a:fillRef idx="0">
                  <a:schemeClr val="accent1"/>
                </a:fillRef>
                <a:effectRef idx="1">
                  <a:schemeClr val="accent1"/>
                </a:effectRef>
                <a:fontRef idx="minor">
                  <a:schemeClr val="tx1"/>
                </a:fontRef>
              </p:style>
            </p:cxnSp>
          </p:grpSp>
          <p:sp>
            <p:nvSpPr>
              <p:cNvPr id="44" name="Arrow: Right 43">
                <a:extLst>
                  <a:ext uri="{FF2B5EF4-FFF2-40B4-BE49-F238E27FC236}">
                    <a16:creationId xmlns:a16="http://schemas.microsoft.com/office/drawing/2014/main" id="{D6CFFA4C-BCBA-30F2-F1BC-C14CCC037512}"/>
                  </a:ext>
                </a:extLst>
              </p:cNvPr>
              <p:cNvSpPr/>
              <p:nvPr/>
            </p:nvSpPr>
            <p:spPr>
              <a:xfrm>
                <a:off x="903053" y="3514183"/>
                <a:ext cx="259419" cy="178313"/>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Arrow: Right 44">
                <a:extLst>
                  <a:ext uri="{FF2B5EF4-FFF2-40B4-BE49-F238E27FC236}">
                    <a16:creationId xmlns:a16="http://schemas.microsoft.com/office/drawing/2014/main" id="{F8841117-A56A-B354-E67B-0A18ECA47209}"/>
                  </a:ext>
                </a:extLst>
              </p:cNvPr>
              <p:cNvSpPr/>
              <p:nvPr/>
            </p:nvSpPr>
            <p:spPr>
              <a:xfrm>
                <a:off x="6526921" y="3513859"/>
                <a:ext cx="259419" cy="178313"/>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Arrow: Right 45">
                <a:extLst>
                  <a:ext uri="{FF2B5EF4-FFF2-40B4-BE49-F238E27FC236}">
                    <a16:creationId xmlns:a16="http://schemas.microsoft.com/office/drawing/2014/main" id="{53080A66-DABD-234E-5524-E0BCBB04861B}"/>
                  </a:ext>
                </a:extLst>
              </p:cNvPr>
              <p:cNvSpPr/>
              <p:nvPr/>
            </p:nvSpPr>
            <p:spPr>
              <a:xfrm>
                <a:off x="6526921" y="4464910"/>
                <a:ext cx="259419" cy="178313"/>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id="{0175EA99-63EE-A13E-12C4-0098EEFCC98D}"/>
                  </a:ext>
                </a:extLst>
              </p:cNvPr>
              <p:cNvSpPr txBox="1"/>
              <p:nvPr/>
            </p:nvSpPr>
            <p:spPr>
              <a:xfrm>
                <a:off x="3086671" y="3021813"/>
                <a:ext cx="1616113" cy="276999"/>
              </a:xfrm>
              <a:prstGeom prst="rect">
                <a:avLst/>
              </a:prstGeom>
              <a:noFill/>
            </p:spPr>
            <p:txBody>
              <a:bodyPr wrap="square" rtlCol="0">
                <a:spAutoFit/>
              </a:bodyPr>
              <a:lstStyle/>
              <a:p>
                <a:r>
                  <a:rPr lang="en-GB" sz="1200" b="1" dirty="0"/>
                  <a:t>Feeding from Port 1</a:t>
                </a:r>
              </a:p>
            </p:txBody>
          </p:sp>
        </p:grpSp>
        <p:grpSp>
          <p:nvGrpSpPr>
            <p:cNvPr id="54" name="Group 53">
              <a:extLst>
                <a:ext uri="{FF2B5EF4-FFF2-40B4-BE49-F238E27FC236}">
                  <a16:creationId xmlns:a16="http://schemas.microsoft.com/office/drawing/2014/main" id="{E8705CD6-416F-BA1B-EBA6-218F87579B37}"/>
                </a:ext>
              </a:extLst>
            </p:cNvPr>
            <p:cNvGrpSpPr/>
            <p:nvPr/>
          </p:nvGrpSpPr>
          <p:grpSpPr>
            <a:xfrm>
              <a:off x="696141" y="5089769"/>
              <a:ext cx="6171985" cy="1607211"/>
              <a:chOff x="696141" y="5089769"/>
              <a:chExt cx="6171985" cy="1607211"/>
            </a:xfrm>
          </p:grpSpPr>
          <p:grpSp>
            <p:nvGrpSpPr>
              <p:cNvPr id="99" name="Group 98">
                <a:extLst>
                  <a:ext uri="{FF2B5EF4-FFF2-40B4-BE49-F238E27FC236}">
                    <a16:creationId xmlns:a16="http://schemas.microsoft.com/office/drawing/2014/main" id="{B287AAAF-682B-9F7A-70E3-B96265376A7D}"/>
                  </a:ext>
                </a:extLst>
              </p:cNvPr>
              <p:cNvGrpSpPr/>
              <p:nvPr/>
            </p:nvGrpSpPr>
            <p:grpSpPr>
              <a:xfrm>
                <a:off x="696141" y="5281123"/>
                <a:ext cx="6171985" cy="1415857"/>
                <a:chOff x="689984" y="5092536"/>
                <a:chExt cx="6171985" cy="1415857"/>
              </a:xfrm>
            </p:grpSpPr>
            <p:grpSp>
              <p:nvGrpSpPr>
                <p:cNvPr id="60" name="Group 59">
                  <a:extLst>
                    <a:ext uri="{FF2B5EF4-FFF2-40B4-BE49-F238E27FC236}">
                      <a16:creationId xmlns:a16="http://schemas.microsoft.com/office/drawing/2014/main" id="{8789EC6D-3BBA-EB10-D6FB-7E1EC91DA36D}"/>
                    </a:ext>
                  </a:extLst>
                </p:cNvPr>
                <p:cNvGrpSpPr/>
                <p:nvPr/>
              </p:nvGrpSpPr>
              <p:grpSpPr>
                <a:xfrm>
                  <a:off x="689984" y="5092536"/>
                  <a:ext cx="6171985" cy="1415857"/>
                  <a:chOff x="402030" y="4312081"/>
                  <a:chExt cx="6171985" cy="1415857"/>
                </a:xfrm>
              </p:grpSpPr>
              <p:pic>
                <p:nvPicPr>
                  <p:cNvPr id="61" name="Picture 60">
                    <a:extLst>
                      <a:ext uri="{FF2B5EF4-FFF2-40B4-BE49-F238E27FC236}">
                        <a16:creationId xmlns:a16="http://schemas.microsoft.com/office/drawing/2014/main" id="{EE1BB1C8-1E0A-EFBE-F784-D65F0C76BEC6}"/>
                      </a:ext>
                    </a:extLst>
                  </p:cNvPr>
                  <p:cNvPicPr>
                    <a:picLocks noChangeAspect="1"/>
                  </p:cNvPicPr>
                  <p:nvPr/>
                </p:nvPicPr>
                <p:blipFill>
                  <a:blip r:embed="rId3"/>
                  <a:srcRect l="2133" t="28250" r="5007" b="34014"/>
                  <a:stretch/>
                </p:blipFill>
                <p:spPr>
                  <a:xfrm>
                    <a:off x="885645" y="4312081"/>
                    <a:ext cx="5210355" cy="1415857"/>
                  </a:xfrm>
                  <a:prstGeom prst="rect">
                    <a:avLst/>
                  </a:prstGeom>
                </p:spPr>
              </p:pic>
              <p:sp>
                <p:nvSpPr>
                  <p:cNvPr id="62" name="TextBox 61">
                    <a:extLst>
                      <a:ext uri="{FF2B5EF4-FFF2-40B4-BE49-F238E27FC236}">
                        <a16:creationId xmlns:a16="http://schemas.microsoft.com/office/drawing/2014/main" id="{F231B21C-ACD4-79B6-0192-C84A823B1F63}"/>
                      </a:ext>
                    </a:extLst>
                  </p:cNvPr>
                  <p:cNvSpPr txBox="1"/>
                  <p:nvPr/>
                </p:nvSpPr>
                <p:spPr>
                  <a:xfrm>
                    <a:off x="402030" y="4326269"/>
                    <a:ext cx="506870"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Port1 </a:t>
                    </a:r>
                  </a:p>
                </p:txBody>
              </p:sp>
              <p:sp>
                <p:nvSpPr>
                  <p:cNvPr id="63" name="TextBox 62">
                    <a:extLst>
                      <a:ext uri="{FF2B5EF4-FFF2-40B4-BE49-F238E27FC236}">
                        <a16:creationId xmlns:a16="http://schemas.microsoft.com/office/drawing/2014/main" id="{A27A996D-D32C-924D-1148-6BD9B2033A81}"/>
                      </a:ext>
                    </a:extLst>
                  </p:cNvPr>
                  <p:cNvSpPr txBox="1"/>
                  <p:nvPr/>
                </p:nvSpPr>
                <p:spPr>
                  <a:xfrm>
                    <a:off x="407630" y="5364122"/>
                    <a:ext cx="478015"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Port2</a:t>
                    </a:r>
                  </a:p>
                </p:txBody>
              </p:sp>
              <p:sp>
                <p:nvSpPr>
                  <p:cNvPr id="64" name="TextBox 63">
                    <a:extLst>
                      <a:ext uri="{FF2B5EF4-FFF2-40B4-BE49-F238E27FC236}">
                        <a16:creationId xmlns:a16="http://schemas.microsoft.com/office/drawing/2014/main" id="{1B950000-4E84-42AF-1666-B035B30AA6CE}"/>
                      </a:ext>
                    </a:extLst>
                  </p:cNvPr>
                  <p:cNvSpPr txBox="1"/>
                  <p:nvPr/>
                </p:nvSpPr>
                <p:spPr>
                  <a:xfrm>
                    <a:off x="6067145" y="5234388"/>
                    <a:ext cx="506869"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Port3 </a:t>
                    </a:r>
                  </a:p>
                </p:txBody>
              </p:sp>
              <p:sp>
                <p:nvSpPr>
                  <p:cNvPr id="65" name="TextBox 64">
                    <a:extLst>
                      <a:ext uri="{FF2B5EF4-FFF2-40B4-BE49-F238E27FC236}">
                        <a16:creationId xmlns:a16="http://schemas.microsoft.com/office/drawing/2014/main" id="{7A9604A2-D29C-9464-3D05-8C6FFC926DD1}"/>
                      </a:ext>
                    </a:extLst>
                  </p:cNvPr>
                  <p:cNvSpPr txBox="1"/>
                  <p:nvPr/>
                </p:nvSpPr>
                <p:spPr>
                  <a:xfrm>
                    <a:off x="6067145" y="4314423"/>
                    <a:ext cx="506870" cy="24622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FF0000"/>
                        </a:solidFill>
                        <a:effectLst/>
                        <a:uLnTx/>
                        <a:uFillTx/>
                        <a:latin typeface="Calibri" panose="020F0502020204030204"/>
                        <a:ea typeface="+mn-ea"/>
                        <a:cs typeface="+mn-cs"/>
                      </a:rPr>
                      <a:t>Port4 </a:t>
                    </a:r>
                  </a:p>
                </p:txBody>
              </p:sp>
            </p:grpSp>
            <p:cxnSp>
              <p:nvCxnSpPr>
                <p:cNvPr id="67" name="Straight Arrow Connector 66">
                  <a:extLst>
                    <a:ext uri="{FF2B5EF4-FFF2-40B4-BE49-F238E27FC236}">
                      <a16:creationId xmlns:a16="http://schemas.microsoft.com/office/drawing/2014/main" id="{0D620BF5-8259-A488-F71D-1696F648A681}"/>
                    </a:ext>
                  </a:extLst>
                </p:cNvPr>
                <p:cNvCxnSpPr>
                  <a:cxnSpLocks/>
                </p:cNvCxnSpPr>
                <p:nvPr/>
              </p:nvCxnSpPr>
              <p:spPr>
                <a:xfrm flipH="1">
                  <a:off x="4882551" y="5373614"/>
                  <a:ext cx="130258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1" name="Straight Arrow Connector 70">
                  <a:extLst>
                    <a:ext uri="{FF2B5EF4-FFF2-40B4-BE49-F238E27FC236}">
                      <a16:creationId xmlns:a16="http://schemas.microsoft.com/office/drawing/2014/main" id="{D1FDCE55-D3D0-B731-4007-4FE2EF83E983}"/>
                    </a:ext>
                  </a:extLst>
                </p:cNvPr>
                <p:cNvCxnSpPr>
                  <a:cxnSpLocks/>
                </p:cNvCxnSpPr>
                <p:nvPr/>
              </p:nvCxnSpPr>
              <p:spPr>
                <a:xfrm flipH="1">
                  <a:off x="1570009" y="5373614"/>
                  <a:ext cx="331254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5" name="Connector: Curved 74">
                  <a:extLst>
                    <a:ext uri="{FF2B5EF4-FFF2-40B4-BE49-F238E27FC236}">
                      <a16:creationId xmlns:a16="http://schemas.microsoft.com/office/drawing/2014/main" id="{8E8EEE39-6501-892A-75DA-CE5485D4F853}"/>
                    </a:ext>
                  </a:extLst>
                </p:cNvPr>
                <p:cNvCxnSpPr>
                  <a:cxnSpLocks/>
                </p:cNvCxnSpPr>
                <p:nvPr/>
              </p:nvCxnSpPr>
              <p:spPr>
                <a:xfrm rot="10800000" flipV="1">
                  <a:off x="1570011" y="5373613"/>
                  <a:ext cx="4615129" cy="894071"/>
                </a:xfrm>
                <a:prstGeom prst="curvedConnector3">
                  <a:avLst>
                    <a:gd name="adj1" fmla="val 5243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7" name="Straight Arrow Connector 76">
                  <a:extLst>
                    <a:ext uri="{FF2B5EF4-FFF2-40B4-BE49-F238E27FC236}">
                      <a16:creationId xmlns:a16="http://schemas.microsoft.com/office/drawing/2014/main" id="{90A1865D-D868-249D-B745-9658645FF1AA}"/>
                    </a:ext>
                  </a:extLst>
                </p:cNvPr>
                <p:cNvCxnSpPr>
                  <a:cxnSpLocks/>
                </p:cNvCxnSpPr>
                <p:nvPr/>
              </p:nvCxnSpPr>
              <p:spPr>
                <a:xfrm flipH="1">
                  <a:off x="4882550" y="6144577"/>
                  <a:ext cx="1302589" cy="0"/>
                </a:xfrm>
                <a:prstGeom prst="straightConnector1">
                  <a:avLst/>
                </a:prstGeom>
                <a:ln>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8" name="Straight Arrow Connector 77">
                  <a:extLst>
                    <a:ext uri="{FF2B5EF4-FFF2-40B4-BE49-F238E27FC236}">
                      <a16:creationId xmlns:a16="http://schemas.microsoft.com/office/drawing/2014/main" id="{190F7B98-807D-021A-CFDD-157D0A008480}"/>
                    </a:ext>
                  </a:extLst>
                </p:cNvPr>
                <p:cNvCxnSpPr>
                  <a:cxnSpLocks/>
                </p:cNvCxnSpPr>
                <p:nvPr/>
              </p:nvCxnSpPr>
              <p:spPr>
                <a:xfrm flipH="1">
                  <a:off x="1570008" y="6144577"/>
                  <a:ext cx="3312542" cy="0"/>
                </a:xfrm>
                <a:prstGeom prst="straightConnector1">
                  <a:avLst/>
                </a:prstGeom>
                <a:ln>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0" name="Connector: Curved 79">
                  <a:extLst>
                    <a:ext uri="{FF2B5EF4-FFF2-40B4-BE49-F238E27FC236}">
                      <a16:creationId xmlns:a16="http://schemas.microsoft.com/office/drawing/2014/main" id="{1F609281-E2DD-F1CD-FC4A-76BF160FAC32}"/>
                    </a:ext>
                  </a:extLst>
                </p:cNvPr>
                <p:cNvCxnSpPr>
                  <a:cxnSpLocks/>
                </p:cNvCxnSpPr>
                <p:nvPr/>
              </p:nvCxnSpPr>
              <p:spPr>
                <a:xfrm rot="10800000">
                  <a:off x="1570011" y="5263833"/>
                  <a:ext cx="4615129" cy="880745"/>
                </a:xfrm>
                <a:prstGeom prst="curvedConnector3">
                  <a:avLst>
                    <a:gd name="adj1" fmla="val 51495"/>
                  </a:avLst>
                </a:prstGeom>
                <a:ln>
                  <a:solidFill>
                    <a:schemeClr val="tx1">
                      <a:lumMod val="95000"/>
                      <a:lumOff val="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4" name="Arc 93">
                  <a:extLst>
                    <a:ext uri="{FF2B5EF4-FFF2-40B4-BE49-F238E27FC236}">
                      <a16:creationId xmlns:a16="http://schemas.microsoft.com/office/drawing/2014/main" id="{E5B47245-809C-ADC1-7A7B-46EC9FACAD93}"/>
                    </a:ext>
                  </a:extLst>
                </p:cNvPr>
                <p:cNvSpPr/>
                <p:nvPr/>
              </p:nvSpPr>
              <p:spPr>
                <a:xfrm rot="16017379">
                  <a:off x="4148897" y="5373895"/>
                  <a:ext cx="1069675" cy="853135"/>
                </a:xfrm>
                <a:prstGeom prst="arc">
                  <a:avLst>
                    <a:gd name="adj1" fmla="val 10479656"/>
                    <a:gd name="adj2" fmla="val 57433"/>
                  </a:avLst>
                </a:prstGeom>
                <a:ln>
                  <a:solidFill>
                    <a:srgbClr val="C00000"/>
                  </a:solidFill>
                  <a:prstDash val="sys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cxnSp>
              <p:nvCxnSpPr>
                <p:cNvPr id="96" name="Straight Arrow Connector 95">
                  <a:extLst>
                    <a:ext uri="{FF2B5EF4-FFF2-40B4-BE49-F238E27FC236}">
                      <a16:creationId xmlns:a16="http://schemas.microsoft.com/office/drawing/2014/main" id="{A33404B5-24C2-5670-71F3-A90D8BEB43A0}"/>
                    </a:ext>
                  </a:extLst>
                </p:cNvPr>
                <p:cNvCxnSpPr/>
                <p:nvPr/>
              </p:nvCxnSpPr>
              <p:spPr>
                <a:xfrm>
                  <a:off x="4675515" y="5263830"/>
                  <a:ext cx="875581" cy="0"/>
                </a:xfrm>
                <a:prstGeom prst="straightConnector1">
                  <a:avLst/>
                </a:prstGeom>
                <a:ln>
                  <a:solidFill>
                    <a:srgbClr val="C00000"/>
                  </a:solidFill>
                  <a:prstDash val="sysDash"/>
                  <a:tailEnd type="triangle"/>
                </a:ln>
              </p:spPr>
              <p:style>
                <a:lnRef idx="2">
                  <a:schemeClr val="accent1"/>
                </a:lnRef>
                <a:fillRef idx="0">
                  <a:schemeClr val="accent1"/>
                </a:fillRef>
                <a:effectRef idx="1">
                  <a:schemeClr val="accent1"/>
                </a:effectRef>
                <a:fontRef idx="minor">
                  <a:schemeClr val="tx1"/>
                </a:fontRef>
              </p:style>
            </p:cxnSp>
            <p:cxnSp>
              <p:nvCxnSpPr>
                <p:cNvPr id="98" name="Straight Arrow Connector 97">
                  <a:extLst>
                    <a:ext uri="{FF2B5EF4-FFF2-40B4-BE49-F238E27FC236}">
                      <a16:creationId xmlns:a16="http://schemas.microsoft.com/office/drawing/2014/main" id="{FF6E2D1E-07F5-D60F-F9B6-AF7D834BBFCB}"/>
                    </a:ext>
                  </a:extLst>
                </p:cNvPr>
                <p:cNvCxnSpPr/>
                <p:nvPr/>
              </p:nvCxnSpPr>
              <p:spPr>
                <a:xfrm>
                  <a:off x="4750279" y="6335538"/>
                  <a:ext cx="875581" cy="0"/>
                </a:xfrm>
                <a:prstGeom prst="straightConnector1">
                  <a:avLst/>
                </a:prstGeom>
                <a:ln>
                  <a:solidFill>
                    <a:srgbClr val="C00000"/>
                  </a:solidFill>
                  <a:prstDash val="sysDash"/>
                  <a:tailEnd type="triangle"/>
                </a:ln>
              </p:spPr>
              <p:style>
                <a:lnRef idx="2">
                  <a:schemeClr val="accent1"/>
                </a:lnRef>
                <a:fillRef idx="0">
                  <a:schemeClr val="accent1"/>
                </a:fillRef>
                <a:effectRef idx="1">
                  <a:schemeClr val="accent1"/>
                </a:effectRef>
                <a:fontRef idx="minor">
                  <a:schemeClr val="tx1"/>
                </a:fontRef>
              </p:style>
            </p:cxnSp>
          </p:grpSp>
          <p:sp>
            <p:nvSpPr>
              <p:cNvPr id="47" name="Arrow: Right 46">
                <a:extLst>
                  <a:ext uri="{FF2B5EF4-FFF2-40B4-BE49-F238E27FC236}">
                    <a16:creationId xmlns:a16="http://schemas.microsoft.com/office/drawing/2014/main" id="{86EAF0BC-EE7D-27E6-3275-E3985844D795}"/>
                  </a:ext>
                </a:extLst>
              </p:cNvPr>
              <p:cNvSpPr/>
              <p:nvPr/>
            </p:nvSpPr>
            <p:spPr>
              <a:xfrm flipH="1" flipV="1">
                <a:off x="6432947" y="5534490"/>
                <a:ext cx="234942" cy="168571"/>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Arrow: Right 49">
                <a:extLst>
                  <a:ext uri="{FF2B5EF4-FFF2-40B4-BE49-F238E27FC236}">
                    <a16:creationId xmlns:a16="http://schemas.microsoft.com/office/drawing/2014/main" id="{451841D7-5713-1112-B885-7AB08CE05E1D}"/>
                  </a:ext>
                </a:extLst>
              </p:cNvPr>
              <p:cNvSpPr/>
              <p:nvPr/>
            </p:nvSpPr>
            <p:spPr>
              <a:xfrm flipH="1" flipV="1">
                <a:off x="6442599" y="6461497"/>
                <a:ext cx="234942" cy="168571"/>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Arrow: Right 50">
                <a:extLst>
                  <a:ext uri="{FF2B5EF4-FFF2-40B4-BE49-F238E27FC236}">
                    <a16:creationId xmlns:a16="http://schemas.microsoft.com/office/drawing/2014/main" id="{E3DEF1A2-B3F7-AD46-CDF4-511096A5ED1F}"/>
                  </a:ext>
                </a:extLst>
              </p:cNvPr>
              <p:cNvSpPr/>
              <p:nvPr/>
            </p:nvSpPr>
            <p:spPr>
              <a:xfrm flipH="1" flipV="1">
                <a:off x="846281" y="5562200"/>
                <a:ext cx="234942" cy="168571"/>
              </a:xfrm>
              <a:prstGeom prst="right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190D356B-D660-4311-9BCB-FAF2A274ED98}"/>
                  </a:ext>
                </a:extLst>
              </p:cNvPr>
              <p:cNvSpPr txBox="1"/>
              <p:nvPr/>
            </p:nvSpPr>
            <p:spPr>
              <a:xfrm>
                <a:off x="2917754" y="5089769"/>
                <a:ext cx="1931955" cy="276999"/>
              </a:xfrm>
              <a:prstGeom prst="rect">
                <a:avLst/>
              </a:prstGeom>
              <a:noFill/>
            </p:spPr>
            <p:txBody>
              <a:bodyPr wrap="square" rtlCol="0">
                <a:spAutoFit/>
              </a:bodyPr>
              <a:lstStyle/>
              <a:p>
                <a:r>
                  <a:rPr lang="en-GB" sz="1200" b="1" dirty="0"/>
                  <a:t>Feeding from Port 3 and 4</a:t>
                </a:r>
              </a:p>
            </p:txBody>
          </p:sp>
        </p:grpSp>
      </p:grpSp>
    </p:spTree>
    <p:extLst>
      <p:ext uri="{BB962C8B-B14F-4D97-AF65-F5344CB8AC3E}">
        <p14:creationId xmlns:p14="http://schemas.microsoft.com/office/powerpoint/2010/main" val="3399657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B9842-AB62-F6AC-D2C5-3DD96D69D0EF}"/>
              </a:ext>
            </a:extLst>
          </p:cNvPr>
          <p:cNvSpPr>
            <a:spLocks noGrp="1"/>
          </p:cNvSpPr>
          <p:nvPr>
            <p:ph type="title"/>
          </p:nvPr>
        </p:nvSpPr>
        <p:spPr>
          <a:xfrm>
            <a:off x="838200" y="20073"/>
            <a:ext cx="10515600" cy="1325563"/>
          </a:xfrm>
        </p:spPr>
        <p:txBody>
          <a:bodyPr/>
          <a:lstStyle/>
          <a:p>
            <a:r>
              <a:rPr lang="en-GB" dirty="0"/>
              <a:t>Analysis</a:t>
            </a:r>
          </a:p>
        </p:txBody>
      </p:sp>
      <p:pic>
        <p:nvPicPr>
          <p:cNvPr id="4" name="Picture 3">
            <a:extLst>
              <a:ext uri="{FF2B5EF4-FFF2-40B4-BE49-F238E27FC236}">
                <a16:creationId xmlns:a16="http://schemas.microsoft.com/office/drawing/2014/main" id="{C06E1BE0-8821-C66E-E5D6-951CC628DD44}"/>
              </a:ext>
            </a:extLst>
          </p:cNvPr>
          <p:cNvPicPr>
            <a:picLocks noChangeAspect="1"/>
          </p:cNvPicPr>
          <p:nvPr/>
        </p:nvPicPr>
        <p:blipFill>
          <a:blip r:embed="rId2"/>
          <a:stretch>
            <a:fillRect/>
          </a:stretch>
        </p:blipFill>
        <p:spPr>
          <a:xfrm>
            <a:off x="123473" y="1180586"/>
            <a:ext cx="6404205" cy="2397783"/>
          </a:xfrm>
          <a:prstGeom prst="rect">
            <a:avLst/>
          </a:prstGeom>
        </p:spPr>
      </p:pic>
      <p:pic>
        <p:nvPicPr>
          <p:cNvPr id="6" name="Picture 5">
            <a:extLst>
              <a:ext uri="{FF2B5EF4-FFF2-40B4-BE49-F238E27FC236}">
                <a16:creationId xmlns:a16="http://schemas.microsoft.com/office/drawing/2014/main" id="{3C0417AE-8980-B037-D684-30C88B57F584}"/>
              </a:ext>
            </a:extLst>
          </p:cNvPr>
          <p:cNvPicPr>
            <a:picLocks noChangeAspect="1"/>
          </p:cNvPicPr>
          <p:nvPr/>
        </p:nvPicPr>
        <p:blipFill>
          <a:blip r:embed="rId3"/>
          <a:stretch>
            <a:fillRect/>
          </a:stretch>
        </p:blipFill>
        <p:spPr>
          <a:xfrm>
            <a:off x="6503234" y="94119"/>
            <a:ext cx="5664322" cy="2120765"/>
          </a:xfrm>
          <a:prstGeom prst="rect">
            <a:avLst/>
          </a:prstGeom>
        </p:spPr>
      </p:pic>
      <p:pic>
        <p:nvPicPr>
          <p:cNvPr id="8" name="Picture 7">
            <a:extLst>
              <a:ext uri="{FF2B5EF4-FFF2-40B4-BE49-F238E27FC236}">
                <a16:creationId xmlns:a16="http://schemas.microsoft.com/office/drawing/2014/main" id="{45885210-3C00-5266-96C0-05F082A75F0B}"/>
              </a:ext>
            </a:extLst>
          </p:cNvPr>
          <p:cNvPicPr>
            <a:picLocks noChangeAspect="1"/>
          </p:cNvPicPr>
          <p:nvPr/>
        </p:nvPicPr>
        <p:blipFill>
          <a:blip r:embed="rId4"/>
          <a:stretch>
            <a:fillRect/>
          </a:stretch>
        </p:blipFill>
        <p:spPr>
          <a:xfrm>
            <a:off x="6503236" y="3521749"/>
            <a:ext cx="5664320" cy="2120764"/>
          </a:xfrm>
          <a:prstGeom prst="rect">
            <a:avLst/>
          </a:prstGeom>
        </p:spPr>
      </p:pic>
      <p:grpSp>
        <p:nvGrpSpPr>
          <p:cNvPr id="70" name="Group 69">
            <a:extLst>
              <a:ext uri="{FF2B5EF4-FFF2-40B4-BE49-F238E27FC236}">
                <a16:creationId xmlns:a16="http://schemas.microsoft.com/office/drawing/2014/main" id="{B0CC40C7-38E9-91F8-FD76-4143890312D5}"/>
              </a:ext>
            </a:extLst>
          </p:cNvPr>
          <p:cNvGrpSpPr/>
          <p:nvPr/>
        </p:nvGrpSpPr>
        <p:grpSpPr>
          <a:xfrm>
            <a:off x="7289320" y="2230805"/>
            <a:ext cx="4779207" cy="1292217"/>
            <a:chOff x="7289320" y="2230805"/>
            <a:chExt cx="4779207" cy="1292217"/>
          </a:xfrm>
        </p:grpSpPr>
        <p:grpSp>
          <p:nvGrpSpPr>
            <p:cNvPr id="42" name="Group 41">
              <a:extLst>
                <a:ext uri="{FF2B5EF4-FFF2-40B4-BE49-F238E27FC236}">
                  <a16:creationId xmlns:a16="http://schemas.microsoft.com/office/drawing/2014/main" id="{6D7963EC-DC5B-3B3E-4622-8F144A8A4D5E}"/>
                </a:ext>
              </a:extLst>
            </p:cNvPr>
            <p:cNvGrpSpPr/>
            <p:nvPr/>
          </p:nvGrpSpPr>
          <p:grpSpPr>
            <a:xfrm>
              <a:off x="7289320" y="2230805"/>
              <a:ext cx="4390325" cy="1292217"/>
              <a:chOff x="2737969" y="2519235"/>
              <a:chExt cx="6716062" cy="1819529"/>
            </a:xfrm>
          </p:grpSpPr>
          <p:pic>
            <p:nvPicPr>
              <p:cNvPr id="38" name="Picture 37">
                <a:extLst>
                  <a:ext uri="{FF2B5EF4-FFF2-40B4-BE49-F238E27FC236}">
                    <a16:creationId xmlns:a16="http://schemas.microsoft.com/office/drawing/2014/main" id="{7F124519-9C58-B4B8-A1EF-C684A66F2AEF}"/>
                  </a:ext>
                </a:extLst>
              </p:cNvPr>
              <p:cNvPicPr>
                <a:picLocks noChangeAspect="1"/>
              </p:cNvPicPr>
              <p:nvPr/>
            </p:nvPicPr>
            <p:blipFill>
              <a:blip r:embed="rId5"/>
              <a:stretch>
                <a:fillRect/>
              </a:stretch>
            </p:blipFill>
            <p:spPr>
              <a:xfrm>
                <a:off x="2737969" y="2519235"/>
                <a:ext cx="6716062" cy="1819529"/>
              </a:xfrm>
              <a:prstGeom prst="rect">
                <a:avLst/>
              </a:prstGeom>
            </p:spPr>
          </p:pic>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B8716502-E8AA-6779-641F-77DB2DD08B62}"/>
                      </a:ext>
                    </a:extLst>
                  </p:cNvPr>
                  <p:cNvSpPr txBox="1"/>
                  <p:nvPr/>
                </p:nvSpPr>
                <p:spPr>
                  <a:xfrm>
                    <a:off x="3522015" y="2704749"/>
                    <a:ext cx="1563806" cy="367822"/>
                  </a:xfrm>
                  <a:prstGeom prst="rect">
                    <a:avLst/>
                  </a:prstGeom>
                  <a:noFill/>
                </p:spPr>
                <p:txBody>
                  <a:bodyPr wrap="none" rtlCol="0">
                    <a:spAutoFit/>
                  </a:bodyPr>
                  <a:lstStyle/>
                  <a:p>
                    <a:r>
                      <a:rPr lang="en-GB" sz="1000" b="1" dirty="0"/>
                      <a:t>Pin=1 (Vin=</a:t>
                    </a:r>
                    <a14:m>
                      <m:oMath xmlns:m="http://schemas.openxmlformats.org/officeDocument/2006/math">
                        <m:rad>
                          <m:radPr>
                            <m:degHide m:val="on"/>
                            <m:ctrlPr>
                              <a:rPr lang="en-GB" sz="1000" b="1" i="1" smtClean="0">
                                <a:latin typeface="Cambria Math" panose="02040503050406030204" pitchFamily="18" charset="0"/>
                              </a:rPr>
                            </m:ctrlPr>
                          </m:radPr>
                          <m:deg/>
                          <m:e>
                            <m:r>
                              <a:rPr lang="fr-FR" sz="1000" b="1" i="1" smtClean="0">
                                <a:latin typeface="Cambria Math" panose="02040503050406030204" pitchFamily="18" charset="0"/>
                              </a:rPr>
                              <m:t>𝟏</m:t>
                            </m:r>
                          </m:e>
                        </m:rad>
                      </m:oMath>
                    </a14:m>
                    <a:r>
                      <a:rPr lang="en-GB" sz="1000" b="1" dirty="0"/>
                      <a:t>)</a:t>
                    </a:r>
                  </a:p>
                </p:txBody>
              </p:sp>
            </mc:Choice>
            <mc:Fallback xmlns="">
              <p:sp>
                <p:nvSpPr>
                  <p:cNvPr id="39" name="TextBox 38">
                    <a:extLst>
                      <a:ext uri="{FF2B5EF4-FFF2-40B4-BE49-F238E27FC236}">
                        <a16:creationId xmlns:a16="http://schemas.microsoft.com/office/drawing/2014/main" id="{B8716502-E8AA-6779-641F-77DB2DD08B62}"/>
                      </a:ext>
                    </a:extLst>
                  </p:cNvPr>
                  <p:cNvSpPr txBox="1">
                    <a:spLocks noRot="1" noChangeAspect="1" noMove="1" noResize="1" noEditPoints="1" noAdjustHandles="1" noChangeArrowheads="1" noChangeShapeType="1" noTextEdit="1"/>
                  </p:cNvSpPr>
                  <p:nvPr/>
                </p:nvSpPr>
                <p:spPr>
                  <a:xfrm>
                    <a:off x="3522015" y="2704749"/>
                    <a:ext cx="1563806" cy="367822"/>
                  </a:xfrm>
                  <a:prstGeom prst="rect">
                    <a:avLst/>
                  </a:prstGeom>
                  <a:blipFill>
                    <a:blip r:embed="rId6"/>
                    <a:stretch>
                      <a:fillRect b="-1428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2A30A81E-5DB6-C506-6197-AC35169CA0DD}"/>
                      </a:ext>
                    </a:extLst>
                  </p:cNvPr>
                  <p:cNvSpPr txBox="1"/>
                  <p:nvPr/>
                </p:nvSpPr>
                <p:spPr>
                  <a:xfrm>
                    <a:off x="6513088" y="2651286"/>
                    <a:ext cx="2471897" cy="369267"/>
                  </a:xfrm>
                  <a:prstGeom prst="rect">
                    <a:avLst/>
                  </a:prstGeom>
                  <a:noFill/>
                </p:spPr>
                <p:txBody>
                  <a:bodyPr wrap="none" rtlCol="0">
                    <a:spAutoFit/>
                  </a:bodyPr>
                  <a:lstStyle/>
                  <a:p>
                    <a:r>
                      <a:rPr lang="en-GB" sz="1000" b="1" dirty="0"/>
                      <a:t>Pout 1=0.5 (</a:t>
                    </a:r>
                    <a:r>
                      <a:rPr lang="en-GB" sz="1000" b="1" dirty="0" err="1"/>
                      <a:t>Vout</a:t>
                    </a:r>
                    <a:r>
                      <a:rPr lang="en-GB" sz="1000" b="1" dirty="0"/>
                      <a:t> 1=</a:t>
                    </a:r>
                    <a14:m>
                      <m:oMath xmlns:m="http://schemas.openxmlformats.org/officeDocument/2006/math">
                        <m:rad>
                          <m:radPr>
                            <m:degHide m:val="on"/>
                            <m:ctrlPr>
                              <a:rPr lang="en-GB" sz="1000" b="1" i="1" smtClean="0">
                                <a:latin typeface="Cambria Math" panose="02040503050406030204" pitchFamily="18" charset="0"/>
                              </a:rPr>
                            </m:ctrlPr>
                          </m:radPr>
                          <m:deg/>
                          <m:e>
                            <m:r>
                              <a:rPr lang="fr-FR" sz="1000" b="1" i="1" smtClean="0">
                                <a:latin typeface="Cambria Math" panose="02040503050406030204" pitchFamily="18" charset="0"/>
                              </a:rPr>
                              <m:t>𝟎</m:t>
                            </m:r>
                            <m:r>
                              <a:rPr lang="fr-FR" sz="1000" b="1" i="1" smtClean="0">
                                <a:latin typeface="Cambria Math" panose="02040503050406030204" pitchFamily="18" charset="0"/>
                              </a:rPr>
                              <m:t>.</m:t>
                            </m:r>
                            <m:r>
                              <a:rPr lang="fr-FR" sz="1000" b="1" i="1" smtClean="0">
                                <a:latin typeface="Cambria Math" panose="02040503050406030204" pitchFamily="18" charset="0"/>
                              </a:rPr>
                              <m:t>𝟓</m:t>
                            </m:r>
                          </m:e>
                        </m:rad>
                      </m:oMath>
                    </a14:m>
                    <a:r>
                      <a:rPr lang="en-GB" sz="1000" b="1" dirty="0"/>
                      <a:t>)</a:t>
                    </a:r>
                  </a:p>
                </p:txBody>
              </p:sp>
            </mc:Choice>
            <mc:Fallback xmlns="">
              <p:sp>
                <p:nvSpPr>
                  <p:cNvPr id="40" name="TextBox 39">
                    <a:extLst>
                      <a:ext uri="{FF2B5EF4-FFF2-40B4-BE49-F238E27FC236}">
                        <a16:creationId xmlns:a16="http://schemas.microsoft.com/office/drawing/2014/main" id="{2A30A81E-5DB6-C506-6197-AC35169CA0DD}"/>
                      </a:ext>
                    </a:extLst>
                  </p:cNvPr>
                  <p:cNvSpPr txBox="1">
                    <a:spLocks noRot="1" noChangeAspect="1" noMove="1" noResize="1" noEditPoints="1" noAdjustHandles="1" noChangeArrowheads="1" noChangeShapeType="1" noTextEdit="1"/>
                  </p:cNvSpPr>
                  <p:nvPr/>
                </p:nvSpPr>
                <p:spPr>
                  <a:xfrm>
                    <a:off x="6513088" y="2651286"/>
                    <a:ext cx="2471897" cy="369267"/>
                  </a:xfrm>
                  <a:prstGeom prst="rect">
                    <a:avLst/>
                  </a:prstGeom>
                  <a:blipFill>
                    <a:blip r:embed="rId7"/>
                    <a:stretch>
                      <a:fillRect b="-1395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A0B64ECD-0AD9-759A-7D0C-94F4D3C351E3}"/>
                      </a:ext>
                    </a:extLst>
                  </p:cNvPr>
                  <p:cNvSpPr txBox="1"/>
                  <p:nvPr/>
                </p:nvSpPr>
                <p:spPr>
                  <a:xfrm>
                    <a:off x="6513088" y="3827692"/>
                    <a:ext cx="2471897" cy="369267"/>
                  </a:xfrm>
                  <a:prstGeom prst="rect">
                    <a:avLst/>
                  </a:prstGeom>
                  <a:noFill/>
                </p:spPr>
                <p:txBody>
                  <a:bodyPr wrap="none" rtlCol="0">
                    <a:spAutoFit/>
                  </a:bodyPr>
                  <a:lstStyle/>
                  <a:p>
                    <a:r>
                      <a:rPr lang="en-GB" sz="1000" b="1" dirty="0"/>
                      <a:t>Pout 2=0.5 (</a:t>
                    </a:r>
                    <a:r>
                      <a:rPr lang="en-GB" sz="1000" b="1" dirty="0" err="1"/>
                      <a:t>Vout</a:t>
                    </a:r>
                    <a:r>
                      <a:rPr lang="en-GB" sz="1000" b="1" dirty="0"/>
                      <a:t> 2=</a:t>
                    </a:r>
                    <a14:m>
                      <m:oMath xmlns:m="http://schemas.openxmlformats.org/officeDocument/2006/math">
                        <m:rad>
                          <m:radPr>
                            <m:degHide m:val="on"/>
                            <m:ctrlPr>
                              <a:rPr lang="en-GB" sz="1000" b="1" i="1" smtClean="0">
                                <a:latin typeface="Cambria Math" panose="02040503050406030204" pitchFamily="18" charset="0"/>
                              </a:rPr>
                            </m:ctrlPr>
                          </m:radPr>
                          <m:deg/>
                          <m:e>
                            <m:r>
                              <a:rPr lang="fr-FR" sz="1000" b="1" i="1" smtClean="0">
                                <a:latin typeface="Cambria Math" panose="02040503050406030204" pitchFamily="18" charset="0"/>
                              </a:rPr>
                              <m:t>𝟎</m:t>
                            </m:r>
                            <m:r>
                              <a:rPr lang="fr-FR" sz="1000" b="1" i="1" smtClean="0">
                                <a:latin typeface="Cambria Math" panose="02040503050406030204" pitchFamily="18" charset="0"/>
                              </a:rPr>
                              <m:t>.</m:t>
                            </m:r>
                            <m:r>
                              <a:rPr lang="fr-FR" sz="1000" b="1" i="1" smtClean="0">
                                <a:latin typeface="Cambria Math" panose="02040503050406030204" pitchFamily="18" charset="0"/>
                              </a:rPr>
                              <m:t>𝟓</m:t>
                            </m:r>
                          </m:e>
                        </m:rad>
                      </m:oMath>
                    </a14:m>
                    <a:r>
                      <a:rPr lang="en-GB" sz="1000" b="1" dirty="0"/>
                      <a:t>)</a:t>
                    </a:r>
                  </a:p>
                </p:txBody>
              </p:sp>
            </mc:Choice>
            <mc:Fallback xmlns="">
              <p:sp>
                <p:nvSpPr>
                  <p:cNvPr id="41" name="TextBox 40">
                    <a:extLst>
                      <a:ext uri="{FF2B5EF4-FFF2-40B4-BE49-F238E27FC236}">
                        <a16:creationId xmlns:a16="http://schemas.microsoft.com/office/drawing/2014/main" id="{A0B64ECD-0AD9-759A-7D0C-94F4D3C351E3}"/>
                      </a:ext>
                    </a:extLst>
                  </p:cNvPr>
                  <p:cNvSpPr txBox="1">
                    <a:spLocks noRot="1" noChangeAspect="1" noMove="1" noResize="1" noEditPoints="1" noAdjustHandles="1" noChangeArrowheads="1" noChangeShapeType="1" noTextEdit="1"/>
                  </p:cNvSpPr>
                  <p:nvPr/>
                </p:nvSpPr>
                <p:spPr>
                  <a:xfrm>
                    <a:off x="6513088" y="3827692"/>
                    <a:ext cx="2471897" cy="369267"/>
                  </a:xfrm>
                  <a:prstGeom prst="rect">
                    <a:avLst/>
                  </a:prstGeom>
                  <a:blipFill>
                    <a:blip r:embed="rId8"/>
                    <a:stretch>
                      <a:fillRect b="-13953"/>
                    </a:stretch>
                  </a:blipFill>
                </p:spPr>
                <p:txBody>
                  <a:bodyPr/>
                  <a:lstStyle/>
                  <a:p>
                    <a:r>
                      <a:rPr lang="en-GB">
                        <a:noFill/>
                      </a:rPr>
                      <a:t> </a:t>
                    </a:r>
                  </a:p>
                </p:txBody>
              </p:sp>
            </mc:Fallback>
          </mc:AlternateContent>
        </p:grpSp>
        <p:sp>
          <p:nvSpPr>
            <p:cNvPr id="43" name="TextBox 42">
              <a:extLst>
                <a:ext uri="{FF2B5EF4-FFF2-40B4-BE49-F238E27FC236}">
                  <a16:creationId xmlns:a16="http://schemas.microsoft.com/office/drawing/2014/main" id="{D6BBB78D-08FD-B0B4-3C1D-9B9B4E1A853D}"/>
                </a:ext>
              </a:extLst>
            </p:cNvPr>
            <p:cNvSpPr txBox="1"/>
            <p:nvPr/>
          </p:nvSpPr>
          <p:spPr>
            <a:xfrm>
              <a:off x="10452635" y="2680620"/>
              <a:ext cx="1615892" cy="400110"/>
            </a:xfrm>
            <a:prstGeom prst="rect">
              <a:avLst/>
            </a:prstGeom>
            <a:noFill/>
          </p:spPr>
          <p:txBody>
            <a:bodyPr wrap="square" rtlCol="0">
              <a:spAutoFit/>
            </a:bodyPr>
            <a:lstStyle/>
            <a:p>
              <a:r>
                <a:rPr lang="en-GB" sz="1000" b="1" dirty="0"/>
                <a:t>Active S-Pars=</a:t>
              </a:r>
            </a:p>
            <a:p>
              <a:r>
                <a:rPr lang="en-GB" sz="1000" b="1" dirty="0" err="1"/>
                <a:t>Vout</a:t>
              </a:r>
              <a:r>
                <a:rPr lang="en-GB" sz="1000" b="1" dirty="0"/>
                <a:t> 1(2)/V Port 4 (3) (=1)</a:t>
              </a:r>
            </a:p>
          </p:txBody>
        </p:sp>
      </p:grpSp>
      <p:sp>
        <p:nvSpPr>
          <p:cNvPr id="65" name="Slide Number Placeholder 64">
            <a:extLst>
              <a:ext uri="{FF2B5EF4-FFF2-40B4-BE49-F238E27FC236}">
                <a16:creationId xmlns:a16="http://schemas.microsoft.com/office/drawing/2014/main" id="{87719DEE-BAA3-07F8-F845-CA49EAF9F190}"/>
              </a:ext>
            </a:extLst>
          </p:cNvPr>
          <p:cNvSpPr>
            <a:spLocks noGrp="1"/>
          </p:cNvSpPr>
          <p:nvPr>
            <p:ph type="sldNum" sz="quarter" idx="12"/>
          </p:nvPr>
        </p:nvSpPr>
        <p:spPr/>
        <p:txBody>
          <a:bodyPr/>
          <a:lstStyle/>
          <a:p>
            <a:fld id="{32D4C660-68D7-4D5D-B8B0-2331B029D588}" type="slidenum">
              <a:rPr lang="en-GB" smtClean="0"/>
              <a:t>27</a:t>
            </a:fld>
            <a:endParaRPr lang="en-GB" dirty="0"/>
          </a:p>
        </p:txBody>
      </p:sp>
      <mc:AlternateContent xmlns:mc="http://schemas.openxmlformats.org/markup-compatibility/2006" xmlns:a14="http://schemas.microsoft.com/office/drawing/2010/main">
        <mc:Choice Requires="a14">
          <p:sp>
            <p:nvSpPr>
              <p:cNvPr id="68" name="TextBox 67">
                <a:extLst>
                  <a:ext uri="{FF2B5EF4-FFF2-40B4-BE49-F238E27FC236}">
                    <a16:creationId xmlns:a16="http://schemas.microsoft.com/office/drawing/2014/main" id="{29A19367-365C-A345-B944-C07665E5BE18}"/>
                  </a:ext>
                </a:extLst>
              </p:cNvPr>
              <p:cNvSpPr txBox="1"/>
              <p:nvPr/>
            </p:nvSpPr>
            <p:spPr>
              <a:xfrm>
                <a:off x="201110" y="5492985"/>
                <a:ext cx="11249554" cy="1181093"/>
              </a:xfrm>
              <a:prstGeom prst="rect">
                <a:avLst/>
              </a:prstGeom>
              <a:noFill/>
            </p:spPr>
            <p:txBody>
              <a:bodyPr wrap="square" rtlCol="0">
                <a:spAutoFit/>
              </a:bodyPr>
              <a:lstStyle/>
              <a:p>
                <a:r>
                  <a:rPr lang="en-GB" sz="1600" dirty="0">
                    <a:latin typeface="Aptos (Body)"/>
                  </a:rPr>
                  <a:t>In our case: </a:t>
                </a:r>
              </a:p>
              <a:p>
                <a14:m>
                  <m:oMath xmlns:m="http://schemas.openxmlformats.org/officeDocument/2006/math">
                    <m:r>
                      <a:rPr lang="fr-FR" sz="1600" b="0" i="1" smtClean="0">
                        <a:latin typeface="Cambria Math" panose="02040503050406030204" pitchFamily="18" charset="0"/>
                      </a:rPr>
                      <m:t>𝑉𝑜𝑢𝑡</m:t>
                    </m:r>
                    <m:r>
                      <a:rPr lang="fr-FR" sz="1600" b="0" i="1" smtClean="0">
                        <a:latin typeface="Cambria Math" panose="02040503050406030204" pitchFamily="18" charset="0"/>
                      </a:rPr>
                      <m:t> 1=</m:t>
                    </m:r>
                    <m:rad>
                      <m:radPr>
                        <m:degHide m:val="on"/>
                        <m:ctrlPr>
                          <a:rPr lang="en-GB" sz="1600" i="1" dirty="0" smtClean="0">
                            <a:latin typeface="Cambria Math" panose="02040503050406030204" pitchFamily="18" charset="0"/>
                          </a:rPr>
                        </m:ctrlPr>
                      </m:radPr>
                      <m:deg/>
                      <m:e>
                        <m:r>
                          <a:rPr lang="fr-FR" sz="1600" b="0" i="1" dirty="0" smtClean="0">
                            <a:latin typeface="Cambria Math" panose="02040503050406030204" pitchFamily="18" charset="0"/>
                          </a:rPr>
                          <m:t>1/2</m:t>
                        </m:r>
                      </m:e>
                    </m:rad>
                    <m:r>
                      <a:rPr lang="fr-FR" sz="1600" b="0" i="1" dirty="0" smtClean="0">
                        <a:latin typeface="Cambria Math" panose="02040503050406030204" pitchFamily="18" charset="0"/>
                      </a:rPr>
                      <m:t> </m:t>
                    </m:r>
                    <m:r>
                      <a:rPr lang="fr-FR" sz="1600" b="0" i="1" dirty="0" smtClean="0">
                        <a:latin typeface="Cambria Math" panose="02040503050406030204" pitchFamily="18" charset="0"/>
                      </a:rPr>
                      <m:t>𝑉𝑖𝑛</m:t>
                    </m:r>
                    <m:r>
                      <a:rPr lang="fr-FR" sz="1600" b="0" i="1" dirty="0" smtClean="0">
                        <a:latin typeface="Cambria Math" panose="02040503050406030204" pitchFamily="18" charset="0"/>
                      </a:rPr>
                      <m:t> 1</m:t>
                    </m:r>
                  </m:oMath>
                </a14:m>
                <a:r>
                  <a:rPr lang="en-GB" sz="1600" dirty="0"/>
                  <a:t> and </a:t>
                </a:r>
                <a14:m>
                  <m:oMath xmlns:m="http://schemas.openxmlformats.org/officeDocument/2006/math">
                    <m:r>
                      <a:rPr lang="fr-FR" sz="1600" b="0" i="1" smtClean="0">
                        <a:latin typeface="Cambria Math" panose="02040503050406030204" pitchFamily="18" charset="0"/>
                      </a:rPr>
                      <m:t>𝑉𝑜𝑢𝑡</m:t>
                    </m:r>
                    <m:r>
                      <a:rPr lang="fr-FR" sz="1600" b="0" i="1" smtClean="0">
                        <a:latin typeface="Cambria Math" panose="02040503050406030204" pitchFamily="18" charset="0"/>
                      </a:rPr>
                      <m:t> 2=</m:t>
                    </m:r>
                    <m:rad>
                      <m:radPr>
                        <m:degHide m:val="on"/>
                        <m:ctrlPr>
                          <a:rPr lang="en-GB" sz="1600" i="1" dirty="0" smtClean="0">
                            <a:latin typeface="Cambria Math" panose="02040503050406030204" pitchFamily="18" charset="0"/>
                          </a:rPr>
                        </m:ctrlPr>
                      </m:radPr>
                      <m:deg/>
                      <m:e>
                        <m:r>
                          <a:rPr lang="fr-FR" sz="1600" b="0" i="1" dirty="0" smtClean="0">
                            <a:latin typeface="Cambria Math" panose="02040503050406030204" pitchFamily="18" charset="0"/>
                          </a:rPr>
                          <m:t>1/2</m:t>
                        </m:r>
                      </m:e>
                    </m:rad>
                    <m:r>
                      <a:rPr lang="fr-FR" sz="1600" b="0" i="1" dirty="0" smtClean="0">
                        <a:latin typeface="Cambria Math" panose="02040503050406030204" pitchFamily="18" charset="0"/>
                      </a:rPr>
                      <m:t> </m:t>
                    </m:r>
                    <m:r>
                      <a:rPr lang="fr-FR" sz="1600" b="0" i="1" dirty="0" smtClean="0">
                        <a:latin typeface="Cambria Math" panose="02040503050406030204" pitchFamily="18" charset="0"/>
                      </a:rPr>
                      <m:t>𝑉𝑖𝑛</m:t>
                    </m:r>
                    <m:r>
                      <a:rPr lang="fr-FR" sz="1600" b="0" i="1" dirty="0" smtClean="0">
                        <a:latin typeface="Cambria Math" panose="02040503050406030204" pitchFamily="18" charset="0"/>
                      </a:rPr>
                      <m:t> 2</m:t>
                    </m:r>
                  </m:oMath>
                </a14:m>
                <a:r>
                  <a:rPr lang="en-GB" sz="1600" dirty="0"/>
                  <a:t> </a:t>
                </a:r>
                <a:r>
                  <a:rPr lang="en-GB" sz="1600" dirty="0">
                    <a:sym typeface="Wingdings" panose="05000000000000000000" pitchFamily="2" charset="2"/>
                  </a:rPr>
                  <a:t></a:t>
                </a:r>
                <a:r>
                  <a:rPr lang="en-GB" sz="1600" dirty="0"/>
                  <a:t> A=B=1/2 </a:t>
                </a:r>
                <a:r>
                  <a:rPr lang="en-GB" sz="1600" dirty="0">
                    <a:sym typeface="Wingdings" panose="05000000000000000000" pitchFamily="2" charset="2"/>
                  </a:rPr>
                  <a:t></a:t>
                </a:r>
                <a14:m>
                  <m:oMath xmlns:m="http://schemas.openxmlformats.org/officeDocument/2006/math">
                    <m:r>
                      <a:rPr lang="fr-FR" sz="1600" b="0" i="1" smtClean="0">
                        <a:latin typeface="Cambria Math" panose="02040503050406030204" pitchFamily="18" charset="0"/>
                        <a:sym typeface="Wingdings" panose="05000000000000000000" pitchFamily="2" charset="2"/>
                      </a:rPr>
                      <m:t>𝑃𝑜𝑢𝑡</m:t>
                    </m:r>
                    <m:r>
                      <a:rPr lang="fr-FR" sz="1600" b="0" i="1" smtClean="0">
                        <a:latin typeface="Cambria Math" panose="02040503050406030204" pitchFamily="18" charset="0"/>
                        <a:sym typeface="Wingdings" panose="05000000000000000000" pitchFamily="2" charset="2"/>
                      </a:rPr>
                      <m:t>=1+</m:t>
                    </m:r>
                    <m:func>
                      <m:funcPr>
                        <m:ctrlPr>
                          <a:rPr lang="fr-FR" sz="1600" i="1">
                            <a:latin typeface="Cambria Math" panose="02040503050406030204" pitchFamily="18" charset="0"/>
                          </a:rPr>
                        </m:ctrlPr>
                      </m:funcPr>
                      <m:fName>
                        <m:r>
                          <m:rPr>
                            <m:sty m:val="p"/>
                          </m:rPr>
                          <a:rPr lang="fr-FR" sz="1600" b="0" i="1">
                            <a:latin typeface="Cambria Math" panose="02040503050406030204" pitchFamily="18" charset="0"/>
                          </a:rPr>
                          <m:t>sin</m:t>
                        </m:r>
                      </m:fName>
                      <m:e>
                        <m:r>
                          <a:rPr lang="fr-FR" sz="1600" b="0" i="1">
                            <a:latin typeface="Cambria Math" panose="02040503050406030204" pitchFamily="18" charset="0"/>
                          </a:rPr>
                          <m:t>(</m:t>
                        </m:r>
                        <m:r>
                          <a:rPr lang="el-GR" sz="1600" b="0" i="1">
                            <a:latin typeface="Cambria Math" panose="02040503050406030204" pitchFamily="18" charset="0"/>
                            <a:ea typeface="Cambria Math" panose="02040503050406030204" pitchFamily="18" charset="0"/>
                          </a:rPr>
                          <m:t>𝛥𝜙</m:t>
                        </m:r>
                        <m:r>
                          <a:rPr lang="fr-FR" sz="1600" b="0" i="1">
                            <a:latin typeface="Cambria Math" panose="02040503050406030204" pitchFamily="18" charset="0"/>
                          </a:rPr>
                          <m:t>)</m:t>
                        </m:r>
                      </m:e>
                    </m:func>
                  </m:oMath>
                </a14:m>
                <a:endParaRPr lang="en-GB" sz="1600" dirty="0"/>
              </a:p>
              <a:p>
                <a:r>
                  <a:rPr lang="en-GB" sz="1600" dirty="0"/>
                  <a:t>This implies that if </a:t>
                </a:r>
                <a14:m>
                  <m:oMath xmlns:m="http://schemas.openxmlformats.org/officeDocument/2006/math">
                    <m:r>
                      <a:rPr lang="el-GR" sz="1600" b="0" i="1" smtClean="0">
                        <a:latin typeface="Cambria Math" panose="02040503050406030204" pitchFamily="18" charset="0"/>
                        <a:ea typeface="Cambria Math" panose="02040503050406030204" pitchFamily="18" charset="0"/>
                      </a:rPr>
                      <m:t>𝛥𝜙</m:t>
                    </m:r>
                    <m:r>
                      <a:rPr lang="fr-FR" sz="1600" b="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𝜋</m:t>
                    </m:r>
                    <m:r>
                      <a:rPr lang="fr-FR" sz="1600" b="0" i="1" smtClean="0">
                        <a:latin typeface="Cambria Math" panose="02040503050406030204" pitchFamily="18" charset="0"/>
                        <a:ea typeface="Cambria Math" panose="02040503050406030204" pitchFamily="18" charset="0"/>
                      </a:rPr>
                      <m:t>/2</m:t>
                    </m:r>
                  </m:oMath>
                </a14:m>
                <a:r>
                  <a:rPr lang="en-GB" sz="1600" dirty="0"/>
                  <a:t> </a:t>
                </a:r>
                <a:r>
                  <a:rPr lang="en-GB" sz="1600" dirty="0">
                    <a:sym typeface="Wingdings" panose="05000000000000000000" pitchFamily="2" charset="2"/>
                  </a:rPr>
                  <a:t> Pout=2  Active S-Par (</a:t>
                </a:r>
                <a14:m>
                  <m:oMath xmlns:m="http://schemas.openxmlformats.org/officeDocument/2006/math">
                    <m:r>
                      <a:rPr lang="el-GR" sz="1600" b="0" i="1" smtClean="0">
                        <a:latin typeface="Cambria Math" panose="02040503050406030204" pitchFamily="18" charset="0"/>
                        <a:ea typeface="Cambria Math" panose="02040503050406030204" pitchFamily="18" charset="0"/>
                      </a:rPr>
                      <m:t>𝛥𝜙</m:t>
                    </m:r>
                    <m:r>
                      <a:rPr lang="fr-FR" sz="1600" b="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𝜋</m:t>
                    </m:r>
                    <m:r>
                      <a:rPr lang="fr-FR" sz="1600" b="0" i="1" smtClean="0">
                        <a:latin typeface="Cambria Math" panose="02040503050406030204" pitchFamily="18" charset="0"/>
                        <a:ea typeface="Cambria Math" panose="02040503050406030204" pitchFamily="18" charset="0"/>
                      </a:rPr>
                      <m:t>/2</m:t>
                    </m:r>
                  </m:oMath>
                </a14:m>
                <a:r>
                  <a:rPr lang="en-GB" sz="1600" dirty="0"/>
                  <a:t> </a:t>
                </a:r>
                <a:r>
                  <a:rPr lang="en-GB" sz="1600" dirty="0">
                    <a:sym typeface="Wingdings" panose="05000000000000000000" pitchFamily="2" charset="2"/>
                  </a:rPr>
                  <a:t>)=</a:t>
                </a:r>
                <a14:m>
                  <m:oMath xmlns:m="http://schemas.openxmlformats.org/officeDocument/2006/math">
                    <m:rad>
                      <m:radPr>
                        <m:degHide m:val="on"/>
                        <m:ctrlPr>
                          <a:rPr lang="en-GB" sz="1600" i="1" smtClean="0">
                            <a:latin typeface="Cambria Math" panose="02040503050406030204" pitchFamily="18" charset="0"/>
                            <a:sym typeface="Wingdings" panose="05000000000000000000" pitchFamily="2" charset="2"/>
                          </a:rPr>
                        </m:ctrlPr>
                      </m:radPr>
                      <m:deg/>
                      <m:e>
                        <m:r>
                          <a:rPr lang="fr-FR" sz="1600" b="0" i="1" smtClean="0">
                            <a:latin typeface="Cambria Math" panose="02040503050406030204" pitchFamily="18" charset="0"/>
                            <a:sym typeface="Wingdings" panose="05000000000000000000" pitchFamily="2" charset="2"/>
                          </a:rPr>
                          <m:t>𝑃𝑜𝑢𝑡</m:t>
                        </m:r>
                        <m:r>
                          <a:rPr lang="fr-FR" sz="1600" b="0" i="1" smtClean="0">
                            <a:latin typeface="Cambria Math" panose="02040503050406030204" pitchFamily="18" charset="0"/>
                            <a:sym typeface="Wingdings" panose="05000000000000000000" pitchFamily="2" charset="2"/>
                          </a:rPr>
                          <m:t>/(</m:t>
                        </m:r>
                        <m:r>
                          <a:rPr lang="fr-FR" sz="1600" b="0" i="1" smtClean="0">
                            <a:latin typeface="Cambria Math" panose="02040503050406030204" pitchFamily="18" charset="0"/>
                            <a:sym typeface="Wingdings" panose="05000000000000000000" pitchFamily="2" charset="2"/>
                          </a:rPr>
                          <m:t>𝑃</m:t>
                        </m:r>
                        <m:r>
                          <a:rPr lang="fr-FR" sz="1600" b="0" i="1" smtClean="0">
                            <a:latin typeface="Cambria Math" panose="02040503050406030204" pitchFamily="18" charset="0"/>
                            <a:sym typeface="Wingdings" panose="05000000000000000000" pitchFamily="2" charset="2"/>
                          </a:rPr>
                          <m:t> </m:t>
                        </m:r>
                        <m:r>
                          <a:rPr lang="fr-FR" sz="1600" b="0" i="1" smtClean="0">
                            <a:latin typeface="Cambria Math" panose="02040503050406030204" pitchFamily="18" charset="0"/>
                            <a:sym typeface="Wingdings" panose="05000000000000000000" pitchFamily="2" charset="2"/>
                          </a:rPr>
                          <m:t>𝑃𝑜𝑟𝑡</m:t>
                        </m:r>
                        <m:r>
                          <a:rPr lang="fr-FR" sz="1600" b="0" i="1" smtClean="0">
                            <a:latin typeface="Cambria Math" panose="02040503050406030204" pitchFamily="18" charset="0"/>
                            <a:sym typeface="Wingdings" panose="05000000000000000000" pitchFamily="2" charset="2"/>
                          </a:rPr>
                          <m:t> 1 (=1))</m:t>
                        </m:r>
                      </m:e>
                    </m:rad>
                  </m:oMath>
                </a14:m>
                <a:r>
                  <a:rPr lang="en-GB" sz="1600" dirty="0"/>
                  <a:t>= </a:t>
                </a:r>
                <a14:m>
                  <m:oMath xmlns:m="http://schemas.openxmlformats.org/officeDocument/2006/math">
                    <m:rad>
                      <m:radPr>
                        <m:degHide m:val="on"/>
                        <m:ctrlPr>
                          <a:rPr lang="en-GB" sz="1600" i="1" dirty="0" smtClean="0">
                            <a:latin typeface="Cambria Math" panose="02040503050406030204" pitchFamily="18" charset="0"/>
                          </a:rPr>
                        </m:ctrlPr>
                      </m:radPr>
                      <m:deg/>
                      <m:e>
                        <m:r>
                          <a:rPr lang="fr-FR" sz="1600" b="0" i="1" dirty="0" smtClean="0">
                            <a:latin typeface="Cambria Math" panose="02040503050406030204" pitchFamily="18" charset="0"/>
                          </a:rPr>
                          <m:t>2</m:t>
                        </m:r>
                      </m:e>
                    </m:rad>
                  </m:oMath>
                </a14:m>
                <a:r>
                  <a:rPr lang="en-GB" sz="1600" dirty="0"/>
                  <a:t> </a:t>
                </a:r>
                <a:r>
                  <a:rPr lang="en-GB" sz="1600" dirty="0">
                    <a:sym typeface="Wingdings" panose="05000000000000000000" pitchFamily="2" charset="2"/>
                  </a:rPr>
                  <a:t> </a:t>
                </a:r>
                <a:r>
                  <a:rPr lang="en-GB" sz="1600" b="1" dirty="0">
                    <a:sym typeface="Wingdings" panose="05000000000000000000" pitchFamily="2" charset="2"/>
                  </a:rPr>
                  <a:t>Active S-Par can be &gt; 1 </a:t>
                </a:r>
                <a:r>
                  <a:rPr lang="en-GB" sz="1600" dirty="0">
                    <a:sym typeface="Wingdings" panose="05000000000000000000" pitchFamily="2" charset="2"/>
                  </a:rPr>
                  <a:t>(differently than classic S-Parameters)</a:t>
                </a:r>
                <a:endParaRPr lang="en-GB" sz="1600" dirty="0"/>
              </a:p>
            </p:txBody>
          </p:sp>
        </mc:Choice>
        <mc:Fallback xmlns="">
          <p:sp>
            <p:nvSpPr>
              <p:cNvPr id="68" name="TextBox 67">
                <a:extLst>
                  <a:ext uri="{FF2B5EF4-FFF2-40B4-BE49-F238E27FC236}">
                    <a16:creationId xmlns:a16="http://schemas.microsoft.com/office/drawing/2014/main" id="{29A19367-365C-A345-B944-C07665E5BE18}"/>
                  </a:ext>
                </a:extLst>
              </p:cNvPr>
              <p:cNvSpPr txBox="1">
                <a:spLocks noRot="1" noChangeAspect="1" noMove="1" noResize="1" noEditPoints="1" noAdjustHandles="1" noChangeArrowheads="1" noChangeShapeType="1" noTextEdit="1"/>
              </p:cNvSpPr>
              <p:nvPr/>
            </p:nvSpPr>
            <p:spPr>
              <a:xfrm>
                <a:off x="201110" y="5492985"/>
                <a:ext cx="11249554" cy="1181093"/>
              </a:xfrm>
              <a:prstGeom prst="rect">
                <a:avLst/>
              </a:prstGeom>
              <a:blipFill>
                <a:blip r:embed="rId9"/>
                <a:stretch>
                  <a:fillRect l="-325" t="-1546" b="-5670"/>
                </a:stretch>
              </a:blipFill>
            </p:spPr>
            <p:txBody>
              <a:bodyPr/>
              <a:lstStyle/>
              <a:p>
                <a:r>
                  <a:rPr lang="en-GB">
                    <a:noFill/>
                  </a:rPr>
                  <a:t> </a:t>
                </a:r>
              </a:p>
            </p:txBody>
          </p:sp>
        </mc:Fallback>
      </mc:AlternateContent>
      <p:grpSp>
        <p:nvGrpSpPr>
          <p:cNvPr id="72" name="Group 71">
            <a:extLst>
              <a:ext uri="{FF2B5EF4-FFF2-40B4-BE49-F238E27FC236}">
                <a16:creationId xmlns:a16="http://schemas.microsoft.com/office/drawing/2014/main" id="{5C3B828D-06D5-3E38-AC91-EE5683E0E63C}"/>
              </a:ext>
            </a:extLst>
          </p:cNvPr>
          <p:cNvGrpSpPr/>
          <p:nvPr/>
        </p:nvGrpSpPr>
        <p:grpSpPr>
          <a:xfrm>
            <a:off x="470698" y="3730056"/>
            <a:ext cx="5625302" cy="1670162"/>
            <a:chOff x="470698" y="3730056"/>
            <a:chExt cx="5625302" cy="1670162"/>
          </a:xfrm>
        </p:grpSpPr>
        <p:grpSp>
          <p:nvGrpSpPr>
            <p:cNvPr id="67" name="Group 66">
              <a:extLst>
                <a:ext uri="{FF2B5EF4-FFF2-40B4-BE49-F238E27FC236}">
                  <a16:creationId xmlns:a16="http://schemas.microsoft.com/office/drawing/2014/main" id="{98A295C1-220C-5E7C-2DB2-5E81ED43A596}"/>
                </a:ext>
              </a:extLst>
            </p:cNvPr>
            <p:cNvGrpSpPr/>
            <p:nvPr/>
          </p:nvGrpSpPr>
          <p:grpSpPr>
            <a:xfrm>
              <a:off x="608669" y="3730056"/>
              <a:ext cx="5487331" cy="1625121"/>
              <a:chOff x="318247" y="4784860"/>
              <a:chExt cx="5487331" cy="1625121"/>
            </a:xfrm>
          </p:grpSpPr>
          <p:pic>
            <p:nvPicPr>
              <p:cNvPr id="61" name="Picture 60">
                <a:extLst>
                  <a:ext uri="{FF2B5EF4-FFF2-40B4-BE49-F238E27FC236}">
                    <a16:creationId xmlns:a16="http://schemas.microsoft.com/office/drawing/2014/main" id="{0D295BED-04E5-1E86-9D47-491FF8D8FC71}"/>
                  </a:ext>
                </a:extLst>
              </p:cNvPr>
              <p:cNvPicPr>
                <a:picLocks noChangeAspect="1"/>
              </p:cNvPicPr>
              <p:nvPr/>
            </p:nvPicPr>
            <p:blipFill>
              <a:blip r:embed="rId10"/>
              <a:stretch>
                <a:fillRect/>
              </a:stretch>
            </p:blipFill>
            <p:spPr>
              <a:xfrm>
                <a:off x="449510" y="4883671"/>
                <a:ext cx="5356068" cy="1369107"/>
              </a:xfrm>
              <a:prstGeom prst="rect">
                <a:avLst/>
              </a:prstGeom>
            </p:spPr>
          </p:pic>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9CEC4340-7D01-EE29-172D-BA445D9C10BF}"/>
                      </a:ext>
                    </a:extLst>
                  </p:cNvPr>
                  <p:cNvSpPr txBox="1"/>
                  <p:nvPr/>
                </p:nvSpPr>
                <p:spPr>
                  <a:xfrm>
                    <a:off x="3996913" y="4784860"/>
                    <a:ext cx="1253100" cy="267830"/>
                  </a:xfrm>
                  <a:prstGeom prst="rect">
                    <a:avLst/>
                  </a:prstGeom>
                  <a:noFill/>
                </p:spPr>
                <p:txBody>
                  <a:bodyPr wrap="none" rtlCol="0">
                    <a:spAutoFit/>
                  </a:bodyPr>
                  <a:lstStyle/>
                  <a:p>
                    <a:r>
                      <a:rPr lang="en-GB" sz="1000" b="1" dirty="0"/>
                      <a:t>Pin 1=1 (Vin 1=</a:t>
                    </a:r>
                    <a14:m>
                      <m:oMath xmlns:m="http://schemas.openxmlformats.org/officeDocument/2006/math">
                        <m:rad>
                          <m:radPr>
                            <m:degHide m:val="on"/>
                            <m:ctrlPr>
                              <a:rPr lang="en-GB" sz="1000" b="1" i="1" smtClean="0">
                                <a:latin typeface="Cambria Math" panose="02040503050406030204" pitchFamily="18" charset="0"/>
                              </a:rPr>
                            </m:ctrlPr>
                          </m:radPr>
                          <m:deg/>
                          <m:e>
                            <m:r>
                              <a:rPr lang="fr-FR" sz="1000" b="1" i="1" smtClean="0">
                                <a:latin typeface="Cambria Math" panose="02040503050406030204" pitchFamily="18" charset="0"/>
                              </a:rPr>
                              <m:t>𝟏</m:t>
                            </m:r>
                          </m:e>
                        </m:rad>
                      </m:oMath>
                    </a14:m>
                    <a:r>
                      <a:rPr lang="en-GB" sz="1000" b="1" dirty="0"/>
                      <a:t>)</a:t>
                    </a:r>
                  </a:p>
                </p:txBody>
              </p:sp>
            </mc:Choice>
            <mc:Fallback xmlns="">
              <p:sp>
                <p:nvSpPr>
                  <p:cNvPr id="63" name="TextBox 62">
                    <a:extLst>
                      <a:ext uri="{FF2B5EF4-FFF2-40B4-BE49-F238E27FC236}">
                        <a16:creationId xmlns:a16="http://schemas.microsoft.com/office/drawing/2014/main" id="{9CEC4340-7D01-EE29-172D-BA445D9C10BF}"/>
                      </a:ext>
                    </a:extLst>
                  </p:cNvPr>
                  <p:cNvSpPr txBox="1">
                    <a:spLocks noRot="1" noChangeAspect="1" noMove="1" noResize="1" noEditPoints="1" noAdjustHandles="1" noChangeArrowheads="1" noChangeShapeType="1" noTextEdit="1"/>
                  </p:cNvSpPr>
                  <p:nvPr/>
                </p:nvSpPr>
                <p:spPr>
                  <a:xfrm>
                    <a:off x="3996913" y="4784860"/>
                    <a:ext cx="1253100" cy="267830"/>
                  </a:xfrm>
                  <a:prstGeom prst="rect">
                    <a:avLst/>
                  </a:prstGeom>
                  <a:blipFill>
                    <a:blip r:embed="rId11"/>
                    <a:stretch>
                      <a:fillRect b="-909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4" name="TextBox 63">
                    <a:extLst>
                      <a:ext uri="{FF2B5EF4-FFF2-40B4-BE49-F238E27FC236}">
                        <a16:creationId xmlns:a16="http://schemas.microsoft.com/office/drawing/2014/main" id="{AB6EF2FF-18ED-2D89-AD2F-6E25BE22725E}"/>
                      </a:ext>
                    </a:extLst>
                  </p:cNvPr>
                  <p:cNvSpPr txBox="1"/>
                  <p:nvPr/>
                </p:nvSpPr>
                <p:spPr>
                  <a:xfrm>
                    <a:off x="3954889" y="6142151"/>
                    <a:ext cx="1253100" cy="267830"/>
                  </a:xfrm>
                  <a:prstGeom prst="rect">
                    <a:avLst/>
                  </a:prstGeom>
                  <a:noFill/>
                </p:spPr>
                <p:txBody>
                  <a:bodyPr wrap="none" rtlCol="0">
                    <a:spAutoFit/>
                  </a:bodyPr>
                  <a:lstStyle/>
                  <a:p>
                    <a:r>
                      <a:rPr lang="en-GB" sz="1000" b="1" dirty="0"/>
                      <a:t>Pin 2=1 (Vin 2=</a:t>
                    </a:r>
                    <a14:m>
                      <m:oMath xmlns:m="http://schemas.openxmlformats.org/officeDocument/2006/math">
                        <m:rad>
                          <m:radPr>
                            <m:degHide m:val="on"/>
                            <m:ctrlPr>
                              <a:rPr lang="en-GB" sz="1000" b="1" i="1" smtClean="0">
                                <a:latin typeface="Cambria Math" panose="02040503050406030204" pitchFamily="18" charset="0"/>
                              </a:rPr>
                            </m:ctrlPr>
                          </m:radPr>
                          <m:deg/>
                          <m:e>
                            <m:r>
                              <a:rPr lang="fr-FR" sz="1000" b="1" i="1" smtClean="0">
                                <a:latin typeface="Cambria Math" panose="02040503050406030204" pitchFamily="18" charset="0"/>
                              </a:rPr>
                              <m:t>𝟏</m:t>
                            </m:r>
                          </m:e>
                        </m:rad>
                      </m:oMath>
                    </a14:m>
                    <a:r>
                      <a:rPr lang="en-GB" sz="1000" b="1" dirty="0"/>
                      <a:t>)</a:t>
                    </a:r>
                  </a:p>
                </p:txBody>
              </p:sp>
            </mc:Choice>
            <mc:Fallback xmlns="">
              <p:sp>
                <p:nvSpPr>
                  <p:cNvPr id="64" name="TextBox 63">
                    <a:extLst>
                      <a:ext uri="{FF2B5EF4-FFF2-40B4-BE49-F238E27FC236}">
                        <a16:creationId xmlns:a16="http://schemas.microsoft.com/office/drawing/2014/main" id="{AB6EF2FF-18ED-2D89-AD2F-6E25BE22725E}"/>
                      </a:ext>
                    </a:extLst>
                  </p:cNvPr>
                  <p:cNvSpPr txBox="1">
                    <a:spLocks noRot="1" noChangeAspect="1" noMove="1" noResize="1" noEditPoints="1" noAdjustHandles="1" noChangeArrowheads="1" noChangeShapeType="1" noTextEdit="1"/>
                  </p:cNvSpPr>
                  <p:nvPr/>
                </p:nvSpPr>
                <p:spPr>
                  <a:xfrm>
                    <a:off x="3954889" y="6142151"/>
                    <a:ext cx="1253100" cy="267830"/>
                  </a:xfrm>
                  <a:prstGeom prst="rect">
                    <a:avLst/>
                  </a:prstGeom>
                  <a:blipFill>
                    <a:blip r:embed="rId12"/>
                    <a:stretch>
                      <a:fillRect b="-1162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F9190A1D-1A45-0098-694F-34E0D6F1DEEF}"/>
                      </a:ext>
                    </a:extLst>
                  </p:cNvPr>
                  <p:cNvSpPr txBox="1"/>
                  <p:nvPr/>
                </p:nvSpPr>
                <p:spPr>
                  <a:xfrm>
                    <a:off x="318247" y="4840099"/>
                    <a:ext cx="3176254" cy="157351"/>
                  </a:xfrm>
                  <a:prstGeom prst="rect">
                    <a:avLst/>
                  </a:prstGeom>
                  <a:noFill/>
                </p:spPr>
                <p:txBody>
                  <a:bodyPr wrap="none" lIns="0" tIns="0" rIns="0" bIns="0" rtlCol="0">
                    <a:spAutoFit/>
                  </a:bodyPr>
                  <a:lstStyle/>
                  <a:p>
                    <a14:m>
                      <m:oMath xmlns:m="http://schemas.openxmlformats.org/officeDocument/2006/math">
                        <m:r>
                          <a:rPr lang="fr-FR" sz="1000" b="1" i="0" smtClean="0">
                            <a:latin typeface="Cambria Math" panose="02040503050406030204" pitchFamily="18" charset="0"/>
                          </a:rPr>
                          <m:t>𝐏𝐨𝐮𝐭</m:t>
                        </m:r>
                        <m:r>
                          <a:rPr lang="fr-FR" sz="1000" b="1" i="0" smtClean="0">
                            <a:latin typeface="Cambria Math" panose="02040503050406030204" pitchFamily="18" charset="0"/>
                          </a:rPr>
                          <m:t>=</m:t>
                        </m:r>
                        <m:sSup>
                          <m:sSupPr>
                            <m:ctrlPr>
                              <a:rPr lang="fr-FR" sz="1000" b="1" i="1" smtClean="0">
                                <a:latin typeface="Cambria Math" panose="02040503050406030204" pitchFamily="18" charset="0"/>
                              </a:rPr>
                            </m:ctrlPr>
                          </m:sSupPr>
                          <m:e>
                            <m:d>
                              <m:dPr>
                                <m:begChr m:val="|"/>
                                <m:endChr m:val="|"/>
                                <m:ctrlPr>
                                  <a:rPr lang="fr-FR" sz="1000" b="1" i="1">
                                    <a:latin typeface="Cambria Math" panose="02040503050406030204" pitchFamily="18" charset="0"/>
                                  </a:rPr>
                                </m:ctrlPr>
                              </m:dPr>
                              <m:e>
                                <m:r>
                                  <a:rPr lang="fr-FR" sz="1000" b="1" i="1" smtClean="0">
                                    <a:latin typeface="Cambria Math" panose="02040503050406030204" pitchFamily="18" charset="0"/>
                                  </a:rPr>
                                  <m:t>𝑽𝒐𝒖𝒕</m:t>
                                </m:r>
                                <m:r>
                                  <a:rPr lang="fr-FR" sz="1000" b="1" i="1" smtClean="0">
                                    <a:latin typeface="Cambria Math" panose="02040503050406030204" pitchFamily="18" charset="0"/>
                                  </a:rPr>
                                  <m:t> </m:t>
                                </m:r>
                                <m:r>
                                  <a:rPr lang="fr-FR" sz="1000" b="1" i="1" smtClean="0">
                                    <a:latin typeface="Cambria Math" panose="02040503050406030204" pitchFamily="18" charset="0"/>
                                  </a:rPr>
                                  <m:t>𝟏</m:t>
                                </m:r>
                                <m:r>
                                  <a:rPr lang="fr-FR" sz="1000" b="1" i="1">
                                    <a:latin typeface="Cambria Math" panose="02040503050406030204" pitchFamily="18" charset="0"/>
                                  </a:rPr>
                                  <m:t>+</m:t>
                                </m:r>
                                <m:r>
                                  <a:rPr lang="fr-FR" sz="1000" b="1" i="1">
                                    <a:latin typeface="Cambria Math" panose="02040503050406030204" pitchFamily="18" charset="0"/>
                                  </a:rPr>
                                  <m:t>𝒊𝑽𝒐𝒖𝒕</m:t>
                                </m:r>
                                <m:r>
                                  <a:rPr lang="fr-FR" sz="1000" b="1" i="1" smtClean="0">
                                    <a:latin typeface="Cambria Math" panose="02040503050406030204" pitchFamily="18" charset="0"/>
                                  </a:rPr>
                                  <m:t> </m:t>
                                </m:r>
                                <m:r>
                                  <a:rPr lang="fr-FR" sz="1000" b="1" i="1" smtClean="0">
                                    <a:latin typeface="Cambria Math" panose="02040503050406030204" pitchFamily="18" charset="0"/>
                                  </a:rPr>
                                  <m:t>𝟐</m:t>
                                </m:r>
                              </m:e>
                            </m:d>
                          </m:e>
                          <m:sup>
                            <m:r>
                              <a:rPr lang="fr-FR" sz="1000" b="1" i="1" smtClean="0">
                                <a:latin typeface="Cambria Math" panose="02040503050406030204" pitchFamily="18" charset="0"/>
                              </a:rPr>
                              <m:t>𝟐</m:t>
                            </m:r>
                          </m:sup>
                        </m:sSup>
                        <m:r>
                          <a:rPr lang="fr-FR" sz="1000" b="1" i="1" smtClean="0">
                            <a:latin typeface="Cambria Math" panose="02040503050406030204" pitchFamily="18" charset="0"/>
                          </a:rPr>
                          <m:t>=</m:t>
                        </m:r>
                        <m:sSup>
                          <m:sSupPr>
                            <m:ctrlPr>
                              <a:rPr lang="fr-FR" sz="1000" b="1" i="1" smtClean="0">
                                <a:latin typeface="Cambria Math" panose="02040503050406030204" pitchFamily="18" charset="0"/>
                              </a:rPr>
                            </m:ctrlPr>
                          </m:sSupPr>
                          <m:e>
                            <m:r>
                              <a:rPr lang="fr-FR" sz="1000" b="1" i="1" smtClean="0">
                                <a:latin typeface="Cambria Math" panose="02040503050406030204" pitchFamily="18" charset="0"/>
                              </a:rPr>
                              <m:t>𝑨</m:t>
                            </m:r>
                          </m:e>
                          <m:sup>
                            <m:r>
                              <a:rPr lang="fr-FR" sz="1000" b="1" i="1" smtClean="0">
                                <a:latin typeface="Cambria Math" panose="02040503050406030204" pitchFamily="18" charset="0"/>
                              </a:rPr>
                              <m:t>𝟐</m:t>
                            </m:r>
                          </m:sup>
                        </m:sSup>
                        <m:r>
                          <a:rPr lang="fr-FR" sz="1000" b="1" i="1" smtClean="0">
                            <a:latin typeface="Cambria Math" panose="02040503050406030204" pitchFamily="18" charset="0"/>
                          </a:rPr>
                          <m:t>+</m:t>
                        </m:r>
                        <m:sSup>
                          <m:sSupPr>
                            <m:ctrlPr>
                              <a:rPr lang="fr-FR" sz="1000" b="1" i="1">
                                <a:latin typeface="Cambria Math" panose="02040503050406030204" pitchFamily="18" charset="0"/>
                              </a:rPr>
                            </m:ctrlPr>
                          </m:sSupPr>
                          <m:e>
                            <m:r>
                              <a:rPr lang="fr-FR" sz="1000" b="1" i="1" smtClean="0">
                                <a:latin typeface="Cambria Math" panose="02040503050406030204" pitchFamily="18" charset="0"/>
                              </a:rPr>
                              <m:t>𝑩</m:t>
                            </m:r>
                          </m:e>
                          <m:sup>
                            <m:r>
                              <a:rPr lang="fr-FR" sz="1000" b="1" i="1">
                                <a:latin typeface="Cambria Math" panose="02040503050406030204" pitchFamily="18" charset="0"/>
                              </a:rPr>
                              <m:t>𝟐</m:t>
                            </m:r>
                          </m:sup>
                        </m:sSup>
                        <m:r>
                          <a:rPr lang="fr-FR" sz="1000" b="1" i="1" smtClean="0">
                            <a:latin typeface="Cambria Math" panose="02040503050406030204" pitchFamily="18" charset="0"/>
                          </a:rPr>
                          <m:t>+</m:t>
                        </m:r>
                        <m:r>
                          <a:rPr lang="fr-FR" sz="1000" b="1" i="1" smtClean="0">
                            <a:latin typeface="Cambria Math" panose="02040503050406030204" pitchFamily="18" charset="0"/>
                          </a:rPr>
                          <m:t>𝟐</m:t>
                        </m:r>
                        <m:r>
                          <a:rPr lang="fr-FR" sz="1000" b="1" i="1" smtClean="0">
                            <a:latin typeface="Cambria Math" panose="02040503050406030204" pitchFamily="18" charset="0"/>
                          </a:rPr>
                          <m:t>𝑨𝑩</m:t>
                        </m:r>
                        <m:func>
                          <m:funcPr>
                            <m:ctrlPr>
                              <a:rPr lang="fr-FR" sz="1000" b="1" i="1" smtClean="0">
                                <a:latin typeface="Cambria Math" panose="02040503050406030204" pitchFamily="18" charset="0"/>
                              </a:rPr>
                            </m:ctrlPr>
                          </m:funcPr>
                          <m:fName>
                            <m:r>
                              <a:rPr lang="fr-FR" sz="1000" b="1" i="0" smtClean="0">
                                <a:latin typeface="Cambria Math" panose="02040503050406030204" pitchFamily="18" charset="0"/>
                              </a:rPr>
                              <m:t>𝐬𝐢𝐧</m:t>
                            </m:r>
                          </m:fName>
                          <m:e>
                            <m:r>
                              <a:rPr lang="fr-FR" sz="1000" b="1" i="1" smtClean="0">
                                <a:latin typeface="Cambria Math" panose="02040503050406030204" pitchFamily="18" charset="0"/>
                              </a:rPr>
                              <m:t>(</m:t>
                            </m:r>
                            <m:r>
                              <a:rPr lang="el-GR" sz="1000" b="1" i="1">
                                <a:latin typeface="Cambria Math" panose="02040503050406030204" pitchFamily="18" charset="0"/>
                                <a:ea typeface="Cambria Math" panose="02040503050406030204" pitchFamily="18" charset="0"/>
                              </a:rPr>
                              <m:t>𝜟𝝓</m:t>
                            </m:r>
                            <m:r>
                              <a:rPr lang="fr-FR" sz="1000" b="1" i="1" smtClean="0">
                                <a:latin typeface="Cambria Math" panose="02040503050406030204" pitchFamily="18" charset="0"/>
                              </a:rPr>
                              <m:t>)</m:t>
                            </m:r>
                          </m:e>
                        </m:func>
                      </m:oMath>
                    </a14:m>
                    <a:r>
                      <a:rPr lang="en-GB" sz="1000" b="1" dirty="0"/>
                      <a:t>*</a:t>
                    </a:r>
                  </a:p>
                </p:txBody>
              </p:sp>
            </mc:Choice>
            <mc:Fallback xmlns="">
              <p:sp>
                <p:nvSpPr>
                  <p:cNvPr id="66" name="TextBox 65">
                    <a:extLst>
                      <a:ext uri="{FF2B5EF4-FFF2-40B4-BE49-F238E27FC236}">
                        <a16:creationId xmlns:a16="http://schemas.microsoft.com/office/drawing/2014/main" id="{F9190A1D-1A45-0098-694F-34E0D6F1DEEF}"/>
                      </a:ext>
                    </a:extLst>
                  </p:cNvPr>
                  <p:cNvSpPr txBox="1">
                    <a:spLocks noRot="1" noChangeAspect="1" noMove="1" noResize="1" noEditPoints="1" noAdjustHandles="1" noChangeArrowheads="1" noChangeShapeType="1" noTextEdit="1"/>
                  </p:cNvSpPr>
                  <p:nvPr/>
                </p:nvSpPr>
                <p:spPr>
                  <a:xfrm>
                    <a:off x="318247" y="4840099"/>
                    <a:ext cx="3176254" cy="157351"/>
                  </a:xfrm>
                  <a:prstGeom prst="rect">
                    <a:avLst/>
                  </a:prstGeom>
                  <a:blipFill>
                    <a:blip r:embed="rId13"/>
                    <a:stretch>
                      <a:fillRect l="-1536" t="-23077" r="-1536" b="-50000"/>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428D73DA-3CF8-4B3D-9F5D-D6126AE340C7}"/>
                    </a:ext>
                  </a:extLst>
                </p:cNvPr>
                <p:cNvSpPr txBox="1"/>
                <p:nvPr/>
              </p:nvSpPr>
              <p:spPr>
                <a:xfrm>
                  <a:off x="470698" y="5153997"/>
                  <a:ext cx="3177024" cy="246221"/>
                </a:xfrm>
                <a:prstGeom prst="rect">
                  <a:avLst/>
                </a:prstGeom>
                <a:noFill/>
              </p:spPr>
              <p:txBody>
                <a:bodyPr wrap="none" rtlCol="0">
                  <a:spAutoFit/>
                </a:bodyPr>
                <a:lstStyle/>
                <a:p>
                  <a:r>
                    <a:rPr lang="en-GB" sz="1000" dirty="0"/>
                    <a:t>* In this case the reference brings </a:t>
                  </a:r>
                  <a14:m>
                    <m:oMath xmlns:m="http://schemas.openxmlformats.org/officeDocument/2006/math">
                      <m:r>
                        <a:rPr lang="en-GB" sz="1000" i="1" smtClean="0">
                          <a:latin typeface="Cambria Math" panose="02040503050406030204" pitchFamily="18" charset="0"/>
                          <a:ea typeface="Cambria Math" panose="02040503050406030204" pitchFamily="18" charset="0"/>
                        </a:rPr>
                        <m:t>∆</m:t>
                      </m:r>
                      <m:r>
                        <a:rPr lang="en-GB" sz="1000" i="1" smtClean="0">
                          <a:latin typeface="Cambria Math" panose="02040503050406030204" pitchFamily="18" charset="0"/>
                          <a:ea typeface="Cambria Math" panose="02040503050406030204" pitchFamily="18" charset="0"/>
                        </a:rPr>
                        <m:t>𝜙</m:t>
                      </m:r>
                    </m:oMath>
                  </a14:m>
                  <a:r>
                    <a:rPr lang="en-GB" sz="1000" dirty="0"/>
                    <a:t>&lt;0, see slide # 11</a:t>
                  </a:r>
                </a:p>
              </p:txBody>
            </p:sp>
          </mc:Choice>
          <mc:Fallback xmlns="">
            <p:sp>
              <p:nvSpPr>
                <p:cNvPr id="71" name="TextBox 70">
                  <a:extLst>
                    <a:ext uri="{FF2B5EF4-FFF2-40B4-BE49-F238E27FC236}">
                      <a16:creationId xmlns:a16="http://schemas.microsoft.com/office/drawing/2014/main" id="{428D73DA-3CF8-4B3D-9F5D-D6126AE340C7}"/>
                    </a:ext>
                  </a:extLst>
                </p:cNvPr>
                <p:cNvSpPr txBox="1">
                  <a:spLocks noRot="1" noChangeAspect="1" noMove="1" noResize="1" noEditPoints="1" noAdjustHandles="1" noChangeArrowheads="1" noChangeShapeType="1" noTextEdit="1"/>
                </p:cNvSpPr>
                <p:nvPr/>
              </p:nvSpPr>
              <p:spPr>
                <a:xfrm>
                  <a:off x="470698" y="5153997"/>
                  <a:ext cx="3177024" cy="246221"/>
                </a:xfrm>
                <a:prstGeom prst="rect">
                  <a:avLst/>
                </a:prstGeom>
                <a:blipFill>
                  <a:blip r:embed="rId14"/>
                  <a:stretch>
                    <a:fillRect b="-12195"/>
                  </a:stretch>
                </a:blipFill>
              </p:spPr>
              <p:txBody>
                <a:bodyPr/>
                <a:lstStyle/>
                <a:p>
                  <a:r>
                    <a:rPr lang="en-GB">
                      <a:noFill/>
                    </a:rPr>
                    <a:t> </a:t>
                  </a:r>
                </a:p>
              </p:txBody>
            </p:sp>
          </mc:Fallback>
        </mc:AlternateContent>
      </p:grpSp>
    </p:spTree>
    <p:extLst>
      <p:ext uri="{BB962C8B-B14F-4D97-AF65-F5344CB8AC3E}">
        <p14:creationId xmlns:p14="http://schemas.microsoft.com/office/powerpoint/2010/main" val="2843711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211E8-6D6A-D997-97DC-834B4D3E15CE}"/>
              </a:ext>
            </a:extLst>
          </p:cNvPr>
          <p:cNvSpPr>
            <a:spLocks noGrp="1"/>
          </p:cNvSpPr>
          <p:nvPr>
            <p:ph type="title"/>
          </p:nvPr>
        </p:nvSpPr>
        <p:spPr/>
        <p:txBody>
          <a:bodyPr/>
          <a:lstStyle/>
          <a:p>
            <a:r>
              <a:rPr lang="en-GB" dirty="0"/>
              <a:t>Needs of C-Band Components during the project Phases</a:t>
            </a:r>
          </a:p>
        </p:txBody>
      </p:sp>
      <p:graphicFrame>
        <p:nvGraphicFramePr>
          <p:cNvPr id="4" name="Table 3">
            <a:extLst>
              <a:ext uri="{FF2B5EF4-FFF2-40B4-BE49-F238E27FC236}">
                <a16:creationId xmlns:a16="http://schemas.microsoft.com/office/drawing/2014/main" id="{7FE33B96-C536-B345-E267-DC35C7D26BFC}"/>
              </a:ext>
            </a:extLst>
          </p:cNvPr>
          <p:cNvGraphicFramePr>
            <a:graphicFrameLocks noGrp="1"/>
          </p:cNvGraphicFramePr>
          <p:nvPr>
            <p:extLst>
              <p:ext uri="{D42A27DB-BD31-4B8C-83A1-F6EECF244321}">
                <p14:modId xmlns:p14="http://schemas.microsoft.com/office/powerpoint/2010/main" val="2669699730"/>
              </p:ext>
            </p:extLst>
          </p:nvPr>
        </p:nvGraphicFramePr>
        <p:xfrm>
          <a:off x="661800" y="2013629"/>
          <a:ext cx="10692000" cy="2874287"/>
        </p:xfrm>
        <a:graphic>
          <a:graphicData uri="http://schemas.openxmlformats.org/drawingml/2006/table">
            <a:tbl>
              <a:tblPr firstRow="1" bandRow="1">
                <a:tableStyleId>{5C22544A-7EE6-4342-B048-85BDC9FD1C3A}</a:tableStyleId>
              </a:tblPr>
              <a:tblGrid>
                <a:gridCol w="1188000">
                  <a:extLst>
                    <a:ext uri="{9D8B030D-6E8A-4147-A177-3AD203B41FA5}">
                      <a16:colId xmlns:a16="http://schemas.microsoft.com/office/drawing/2014/main" val="713773866"/>
                    </a:ext>
                  </a:extLst>
                </a:gridCol>
                <a:gridCol w="1188000">
                  <a:extLst>
                    <a:ext uri="{9D8B030D-6E8A-4147-A177-3AD203B41FA5}">
                      <a16:colId xmlns:a16="http://schemas.microsoft.com/office/drawing/2014/main" val="1645179111"/>
                    </a:ext>
                  </a:extLst>
                </a:gridCol>
                <a:gridCol w="1188000">
                  <a:extLst>
                    <a:ext uri="{9D8B030D-6E8A-4147-A177-3AD203B41FA5}">
                      <a16:colId xmlns:a16="http://schemas.microsoft.com/office/drawing/2014/main" val="3541316956"/>
                    </a:ext>
                  </a:extLst>
                </a:gridCol>
                <a:gridCol w="1188000">
                  <a:extLst>
                    <a:ext uri="{9D8B030D-6E8A-4147-A177-3AD203B41FA5}">
                      <a16:colId xmlns:a16="http://schemas.microsoft.com/office/drawing/2014/main" val="4155543466"/>
                    </a:ext>
                  </a:extLst>
                </a:gridCol>
                <a:gridCol w="1188000">
                  <a:extLst>
                    <a:ext uri="{9D8B030D-6E8A-4147-A177-3AD203B41FA5}">
                      <a16:colId xmlns:a16="http://schemas.microsoft.com/office/drawing/2014/main" val="762477477"/>
                    </a:ext>
                  </a:extLst>
                </a:gridCol>
                <a:gridCol w="1188000">
                  <a:extLst>
                    <a:ext uri="{9D8B030D-6E8A-4147-A177-3AD203B41FA5}">
                      <a16:colId xmlns:a16="http://schemas.microsoft.com/office/drawing/2014/main" val="671910320"/>
                    </a:ext>
                  </a:extLst>
                </a:gridCol>
                <a:gridCol w="1188000">
                  <a:extLst>
                    <a:ext uri="{9D8B030D-6E8A-4147-A177-3AD203B41FA5}">
                      <a16:colId xmlns:a16="http://schemas.microsoft.com/office/drawing/2014/main" val="2487515698"/>
                    </a:ext>
                  </a:extLst>
                </a:gridCol>
                <a:gridCol w="1188000">
                  <a:extLst>
                    <a:ext uri="{9D8B030D-6E8A-4147-A177-3AD203B41FA5}">
                      <a16:colId xmlns:a16="http://schemas.microsoft.com/office/drawing/2014/main" val="3328784217"/>
                    </a:ext>
                  </a:extLst>
                </a:gridCol>
                <a:gridCol w="1188000">
                  <a:extLst>
                    <a:ext uri="{9D8B030D-6E8A-4147-A177-3AD203B41FA5}">
                      <a16:colId xmlns:a16="http://schemas.microsoft.com/office/drawing/2014/main" val="3525322239"/>
                    </a:ext>
                  </a:extLst>
                </a:gridCol>
              </a:tblGrid>
              <a:tr h="576000">
                <a:tc>
                  <a:txBody>
                    <a:bodyPr/>
                    <a:lstStyle/>
                    <a:p>
                      <a:pPr algn="ctr"/>
                      <a:r>
                        <a:rPr lang="en-GB" sz="1400" dirty="0"/>
                        <a:t>Type</a:t>
                      </a:r>
                    </a:p>
                  </a:txBody>
                  <a:tcPr anchor="ctr"/>
                </a:tc>
                <a:tc>
                  <a:txBody>
                    <a:bodyPr/>
                    <a:lstStyle/>
                    <a:p>
                      <a:pPr algn="ctr"/>
                      <a:r>
                        <a:rPr lang="en-GB" sz="1400" dirty="0"/>
                        <a:t>Hybrid Couplers</a:t>
                      </a:r>
                    </a:p>
                  </a:txBody>
                  <a:tcPr anchor="ctr"/>
                </a:tc>
                <a:tc>
                  <a:txBody>
                    <a:bodyPr/>
                    <a:lstStyle/>
                    <a:p>
                      <a:pPr algn="ctr"/>
                      <a:r>
                        <a:rPr lang="en-GB" sz="1400" dirty="0">
                          <a:solidFill>
                            <a:srgbClr val="C00000"/>
                          </a:solidFill>
                        </a:rPr>
                        <a:t>RF Loads</a:t>
                      </a:r>
                      <a:r>
                        <a:rPr lang="en-GB" sz="1400" dirty="0"/>
                        <a:t>*</a:t>
                      </a:r>
                    </a:p>
                  </a:txBody>
                  <a:tcPr anchor="ctr"/>
                </a:tc>
                <a:tc>
                  <a:txBody>
                    <a:bodyPr/>
                    <a:lstStyle/>
                    <a:p>
                      <a:pPr algn="ctr"/>
                      <a:r>
                        <a:rPr lang="en-GB" sz="1400" dirty="0"/>
                        <a:t>Pulse Compressor</a:t>
                      </a:r>
                    </a:p>
                  </a:txBody>
                  <a:tcPr anchor="ctr"/>
                </a:tc>
                <a:tc>
                  <a:txBody>
                    <a:bodyPr/>
                    <a:lstStyle/>
                    <a:p>
                      <a:pPr algn="ctr"/>
                      <a:r>
                        <a:rPr lang="en-GB" sz="1400" dirty="0"/>
                        <a:t>Pumping Ports</a:t>
                      </a:r>
                    </a:p>
                  </a:txBody>
                  <a:tcPr anchor="ctr"/>
                </a:tc>
                <a:tc>
                  <a:txBody>
                    <a:bodyPr/>
                    <a:lstStyle/>
                    <a:p>
                      <a:pPr algn="ctr"/>
                      <a:r>
                        <a:rPr lang="en-GB" sz="1400" dirty="0">
                          <a:solidFill>
                            <a:srgbClr val="C00000"/>
                          </a:solidFill>
                        </a:rPr>
                        <a:t>Directional Couplers</a:t>
                      </a:r>
                    </a:p>
                  </a:txBody>
                  <a:tcPr anchor="ctr"/>
                </a:tc>
                <a:tc>
                  <a:txBody>
                    <a:bodyPr/>
                    <a:lstStyle/>
                    <a:p>
                      <a:pPr algn="ctr"/>
                      <a:r>
                        <a:rPr lang="en-GB" sz="1400" dirty="0"/>
                        <a:t>3dB Splitters</a:t>
                      </a:r>
                    </a:p>
                  </a:txBody>
                  <a:tcPr anchor="ctr"/>
                </a:tc>
                <a:tc>
                  <a:txBody>
                    <a:bodyPr/>
                    <a:lstStyle/>
                    <a:p>
                      <a:pPr algn="ctr"/>
                      <a:r>
                        <a:rPr lang="en-GB" sz="1400" dirty="0"/>
                        <a:t>Phase Shifters</a:t>
                      </a:r>
                    </a:p>
                  </a:txBody>
                  <a:tcPr anchor="ctr"/>
                </a:tc>
                <a:tc>
                  <a:txBody>
                    <a:bodyPr/>
                    <a:lstStyle/>
                    <a:p>
                      <a:pPr algn="ctr"/>
                      <a:r>
                        <a:rPr lang="en-GB" sz="1400" dirty="0"/>
                        <a:t>Waveguides</a:t>
                      </a:r>
                    </a:p>
                  </a:txBody>
                  <a:tcPr anchor="ctr"/>
                </a:tc>
                <a:extLst>
                  <a:ext uri="{0D108BD9-81ED-4DB2-BD59-A6C34878D82A}">
                    <a16:rowId xmlns:a16="http://schemas.microsoft.com/office/drawing/2014/main" val="2007163070"/>
                  </a:ext>
                </a:extLst>
              </a:tr>
              <a:tr h="378047">
                <a:tc>
                  <a:txBody>
                    <a:bodyPr/>
                    <a:lstStyle/>
                    <a:p>
                      <a:r>
                        <a:rPr lang="en-GB" b="1" dirty="0"/>
                        <a:t>Phase 0</a:t>
                      </a:r>
                    </a:p>
                  </a:txBody>
                  <a:tcPr anchor="ctr"/>
                </a:tc>
                <a:tc>
                  <a:txBody>
                    <a:bodyPr/>
                    <a:lstStyle/>
                    <a:p>
                      <a:r>
                        <a:rPr lang="en-GB" dirty="0"/>
                        <a:t>1</a:t>
                      </a:r>
                    </a:p>
                  </a:txBody>
                  <a:tcPr anchor="ctr"/>
                </a:tc>
                <a:tc>
                  <a:txBody>
                    <a:bodyPr/>
                    <a:lstStyle/>
                    <a:p>
                      <a:r>
                        <a:rPr lang="en-GB" dirty="0"/>
                        <a:t>2</a:t>
                      </a:r>
                    </a:p>
                  </a:txBody>
                  <a:tcPr anchor="ctr"/>
                </a:tc>
                <a:tc>
                  <a:txBody>
                    <a:bodyPr/>
                    <a:lstStyle/>
                    <a:p>
                      <a:r>
                        <a:rPr lang="en-GB" dirty="0"/>
                        <a:t>0</a:t>
                      </a:r>
                    </a:p>
                  </a:txBody>
                  <a:tcPr anchor="ctr"/>
                </a:tc>
                <a:tc>
                  <a:txBody>
                    <a:bodyPr/>
                    <a:lstStyle/>
                    <a:p>
                      <a:r>
                        <a:rPr lang="en-GB" dirty="0"/>
                        <a:t>?</a:t>
                      </a:r>
                    </a:p>
                  </a:txBody>
                  <a:tcPr anchor="ctr"/>
                </a:tc>
                <a:tc>
                  <a:txBody>
                    <a:bodyPr/>
                    <a:lstStyle/>
                    <a:p>
                      <a:r>
                        <a:rPr lang="en-GB" dirty="0"/>
                        <a:t>2</a:t>
                      </a:r>
                    </a:p>
                  </a:txBody>
                  <a:tcPr anchor="ctr"/>
                </a:tc>
                <a:tc>
                  <a:txBody>
                    <a:bodyPr/>
                    <a:lstStyle/>
                    <a:p>
                      <a:r>
                        <a:rPr lang="en-GB" dirty="0"/>
                        <a:t>1</a:t>
                      </a:r>
                    </a:p>
                  </a:txBody>
                  <a:tcPr anchor="ctr"/>
                </a:tc>
                <a:tc>
                  <a:txBody>
                    <a:bodyPr/>
                    <a:lstStyle/>
                    <a:p>
                      <a:r>
                        <a:rPr lang="en-GB" dirty="0"/>
                        <a:t>1</a:t>
                      </a:r>
                    </a:p>
                  </a:txBody>
                  <a:tcPr anchor="ctr"/>
                </a:tc>
                <a:tc>
                  <a:txBody>
                    <a:bodyPr/>
                    <a:lstStyle/>
                    <a:p>
                      <a:r>
                        <a:rPr lang="en-GB" dirty="0"/>
                        <a:t>To be drawn</a:t>
                      </a:r>
                    </a:p>
                  </a:txBody>
                  <a:tcPr anchor="ctr"/>
                </a:tc>
                <a:extLst>
                  <a:ext uri="{0D108BD9-81ED-4DB2-BD59-A6C34878D82A}">
                    <a16:rowId xmlns:a16="http://schemas.microsoft.com/office/drawing/2014/main" val="99117080"/>
                  </a:ext>
                </a:extLst>
              </a:tr>
              <a:tr h="378047">
                <a:tc>
                  <a:txBody>
                    <a:bodyPr/>
                    <a:lstStyle/>
                    <a:p>
                      <a:r>
                        <a:rPr lang="en-GB" b="1" dirty="0"/>
                        <a:t>Phase 1</a:t>
                      </a:r>
                    </a:p>
                  </a:txBody>
                  <a:tcPr anchor="ctr"/>
                </a:tc>
                <a:tc>
                  <a:txBody>
                    <a:bodyPr/>
                    <a:lstStyle/>
                    <a:p>
                      <a:r>
                        <a:rPr lang="en-GB" dirty="0"/>
                        <a:t>0</a:t>
                      </a:r>
                    </a:p>
                  </a:txBody>
                  <a:tcPr anchor="ctr"/>
                </a:tc>
                <a:tc>
                  <a:txBody>
                    <a:bodyPr/>
                    <a:lstStyle/>
                    <a:p>
                      <a:r>
                        <a:rPr lang="en-GB" dirty="0"/>
                        <a:t>0</a:t>
                      </a:r>
                    </a:p>
                  </a:txBody>
                  <a:tcPr anchor="ctr"/>
                </a:tc>
                <a:tc>
                  <a:txBody>
                    <a:bodyPr/>
                    <a:lstStyle/>
                    <a:p>
                      <a:r>
                        <a:rPr lang="en-GB" dirty="0"/>
                        <a:t>1</a:t>
                      </a:r>
                    </a:p>
                  </a:txBody>
                  <a:tcPr anchor="ctr"/>
                </a:tc>
                <a:tc>
                  <a:txBody>
                    <a:bodyPr/>
                    <a:lstStyle/>
                    <a:p>
                      <a:r>
                        <a:rPr lang="en-GB" dirty="0"/>
                        <a:t>?</a:t>
                      </a:r>
                    </a:p>
                  </a:txBody>
                  <a:tcPr anchor="ctr"/>
                </a:tc>
                <a:tc>
                  <a:txBody>
                    <a:bodyPr/>
                    <a:lstStyle/>
                    <a:p>
                      <a:r>
                        <a:rPr lang="en-GB" dirty="0"/>
                        <a:t>1</a:t>
                      </a:r>
                    </a:p>
                  </a:txBody>
                  <a:tcPr anchor="ctr"/>
                </a:tc>
                <a:tc>
                  <a:txBody>
                    <a:bodyPr/>
                    <a:lstStyle/>
                    <a:p>
                      <a:r>
                        <a:rPr lang="en-GB" dirty="0"/>
                        <a:t>0</a:t>
                      </a:r>
                    </a:p>
                  </a:txBody>
                  <a:tcPr anchor="ctr"/>
                </a:tc>
                <a:tc>
                  <a:txBody>
                    <a:bodyPr/>
                    <a:lstStyle/>
                    <a:p>
                      <a:r>
                        <a:rPr lang="en-GB" dirty="0"/>
                        <a:t>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be drawn</a:t>
                      </a:r>
                    </a:p>
                  </a:txBody>
                  <a:tcPr anchor="ctr"/>
                </a:tc>
                <a:extLst>
                  <a:ext uri="{0D108BD9-81ED-4DB2-BD59-A6C34878D82A}">
                    <a16:rowId xmlns:a16="http://schemas.microsoft.com/office/drawing/2014/main" val="809015156"/>
                  </a:ext>
                </a:extLst>
              </a:tr>
              <a:tr h="378047">
                <a:tc>
                  <a:txBody>
                    <a:bodyPr/>
                    <a:lstStyle/>
                    <a:p>
                      <a:r>
                        <a:rPr lang="en-GB" b="1" dirty="0"/>
                        <a:t>Phase 2</a:t>
                      </a:r>
                    </a:p>
                  </a:txBody>
                  <a:tcPr anchor="ctr"/>
                </a:tc>
                <a:tc>
                  <a:txBody>
                    <a:bodyPr/>
                    <a:lstStyle/>
                    <a:p>
                      <a:r>
                        <a:rPr lang="en-GB" dirty="0"/>
                        <a:t>1</a:t>
                      </a:r>
                    </a:p>
                  </a:txBody>
                  <a:tcPr anchor="ctr"/>
                </a:tc>
                <a:tc>
                  <a:txBody>
                    <a:bodyPr/>
                    <a:lstStyle/>
                    <a:p>
                      <a:r>
                        <a:rPr lang="en-GB" dirty="0"/>
                        <a:t>2</a:t>
                      </a:r>
                    </a:p>
                  </a:txBody>
                  <a:tcPr anchor="ctr"/>
                </a:tc>
                <a:tc>
                  <a:txBody>
                    <a:bodyPr/>
                    <a:lstStyle/>
                    <a:p>
                      <a:r>
                        <a:rPr lang="en-GB" dirty="0"/>
                        <a:t>0</a:t>
                      </a:r>
                    </a:p>
                  </a:txBody>
                  <a:tcPr anchor="ctr"/>
                </a:tc>
                <a:tc>
                  <a:txBody>
                    <a:bodyPr/>
                    <a:lstStyle/>
                    <a:p>
                      <a:r>
                        <a:rPr lang="en-GB" dirty="0"/>
                        <a:t>?</a:t>
                      </a:r>
                    </a:p>
                  </a:txBody>
                  <a:tcPr anchor="ctr"/>
                </a:tc>
                <a:tc>
                  <a:txBody>
                    <a:bodyPr/>
                    <a:lstStyle/>
                    <a:p>
                      <a:r>
                        <a:rPr lang="en-GB" dirty="0"/>
                        <a:t>4</a:t>
                      </a:r>
                    </a:p>
                  </a:txBody>
                  <a:tcPr anchor="ctr"/>
                </a:tc>
                <a:tc>
                  <a:txBody>
                    <a:bodyPr/>
                    <a:lstStyle/>
                    <a:p>
                      <a:r>
                        <a:rPr lang="en-GB" dirty="0"/>
                        <a:t>2</a:t>
                      </a:r>
                    </a:p>
                  </a:txBody>
                  <a:tcPr anchor="ctr"/>
                </a:tc>
                <a:tc>
                  <a:txBody>
                    <a:bodyPr/>
                    <a:lstStyle/>
                    <a:p>
                      <a:r>
                        <a:rPr lang="en-GB" dirty="0"/>
                        <a:t>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be drawn</a:t>
                      </a:r>
                    </a:p>
                  </a:txBody>
                  <a:tcPr anchor="ctr"/>
                </a:tc>
                <a:extLst>
                  <a:ext uri="{0D108BD9-81ED-4DB2-BD59-A6C34878D82A}">
                    <a16:rowId xmlns:a16="http://schemas.microsoft.com/office/drawing/2014/main" val="3823224139"/>
                  </a:ext>
                </a:extLst>
              </a:tr>
              <a:tr h="378047">
                <a:tc>
                  <a:txBody>
                    <a:bodyPr/>
                    <a:lstStyle/>
                    <a:p>
                      <a:r>
                        <a:rPr lang="en-GB" b="1" dirty="0"/>
                        <a:t>Total</a:t>
                      </a:r>
                    </a:p>
                  </a:txBody>
                  <a:tcPr anchor="ctr"/>
                </a:tc>
                <a:tc>
                  <a:txBody>
                    <a:bodyPr/>
                    <a:lstStyle/>
                    <a:p>
                      <a:r>
                        <a:rPr lang="en-GB" dirty="0"/>
                        <a:t>2</a:t>
                      </a:r>
                    </a:p>
                  </a:txBody>
                  <a:tcPr anchor="ctr"/>
                </a:tc>
                <a:tc>
                  <a:txBody>
                    <a:bodyPr/>
                    <a:lstStyle/>
                    <a:p>
                      <a:r>
                        <a:rPr lang="en-GB" dirty="0"/>
                        <a:t>4</a:t>
                      </a:r>
                    </a:p>
                  </a:txBody>
                  <a:tcPr anchor="ctr"/>
                </a:tc>
                <a:tc>
                  <a:txBody>
                    <a:bodyPr/>
                    <a:lstStyle/>
                    <a:p>
                      <a:r>
                        <a:rPr lang="en-GB" dirty="0"/>
                        <a:t>1</a:t>
                      </a:r>
                    </a:p>
                  </a:txBody>
                  <a:tcPr anchor="ctr"/>
                </a:tc>
                <a:tc>
                  <a:txBody>
                    <a:bodyPr/>
                    <a:lstStyle/>
                    <a:p>
                      <a:r>
                        <a:rPr lang="en-GB" dirty="0"/>
                        <a:t>?</a:t>
                      </a:r>
                    </a:p>
                  </a:txBody>
                  <a:tcPr anchor="ctr"/>
                </a:tc>
                <a:tc>
                  <a:txBody>
                    <a:bodyPr/>
                    <a:lstStyle/>
                    <a:p>
                      <a:r>
                        <a:rPr lang="en-GB" dirty="0"/>
                        <a:t>7</a:t>
                      </a:r>
                    </a:p>
                  </a:txBody>
                  <a:tcPr anchor="ctr"/>
                </a:tc>
                <a:tc>
                  <a:txBody>
                    <a:bodyPr/>
                    <a:lstStyle/>
                    <a:p>
                      <a:r>
                        <a:rPr lang="en-GB" dirty="0"/>
                        <a:t>3</a:t>
                      </a:r>
                    </a:p>
                  </a:txBody>
                  <a:tcPr anchor="ctr"/>
                </a:tc>
                <a:tc>
                  <a:txBody>
                    <a:bodyPr/>
                    <a:lstStyle/>
                    <a:p>
                      <a:r>
                        <a:rPr lang="en-GB" dirty="0"/>
                        <a: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nchor="ctr"/>
                </a:tc>
                <a:extLst>
                  <a:ext uri="{0D108BD9-81ED-4DB2-BD59-A6C34878D82A}">
                    <a16:rowId xmlns:a16="http://schemas.microsoft.com/office/drawing/2014/main" val="404296739"/>
                  </a:ext>
                </a:extLst>
              </a:tr>
            </a:tbl>
          </a:graphicData>
        </a:graphic>
      </p:graphicFrame>
      <p:sp>
        <p:nvSpPr>
          <p:cNvPr id="5" name="TextBox 4">
            <a:extLst>
              <a:ext uri="{FF2B5EF4-FFF2-40B4-BE49-F238E27FC236}">
                <a16:creationId xmlns:a16="http://schemas.microsoft.com/office/drawing/2014/main" id="{6C5FD277-4C0F-1311-AAF0-F9B214E346FC}"/>
              </a:ext>
            </a:extLst>
          </p:cNvPr>
          <p:cNvSpPr txBox="1"/>
          <p:nvPr/>
        </p:nvSpPr>
        <p:spPr>
          <a:xfrm>
            <a:off x="146650" y="3217207"/>
            <a:ext cx="431528" cy="646331"/>
          </a:xfrm>
          <a:prstGeom prst="rect">
            <a:avLst/>
          </a:prstGeom>
          <a:noFill/>
        </p:spPr>
        <p:txBody>
          <a:bodyPr wrap="none" rtlCol="0">
            <a:spAutoFit/>
          </a:bodyPr>
          <a:lstStyle/>
          <a:p>
            <a:r>
              <a:rPr lang="en-GB" sz="3600" dirty="0"/>
              <a:t>+</a:t>
            </a:r>
          </a:p>
        </p:txBody>
      </p:sp>
      <p:sp>
        <p:nvSpPr>
          <p:cNvPr id="6" name="TextBox 5">
            <a:extLst>
              <a:ext uri="{FF2B5EF4-FFF2-40B4-BE49-F238E27FC236}">
                <a16:creationId xmlns:a16="http://schemas.microsoft.com/office/drawing/2014/main" id="{619F79F7-FA47-F7D9-7273-6E80D3DC33A5}"/>
              </a:ext>
            </a:extLst>
          </p:cNvPr>
          <p:cNvSpPr txBox="1"/>
          <p:nvPr/>
        </p:nvSpPr>
        <p:spPr>
          <a:xfrm>
            <a:off x="146650" y="3863538"/>
            <a:ext cx="431528" cy="646331"/>
          </a:xfrm>
          <a:prstGeom prst="rect">
            <a:avLst/>
          </a:prstGeom>
          <a:noFill/>
        </p:spPr>
        <p:txBody>
          <a:bodyPr wrap="none" rtlCol="0">
            <a:spAutoFit/>
          </a:bodyPr>
          <a:lstStyle/>
          <a:p>
            <a:r>
              <a:rPr lang="en-GB" sz="3600" dirty="0"/>
              <a:t>+</a:t>
            </a:r>
          </a:p>
        </p:txBody>
      </p:sp>
      <p:sp>
        <p:nvSpPr>
          <p:cNvPr id="7" name="TextBox 6">
            <a:extLst>
              <a:ext uri="{FF2B5EF4-FFF2-40B4-BE49-F238E27FC236}">
                <a16:creationId xmlns:a16="http://schemas.microsoft.com/office/drawing/2014/main" id="{28998FAE-8A47-861A-945B-3074CE6BC7DF}"/>
              </a:ext>
            </a:extLst>
          </p:cNvPr>
          <p:cNvSpPr txBox="1"/>
          <p:nvPr/>
        </p:nvSpPr>
        <p:spPr>
          <a:xfrm>
            <a:off x="146650" y="4417353"/>
            <a:ext cx="431528" cy="646331"/>
          </a:xfrm>
          <a:prstGeom prst="rect">
            <a:avLst/>
          </a:prstGeom>
          <a:noFill/>
        </p:spPr>
        <p:txBody>
          <a:bodyPr wrap="none" rtlCol="0">
            <a:spAutoFit/>
          </a:bodyPr>
          <a:lstStyle/>
          <a:p>
            <a:r>
              <a:rPr lang="en-GB" sz="3600" dirty="0"/>
              <a:t>=</a:t>
            </a:r>
          </a:p>
        </p:txBody>
      </p:sp>
      <p:sp>
        <p:nvSpPr>
          <p:cNvPr id="8" name="TextBox 7">
            <a:extLst>
              <a:ext uri="{FF2B5EF4-FFF2-40B4-BE49-F238E27FC236}">
                <a16:creationId xmlns:a16="http://schemas.microsoft.com/office/drawing/2014/main" id="{4B8B8304-89FA-FA03-EC2D-86BB27F652B0}"/>
              </a:ext>
            </a:extLst>
          </p:cNvPr>
          <p:cNvSpPr txBox="1"/>
          <p:nvPr/>
        </p:nvSpPr>
        <p:spPr>
          <a:xfrm>
            <a:off x="661800" y="4933858"/>
            <a:ext cx="5651996" cy="276999"/>
          </a:xfrm>
          <a:prstGeom prst="rect">
            <a:avLst/>
          </a:prstGeom>
          <a:noFill/>
        </p:spPr>
        <p:txBody>
          <a:bodyPr wrap="none" rtlCol="0">
            <a:spAutoFit/>
          </a:bodyPr>
          <a:lstStyle/>
          <a:p>
            <a:r>
              <a:rPr lang="en-GB" sz="1200" b="1" dirty="0"/>
              <a:t>* 50MW RF Loads are difficult to find: we will use 2 x 25MW loads with a splitter</a:t>
            </a:r>
          </a:p>
        </p:txBody>
      </p:sp>
      <p:sp>
        <p:nvSpPr>
          <p:cNvPr id="9" name="TextBox 8">
            <a:extLst>
              <a:ext uri="{FF2B5EF4-FFF2-40B4-BE49-F238E27FC236}">
                <a16:creationId xmlns:a16="http://schemas.microsoft.com/office/drawing/2014/main" id="{9E82BF3F-A8D7-8750-1924-2CF3E596136D}"/>
              </a:ext>
            </a:extLst>
          </p:cNvPr>
          <p:cNvSpPr txBox="1"/>
          <p:nvPr/>
        </p:nvSpPr>
        <p:spPr>
          <a:xfrm>
            <a:off x="5468645" y="1690688"/>
            <a:ext cx="6143347" cy="307777"/>
          </a:xfrm>
          <a:prstGeom prst="rect">
            <a:avLst/>
          </a:prstGeom>
          <a:noFill/>
        </p:spPr>
        <p:txBody>
          <a:bodyPr wrap="square" rtlCol="0">
            <a:spAutoFit/>
          </a:bodyPr>
          <a:lstStyle/>
          <a:p>
            <a:r>
              <a:rPr lang="en-GB" sz="1400" dirty="0"/>
              <a:t>In </a:t>
            </a:r>
            <a:r>
              <a:rPr lang="en-GB" sz="1400" b="1" dirty="0">
                <a:solidFill>
                  <a:srgbClr val="C00000"/>
                </a:solidFill>
              </a:rPr>
              <a:t>red</a:t>
            </a:r>
            <a:r>
              <a:rPr lang="en-GB" sz="1400" dirty="0"/>
              <a:t>, components containing ceramics: 1 year lead time to be considered </a:t>
            </a:r>
          </a:p>
        </p:txBody>
      </p:sp>
      <p:sp>
        <p:nvSpPr>
          <p:cNvPr id="3" name="Slide Number Placeholder 2">
            <a:extLst>
              <a:ext uri="{FF2B5EF4-FFF2-40B4-BE49-F238E27FC236}">
                <a16:creationId xmlns:a16="http://schemas.microsoft.com/office/drawing/2014/main" id="{C7E02DA4-01EA-D1AF-5D6A-77E20D93796A}"/>
              </a:ext>
            </a:extLst>
          </p:cNvPr>
          <p:cNvSpPr>
            <a:spLocks noGrp="1"/>
          </p:cNvSpPr>
          <p:nvPr>
            <p:ph type="sldNum" sz="quarter" idx="12"/>
          </p:nvPr>
        </p:nvSpPr>
        <p:spPr/>
        <p:txBody>
          <a:bodyPr/>
          <a:lstStyle/>
          <a:p>
            <a:fld id="{6D7426F9-C26B-453D-BE49-8484EA02A9B6}" type="slidenum">
              <a:rPr lang="en-GB" smtClean="0"/>
              <a:t>3</a:t>
            </a:fld>
            <a:endParaRPr lang="en-GB"/>
          </a:p>
        </p:txBody>
      </p:sp>
    </p:spTree>
    <p:extLst>
      <p:ext uri="{BB962C8B-B14F-4D97-AF65-F5344CB8AC3E}">
        <p14:creationId xmlns:p14="http://schemas.microsoft.com/office/powerpoint/2010/main" val="3824614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D440C-A8A0-99BE-E85B-3C0493DA0CEA}"/>
              </a:ext>
            </a:extLst>
          </p:cNvPr>
          <p:cNvSpPr>
            <a:spLocks noGrp="1"/>
          </p:cNvSpPr>
          <p:nvPr>
            <p:ph type="title"/>
          </p:nvPr>
        </p:nvSpPr>
        <p:spPr/>
        <p:txBody>
          <a:bodyPr/>
          <a:lstStyle/>
          <a:p>
            <a:r>
              <a:rPr lang="en-GB" dirty="0"/>
              <a:t>Status of the Survey</a:t>
            </a:r>
          </a:p>
        </p:txBody>
      </p:sp>
      <p:graphicFrame>
        <p:nvGraphicFramePr>
          <p:cNvPr id="4" name="Table 3">
            <a:extLst>
              <a:ext uri="{FF2B5EF4-FFF2-40B4-BE49-F238E27FC236}">
                <a16:creationId xmlns:a16="http://schemas.microsoft.com/office/drawing/2014/main" id="{DF0DEC4A-A061-62E5-47BC-05008A77101C}"/>
              </a:ext>
            </a:extLst>
          </p:cNvPr>
          <p:cNvGraphicFramePr>
            <a:graphicFrameLocks noGrp="1"/>
          </p:cNvGraphicFramePr>
          <p:nvPr>
            <p:extLst>
              <p:ext uri="{D42A27DB-BD31-4B8C-83A1-F6EECF244321}">
                <p14:modId xmlns:p14="http://schemas.microsoft.com/office/powerpoint/2010/main" val="601877362"/>
              </p:ext>
            </p:extLst>
          </p:nvPr>
        </p:nvGraphicFramePr>
        <p:xfrm>
          <a:off x="583901" y="1954160"/>
          <a:ext cx="10851670" cy="3422927"/>
        </p:xfrm>
        <a:graphic>
          <a:graphicData uri="http://schemas.openxmlformats.org/drawingml/2006/table">
            <a:tbl>
              <a:tblPr firstRow="1" bandRow="1">
                <a:tableStyleId>{5C22544A-7EE6-4342-B048-85BDC9FD1C3A}</a:tableStyleId>
              </a:tblPr>
              <a:tblGrid>
                <a:gridCol w="2078292">
                  <a:extLst>
                    <a:ext uri="{9D8B030D-6E8A-4147-A177-3AD203B41FA5}">
                      <a16:colId xmlns:a16="http://schemas.microsoft.com/office/drawing/2014/main" val="713773866"/>
                    </a:ext>
                  </a:extLst>
                </a:gridCol>
                <a:gridCol w="1077519">
                  <a:extLst>
                    <a:ext uri="{9D8B030D-6E8A-4147-A177-3AD203B41FA5}">
                      <a16:colId xmlns:a16="http://schemas.microsoft.com/office/drawing/2014/main" val="1645179111"/>
                    </a:ext>
                  </a:extLst>
                </a:gridCol>
                <a:gridCol w="1272235">
                  <a:extLst>
                    <a:ext uri="{9D8B030D-6E8A-4147-A177-3AD203B41FA5}">
                      <a16:colId xmlns:a16="http://schemas.microsoft.com/office/drawing/2014/main" val="1879785739"/>
                    </a:ext>
                  </a:extLst>
                </a:gridCol>
                <a:gridCol w="1165175">
                  <a:extLst>
                    <a:ext uri="{9D8B030D-6E8A-4147-A177-3AD203B41FA5}">
                      <a16:colId xmlns:a16="http://schemas.microsoft.com/office/drawing/2014/main" val="1610879031"/>
                    </a:ext>
                  </a:extLst>
                </a:gridCol>
                <a:gridCol w="1138078">
                  <a:extLst>
                    <a:ext uri="{9D8B030D-6E8A-4147-A177-3AD203B41FA5}">
                      <a16:colId xmlns:a16="http://schemas.microsoft.com/office/drawing/2014/main" val="3541316956"/>
                    </a:ext>
                  </a:extLst>
                </a:gridCol>
                <a:gridCol w="1242204">
                  <a:extLst>
                    <a:ext uri="{9D8B030D-6E8A-4147-A177-3AD203B41FA5}">
                      <a16:colId xmlns:a16="http://schemas.microsoft.com/office/drawing/2014/main" val="671910320"/>
                    </a:ext>
                  </a:extLst>
                </a:gridCol>
                <a:gridCol w="897147">
                  <a:extLst>
                    <a:ext uri="{9D8B030D-6E8A-4147-A177-3AD203B41FA5}">
                      <a16:colId xmlns:a16="http://schemas.microsoft.com/office/drawing/2014/main" val="2487515698"/>
                    </a:ext>
                  </a:extLst>
                </a:gridCol>
                <a:gridCol w="974764">
                  <a:extLst>
                    <a:ext uri="{9D8B030D-6E8A-4147-A177-3AD203B41FA5}">
                      <a16:colId xmlns:a16="http://schemas.microsoft.com/office/drawing/2014/main" val="3328784217"/>
                    </a:ext>
                  </a:extLst>
                </a:gridCol>
                <a:gridCol w="1006256">
                  <a:extLst>
                    <a:ext uri="{9D8B030D-6E8A-4147-A177-3AD203B41FA5}">
                      <a16:colId xmlns:a16="http://schemas.microsoft.com/office/drawing/2014/main" val="3525322239"/>
                    </a:ext>
                  </a:extLst>
                </a:gridCol>
              </a:tblGrid>
              <a:tr h="576000">
                <a:tc>
                  <a:txBody>
                    <a:bodyPr/>
                    <a:lstStyle/>
                    <a:p>
                      <a:pPr algn="ctr"/>
                      <a:r>
                        <a:rPr lang="en-GB" sz="1400" dirty="0"/>
                        <a:t>Company</a:t>
                      </a:r>
                    </a:p>
                  </a:txBody>
                  <a:tcPr anchor="ctr"/>
                </a:tc>
                <a:tc>
                  <a:txBody>
                    <a:bodyPr/>
                    <a:lstStyle/>
                    <a:p>
                      <a:pPr algn="ctr"/>
                      <a:r>
                        <a:rPr lang="en-GB" sz="1400" dirty="0"/>
                        <a:t>Contact Date</a:t>
                      </a:r>
                    </a:p>
                  </a:txBody>
                  <a:tcPr anchor="ctr"/>
                </a:tc>
                <a:tc>
                  <a:txBody>
                    <a:bodyPr/>
                    <a:lstStyle/>
                    <a:p>
                      <a:pPr algn="ctr"/>
                      <a:r>
                        <a:rPr lang="en-GB" sz="1400" dirty="0"/>
                        <a:t>Reply</a:t>
                      </a:r>
                    </a:p>
                  </a:txBody>
                  <a:tcPr anchor="ctr"/>
                </a:tc>
                <a:tc>
                  <a:txBody>
                    <a:bodyPr/>
                    <a:lstStyle/>
                    <a:p>
                      <a:pPr algn="ctr"/>
                      <a:r>
                        <a:rPr lang="en-GB" sz="1400" dirty="0"/>
                        <a:t>Hybrid Couplers</a:t>
                      </a:r>
                    </a:p>
                  </a:txBody>
                  <a:tcPr anchor="ctr"/>
                </a:tc>
                <a:tc>
                  <a:txBody>
                    <a:bodyPr/>
                    <a:lstStyle/>
                    <a:p>
                      <a:pPr algn="ctr"/>
                      <a:r>
                        <a:rPr lang="en-GB" sz="1400" dirty="0">
                          <a:solidFill>
                            <a:schemeClr val="bg1"/>
                          </a:solidFill>
                        </a:rPr>
                        <a:t>RF Loads</a:t>
                      </a:r>
                    </a:p>
                  </a:txBody>
                  <a:tcPr anchor="ctr"/>
                </a:tc>
                <a:tc>
                  <a:txBody>
                    <a:bodyPr/>
                    <a:lstStyle/>
                    <a:p>
                      <a:pPr algn="ctr"/>
                      <a:r>
                        <a:rPr lang="en-GB" sz="1400" dirty="0">
                          <a:solidFill>
                            <a:schemeClr val="bg1"/>
                          </a:solidFill>
                        </a:rPr>
                        <a:t>Directional Couplers</a:t>
                      </a:r>
                    </a:p>
                  </a:txBody>
                  <a:tcPr anchor="ctr"/>
                </a:tc>
                <a:tc>
                  <a:txBody>
                    <a:bodyPr/>
                    <a:lstStyle/>
                    <a:p>
                      <a:pPr algn="ctr"/>
                      <a:r>
                        <a:rPr lang="en-GB" sz="1400" dirty="0"/>
                        <a:t>3dB Splitters</a:t>
                      </a:r>
                    </a:p>
                  </a:txBody>
                  <a:tcPr anchor="ctr"/>
                </a:tc>
                <a:tc>
                  <a:txBody>
                    <a:bodyPr/>
                    <a:lstStyle/>
                    <a:p>
                      <a:pPr algn="ctr"/>
                      <a:r>
                        <a:rPr lang="en-GB" sz="1400" dirty="0"/>
                        <a:t>Phase Shifters</a:t>
                      </a:r>
                    </a:p>
                  </a:txBody>
                  <a:tcPr anchor="ctr"/>
                </a:tc>
                <a:tc>
                  <a:txBody>
                    <a:bodyPr/>
                    <a:lstStyle/>
                    <a:p>
                      <a:pPr algn="ctr"/>
                      <a:r>
                        <a:rPr lang="en-GB" sz="1400" dirty="0" err="1"/>
                        <a:t>Waveg</a:t>
                      </a:r>
                      <a:r>
                        <a:rPr lang="en-GB" sz="1400" dirty="0"/>
                        <a:t>.</a:t>
                      </a:r>
                    </a:p>
                  </a:txBody>
                  <a:tcPr anchor="ctr"/>
                </a:tc>
                <a:extLst>
                  <a:ext uri="{0D108BD9-81ED-4DB2-BD59-A6C34878D82A}">
                    <a16:rowId xmlns:a16="http://schemas.microsoft.com/office/drawing/2014/main" val="2007163070"/>
                  </a:ext>
                </a:extLst>
              </a:tr>
              <a:tr h="378047">
                <a:tc>
                  <a:txBody>
                    <a:bodyPr/>
                    <a:lstStyle/>
                    <a:p>
                      <a:r>
                        <a:rPr lang="en-GB" b="1" dirty="0"/>
                        <a:t>SPINNER**</a:t>
                      </a:r>
                    </a:p>
                  </a:txBody>
                  <a:tcPr anchor="ctr"/>
                </a:tc>
                <a:tc>
                  <a:txBody>
                    <a:bodyPr/>
                    <a:lstStyle/>
                    <a:p>
                      <a:pPr algn="ctr"/>
                      <a:r>
                        <a:rPr lang="en-GB" dirty="0"/>
                        <a:t>2/6</a:t>
                      </a:r>
                    </a:p>
                  </a:txBody>
                  <a:tcPr anchor="ctr"/>
                </a:tc>
                <a:tc>
                  <a:txBody>
                    <a:bodyPr/>
                    <a:lstStyle/>
                    <a:p>
                      <a:pPr algn="ctr"/>
                      <a:r>
                        <a:rPr lang="en-GB" dirty="0"/>
                        <a:t>10/6</a:t>
                      </a:r>
                    </a:p>
                  </a:txBody>
                  <a:tcPr anchor="ctr"/>
                </a:tc>
                <a:tc>
                  <a:txBody>
                    <a:bodyPr/>
                    <a:lstStyle/>
                    <a:p>
                      <a:pPr algn="ctr"/>
                      <a:r>
                        <a:rPr lang="en-GB" dirty="0"/>
                        <a:t>Y</a:t>
                      </a:r>
                    </a:p>
                  </a:txBody>
                  <a:tcPr anchor="ctr"/>
                </a:tc>
                <a:tc>
                  <a:txBody>
                    <a:bodyPr/>
                    <a:lstStyle/>
                    <a:p>
                      <a:pPr algn="ctr"/>
                      <a:r>
                        <a:rPr lang="en-GB" dirty="0"/>
                        <a:t>Y</a:t>
                      </a:r>
                    </a:p>
                    <a:p>
                      <a:pPr algn="ctr"/>
                      <a:r>
                        <a:rPr lang="en-GB" sz="800" b="1" dirty="0"/>
                        <a:t>RF Power tests at the ESRF</a:t>
                      </a:r>
                    </a:p>
                  </a:txBody>
                  <a:tcPr anchor="ctr"/>
                </a:tc>
                <a:tc>
                  <a:txBody>
                    <a:bodyPr/>
                    <a:lstStyle/>
                    <a:p>
                      <a:pPr algn="ctr"/>
                      <a:r>
                        <a:rPr lang="en-GB" dirty="0"/>
                        <a:t>Y</a:t>
                      </a:r>
                    </a:p>
                    <a:p>
                      <a:pPr algn="ctr"/>
                      <a:r>
                        <a:rPr lang="en-GB" sz="800" b="1" dirty="0"/>
                        <a:t>19,95 </a:t>
                      </a:r>
                      <a:r>
                        <a:rPr lang="en-GB" sz="800" b="1" dirty="0" err="1"/>
                        <a:t>kEuro</a:t>
                      </a:r>
                      <a:r>
                        <a:rPr lang="en-GB" sz="800" b="1" dirty="0"/>
                        <a:t> with PP</a:t>
                      </a:r>
                    </a:p>
                    <a:p>
                      <a:pPr algn="ctr"/>
                      <a:r>
                        <a:rPr lang="en-GB" sz="800" b="1" dirty="0"/>
                        <a:t>14,45 </a:t>
                      </a:r>
                      <a:r>
                        <a:rPr lang="en-GB" sz="800" b="1" dirty="0" err="1"/>
                        <a:t>kEuro</a:t>
                      </a:r>
                      <a:r>
                        <a:rPr lang="en-GB" sz="800" b="1" dirty="0"/>
                        <a:t> w/o PP</a:t>
                      </a:r>
                    </a:p>
                  </a:txBody>
                  <a:tcPr anchor="ctr"/>
                </a:tc>
                <a:tc>
                  <a:txBody>
                    <a:bodyPr/>
                    <a:lstStyle/>
                    <a:p>
                      <a:pPr algn="ctr"/>
                      <a:r>
                        <a:rPr lang="en-GB" dirty="0"/>
                        <a:t>Y</a:t>
                      </a:r>
                    </a:p>
                  </a:txBody>
                  <a:tcPr anchor="ctr"/>
                </a:tc>
                <a:tc>
                  <a:txBody>
                    <a:bodyPr/>
                    <a:lstStyle/>
                    <a:p>
                      <a:pPr algn="ctr"/>
                      <a:r>
                        <a:rPr lang="en-GB" dirty="0"/>
                        <a:t>Y</a:t>
                      </a:r>
                    </a:p>
                  </a:txBody>
                  <a:tcPr anchor="ctr"/>
                </a:tc>
                <a:tc>
                  <a:txBody>
                    <a:bodyPr/>
                    <a:lstStyle/>
                    <a:p>
                      <a:pPr algn="ctr"/>
                      <a:r>
                        <a:rPr lang="en-GB" dirty="0"/>
                        <a:t>Y</a:t>
                      </a:r>
                    </a:p>
                  </a:txBody>
                  <a:tcPr anchor="ctr"/>
                </a:tc>
                <a:extLst>
                  <a:ext uri="{0D108BD9-81ED-4DB2-BD59-A6C34878D82A}">
                    <a16:rowId xmlns:a16="http://schemas.microsoft.com/office/drawing/2014/main" val="99117080"/>
                  </a:ext>
                </a:extLst>
              </a:tr>
              <a:tr h="378047">
                <a:tc>
                  <a:txBody>
                    <a:bodyPr/>
                    <a:lstStyle/>
                    <a:p>
                      <a:r>
                        <a:rPr lang="en-GB" b="1" dirty="0"/>
                        <a:t>CML</a:t>
                      </a:r>
                    </a:p>
                  </a:txBody>
                  <a:tcPr anchor="ctr"/>
                </a:tc>
                <a:tc>
                  <a:txBody>
                    <a:bodyPr/>
                    <a:lstStyle/>
                    <a:p>
                      <a:pPr algn="ctr"/>
                      <a:r>
                        <a:rPr lang="en-GB" dirty="0"/>
                        <a:t>25/6 </a:t>
                      </a:r>
                    </a:p>
                    <a:p>
                      <a:pPr algn="ctr"/>
                      <a:r>
                        <a:rPr lang="en-GB" sz="1200" dirty="0"/>
                        <a:t>re-launched 08/07</a:t>
                      </a:r>
                    </a:p>
                  </a:txBody>
                  <a:tcPr anchor="ctr"/>
                </a:tc>
                <a:tc>
                  <a:txBody>
                    <a:bodyPr/>
                    <a:lstStyle/>
                    <a:p>
                      <a:pPr algn="ctr"/>
                      <a:r>
                        <a:rPr lang="en-GB" dirty="0"/>
                        <a:t>27/6 </a:t>
                      </a:r>
                    </a:p>
                    <a:p>
                      <a:pPr algn="ctr"/>
                      <a:r>
                        <a:rPr lang="en-GB" sz="1200" dirty="0" err="1"/>
                        <a:t>Acknow</a:t>
                      </a:r>
                      <a:r>
                        <a:rPr lang="en-GB" sz="1200" dirty="0"/>
                        <a:t>. but no answer yet</a:t>
                      </a:r>
                    </a:p>
                  </a:txBody>
                  <a:tcPr anchor="ctr"/>
                </a:tc>
                <a:tc>
                  <a:txBody>
                    <a:bodyPr/>
                    <a:lstStyle/>
                    <a:p>
                      <a:pPr algn="ctr"/>
                      <a:endParaRPr lang="en-GB" dirty="0"/>
                    </a:p>
                  </a:txBody>
                  <a:tcPr anchor="ctr"/>
                </a:tc>
                <a:tc>
                  <a:txBody>
                    <a:bodyPr/>
                    <a:lstStyle/>
                    <a:p>
                      <a:pPr algn="ctr"/>
                      <a:r>
                        <a:rPr lang="en-GB" dirty="0"/>
                        <a:t>?</a:t>
                      </a:r>
                    </a:p>
                  </a:txBody>
                  <a:tcPr anchor="ctr"/>
                </a:tc>
                <a:tc>
                  <a:txBody>
                    <a:bodyPr/>
                    <a:lstStyle/>
                    <a:p>
                      <a:pPr algn="ctr"/>
                      <a:endParaRPr lang="en-GB" dirty="0"/>
                    </a:p>
                  </a:txBody>
                  <a:tcPr anchor="ctr"/>
                </a:tc>
                <a:tc>
                  <a:txBody>
                    <a:bodyPr/>
                    <a:lstStyle/>
                    <a:p>
                      <a:pPr algn="ctr"/>
                      <a:endParaRPr lang="en-GB" dirty="0"/>
                    </a:p>
                  </a:txBody>
                  <a:tcPr anchor="ctr"/>
                </a:tc>
                <a:tc>
                  <a:txBody>
                    <a:bodyPr/>
                    <a:lstStyle/>
                    <a:p>
                      <a:pPr algn="ctr"/>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txBody>
                  <a:tcPr anchor="ctr"/>
                </a:tc>
                <a:extLst>
                  <a:ext uri="{0D108BD9-81ED-4DB2-BD59-A6C34878D82A}">
                    <a16:rowId xmlns:a16="http://schemas.microsoft.com/office/drawing/2014/main" val="809015156"/>
                  </a:ext>
                </a:extLst>
              </a:tr>
              <a:tr h="378047">
                <a:tc>
                  <a:txBody>
                    <a:bodyPr/>
                    <a:lstStyle/>
                    <a:p>
                      <a:r>
                        <a:rPr lang="en-GB" b="1" dirty="0"/>
                        <a:t>RADIABEAM (.</a:t>
                      </a:r>
                      <a:r>
                        <a:rPr lang="en-GB" b="1" dirty="0" err="1"/>
                        <a:t>eu</a:t>
                      </a:r>
                      <a:r>
                        <a:rPr lang="en-GB" b="1" dirty="0"/>
                        <a:t>)</a:t>
                      </a:r>
                    </a:p>
                  </a:txBody>
                  <a:tcPr anchor="ctr"/>
                </a:tc>
                <a:tc>
                  <a:txBody>
                    <a:bodyPr/>
                    <a:lstStyle/>
                    <a:p>
                      <a:pPr algn="ctr"/>
                      <a:r>
                        <a:rPr lang="en-GB" dirty="0"/>
                        <a:t>30/6</a:t>
                      </a:r>
                    </a:p>
                  </a:txBody>
                  <a:tcPr anchor="ctr"/>
                </a:tc>
                <a:tc>
                  <a:txBody>
                    <a:bodyPr/>
                    <a:lstStyle/>
                    <a:p>
                      <a:pPr algn="ctr"/>
                      <a:r>
                        <a:rPr lang="en-GB" dirty="0"/>
                        <a:t>No answer yet</a:t>
                      </a:r>
                    </a:p>
                  </a:txBody>
                  <a:tcPr anchor="ctr"/>
                </a:tc>
                <a:tc>
                  <a:txBody>
                    <a:bodyPr/>
                    <a:lstStyle/>
                    <a:p>
                      <a:pPr algn="ctr"/>
                      <a:endParaRPr lang="en-GB" dirty="0"/>
                    </a:p>
                  </a:txBody>
                  <a:tcPr anchor="ctr"/>
                </a:tc>
                <a:tc>
                  <a:txBody>
                    <a:bodyPr/>
                    <a:lstStyle/>
                    <a:p>
                      <a:pPr algn="ctr"/>
                      <a:r>
                        <a:rPr lang="en-GB" dirty="0"/>
                        <a:t>?</a:t>
                      </a:r>
                    </a:p>
                  </a:txBody>
                  <a:tcPr anchor="ctr"/>
                </a:tc>
                <a:tc>
                  <a:txBody>
                    <a:bodyPr/>
                    <a:lstStyle/>
                    <a:p>
                      <a:pPr algn="ctr"/>
                      <a:endParaRPr lang="en-GB" dirty="0"/>
                    </a:p>
                  </a:txBody>
                  <a:tcPr anchor="ctr"/>
                </a:tc>
                <a:tc>
                  <a:txBody>
                    <a:bodyPr/>
                    <a:lstStyle/>
                    <a:p>
                      <a:pPr algn="ctr"/>
                      <a:endParaRPr lang="en-GB" dirty="0"/>
                    </a:p>
                  </a:txBody>
                  <a:tcPr anchor="ctr"/>
                </a:tc>
                <a:tc>
                  <a:txBody>
                    <a:bodyPr/>
                    <a:lstStyle/>
                    <a:p>
                      <a:pPr algn="ctr"/>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txBody>
                  <a:tcPr anchor="ctr"/>
                </a:tc>
                <a:extLst>
                  <a:ext uri="{0D108BD9-81ED-4DB2-BD59-A6C34878D82A}">
                    <a16:rowId xmlns:a16="http://schemas.microsoft.com/office/drawing/2014/main" val="3823224139"/>
                  </a:ext>
                </a:extLst>
              </a:tr>
              <a:tr h="378047">
                <a:tc>
                  <a:txBody>
                    <a:bodyPr/>
                    <a:lstStyle/>
                    <a:p>
                      <a:r>
                        <a:rPr lang="en-GB" b="1" dirty="0"/>
                        <a:t>NIHON KOSHUHA</a:t>
                      </a:r>
                    </a:p>
                  </a:txBody>
                  <a:tcPr anchor="ctr"/>
                </a:tc>
                <a:tc>
                  <a:txBody>
                    <a:bodyPr/>
                    <a:lstStyle/>
                    <a:p>
                      <a:pPr algn="ctr"/>
                      <a:r>
                        <a:rPr lang="en-GB" dirty="0"/>
                        <a:t>8/7</a:t>
                      </a:r>
                    </a:p>
                  </a:txBody>
                  <a:tcPr anchor="ctr"/>
                </a:tc>
                <a:tc>
                  <a:txBody>
                    <a:bodyPr/>
                    <a:lstStyle/>
                    <a:p>
                      <a:pPr algn="ctr"/>
                      <a:r>
                        <a:rPr lang="en-GB" dirty="0"/>
                        <a:t>18/8</a:t>
                      </a:r>
                    </a:p>
                  </a:txBody>
                  <a:tcPr anchor="ctr"/>
                </a:tc>
                <a:tc>
                  <a:txBody>
                    <a:bodyPr/>
                    <a:lstStyle/>
                    <a:p>
                      <a:pPr algn="ctr"/>
                      <a:r>
                        <a:rPr lang="en-GB" dirty="0"/>
                        <a:t>Y</a:t>
                      </a:r>
                    </a:p>
                    <a:p>
                      <a:pPr algn="ctr"/>
                      <a:r>
                        <a:rPr lang="en-GB" sz="800" b="1" dirty="0"/>
                        <a:t>5 </a:t>
                      </a:r>
                      <a:r>
                        <a:rPr lang="en-GB" sz="800" b="1" dirty="0" err="1"/>
                        <a:t>MYen</a:t>
                      </a:r>
                      <a:r>
                        <a:rPr lang="en-GB" sz="800" b="1" dirty="0"/>
                        <a:t> (=27 </a:t>
                      </a:r>
                      <a:r>
                        <a:rPr lang="en-GB" sz="800" b="1" dirty="0" err="1"/>
                        <a:t>kEuro</a:t>
                      </a:r>
                      <a:r>
                        <a:rPr lang="en-GB" sz="800" b="1" dirty="0"/>
                        <a:t>)</a:t>
                      </a:r>
                    </a:p>
                  </a:txBody>
                  <a:tcPr anchor="ctr"/>
                </a:tc>
                <a:tc>
                  <a:txBody>
                    <a:bodyPr/>
                    <a:lstStyle/>
                    <a:p>
                      <a:pPr algn="ctr"/>
                      <a:r>
                        <a:rPr lang="en-GB" dirty="0"/>
                        <a: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dirty="0"/>
                        <a:t>7 </a:t>
                      </a:r>
                      <a:r>
                        <a:rPr lang="en-GB" sz="800" b="1" dirty="0" err="1"/>
                        <a:t>MYen</a:t>
                      </a:r>
                      <a:r>
                        <a:rPr lang="en-GB" sz="800" b="1" dirty="0"/>
                        <a:t> (=38 </a:t>
                      </a:r>
                      <a:r>
                        <a:rPr lang="en-GB" sz="800" b="1" dirty="0" err="1"/>
                        <a:t>kEuro</a:t>
                      </a:r>
                      <a:r>
                        <a:rPr lang="en-GB" sz="800" b="1" dirty="0"/>
                        <a:t>)</a:t>
                      </a:r>
                    </a:p>
                  </a:txBody>
                  <a:tcPr anchor="ctr"/>
                </a:tc>
                <a:tc>
                  <a:txBody>
                    <a:bodyPr/>
                    <a:lstStyle/>
                    <a:p>
                      <a:pPr algn="ctr"/>
                      <a:r>
                        <a:rPr lang="en-GB" dirty="0"/>
                        <a:t>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b="1" dirty="0"/>
                        <a:t>3,4 </a:t>
                      </a:r>
                      <a:r>
                        <a:rPr lang="en-GB" sz="800" b="1" dirty="0" err="1"/>
                        <a:t>MYen</a:t>
                      </a:r>
                      <a:r>
                        <a:rPr lang="en-GB" sz="800" b="1" dirty="0"/>
                        <a:t> (=18,5 </a:t>
                      </a:r>
                      <a:r>
                        <a:rPr lang="en-GB" sz="800" b="1" dirty="0" err="1"/>
                        <a:t>kEuro</a:t>
                      </a:r>
                      <a:r>
                        <a:rPr lang="en-GB" sz="800" b="1" dirty="0"/>
                        <a:t>)</a:t>
                      </a:r>
                    </a:p>
                  </a:txBody>
                  <a:tcPr anchor="ctr"/>
                </a:tc>
                <a:tc>
                  <a:txBody>
                    <a:bodyPr/>
                    <a:lstStyle/>
                    <a:p>
                      <a:pPr algn="ctr"/>
                      <a:r>
                        <a:rPr lang="en-GB" dirty="0"/>
                        <a:t>-</a:t>
                      </a:r>
                    </a:p>
                  </a:txBody>
                  <a:tcPr anchor="ctr"/>
                </a:tc>
                <a:tc>
                  <a:txBody>
                    <a:bodyPr/>
                    <a:lstStyle/>
                    <a:p>
                      <a:pPr algn="ctr"/>
                      <a:r>
                        <a:rPr lang="en-GB" dirty="0"/>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a:t>
                      </a:r>
                    </a:p>
                  </a:txBody>
                  <a:tcPr anchor="ctr"/>
                </a:tc>
                <a:extLst>
                  <a:ext uri="{0D108BD9-81ED-4DB2-BD59-A6C34878D82A}">
                    <a16:rowId xmlns:a16="http://schemas.microsoft.com/office/drawing/2014/main" val="404296739"/>
                  </a:ext>
                </a:extLst>
              </a:tr>
              <a:tr h="378047">
                <a:tc>
                  <a:txBody>
                    <a:bodyPr/>
                    <a:lstStyle/>
                    <a:p>
                      <a:r>
                        <a:rPr lang="en-GB" b="1" dirty="0"/>
                        <a:t>ARVA RF (MEGA)</a:t>
                      </a:r>
                    </a:p>
                  </a:txBody>
                  <a:tcPr anchor="ctr"/>
                </a:tc>
                <a:tc>
                  <a:txBody>
                    <a:bodyPr/>
                    <a:lstStyle/>
                    <a:p>
                      <a:pPr algn="ctr"/>
                      <a:r>
                        <a:rPr lang="en-GB" dirty="0"/>
                        <a:t>2/6</a:t>
                      </a:r>
                    </a:p>
                  </a:txBody>
                  <a:tcPr anchor="ctr"/>
                </a:tc>
                <a:tc>
                  <a:txBody>
                    <a:bodyPr/>
                    <a:lstStyle/>
                    <a:p>
                      <a:pPr algn="ctr"/>
                      <a:r>
                        <a:rPr lang="en-GB" dirty="0"/>
                        <a:t>9/6</a:t>
                      </a:r>
                    </a:p>
                  </a:txBody>
                  <a:tcPr anchor="ctr"/>
                </a:tc>
                <a:tc>
                  <a:txBody>
                    <a:bodyPr/>
                    <a:lstStyle/>
                    <a:p>
                      <a:pPr algn="ctr"/>
                      <a:endParaRPr lang="en-GB" dirty="0"/>
                    </a:p>
                  </a:txBody>
                  <a:tcPr anchor="ctr"/>
                </a:tc>
                <a:tc>
                  <a:txBody>
                    <a:bodyPr/>
                    <a:lstStyle/>
                    <a:p>
                      <a:pPr algn="ctr"/>
                      <a:r>
                        <a:rPr lang="en-GB" dirty="0"/>
                        <a:t>Y*</a:t>
                      </a:r>
                    </a:p>
                  </a:txBody>
                  <a:tcPr anchor="ctr"/>
                </a:tc>
                <a:tc>
                  <a:txBody>
                    <a:bodyPr/>
                    <a:lstStyle/>
                    <a:p>
                      <a:pPr algn="ctr"/>
                      <a:endParaRPr lang="en-GB" dirty="0"/>
                    </a:p>
                  </a:txBody>
                  <a:tcPr anchor="ctr"/>
                </a:tc>
                <a:tc>
                  <a:txBody>
                    <a:bodyPr/>
                    <a:lstStyle/>
                    <a:p>
                      <a:pPr algn="ctr"/>
                      <a:endParaRPr lang="en-GB" dirty="0"/>
                    </a:p>
                  </a:txBody>
                  <a:tcPr anchor="ctr"/>
                </a:tc>
                <a:tc>
                  <a:txBody>
                    <a:bodyPr/>
                    <a:lstStyle/>
                    <a:p>
                      <a:pPr algn="ctr"/>
                      <a:endParaRPr lang="en-GB"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txBody>
                  <a:tcPr anchor="ctr"/>
                </a:tc>
                <a:extLst>
                  <a:ext uri="{0D108BD9-81ED-4DB2-BD59-A6C34878D82A}">
                    <a16:rowId xmlns:a16="http://schemas.microsoft.com/office/drawing/2014/main" val="4022132183"/>
                  </a:ext>
                </a:extLst>
              </a:tr>
            </a:tbl>
          </a:graphicData>
        </a:graphic>
      </p:graphicFrame>
      <p:sp>
        <p:nvSpPr>
          <p:cNvPr id="5" name="TextBox 4">
            <a:extLst>
              <a:ext uri="{FF2B5EF4-FFF2-40B4-BE49-F238E27FC236}">
                <a16:creationId xmlns:a16="http://schemas.microsoft.com/office/drawing/2014/main" id="{B0DC044B-F660-F1C6-50A4-7D8D99B67C73}"/>
              </a:ext>
            </a:extLst>
          </p:cNvPr>
          <p:cNvSpPr txBox="1"/>
          <p:nvPr/>
        </p:nvSpPr>
        <p:spPr>
          <a:xfrm>
            <a:off x="7608499" y="1247444"/>
            <a:ext cx="1867306" cy="646331"/>
          </a:xfrm>
          <a:prstGeom prst="rect">
            <a:avLst/>
          </a:prstGeom>
          <a:noFill/>
        </p:spPr>
        <p:txBody>
          <a:bodyPr wrap="none" rtlCol="0">
            <a:spAutoFit/>
          </a:bodyPr>
          <a:lstStyle/>
          <a:p>
            <a:pPr marL="285750" indent="-285750">
              <a:buFont typeface="Symbol" panose="05050102010706020507" pitchFamily="18" charset="2"/>
              <a:buChar char="-"/>
            </a:pPr>
            <a:r>
              <a:rPr lang="en-GB" dirty="0"/>
              <a:t>Y </a:t>
            </a:r>
            <a:r>
              <a:rPr lang="en-GB" dirty="0">
                <a:sym typeface="Wingdings" panose="05000000000000000000" pitchFamily="2" charset="2"/>
              </a:rPr>
              <a:t> Yes</a:t>
            </a:r>
          </a:p>
          <a:p>
            <a:pPr marL="285750" indent="-285750">
              <a:buFont typeface="Symbol" panose="05050102010706020507" pitchFamily="18" charset="2"/>
              <a:buChar char="-"/>
            </a:pPr>
            <a:r>
              <a:rPr lang="en-GB" dirty="0">
                <a:sym typeface="Wingdings" panose="05000000000000000000" pitchFamily="2" charset="2"/>
              </a:rPr>
              <a:t>?  Asked for</a:t>
            </a:r>
          </a:p>
        </p:txBody>
      </p:sp>
      <p:sp>
        <p:nvSpPr>
          <p:cNvPr id="7" name="TextBox 6">
            <a:extLst>
              <a:ext uri="{FF2B5EF4-FFF2-40B4-BE49-F238E27FC236}">
                <a16:creationId xmlns:a16="http://schemas.microsoft.com/office/drawing/2014/main" id="{F63DA82F-B606-E850-51B6-A799E5C4740D}"/>
              </a:ext>
            </a:extLst>
          </p:cNvPr>
          <p:cNvSpPr txBox="1"/>
          <p:nvPr/>
        </p:nvSpPr>
        <p:spPr>
          <a:xfrm>
            <a:off x="583902" y="5377087"/>
            <a:ext cx="10851669" cy="830997"/>
          </a:xfrm>
          <a:prstGeom prst="rect">
            <a:avLst/>
          </a:prstGeom>
          <a:noFill/>
        </p:spPr>
        <p:txBody>
          <a:bodyPr wrap="square" rtlCol="0">
            <a:spAutoFit/>
          </a:bodyPr>
          <a:lstStyle/>
          <a:p>
            <a:r>
              <a:rPr lang="en-GB" sz="1200" dirty="0"/>
              <a:t>* PSI very negative about MEGA RF Loads</a:t>
            </a:r>
          </a:p>
          <a:p>
            <a:r>
              <a:rPr lang="en-GB" sz="1200" dirty="0"/>
              <a:t>** From SPINNER: “</a:t>
            </a:r>
            <a:r>
              <a:rPr lang="en-US" sz="1200" dirty="0">
                <a:effectLst/>
              </a:rPr>
              <a:t>SPINNER can support you with the complete project. If we are awarded the full package, we could provide ESRF with a turnkey solution, including drawings, detailed specifications, installation materials, and the necessary documentation.</a:t>
            </a:r>
            <a:r>
              <a:rPr lang="en-GB" sz="1200" dirty="0"/>
              <a:t>”</a:t>
            </a:r>
          </a:p>
          <a:p>
            <a:r>
              <a:rPr lang="en-GB" sz="1200" dirty="0"/>
              <a:t>*** Two RF Loads connected by a T-Junction that can be considered as a single load (50-70 MW peak power, 2.8 kW average). Lead time 11 months from the order.</a:t>
            </a:r>
          </a:p>
        </p:txBody>
      </p:sp>
      <p:sp>
        <p:nvSpPr>
          <p:cNvPr id="6" name="Slide Number Placeholder 5">
            <a:extLst>
              <a:ext uri="{FF2B5EF4-FFF2-40B4-BE49-F238E27FC236}">
                <a16:creationId xmlns:a16="http://schemas.microsoft.com/office/drawing/2014/main" id="{8CFC1609-FF03-1A8E-9E15-2C47992A2ADB}"/>
              </a:ext>
            </a:extLst>
          </p:cNvPr>
          <p:cNvSpPr>
            <a:spLocks noGrp="1"/>
          </p:cNvSpPr>
          <p:nvPr>
            <p:ph type="sldNum" sz="quarter" idx="12"/>
          </p:nvPr>
        </p:nvSpPr>
        <p:spPr/>
        <p:txBody>
          <a:bodyPr/>
          <a:lstStyle/>
          <a:p>
            <a:fld id="{6D7426F9-C26B-453D-BE49-8484EA02A9B6}" type="slidenum">
              <a:rPr lang="en-GB" smtClean="0"/>
              <a:t>4</a:t>
            </a:fld>
            <a:endParaRPr lang="en-GB"/>
          </a:p>
        </p:txBody>
      </p:sp>
    </p:spTree>
    <p:extLst>
      <p:ext uri="{BB962C8B-B14F-4D97-AF65-F5344CB8AC3E}">
        <p14:creationId xmlns:p14="http://schemas.microsoft.com/office/powerpoint/2010/main" val="3386967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25430BD6-64A7-C9E0-F5FD-B108FC915DD2}"/>
              </a:ext>
            </a:extLst>
          </p:cNvPr>
          <p:cNvGrpSpPr/>
          <p:nvPr/>
        </p:nvGrpSpPr>
        <p:grpSpPr>
          <a:xfrm>
            <a:off x="8047597" y="11441"/>
            <a:ext cx="3918089" cy="2314903"/>
            <a:chOff x="7709641" y="304890"/>
            <a:chExt cx="3918089" cy="2314903"/>
          </a:xfrm>
        </p:grpSpPr>
        <p:grpSp>
          <p:nvGrpSpPr>
            <p:cNvPr id="27" name="Group 26">
              <a:extLst>
                <a:ext uri="{FF2B5EF4-FFF2-40B4-BE49-F238E27FC236}">
                  <a16:creationId xmlns:a16="http://schemas.microsoft.com/office/drawing/2014/main" id="{05B0EA8D-3FC5-B11F-F7F3-72404237D6BE}"/>
                </a:ext>
              </a:extLst>
            </p:cNvPr>
            <p:cNvGrpSpPr/>
            <p:nvPr/>
          </p:nvGrpSpPr>
          <p:grpSpPr>
            <a:xfrm>
              <a:off x="7709641" y="304890"/>
              <a:ext cx="3918089" cy="2314903"/>
              <a:chOff x="7709641" y="304890"/>
              <a:chExt cx="3918089" cy="2314903"/>
            </a:xfrm>
          </p:grpSpPr>
          <p:grpSp>
            <p:nvGrpSpPr>
              <p:cNvPr id="25" name="Group 24">
                <a:extLst>
                  <a:ext uri="{FF2B5EF4-FFF2-40B4-BE49-F238E27FC236}">
                    <a16:creationId xmlns:a16="http://schemas.microsoft.com/office/drawing/2014/main" id="{E57AA581-F25D-1E2D-A6E4-38243AECCD87}"/>
                  </a:ext>
                </a:extLst>
              </p:cNvPr>
              <p:cNvGrpSpPr/>
              <p:nvPr/>
            </p:nvGrpSpPr>
            <p:grpSpPr>
              <a:xfrm>
                <a:off x="7709641" y="428683"/>
                <a:ext cx="3580313" cy="2191110"/>
                <a:chOff x="9307901" y="879894"/>
                <a:chExt cx="2562397" cy="1535502"/>
              </a:xfrm>
            </p:grpSpPr>
            <p:pic>
              <p:nvPicPr>
                <p:cNvPr id="8" name="Picture 7">
                  <a:extLst>
                    <a:ext uri="{FF2B5EF4-FFF2-40B4-BE49-F238E27FC236}">
                      <a16:creationId xmlns:a16="http://schemas.microsoft.com/office/drawing/2014/main" id="{3B0C9A8D-AADB-FB87-A601-FC7696D4DD6F}"/>
                    </a:ext>
                  </a:extLst>
                </p:cNvPr>
                <p:cNvPicPr>
                  <a:picLocks noChangeAspect="1"/>
                </p:cNvPicPr>
                <p:nvPr/>
              </p:nvPicPr>
              <p:blipFill>
                <a:blip r:embed="rId2"/>
                <a:srcRect l="46123" t="29624" b="21819"/>
                <a:stretch/>
              </p:blipFill>
              <p:spPr>
                <a:xfrm>
                  <a:off x="9307901" y="879894"/>
                  <a:ext cx="2562397" cy="1535502"/>
                </a:xfrm>
                <a:prstGeom prst="rect">
                  <a:avLst/>
                </a:prstGeom>
              </p:spPr>
            </p:pic>
            <p:pic>
              <p:nvPicPr>
                <p:cNvPr id="24" name="Picture 23">
                  <a:extLst>
                    <a:ext uri="{FF2B5EF4-FFF2-40B4-BE49-F238E27FC236}">
                      <a16:creationId xmlns:a16="http://schemas.microsoft.com/office/drawing/2014/main" id="{AB94AE34-1E16-CC70-3625-E2FE006F54D4}"/>
                    </a:ext>
                  </a:extLst>
                </p:cNvPr>
                <p:cNvPicPr>
                  <a:picLocks noChangeAspect="1"/>
                </p:cNvPicPr>
                <p:nvPr/>
              </p:nvPicPr>
              <p:blipFill>
                <a:blip r:embed="rId3"/>
                <a:stretch>
                  <a:fillRect/>
                </a:stretch>
              </p:blipFill>
              <p:spPr>
                <a:xfrm>
                  <a:off x="11087253" y="1146478"/>
                  <a:ext cx="676369" cy="190526"/>
                </a:xfrm>
                <a:prstGeom prst="rect">
                  <a:avLst/>
                </a:prstGeom>
              </p:spPr>
            </p:pic>
          </p:grpSp>
          <p:sp>
            <p:nvSpPr>
              <p:cNvPr id="26" name="TextBox 25">
                <a:extLst>
                  <a:ext uri="{FF2B5EF4-FFF2-40B4-BE49-F238E27FC236}">
                    <a16:creationId xmlns:a16="http://schemas.microsoft.com/office/drawing/2014/main" id="{C0812E86-5F74-E32B-1BFD-075899DB998D}"/>
                  </a:ext>
                </a:extLst>
              </p:cNvPr>
              <p:cNvSpPr txBox="1"/>
              <p:nvPr/>
            </p:nvSpPr>
            <p:spPr>
              <a:xfrm>
                <a:off x="10099939" y="304890"/>
                <a:ext cx="1527791" cy="369332"/>
              </a:xfrm>
              <a:prstGeom prst="rect">
                <a:avLst/>
              </a:prstGeom>
              <a:noFill/>
            </p:spPr>
            <p:txBody>
              <a:bodyPr wrap="none" rtlCol="0">
                <a:spAutoFit/>
              </a:bodyPr>
              <a:lstStyle/>
              <a:p>
                <a:r>
                  <a:rPr lang="en-GB" b="1" dirty="0">
                    <a:solidFill>
                      <a:srgbClr val="FF0000"/>
                    </a:solidFill>
                  </a:rPr>
                  <a:t>Weight=20kg</a:t>
                </a:r>
              </a:p>
            </p:txBody>
          </p:sp>
        </p:grpSp>
        <p:sp>
          <p:nvSpPr>
            <p:cNvPr id="30" name="TextBox 29">
              <a:extLst>
                <a:ext uri="{FF2B5EF4-FFF2-40B4-BE49-F238E27FC236}">
                  <a16:creationId xmlns:a16="http://schemas.microsoft.com/office/drawing/2014/main" id="{87A4CF78-783A-6901-F07E-E2F5B796A498}"/>
                </a:ext>
              </a:extLst>
            </p:cNvPr>
            <p:cNvSpPr txBox="1"/>
            <p:nvPr/>
          </p:nvSpPr>
          <p:spPr>
            <a:xfrm>
              <a:off x="8037704" y="1154906"/>
              <a:ext cx="699230" cy="369332"/>
            </a:xfrm>
            <a:prstGeom prst="rect">
              <a:avLst/>
            </a:prstGeom>
            <a:noFill/>
          </p:spPr>
          <p:txBody>
            <a:bodyPr wrap="none" rtlCol="0">
              <a:spAutoFit/>
            </a:bodyPr>
            <a:lstStyle/>
            <a:p>
              <a:r>
                <a:rPr lang="en-GB" b="1" dirty="0"/>
                <a:t>Load</a:t>
              </a:r>
            </a:p>
          </p:txBody>
        </p:sp>
      </p:grpSp>
      <p:grpSp>
        <p:nvGrpSpPr>
          <p:cNvPr id="37" name="Group 36">
            <a:extLst>
              <a:ext uri="{FF2B5EF4-FFF2-40B4-BE49-F238E27FC236}">
                <a16:creationId xmlns:a16="http://schemas.microsoft.com/office/drawing/2014/main" id="{993D9799-720D-F758-2B66-171AE3EDF412}"/>
              </a:ext>
            </a:extLst>
          </p:cNvPr>
          <p:cNvGrpSpPr/>
          <p:nvPr/>
        </p:nvGrpSpPr>
        <p:grpSpPr>
          <a:xfrm>
            <a:off x="8375660" y="2359694"/>
            <a:ext cx="3546840" cy="3367384"/>
            <a:chOff x="4965199" y="3479175"/>
            <a:chExt cx="3546840" cy="3367384"/>
          </a:xfrm>
        </p:grpSpPr>
        <p:pic>
          <p:nvPicPr>
            <p:cNvPr id="18" name="Picture 17">
              <a:extLst>
                <a:ext uri="{FF2B5EF4-FFF2-40B4-BE49-F238E27FC236}">
                  <a16:creationId xmlns:a16="http://schemas.microsoft.com/office/drawing/2014/main" id="{A302252E-7B6A-7244-638A-E4557CE7C285}"/>
                </a:ext>
              </a:extLst>
            </p:cNvPr>
            <p:cNvPicPr>
              <a:picLocks noChangeAspect="1"/>
            </p:cNvPicPr>
            <p:nvPr/>
          </p:nvPicPr>
          <p:blipFill>
            <a:blip r:embed="rId4"/>
            <a:srcRect l="49116" t="12703" b="9439"/>
            <a:stretch/>
          </p:blipFill>
          <p:spPr>
            <a:xfrm>
              <a:off x="4965199" y="3479175"/>
              <a:ext cx="3182026" cy="3367384"/>
            </a:xfrm>
            <a:prstGeom prst="rect">
              <a:avLst/>
            </a:prstGeom>
          </p:spPr>
        </p:pic>
        <p:pic>
          <p:nvPicPr>
            <p:cNvPr id="34" name="Picture 33">
              <a:extLst>
                <a:ext uri="{FF2B5EF4-FFF2-40B4-BE49-F238E27FC236}">
                  <a16:creationId xmlns:a16="http://schemas.microsoft.com/office/drawing/2014/main" id="{DEC06DCA-986A-4ECA-1C60-C75CA8E2B592}"/>
                </a:ext>
              </a:extLst>
            </p:cNvPr>
            <p:cNvPicPr>
              <a:picLocks noChangeAspect="1"/>
            </p:cNvPicPr>
            <p:nvPr/>
          </p:nvPicPr>
          <p:blipFill>
            <a:blip r:embed="rId3"/>
            <a:stretch>
              <a:fillRect/>
            </a:stretch>
          </p:blipFill>
          <p:spPr>
            <a:xfrm>
              <a:off x="7127763" y="4073584"/>
              <a:ext cx="945058" cy="271874"/>
            </a:xfrm>
            <a:prstGeom prst="rect">
              <a:avLst/>
            </a:prstGeom>
          </p:spPr>
        </p:pic>
        <p:sp>
          <p:nvSpPr>
            <p:cNvPr id="35" name="TextBox 34">
              <a:extLst>
                <a:ext uri="{FF2B5EF4-FFF2-40B4-BE49-F238E27FC236}">
                  <a16:creationId xmlns:a16="http://schemas.microsoft.com/office/drawing/2014/main" id="{30E71B80-919C-EA8F-7CCD-99AE5847BA5C}"/>
                </a:ext>
              </a:extLst>
            </p:cNvPr>
            <p:cNvSpPr txBox="1"/>
            <p:nvPr/>
          </p:nvSpPr>
          <p:spPr>
            <a:xfrm>
              <a:off x="6984248" y="3704252"/>
              <a:ext cx="1527791" cy="369332"/>
            </a:xfrm>
            <a:prstGeom prst="rect">
              <a:avLst/>
            </a:prstGeom>
            <a:noFill/>
          </p:spPr>
          <p:txBody>
            <a:bodyPr wrap="none" rtlCol="0">
              <a:spAutoFit/>
            </a:bodyPr>
            <a:lstStyle/>
            <a:p>
              <a:r>
                <a:rPr lang="en-GB" b="1" dirty="0">
                  <a:solidFill>
                    <a:srgbClr val="FF0000"/>
                  </a:solidFill>
                </a:rPr>
                <a:t>Weight=15kg</a:t>
              </a:r>
            </a:p>
          </p:txBody>
        </p:sp>
        <p:sp>
          <p:nvSpPr>
            <p:cNvPr id="36" name="TextBox 35">
              <a:extLst>
                <a:ext uri="{FF2B5EF4-FFF2-40B4-BE49-F238E27FC236}">
                  <a16:creationId xmlns:a16="http://schemas.microsoft.com/office/drawing/2014/main" id="{2A945540-5445-2A3C-1E45-D9A2DA0EC227}"/>
                </a:ext>
              </a:extLst>
            </p:cNvPr>
            <p:cNvSpPr txBox="1"/>
            <p:nvPr/>
          </p:nvSpPr>
          <p:spPr>
            <a:xfrm>
              <a:off x="5106778" y="4021661"/>
              <a:ext cx="511679" cy="369332"/>
            </a:xfrm>
            <a:prstGeom prst="rect">
              <a:avLst/>
            </a:prstGeom>
            <a:noFill/>
          </p:spPr>
          <p:txBody>
            <a:bodyPr wrap="none" rtlCol="0">
              <a:spAutoFit/>
            </a:bodyPr>
            <a:lstStyle/>
            <a:p>
              <a:r>
                <a:rPr lang="en-GB" b="1" dirty="0"/>
                <a:t>DC</a:t>
              </a:r>
            </a:p>
          </p:txBody>
        </p:sp>
      </p:grpSp>
      <p:grpSp>
        <p:nvGrpSpPr>
          <p:cNvPr id="33" name="Group 32">
            <a:extLst>
              <a:ext uri="{FF2B5EF4-FFF2-40B4-BE49-F238E27FC236}">
                <a16:creationId xmlns:a16="http://schemas.microsoft.com/office/drawing/2014/main" id="{4257A3C3-B3C0-6584-3A35-06584BD33531}"/>
              </a:ext>
            </a:extLst>
          </p:cNvPr>
          <p:cNvGrpSpPr/>
          <p:nvPr/>
        </p:nvGrpSpPr>
        <p:grpSpPr>
          <a:xfrm>
            <a:off x="5142465" y="3703096"/>
            <a:ext cx="3454699" cy="2784846"/>
            <a:chOff x="8598432" y="3223876"/>
            <a:chExt cx="3454699" cy="2784846"/>
          </a:xfrm>
        </p:grpSpPr>
        <p:pic>
          <p:nvPicPr>
            <p:cNvPr id="12" name="Picture 11">
              <a:extLst>
                <a:ext uri="{FF2B5EF4-FFF2-40B4-BE49-F238E27FC236}">
                  <a16:creationId xmlns:a16="http://schemas.microsoft.com/office/drawing/2014/main" id="{5E503FA3-9E47-D9C2-217E-D0A15AF99848}"/>
                </a:ext>
              </a:extLst>
            </p:cNvPr>
            <p:cNvPicPr>
              <a:picLocks noChangeAspect="1"/>
            </p:cNvPicPr>
            <p:nvPr/>
          </p:nvPicPr>
          <p:blipFill>
            <a:blip r:embed="rId5"/>
            <a:srcRect l="53031" t="20017" b="13062"/>
            <a:stretch/>
          </p:blipFill>
          <p:spPr>
            <a:xfrm>
              <a:off x="8600537" y="3223876"/>
              <a:ext cx="2846716" cy="2784846"/>
            </a:xfrm>
            <a:prstGeom prst="rect">
              <a:avLst/>
            </a:prstGeom>
          </p:spPr>
        </p:pic>
        <p:pic>
          <p:nvPicPr>
            <p:cNvPr id="28" name="Picture 27">
              <a:extLst>
                <a:ext uri="{FF2B5EF4-FFF2-40B4-BE49-F238E27FC236}">
                  <a16:creationId xmlns:a16="http://schemas.microsoft.com/office/drawing/2014/main" id="{9C93311C-037F-4409-7BC5-9E2AD7C64FA6}"/>
                </a:ext>
              </a:extLst>
            </p:cNvPr>
            <p:cNvPicPr>
              <a:picLocks noChangeAspect="1"/>
            </p:cNvPicPr>
            <p:nvPr/>
          </p:nvPicPr>
          <p:blipFill>
            <a:blip r:embed="rId3"/>
            <a:stretch>
              <a:fillRect/>
            </a:stretch>
          </p:blipFill>
          <p:spPr>
            <a:xfrm>
              <a:off x="10621244" y="3771512"/>
              <a:ext cx="945058" cy="271874"/>
            </a:xfrm>
            <a:prstGeom prst="rect">
              <a:avLst/>
            </a:prstGeom>
          </p:spPr>
        </p:pic>
        <p:sp>
          <p:nvSpPr>
            <p:cNvPr id="29" name="TextBox 28">
              <a:extLst>
                <a:ext uri="{FF2B5EF4-FFF2-40B4-BE49-F238E27FC236}">
                  <a16:creationId xmlns:a16="http://schemas.microsoft.com/office/drawing/2014/main" id="{AC2ED620-1705-0223-E318-3375293A2316}"/>
                </a:ext>
              </a:extLst>
            </p:cNvPr>
            <p:cNvSpPr txBox="1"/>
            <p:nvPr/>
          </p:nvSpPr>
          <p:spPr>
            <a:xfrm>
              <a:off x="10525340" y="3267313"/>
              <a:ext cx="1527791" cy="369332"/>
            </a:xfrm>
            <a:prstGeom prst="rect">
              <a:avLst/>
            </a:prstGeom>
            <a:noFill/>
          </p:spPr>
          <p:txBody>
            <a:bodyPr wrap="none" rtlCol="0">
              <a:spAutoFit/>
            </a:bodyPr>
            <a:lstStyle/>
            <a:p>
              <a:r>
                <a:rPr lang="en-GB" b="1" dirty="0">
                  <a:solidFill>
                    <a:srgbClr val="FF0000"/>
                  </a:solidFill>
                </a:rPr>
                <a:t>Weight=15kg</a:t>
              </a:r>
            </a:p>
          </p:txBody>
        </p:sp>
        <p:sp>
          <p:nvSpPr>
            <p:cNvPr id="32" name="TextBox 31">
              <a:extLst>
                <a:ext uri="{FF2B5EF4-FFF2-40B4-BE49-F238E27FC236}">
                  <a16:creationId xmlns:a16="http://schemas.microsoft.com/office/drawing/2014/main" id="{51388452-93AD-F562-3D04-77470DB6D421}"/>
                </a:ext>
              </a:extLst>
            </p:cNvPr>
            <p:cNvSpPr txBox="1"/>
            <p:nvPr/>
          </p:nvSpPr>
          <p:spPr>
            <a:xfrm>
              <a:off x="8598432" y="3965586"/>
              <a:ext cx="883575" cy="369332"/>
            </a:xfrm>
            <a:prstGeom prst="rect">
              <a:avLst/>
            </a:prstGeom>
            <a:noFill/>
          </p:spPr>
          <p:txBody>
            <a:bodyPr wrap="none" rtlCol="0">
              <a:spAutoFit/>
            </a:bodyPr>
            <a:lstStyle/>
            <a:p>
              <a:r>
                <a:rPr lang="en-GB" b="1" dirty="0"/>
                <a:t>Hybrid</a:t>
              </a:r>
            </a:p>
          </p:txBody>
        </p:sp>
      </p:grpSp>
      <p:pic>
        <p:nvPicPr>
          <p:cNvPr id="5" name="Picture 4">
            <a:extLst>
              <a:ext uri="{FF2B5EF4-FFF2-40B4-BE49-F238E27FC236}">
                <a16:creationId xmlns:a16="http://schemas.microsoft.com/office/drawing/2014/main" id="{4F1D2D30-EEDB-5F99-2EDE-FF2BB1032E8F}"/>
              </a:ext>
            </a:extLst>
          </p:cNvPr>
          <p:cNvPicPr>
            <a:picLocks noChangeAspect="1"/>
          </p:cNvPicPr>
          <p:nvPr/>
        </p:nvPicPr>
        <p:blipFill>
          <a:blip r:embed="rId6"/>
          <a:stretch>
            <a:fillRect/>
          </a:stretch>
        </p:blipFill>
        <p:spPr>
          <a:xfrm>
            <a:off x="108068" y="1147824"/>
            <a:ext cx="5428090" cy="3251995"/>
          </a:xfrm>
          <a:prstGeom prst="rect">
            <a:avLst/>
          </a:prstGeom>
        </p:spPr>
      </p:pic>
      <p:grpSp>
        <p:nvGrpSpPr>
          <p:cNvPr id="39" name="Group 38">
            <a:extLst>
              <a:ext uri="{FF2B5EF4-FFF2-40B4-BE49-F238E27FC236}">
                <a16:creationId xmlns:a16="http://schemas.microsoft.com/office/drawing/2014/main" id="{D570A642-1768-BDBE-EFA2-F392605C0A6B}"/>
              </a:ext>
            </a:extLst>
          </p:cNvPr>
          <p:cNvGrpSpPr/>
          <p:nvPr/>
        </p:nvGrpSpPr>
        <p:grpSpPr>
          <a:xfrm>
            <a:off x="157656" y="4522606"/>
            <a:ext cx="4792622" cy="2064176"/>
            <a:chOff x="117365" y="4522606"/>
            <a:chExt cx="4792622" cy="2064176"/>
          </a:xfrm>
        </p:grpSpPr>
        <p:pic>
          <p:nvPicPr>
            <p:cNvPr id="22" name="Picture 21">
              <a:extLst>
                <a:ext uri="{FF2B5EF4-FFF2-40B4-BE49-F238E27FC236}">
                  <a16:creationId xmlns:a16="http://schemas.microsoft.com/office/drawing/2014/main" id="{4A7C6E75-556F-1D14-7684-D7C2B685C304}"/>
                </a:ext>
              </a:extLst>
            </p:cNvPr>
            <p:cNvPicPr>
              <a:picLocks noChangeAspect="1"/>
            </p:cNvPicPr>
            <p:nvPr/>
          </p:nvPicPr>
          <p:blipFill>
            <a:blip r:embed="rId7"/>
            <a:stretch>
              <a:fillRect/>
            </a:stretch>
          </p:blipFill>
          <p:spPr>
            <a:xfrm>
              <a:off x="117365" y="4522606"/>
              <a:ext cx="4792622" cy="2064176"/>
            </a:xfrm>
            <a:prstGeom prst="rect">
              <a:avLst/>
            </a:prstGeom>
          </p:spPr>
        </p:pic>
        <p:sp>
          <p:nvSpPr>
            <p:cNvPr id="38" name="TextBox 37">
              <a:extLst>
                <a:ext uri="{FF2B5EF4-FFF2-40B4-BE49-F238E27FC236}">
                  <a16:creationId xmlns:a16="http://schemas.microsoft.com/office/drawing/2014/main" id="{A837E2DA-AE53-943B-CDED-124000A20C51}"/>
                </a:ext>
              </a:extLst>
            </p:cNvPr>
            <p:cNvSpPr txBox="1"/>
            <p:nvPr/>
          </p:nvSpPr>
          <p:spPr>
            <a:xfrm>
              <a:off x="2571751" y="5095519"/>
              <a:ext cx="1527791" cy="369332"/>
            </a:xfrm>
            <a:prstGeom prst="rect">
              <a:avLst/>
            </a:prstGeom>
            <a:noFill/>
          </p:spPr>
          <p:txBody>
            <a:bodyPr wrap="none" rtlCol="0">
              <a:spAutoFit/>
            </a:bodyPr>
            <a:lstStyle/>
            <a:p>
              <a:r>
                <a:rPr lang="en-GB" b="1" dirty="0">
                  <a:solidFill>
                    <a:srgbClr val="FF0000"/>
                  </a:solidFill>
                </a:rPr>
                <a:t>Weight=35kg</a:t>
              </a:r>
            </a:p>
          </p:txBody>
        </p:sp>
      </p:grpSp>
      <p:grpSp>
        <p:nvGrpSpPr>
          <p:cNvPr id="46" name="Group 45">
            <a:extLst>
              <a:ext uri="{FF2B5EF4-FFF2-40B4-BE49-F238E27FC236}">
                <a16:creationId xmlns:a16="http://schemas.microsoft.com/office/drawing/2014/main" id="{527E3C94-F1E1-3EAA-A93E-85D9EC282768}"/>
              </a:ext>
            </a:extLst>
          </p:cNvPr>
          <p:cNvGrpSpPr/>
          <p:nvPr/>
        </p:nvGrpSpPr>
        <p:grpSpPr>
          <a:xfrm>
            <a:off x="4373548" y="728932"/>
            <a:ext cx="3041121" cy="2524038"/>
            <a:chOff x="4373548" y="728932"/>
            <a:chExt cx="3041121" cy="2524038"/>
          </a:xfrm>
        </p:grpSpPr>
        <p:pic>
          <p:nvPicPr>
            <p:cNvPr id="41" name="Picture 40">
              <a:extLst>
                <a:ext uri="{FF2B5EF4-FFF2-40B4-BE49-F238E27FC236}">
                  <a16:creationId xmlns:a16="http://schemas.microsoft.com/office/drawing/2014/main" id="{1D296BA7-FBF4-886E-6E8C-27EB7A48DE48}"/>
                </a:ext>
              </a:extLst>
            </p:cNvPr>
            <p:cNvPicPr>
              <a:picLocks noChangeAspect="1"/>
            </p:cNvPicPr>
            <p:nvPr/>
          </p:nvPicPr>
          <p:blipFill>
            <a:blip r:embed="rId8"/>
            <a:stretch>
              <a:fillRect/>
            </a:stretch>
          </p:blipFill>
          <p:spPr>
            <a:xfrm>
              <a:off x="4373548" y="1230789"/>
              <a:ext cx="3041121" cy="1913372"/>
            </a:xfrm>
            <a:prstGeom prst="rect">
              <a:avLst/>
            </a:prstGeom>
          </p:spPr>
        </p:pic>
        <p:sp>
          <p:nvSpPr>
            <p:cNvPr id="42" name="TextBox 41">
              <a:extLst>
                <a:ext uri="{FF2B5EF4-FFF2-40B4-BE49-F238E27FC236}">
                  <a16:creationId xmlns:a16="http://schemas.microsoft.com/office/drawing/2014/main" id="{6E1C2C06-1316-ADCA-CADF-0E2A8C7E0B2E}"/>
                </a:ext>
              </a:extLst>
            </p:cNvPr>
            <p:cNvSpPr txBox="1"/>
            <p:nvPr/>
          </p:nvSpPr>
          <p:spPr>
            <a:xfrm>
              <a:off x="4511707" y="1358261"/>
              <a:ext cx="511679" cy="369332"/>
            </a:xfrm>
            <a:prstGeom prst="rect">
              <a:avLst/>
            </a:prstGeom>
            <a:noFill/>
          </p:spPr>
          <p:txBody>
            <a:bodyPr wrap="none" rtlCol="0">
              <a:spAutoFit/>
            </a:bodyPr>
            <a:lstStyle/>
            <a:p>
              <a:r>
                <a:rPr lang="en-GB" b="1" dirty="0"/>
                <a:t>DC</a:t>
              </a:r>
            </a:p>
          </p:txBody>
        </p:sp>
        <p:pic>
          <p:nvPicPr>
            <p:cNvPr id="44" name="Picture 43">
              <a:extLst>
                <a:ext uri="{FF2B5EF4-FFF2-40B4-BE49-F238E27FC236}">
                  <a16:creationId xmlns:a16="http://schemas.microsoft.com/office/drawing/2014/main" id="{6D49D8B0-62E1-53F0-A562-52C2A29683C4}"/>
                </a:ext>
              </a:extLst>
            </p:cNvPr>
            <p:cNvPicPr>
              <a:picLocks noChangeAspect="1"/>
            </p:cNvPicPr>
            <p:nvPr/>
          </p:nvPicPr>
          <p:blipFill>
            <a:blip r:embed="rId9"/>
            <a:stretch>
              <a:fillRect/>
            </a:stretch>
          </p:blipFill>
          <p:spPr>
            <a:xfrm>
              <a:off x="6416500" y="728932"/>
              <a:ext cx="876422" cy="752580"/>
            </a:xfrm>
            <a:prstGeom prst="rect">
              <a:avLst/>
            </a:prstGeom>
          </p:spPr>
        </p:pic>
        <p:sp>
          <p:nvSpPr>
            <p:cNvPr id="45" name="TextBox 44">
              <a:extLst>
                <a:ext uri="{FF2B5EF4-FFF2-40B4-BE49-F238E27FC236}">
                  <a16:creationId xmlns:a16="http://schemas.microsoft.com/office/drawing/2014/main" id="{1EC2D4C5-8AA8-3699-658F-CC03059CE8E7}"/>
                </a:ext>
              </a:extLst>
            </p:cNvPr>
            <p:cNvSpPr txBox="1"/>
            <p:nvPr/>
          </p:nvSpPr>
          <p:spPr>
            <a:xfrm>
              <a:off x="5664522" y="2883638"/>
              <a:ext cx="1404359" cy="369332"/>
            </a:xfrm>
            <a:prstGeom prst="rect">
              <a:avLst/>
            </a:prstGeom>
            <a:noFill/>
          </p:spPr>
          <p:txBody>
            <a:bodyPr wrap="none" rtlCol="0">
              <a:spAutoFit/>
            </a:bodyPr>
            <a:lstStyle/>
            <a:p>
              <a:r>
                <a:rPr lang="en-GB" b="1" dirty="0">
                  <a:solidFill>
                    <a:srgbClr val="FF0000"/>
                  </a:solidFill>
                </a:rPr>
                <a:t>Weight=8kg</a:t>
              </a:r>
            </a:p>
          </p:txBody>
        </p:sp>
      </p:grpSp>
      <p:sp>
        <p:nvSpPr>
          <p:cNvPr id="47" name="TextBox 46">
            <a:extLst>
              <a:ext uri="{FF2B5EF4-FFF2-40B4-BE49-F238E27FC236}">
                <a16:creationId xmlns:a16="http://schemas.microsoft.com/office/drawing/2014/main" id="{5F7C19AE-151D-4136-9CB8-259765537EAF}"/>
              </a:ext>
            </a:extLst>
          </p:cNvPr>
          <p:cNvSpPr txBox="1"/>
          <p:nvPr/>
        </p:nvSpPr>
        <p:spPr>
          <a:xfrm>
            <a:off x="8263816" y="5623072"/>
            <a:ext cx="3658684" cy="707886"/>
          </a:xfrm>
          <a:prstGeom prst="rect">
            <a:avLst/>
          </a:prstGeom>
          <a:noFill/>
        </p:spPr>
        <p:txBody>
          <a:bodyPr wrap="square" rtlCol="0">
            <a:spAutoFit/>
          </a:bodyPr>
          <a:lstStyle/>
          <a:p>
            <a:r>
              <a:rPr lang="en-GB" sz="2000" b="1" dirty="0">
                <a:solidFill>
                  <a:schemeClr val="tx2">
                    <a:lumMod val="90000"/>
                    <a:lumOff val="10000"/>
                  </a:schemeClr>
                </a:solidFill>
              </a:rPr>
              <a:t>Relatively heavy components: </a:t>
            </a:r>
            <a:r>
              <a:rPr lang="en-GB" sz="2000" b="1" dirty="0">
                <a:solidFill>
                  <a:srgbClr val="FF0000"/>
                </a:solidFill>
              </a:rPr>
              <a:t>mechanical support!!</a:t>
            </a:r>
          </a:p>
        </p:txBody>
      </p:sp>
      <p:sp>
        <p:nvSpPr>
          <p:cNvPr id="48" name="TextBox 47">
            <a:extLst>
              <a:ext uri="{FF2B5EF4-FFF2-40B4-BE49-F238E27FC236}">
                <a16:creationId xmlns:a16="http://schemas.microsoft.com/office/drawing/2014/main" id="{E8FB2629-EA9E-2A1C-BB1A-CE7D105563BB}"/>
              </a:ext>
            </a:extLst>
          </p:cNvPr>
          <p:cNvSpPr txBox="1"/>
          <p:nvPr/>
        </p:nvSpPr>
        <p:spPr>
          <a:xfrm>
            <a:off x="1180835" y="6459676"/>
            <a:ext cx="9690410" cy="369332"/>
          </a:xfrm>
          <a:prstGeom prst="rect">
            <a:avLst/>
          </a:prstGeom>
          <a:noFill/>
        </p:spPr>
        <p:txBody>
          <a:bodyPr wrap="none" rtlCol="0">
            <a:spAutoFit/>
          </a:bodyPr>
          <a:lstStyle/>
          <a:p>
            <a:r>
              <a:rPr lang="en-GB" b="1" dirty="0">
                <a:solidFill>
                  <a:schemeClr val="tx2">
                    <a:lumMod val="90000"/>
                    <a:lumOff val="10000"/>
                  </a:schemeClr>
                </a:solidFill>
              </a:rPr>
              <a:t>Estimated Cost for Phase 0: ~140 </a:t>
            </a:r>
            <a:r>
              <a:rPr lang="en-GB" b="1" dirty="0" err="1">
                <a:solidFill>
                  <a:schemeClr val="tx2">
                    <a:lumMod val="90000"/>
                    <a:lumOff val="10000"/>
                  </a:schemeClr>
                </a:solidFill>
              </a:rPr>
              <a:t>kEuro</a:t>
            </a:r>
            <a:r>
              <a:rPr lang="en-GB" b="1" dirty="0">
                <a:solidFill>
                  <a:schemeClr val="tx2">
                    <a:lumMod val="90000"/>
                    <a:lumOff val="10000"/>
                  </a:schemeClr>
                </a:solidFill>
              </a:rPr>
              <a:t> + 20 </a:t>
            </a:r>
            <a:r>
              <a:rPr lang="en-GB" b="1" dirty="0" err="1">
                <a:solidFill>
                  <a:schemeClr val="tx2">
                    <a:lumMod val="90000"/>
                    <a:lumOff val="10000"/>
                  </a:schemeClr>
                </a:solidFill>
              </a:rPr>
              <a:t>kEuro</a:t>
            </a:r>
            <a:r>
              <a:rPr lang="en-GB" b="1" dirty="0">
                <a:solidFill>
                  <a:schemeClr val="tx2">
                    <a:lumMod val="90000"/>
                    <a:lumOff val="10000"/>
                  </a:schemeClr>
                </a:solidFill>
              </a:rPr>
              <a:t>/m for waveguides (PSI rough estimation) </a:t>
            </a:r>
          </a:p>
        </p:txBody>
      </p:sp>
      <p:sp>
        <p:nvSpPr>
          <p:cNvPr id="49" name="Slide Number Placeholder 48">
            <a:extLst>
              <a:ext uri="{FF2B5EF4-FFF2-40B4-BE49-F238E27FC236}">
                <a16:creationId xmlns:a16="http://schemas.microsoft.com/office/drawing/2014/main" id="{0A0D06D8-C48B-F4E2-0D39-979AD60CDD33}"/>
              </a:ext>
            </a:extLst>
          </p:cNvPr>
          <p:cNvSpPr>
            <a:spLocks noGrp="1"/>
          </p:cNvSpPr>
          <p:nvPr>
            <p:ph type="sldNum" sz="quarter" idx="12"/>
          </p:nvPr>
        </p:nvSpPr>
        <p:spPr/>
        <p:txBody>
          <a:bodyPr/>
          <a:lstStyle/>
          <a:p>
            <a:fld id="{6D7426F9-C26B-453D-BE49-8484EA02A9B6}" type="slidenum">
              <a:rPr lang="en-GB" smtClean="0"/>
              <a:t>5</a:t>
            </a:fld>
            <a:endParaRPr lang="en-GB"/>
          </a:p>
        </p:txBody>
      </p:sp>
      <p:sp>
        <p:nvSpPr>
          <p:cNvPr id="2" name="Title 1">
            <a:extLst>
              <a:ext uri="{FF2B5EF4-FFF2-40B4-BE49-F238E27FC236}">
                <a16:creationId xmlns:a16="http://schemas.microsoft.com/office/drawing/2014/main" id="{D9C9CDA4-2633-AA32-D049-E5E353287E1A}"/>
              </a:ext>
            </a:extLst>
          </p:cNvPr>
          <p:cNvSpPr>
            <a:spLocks noGrp="1"/>
          </p:cNvSpPr>
          <p:nvPr>
            <p:ph type="title"/>
          </p:nvPr>
        </p:nvSpPr>
        <p:spPr>
          <a:xfrm>
            <a:off x="9740" y="11441"/>
            <a:ext cx="7059141" cy="1325563"/>
          </a:xfrm>
        </p:spPr>
        <p:txBody>
          <a:bodyPr/>
          <a:lstStyle/>
          <a:p>
            <a:r>
              <a:rPr lang="en-GB" sz="4400" dirty="0"/>
              <a:t>Relatively heavy components</a:t>
            </a:r>
            <a:endParaRPr lang="en-GB" dirty="0"/>
          </a:p>
        </p:txBody>
      </p:sp>
    </p:spTree>
    <p:extLst>
      <p:ext uri="{BB962C8B-B14F-4D97-AF65-F5344CB8AC3E}">
        <p14:creationId xmlns:p14="http://schemas.microsoft.com/office/powerpoint/2010/main" val="1177810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48EB4-9F3D-0158-F170-11E58761E920}"/>
              </a:ext>
            </a:extLst>
          </p:cNvPr>
          <p:cNvSpPr>
            <a:spLocks noGrp="1"/>
          </p:cNvSpPr>
          <p:nvPr>
            <p:ph type="title"/>
          </p:nvPr>
        </p:nvSpPr>
        <p:spPr>
          <a:xfrm>
            <a:off x="775893" y="64802"/>
            <a:ext cx="10515600" cy="880111"/>
          </a:xfrm>
        </p:spPr>
        <p:txBody>
          <a:bodyPr/>
          <a:lstStyle/>
          <a:p>
            <a:r>
              <a:rPr lang="en-GB" dirty="0"/>
              <a:t>Schedule Phase 0</a:t>
            </a:r>
          </a:p>
        </p:txBody>
      </p:sp>
      <p:sp>
        <p:nvSpPr>
          <p:cNvPr id="3" name="Slide Number Placeholder 2">
            <a:extLst>
              <a:ext uri="{FF2B5EF4-FFF2-40B4-BE49-F238E27FC236}">
                <a16:creationId xmlns:a16="http://schemas.microsoft.com/office/drawing/2014/main" id="{775BD9F6-50B3-6C05-98C7-C74987CED13B}"/>
              </a:ext>
            </a:extLst>
          </p:cNvPr>
          <p:cNvSpPr>
            <a:spLocks noGrp="1"/>
          </p:cNvSpPr>
          <p:nvPr>
            <p:ph type="sldNum" sz="quarter" idx="12"/>
          </p:nvPr>
        </p:nvSpPr>
        <p:spPr/>
        <p:txBody>
          <a:bodyPr/>
          <a:lstStyle/>
          <a:p>
            <a:fld id="{6D7426F9-C26B-453D-BE49-8484EA02A9B6}" type="slidenum">
              <a:rPr lang="en-GB" smtClean="0"/>
              <a:t>6</a:t>
            </a:fld>
            <a:endParaRPr lang="en-GB"/>
          </a:p>
        </p:txBody>
      </p:sp>
      <p:sp>
        <p:nvSpPr>
          <p:cNvPr id="4" name="TextBox 3">
            <a:extLst>
              <a:ext uri="{FF2B5EF4-FFF2-40B4-BE49-F238E27FC236}">
                <a16:creationId xmlns:a16="http://schemas.microsoft.com/office/drawing/2014/main" id="{D683C9E5-B439-97BC-8FAF-D35908404117}"/>
              </a:ext>
            </a:extLst>
          </p:cNvPr>
          <p:cNvSpPr txBox="1"/>
          <p:nvPr/>
        </p:nvSpPr>
        <p:spPr>
          <a:xfrm>
            <a:off x="168868" y="5863866"/>
            <a:ext cx="11729649" cy="923330"/>
          </a:xfrm>
          <a:prstGeom prst="rect">
            <a:avLst/>
          </a:prstGeom>
          <a:noFill/>
        </p:spPr>
        <p:txBody>
          <a:bodyPr wrap="square" rtlCol="0">
            <a:spAutoFit/>
          </a:bodyPr>
          <a:lstStyle/>
          <a:p>
            <a:r>
              <a:rPr lang="en-GB" b="1" dirty="0"/>
              <a:t>Nothing has been foreseen yet for the LLRF: no electronics, no cables, no components, … Without an official collaboration with PSI and due to the lack of resources, we decided to outsource the LLRF, a meeting with I-Tech will be setup for next week to discuss with them this aspect. </a:t>
            </a:r>
          </a:p>
        </p:txBody>
      </p:sp>
      <p:grpSp>
        <p:nvGrpSpPr>
          <p:cNvPr id="104" name="Group 103">
            <a:extLst>
              <a:ext uri="{FF2B5EF4-FFF2-40B4-BE49-F238E27FC236}">
                <a16:creationId xmlns:a16="http://schemas.microsoft.com/office/drawing/2014/main" id="{33B0D653-A780-B255-0293-FF6B4F371DC5}"/>
              </a:ext>
            </a:extLst>
          </p:cNvPr>
          <p:cNvGrpSpPr/>
          <p:nvPr/>
        </p:nvGrpSpPr>
        <p:grpSpPr>
          <a:xfrm>
            <a:off x="-8626" y="1049182"/>
            <a:ext cx="12192000" cy="4727622"/>
            <a:chOff x="-8626" y="1049182"/>
            <a:chExt cx="12192000" cy="4727622"/>
          </a:xfrm>
        </p:grpSpPr>
        <p:grpSp>
          <p:nvGrpSpPr>
            <p:cNvPr id="39" name="Group 38">
              <a:extLst>
                <a:ext uri="{FF2B5EF4-FFF2-40B4-BE49-F238E27FC236}">
                  <a16:creationId xmlns:a16="http://schemas.microsoft.com/office/drawing/2014/main" id="{6EA1E932-ADC5-81CC-384F-A7BBA5968005}"/>
                </a:ext>
              </a:extLst>
            </p:cNvPr>
            <p:cNvGrpSpPr/>
            <p:nvPr/>
          </p:nvGrpSpPr>
          <p:grpSpPr>
            <a:xfrm>
              <a:off x="-8626" y="1049182"/>
              <a:ext cx="12192000" cy="4727622"/>
              <a:chOff x="-8626" y="1049182"/>
              <a:chExt cx="12192000" cy="4727622"/>
            </a:xfrm>
          </p:grpSpPr>
          <p:grpSp>
            <p:nvGrpSpPr>
              <p:cNvPr id="16" name="Group 15">
                <a:extLst>
                  <a:ext uri="{FF2B5EF4-FFF2-40B4-BE49-F238E27FC236}">
                    <a16:creationId xmlns:a16="http://schemas.microsoft.com/office/drawing/2014/main" id="{6329C7A7-1A67-41AA-E178-3582494DBCDF}"/>
                  </a:ext>
                </a:extLst>
              </p:cNvPr>
              <p:cNvGrpSpPr/>
              <p:nvPr/>
            </p:nvGrpSpPr>
            <p:grpSpPr>
              <a:xfrm>
                <a:off x="-8626" y="1049182"/>
                <a:ext cx="12192000" cy="4727622"/>
                <a:chOff x="-8626" y="1049182"/>
                <a:chExt cx="12192000" cy="4727622"/>
              </a:xfrm>
            </p:grpSpPr>
            <p:pic>
              <p:nvPicPr>
                <p:cNvPr id="15" name="Picture 14">
                  <a:extLst>
                    <a:ext uri="{FF2B5EF4-FFF2-40B4-BE49-F238E27FC236}">
                      <a16:creationId xmlns:a16="http://schemas.microsoft.com/office/drawing/2014/main" id="{76D1953A-46B9-48BE-2D2C-36C9A14B973A}"/>
                    </a:ext>
                  </a:extLst>
                </p:cNvPr>
                <p:cNvPicPr>
                  <a:picLocks noChangeAspect="1"/>
                </p:cNvPicPr>
                <p:nvPr/>
              </p:nvPicPr>
              <p:blipFill>
                <a:blip r:embed="rId2"/>
                <a:stretch>
                  <a:fillRect/>
                </a:stretch>
              </p:blipFill>
              <p:spPr>
                <a:xfrm>
                  <a:off x="-8626" y="1443974"/>
                  <a:ext cx="12192000" cy="4332356"/>
                </a:xfrm>
                <a:prstGeom prst="rect">
                  <a:avLst/>
                </a:prstGeom>
              </p:spPr>
            </p:pic>
            <p:sp>
              <p:nvSpPr>
                <p:cNvPr id="26" name="TextBox 25">
                  <a:extLst>
                    <a:ext uri="{FF2B5EF4-FFF2-40B4-BE49-F238E27FC236}">
                      <a16:creationId xmlns:a16="http://schemas.microsoft.com/office/drawing/2014/main" id="{000E891D-900D-52DC-E258-AD2DBC8CFE98}"/>
                    </a:ext>
                  </a:extLst>
                </p:cNvPr>
                <p:cNvSpPr txBox="1"/>
                <p:nvPr/>
              </p:nvSpPr>
              <p:spPr>
                <a:xfrm>
                  <a:off x="7175205" y="2779478"/>
                  <a:ext cx="4064602" cy="2123658"/>
                </a:xfrm>
                <a:prstGeom prst="rect">
                  <a:avLst/>
                </a:prstGeom>
                <a:solidFill>
                  <a:schemeClr val="bg1"/>
                </a:solidFill>
                <a:ln>
                  <a:solidFill>
                    <a:schemeClr val="tx1"/>
                  </a:solidFill>
                </a:ln>
              </p:spPr>
              <p:txBody>
                <a:bodyPr wrap="square" rtlCol="0">
                  <a:spAutoFit/>
                </a:bodyPr>
                <a:lstStyle/>
                <a:p>
                  <a:pPr marL="171450" indent="-171450">
                    <a:buFontTx/>
                    <a:buChar char="-"/>
                  </a:pPr>
                  <a:r>
                    <a:rPr lang="en-GB" sz="1200" dirty="0"/>
                    <a:t>This is “my personal” schedule for the RF where I marked when I need the services from other WPs. You will notice that nothing is marked for the LN2 in INFRA as I have no idea of what is planned and scheduled so far;</a:t>
                  </a:r>
                </a:p>
                <a:p>
                  <a:pPr marL="171450" indent="-171450">
                    <a:buFontTx/>
                    <a:buChar char="-"/>
                  </a:pPr>
                  <a:r>
                    <a:rPr lang="en-GB" sz="1200" dirty="0"/>
                    <a:t>SPINNER can provide for all components for Q3 of 2027 if ordered in Q4 2026: CFT?</a:t>
                  </a:r>
                </a:p>
                <a:p>
                  <a:pPr marL="171450" indent="-171450">
                    <a:buFontTx/>
                    <a:buChar char="-"/>
                  </a:pPr>
                  <a:r>
                    <a:rPr lang="en-GB" sz="1200" dirty="0"/>
                    <a:t>NIHON KOSHUHA can provide loads, hybrids and DC in 11 months from the order: CFT?</a:t>
                  </a:r>
                </a:p>
                <a:p>
                  <a:pPr marL="171450" indent="-171450">
                    <a:buFontTx/>
                    <a:buChar char="-"/>
                  </a:pPr>
                  <a:r>
                    <a:rPr lang="en-GB" sz="1200" dirty="0"/>
                    <a:t>Information: PSI in case of emergency can loan Directional Couplers and Loads. But Hybrids and Waveguides need to be purchased.</a:t>
                  </a:r>
                </a:p>
              </p:txBody>
            </p:sp>
            <p:sp>
              <p:nvSpPr>
                <p:cNvPr id="6" name="TextBox 5">
                  <a:extLst>
                    <a:ext uri="{FF2B5EF4-FFF2-40B4-BE49-F238E27FC236}">
                      <a16:creationId xmlns:a16="http://schemas.microsoft.com/office/drawing/2014/main" id="{B27146A5-9C4E-C489-F413-564D670B70E8}"/>
                    </a:ext>
                  </a:extLst>
                </p:cNvPr>
                <p:cNvSpPr txBox="1"/>
                <p:nvPr/>
              </p:nvSpPr>
              <p:spPr>
                <a:xfrm>
                  <a:off x="5436539" y="1098454"/>
                  <a:ext cx="639919" cy="338554"/>
                </a:xfrm>
                <a:prstGeom prst="rect">
                  <a:avLst/>
                </a:prstGeom>
                <a:noFill/>
              </p:spPr>
              <p:txBody>
                <a:bodyPr wrap="none" rtlCol="0">
                  <a:spAutoFit/>
                </a:bodyPr>
                <a:lstStyle/>
                <a:p>
                  <a:r>
                    <a:rPr lang="fr-FR" sz="1600" b="1" dirty="0"/>
                    <a:t>2026</a:t>
                  </a:r>
                  <a:endParaRPr lang="en-GB" sz="1600" b="1" dirty="0"/>
                </a:p>
              </p:txBody>
            </p:sp>
            <p:sp>
              <p:nvSpPr>
                <p:cNvPr id="7" name="TextBox 6">
                  <a:extLst>
                    <a:ext uri="{FF2B5EF4-FFF2-40B4-BE49-F238E27FC236}">
                      <a16:creationId xmlns:a16="http://schemas.microsoft.com/office/drawing/2014/main" id="{160382A1-5D68-75DA-0E4B-D4A0BFE2AE99}"/>
                    </a:ext>
                  </a:extLst>
                </p:cNvPr>
                <p:cNvSpPr txBox="1"/>
                <p:nvPr/>
              </p:nvSpPr>
              <p:spPr>
                <a:xfrm>
                  <a:off x="6108756" y="1096796"/>
                  <a:ext cx="639919" cy="338554"/>
                </a:xfrm>
                <a:prstGeom prst="rect">
                  <a:avLst/>
                </a:prstGeom>
                <a:noFill/>
              </p:spPr>
              <p:txBody>
                <a:bodyPr wrap="none" rtlCol="0">
                  <a:spAutoFit/>
                </a:bodyPr>
                <a:lstStyle/>
                <a:p>
                  <a:r>
                    <a:rPr lang="fr-FR" sz="1600" b="1" dirty="0"/>
                    <a:t>2027</a:t>
                  </a:r>
                  <a:endParaRPr lang="en-GB" sz="1600" b="1" dirty="0"/>
                </a:p>
              </p:txBody>
            </p:sp>
            <p:cxnSp>
              <p:nvCxnSpPr>
                <p:cNvPr id="8" name="Straight Connector 7">
                  <a:extLst>
                    <a:ext uri="{FF2B5EF4-FFF2-40B4-BE49-F238E27FC236}">
                      <a16:creationId xmlns:a16="http://schemas.microsoft.com/office/drawing/2014/main" id="{EB9C25D1-AF4D-27A0-E295-A784164A3DCD}"/>
                    </a:ext>
                  </a:extLst>
                </p:cNvPr>
                <p:cNvCxnSpPr>
                  <a:cxnSpLocks/>
                </p:cNvCxnSpPr>
                <p:nvPr/>
              </p:nvCxnSpPr>
              <p:spPr>
                <a:xfrm flipH="1" flipV="1">
                  <a:off x="6092748" y="1164512"/>
                  <a:ext cx="11878" cy="4612292"/>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ABFF07A-3E0B-C33C-ADD6-A07EC7B638AB}"/>
                    </a:ext>
                  </a:extLst>
                </p:cNvPr>
                <p:cNvSpPr txBox="1"/>
                <p:nvPr/>
              </p:nvSpPr>
              <p:spPr>
                <a:xfrm>
                  <a:off x="9174952" y="1079960"/>
                  <a:ext cx="2116541" cy="276999"/>
                </a:xfrm>
                <a:prstGeom prst="rect">
                  <a:avLst/>
                </a:prstGeom>
                <a:noFill/>
              </p:spPr>
              <p:txBody>
                <a:bodyPr wrap="square" rtlCol="0">
                  <a:spAutoFit/>
                </a:bodyPr>
                <a:lstStyle/>
                <a:p>
                  <a:r>
                    <a:rPr lang="en-GB" sz="1200" b="1">
                      <a:solidFill>
                        <a:srgbClr val="C00000"/>
                      </a:solidFill>
                    </a:rPr>
                    <a:t>Realistic start of the RF Test</a:t>
                  </a:r>
                </a:p>
              </p:txBody>
            </p:sp>
            <p:cxnSp>
              <p:nvCxnSpPr>
                <p:cNvPr id="10" name="Straight Connector 9">
                  <a:extLst>
                    <a:ext uri="{FF2B5EF4-FFF2-40B4-BE49-F238E27FC236}">
                      <a16:creationId xmlns:a16="http://schemas.microsoft.com/office/drawing/2014/main" id="{8BB14850-02BA-8D2F-7D34-4E0E826F0444}"/>
                    </a:ext>
                  </a:extLst>
                </p:cNvPr>
                <p:cNvCxnSpPr>
                  <a:cxnSpLocks/>
                </p:cNvCxnSpPr>
                <p:nvPr/>
              </p:nvCxnSpPr>
              <p:spPr>
                <a:xfrm flipV="1">
                  <a:off x="11621224" y="1164512"/>
                  <a:ext cx="0" cy="461229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Arrow: Right 10">
                  <a:extLst>
                    <a:ext uri="{FF2B5EF4-FFF2-40B4-BE49-F238E27FC236}">
                      <a16:creationId xmlns:a16="http://schemas.microsoft.com/office/drawing/2014/main" id="{A0C156F2-A05C-E95F-0EA3-70167D702299}"/>
                    </a:ext>
                  </a:extLst>
                </p:cNvPr>
                <p:cNvSpPr/>
                <p:nvPr/>
              </p:nvSpPr>
              <p:spPr>
                <a:xfrm>
                  <a:off x="11338129" y="1097889"/>
                  <a:ext cx="250515" cy="24114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a:extLst>
                    <a:ext uri="{FF2B5EF4-FFF2-40B4-BE49-F238E27FC236}">
                      <a16:creationId xmlns:a16="http://schemas.microsoft.com/office/drawing/2014/main" id="{C5ABFE83-B01C-48C9-1B61-21861D34DC5C}"/>
                    </a:ext>
                  </a:extLst>
                </p:cNvPr>
                <p:cNvGrpSpPr/>
                <p:nvPr/>
              </p:nvGrpSpPr>
              <p:grpSpPr>
                <a:xfrm>
                  <a:off x="3099116" y="1049182"/>
                  <a:ext cx="1287019" cy="4727622"/>
                  <a:chOff x="3099116" y="1173474"/>
                  <a:chExt cx="1287019" cy="4727622"/>
                </a:xfrm>
              </p:grpSpPr>
              <p:sp>
                <p:nvSpPr>
                  <p:cNvPr id="27" name="TextBox 26">
                    <a:extLst>
                      <a:ext uri="{FF2B5EF4-FFF2-40B4-BE49-F238E27FC236}">
                        <a16:creationId xmlns:a16="http://schemas.microsoft.com/office/drawing/2014/main" id="{4117A562-3DDC-B6D8-721C-0D14CE98E43A}"/>
                      </a:ext>
                    </a:extLst>
                  </p:cNvPr>
                  <p:cNvSpPr txBox="1"/>
                  <p:nvPr/>
                </p:nvSpPr>
                <p:spPr>
                  <a:xfrm>
                    <a:off x="3099116" y="1173474"/>
                    <a:ext cx="1287019" cy="338554"/>
                  </a:xfrm>
                  <a:prstGeom prst="rect">
                    <a:avLst/>
                  </a:prstGeom>
                  <a:noFill/>
                  <a:ln w="28575">
                    <a:solidFill>
                      <a:schemeClr val="accent2"/>
                    </a:solidFill>
                  </a:ln>
                </p:spPr>
                <p:txBody>
                  <a:bodyPr wrap="none" rtlCol="0">
                    <a:spAutoFit/>
                  </a:bodyPr>
                  <a:lstStyle/>
                  <a:p>
                    <a:r>
                      <a:rPr lang="en-GB" sz="1600" b="1">
                        <a:solidFill>
                          <a:schemeClr val="accent2">
                            <a:lumMod val="75000"/>
                          </a:schemeClr>
                        </a:solidFill>
                      </a:rPr>
                      <a:t>We are here</a:t>
                    </a:r>
                  </a:p>
                </p:txBody>
              </p:sp>
              <p:cxnSp>
                <p:nvCxnSpPr>
                  <p:cNvPr id="28" name="Straight Connector 27">
                    <a:extLst>
                      <a:ext uri="{FF2B5EF4-FFF2-40B4-BE49-F238E27FC236}">
                        <a16:creationId xmlns:a16="http://schemas.microsoft.com/office/drawing/2014/main" id="{9CBE9D6D-4E7A-EDAB-5EA2-E52D896910E3}"/>
                      </a:ext>
                    </a:extLst>
                  </p:cNvPr>
                  <p:cNvCxnSpPr>
                    <a:cxnSpLocks/>
                  </p:cNvCxnSpPr>
                  <p:nvPr/>
                </p:nvCxnSpPr>
                <p:spPr>
                  <a:xfrm flipV="1">
                    <a:off x="3742625" y="1504541"/>
                    <a:ext cx="1" cy="4396555"/>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grpSp>
          <p:cxnSp>
            <p:nvCxnSpPr>
              <p:cNvPr id="19" name="Connector: Elbow 18">
                <a:extLst>
                  <a:ext uri="{FF2B5EF4-FFF2-40B4-BE49-F238E27FC236}">
                    <a16:creationId xmlns:a16="http://schemas.microsoft.com/office/drawing/2014/main" id="{9878D197-714A-0BA8-9D9E-EF3BE0254C5F}"/>
                  </a:ext>
                </a:extLst>
              </p:cNvPr>
              <p:cNvCxnSpPr>
                <a:cxnSpLocks/>
              </p:cNvCxnSpPr>
              <p:nvPr/>
            </p:nvCxnSpPr>
            <p:spPr>
              <a:xfrm rot="5400000" flipH="1" flipV="1">
                <a:off x="3052934" y="3108198"/>
                <a:ext cx="2371083" cy="332236"/>
              </a:xfrm>
              <a:prstGeom prst="bentConnector3">
                <a:avLst>
                  <a:gd name="adj1" fmla="val 100205"/>
                </a:avLst>
              </a:prstGeom>
              <a:ln>
                <a:solidFill>
                  <a:srgbClr val="FF0000"/>
                </a:solidFill>
                <a:tailEnd type="triangle"/>
              </a:ln>
            </p:spPr>
            <p:style>
              <a:lnRef idx="2">
                <a:schemeClr val="accent2"/>
              </a:lnRef>
              <a:fillRef idx="0">
                <a:schemeClr val="accent2"/>
              </a:fillRef>
              <a:effectRef idx="1">
                <a:schemeClr val="accent2"/>
              </a:effectRef>
              <a:fontRef idx="minor">
                <a:schemeClr val="tx1"/>
              </a:fontRef>
            </p:style>
          </p:cxnSp>
        </p:grpSp>
        <p:grpSp>
          <p:nvGrpSpPr>
            <p:cNvPr id="74" name="Group 73">
              <a:extLst>
                <a:ext uri="{FF2B5EF4-FFF2-40B4-BE49-F238E27FC236}">
                  <a16:creationId xmlns:a16="http://schemas.microsoft.com/office/drawing/2014/main" id="{BCA10B7C-0C0F-A340-5A9C-E0A4D92C9225}"/>
                </a:ext>
              </a:extLst>
            </p:cNvPr>
            <p:cNvGrpSpPr/>
            <p:nvPr/>
          </p:nvGrpSpPr>
          <p:grpSpPr>
            <a:xfrm>
              <a:off x="4401723" y="3027872"/>
              <a:ext cx="1032906" cy="1987409"/>
              <a:chOff x="4401723" y="3027872"/>
              <a:chExt cx="1032906" cy="1987409"/>
            </a:xfrm>
          </p:grpSpPr>
          <p:cxnSp>
            <p:nvCxnSpPr>
              <p:cNvPr id="55" name="Straight Arrow Connector 54">
                <a:extLst>
                  <a:ext uri="{FF2B5EF4-FFF2-40B4-BE49-F238E27FC236}">
                    <a16:creationId xmlns:a16="http://schemas.microsoft.com/office/drawing/2014/main" id="{D3538213-D2B0-EA19-9E09-BF67B7CF2061}"/>
                  </a:ext>
                </a:extLst>
              </p:cNvPr>
              <p:cNvCxnSpPr>
                <a:cxnSpLocks/>
              </p:cNvCxnSpPr>
              <p:nvPr/>
            </p:nvCxnSpPr>
            <p:spPr>
              <a:xfrm>
                <a:off x="4804913" y="3234904"/>
                <a:ext cx="621090"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026BDBDB-C8E8-CFFC-65DD-17EBAA53ABFE}"/>
                  </a:ext>
                </a:extLst>
              </p:cNvPr>
              <p:cNvCxnSpPr>
                <a:cxnSpLocks/>
              </p:cNvCxnSpPr>
              <p:nvPr/>
            </p:nvCxnSpPr>
            <p:spPr>
              <a:xfrm>
                <a:off x="4804913" y="3395930"/>
                <a:ext cx="621090"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7" name="Straight Arrow Connector 56">
                <a:extLst>
                  <a:ext uri="{FF2B5EF4-FFF2-40B4-BE49-F238E27FC236}">
                    <a16:creationId xmlns:a16="http://schemas.microsoft.com/office/drawing/2014/main" id="{C796CB6B-C1DA-B7B8-D7F7-440D27155EB5}"/>
                  </a:ext>
                </a:extLst>
              </p:cNvPr>
              <p:cNvCxnSpPr>
                <a:cxnSpLocks/>
              </p:cNvCxnSpPr>
              <p:nvPr/>
            </p:nvCxnSpPr>
            <p:spPr>
              <a:xfrm flipV="1">
                <a:off x="4804913" y="3577084"/>
                <a:ext cx="621090" cy="144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D027768A-554C-7FB2-5747-309D43992571}"/>
                  </a:ext>
                </a:extLst>
              </p:cNvPr>
              <p:cNvCxnSpPr>
                <a:cxnSpLocks/>
              </p:cNvCxnSpPr>
              <p:nvPr/>
            </p:nvCxnSpPr>
            <p:spPr>
              <a:xfrm>
                <a:off x="4401723" y="5015281"/>
                <a:ext cx="40319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A00B9701-95CE-F7A6-D06C-C3DE5ADF02B0}"/>
                  </a:ext>
                </a:extLst>
              </p:cNvPr>
              <p:cNvCxnSpPr/>
              <p:nvPr/>
            </p:nvCxnSpPr>
            <p:spPr>
              <a:xfrm flipV="1">
                <a:off x="4804913" y="3027872"/>
                <a:ext cx="0" cy="1987409"/>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9" name="Straight Arrow Connector 68">
                <a:extLst>
                  <a:ext uri="{FF2B5EF4-FFF2-40B4-BE49-F238E27FC236}">
                    <a16:creationId xmlns:a16="http://schemas.microsoft.com/office/drawing/2014/main" id="{F632BC41-E917-1765-458B-207F05C99D9E}"/>
                  </a:ext>
                </a:extLst>
              </p:cNvPr>
              <p:cNvCxnSpPr>
                <a:cxnSpLocks/>
              </p:cNvCxnSpPr>
              <p:nvPr/>
            </p:nvCxnSpPr>
            <p:spPr>
              <a:xfrm>
                <a:off x="4804913" y="3032819"/>
                <a:ext cx="629716" cy="862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97" name="Group 96">
              <a:extLst>
                <a:ext uri="{FF2B5EF4-FFF2-40B4-BE49-F238E27FC236}">
                  <a16:creationId xmlns:a16="http://schemas.microsoft.com/office/drawing/2014/main" id="{E121B42E-E7C2-18C7-AE1C-82BF20857579}"/>
                </a:ext>
              </a:extLst>
            </p:cNvPr>
            <p:cNvGrpSpPr/>
            <p:nvPr/>
          </p:nvGrpSpPr>
          <p:grpSpPr>
            <a:xfrm>
              <a:off x="11070259" y="2551977"/>
              <a:ext cx="339095" cy="2700068"/>
              <a:chOff x="11070259" y="2551977"/>
              <a:chExt cx="339095" cy="2700068"/>
            </a:xfrm>
          </p:grpSpPr>
          <p:cxnSp>
            <p:nvCxnSpPr>
              <p:cNvPr id="92" name="Straight Connector 91">
                <a:extLst>
                  <a:ext uri="{FF2B5EF4-FFF2-40B4-BE49-F238E27FC236}">
                    <a16:creationId xmlns:a16="http://schemas.microsoft.com/office/drawing/2014/main" id="{10508B14-8887-6B94-3806-B98C8E3CDA3C}"/>
                  </a:ext>
                </a:extLst>
              </p:cNvPr>
              <p:cNvCxnSpPr>
                <a:cxnSpLocks/>
              </p:cNvCxnSpPr>
              <p:nvPr/>
            </p:nvCxnSpPr>
            <p:spPr>
              <a:xfrm>
                <a:off x="11070259" y="5252045"/>
                <a:ext cx="339095"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4" name="Straight Arrow Connector 93">
                <a:extLst>
                  <a:ext uri="{FF2B5EF4-FFF2-40B4-BE49-F238E27FC236}">
                    <a16:creationId xmlns:a16="http://schemas.microsoft.com/office/drawing/2014/main" id="{E45BA021-C4CC-76AB-D986-D2ADE2E7F0E4}"/>
                  </a:ext>
                </a:extLst>
              </p:cNvPr>
              <p:cNvCxnSpPr>
                <a:cxnSpLocks/>
              </p:cNvCxnSpPr>
              <p:nvPr/>
            </p:nvCxnSpPr>
            <p:spPr>
              <a:xfrm flipV="1">
                <a:off x="11409354" y="2551977"/>
                <a:ext cx="0" cy="270006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03" name="Group 102">
              <a:extLst>
                <a:ext uri="{FF2B5EF4-FFF2-40B4-BE49-F238E27FC236}">
                  <a16:creationId xmlns:a16="http://schemas.microsoft.com/office/drawing/2014/main" id="{2AEB57CD-98E4-166A-B44C-30AE93B9A375}"/>
                </a:ext>
              </a:extLst>
            </p:cNvPr>
            <p:cNvGrpSpPr/>
            <p:nvPr/>
          </p:nvGrpSpPr>
          <p:grpSpPr>
            <a:xfrm>
              <a:off x="6357668" y="3234904"/>
              <a:ext cx="612241" cy="2337760"/>
              <a:chOff x="6357668" y="3234904"/>
              <a:chExt cx="612241" cy="2337760"/>
            </a:xfrm>
          </p:grpSpPr>
          <p:cxnSp>
            <p:nvCxnSpPr>
              <p:cNvPr id="77" name="Straight Connector 76">
                <a:extLst>
                  <a:ext uri="{FF2B5EF4-FFF2-40B4-BE49-F238E27FC236}">
                    <a16:creationId xmlns:a16="http://schemas.microsoft.com/office/drawing/2014/main" id="{979D549C-930F-55EA-D706-718D47B23335}"/>
                  </a:ext>
                </a:extLst>
              </p:cNvPr>
              <p:cNvCxnSpPr/>
              <p:nvPr/>
            </p:nvCxnSpPr>
            <p:spPr>
              <a:xfrm>
                <a:off x="6748675" y="3408870"/>
                <a:ext cx="22123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6B88998C-4985-FC3B-7EC6-81427A1C8D69}"/>
                  </a:ext>
                </a:extLst>
              </p:cNvPr>
              <p:cNvCxnSpPr/>
              <p:nvPr/>
            </p:nvCxnSpPr>
            <p:spPr>
              <a:xfrm>
                <a:off x="6748675" y="3607275"/>
                <a:ext cx="22123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2" name="Straight Arrow Connector 81">
                <a:extLst>
                  <a:ext uri="{FF2B5EF4-FFF2-40B4-BE49-F238E27FC236}">
                    <a16:creationId xmlns:a16="http://schemas.microsoft.com/office/drawing/2014/main" id="{04C92E62-CCAB-08BB-9CF2-8C9E0A0A75A4}"/>
                  </a:ext>
                </a:extLst>
              </p:cNvPr>
              <p:cNvCxnSpPr>
                <a:cxnSpLocks/>
              </p:cNvCxnSpPr>
              <p:nvPr/>
            </p:nvCxnSpPr>
            <p:spPr>
              <a:xfrm>
                <a:off x="6969909" y="3234904"/>
                <a:ext cx="0" cy="233776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8361DDE7-B6C1-302F-5E82-CFF37DE5379A}"/>
                  </a:ext>
                </a:extLst>
              </p:cNvPr>
              <p:cNvCxnSpPr>
                <a:cxnSpLocks/>
              </p:cNvCxnSpPr>
              <p:nvPr/>
            </p:nvCxnSpPr>
            <p:spPr>
              <a:xfrm flipH="1">
                <a:off x="6357668" y="5253487"/>
                <a:ext cx="61224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6" name="Straight Arrow Connector 85">
                <a:extLst>
                  <a:ext uri="{FF2B5EF4-FFF2-40B4-BE49-F238E27FC236}">
                    <a16:creationId xmlns:a16="http://schemas.microsoft.com/office/drawing/2014/main" id="{953DDC05-945D-D50C-3888-339DFFDCE035}"/>
                  </a:ext>
                </a:extLst>
              </p:cNvPr>
              <p:cNvCxnSpPr>
                <a:cxnSpLocks/>
              </p:cNvCxnSpPr>
              <p:nvPr/>
            </p:nvCxnSpPr>
            <p:spPr>
              <a:xfrm>
                <a:off x="6357668" y="5253487"/>
                <a:ext cx="0" cy="31917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855FEE1B-F02C-ECA2-73B1-E8EB0CDC4FE3}"/>
                  </a:ext>
                </a:extLst>
              </p:cNvPr>
              <p:cNvCxnSpPr/>
              <p:nvPr/>
            </p:nvCxnSpPr>
            <p:spPr>
              <a:xfrm>
                <a:off x="6748675" y="3234904"/>
                <a:ext cx="22123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2005323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164C5-01AB-433E-3FB9-AF5138577F63}"/>
              </a:ext>
            </a:extLst>
          </p:cNvPr>
          <p:cNvSpPr>
            <a:spLocks noGrp="1"/>
          </p:cNvSpPr>
          <p:nvPr>
            <p:ph type="title"/>
          </p:nvPr>
        </p:nvSpPr>
        <p:spPr>
          <a:xfrm>
            <a:off x="517585" y="365125"/>
            <a:ext cx="10836215" cy="1325563"/>
          </a:xfrm>
        </p:spPr>
        <p:txBody>
          <a:bodyPr/>
          <a:lstStyle/>
          <a:p>
            <a:r>
              <a:rPr lang="en-GB" dirty="0"/>
              <a:t>What we need to finalize the RF waveguide network</a:t>
            </a:r>
          </a:p>
        </p:txBody>
      </p:sp>
      <p:sp>
        <p:nvSpPr>
          <p:cNvPr id="4" name="Content Placeholder 3">
            <a:extLst>
              <a:ext uri="{FF2B5EF4-FFF2-40B4-BE49-F238E27FC236}">
                <a16:creationId xmlns:a16="http://schemas.microsoft.com/office/drawing/2014/main" id="{725BE854-90F2-2A52-5F75-8952FB7B973E}"/>
              </a:ext>
            </a:extLst>
          </p:cNvPr>
          <p:cNvSpPr>
            <a:spLocks noGrp="1"/>
          </p:cNvSpPr>
          <p:nvPr>
            <p:ph idx="1"/>
          </p:nvPr>
        </p:nvSpPr>
        <p:spPr>
          <a:xfrm>
            <a:off x="517585" y="1825625"/>
            <a:ext cx="10836215" cy="4667250"/>
          </a:xfrm>
        </p:spPr>
        <p:txBody>
          <a:bodyPr>
            <a:normAutofit fontScale="62500" lnSpcReduction="20000"/>
          </a:bodyPr>
          <a:lstStyle/>
          <a:p>
            <a:r>
              <a:rPr lang="en-GB" dirty="0"/>
              <a:t>The main action was to provide for the </a:t>
            </a:r>
            <a:r>
              <a:rPr lang="en-GB" b="1" dirty="0"/>
              <a:t>3D survey of the Modulator Hall and </a:t>
            </a:r>
            <a:r>
              <a:rPr lang="en-GB" b="1" dirty="0" err="1"/>
              <a:t>Linac</a:t>
            </a:r>
            <a:r>
              <a:rPr lang="en-GB" b="1" dirty="0"/>
              <a:t> Tunnel </a:t>
            </a:r>
            <a:r>
              <a:rPr lang="en-GB" dirty="0"/>
              <a:t>and to provide for the position of the RF Units and waveguide passage through the wall: </a:t>
            </a:r>
            <a:r>
              <a:rPr lang="en-GB" b="1" dirty="0"/>
              <a:t>this is done</a:t>
            </a:r>
            <a:r>
              <a:rPr lang="en-GB" dirty="0"/>
              <a:t>!</a:t>
            </a:r>
          </a:p>
          <a:p>
            <a:r>
              <a:rPr lang="en-GB" dirty="0"/>
              <a:t>We need to </a:t>
            </a:r>
            <a:r>
              <a:rPr lang="en-GB" b="1" dirty="0"/>
              <a:t>identify where the support can be hold</a:t>
            </a:r>
            <a:r>
              <a:rPr lang="en-GB" dirty="0"/>
              <a:t>:</a:t>
            </a:r>
          </a:p>
          <a:p>
            <a:pPr marL="914400" lvl="1" indent="-457200">
              <a:buFont typeface="+mj-lt"/>
              <a:buAutoNum type="arabicPeriod"/>
            </a:pPr>
            <a:r>
              <a:rPr lang="en-GB" dirty="0"/>
              <a:t>We need to </a:t>
            </a:r>
            <a:r>
              <a:rPr lang="en-GB" b="1" dirty="0"/>
              <a:t>fix the BOC position </a:t>
            </a:r>
            <a:r>
              <a:rPr lang="en-GB" dirty="0"/>
              <a:t>since the beginning: I suggest to use the frame of the C-Band RF Unit for this (similarly as Marc did on the Modulator 0). </a:t>
            </a:r>
            <a:r>
              <a:rPr lang="en-GB" b="1" dirty="0"/>
              <a:t>BOC weight: 131 kg </a:t>
            </a:r>
            <a:r>
              <a:rPr lang="en-GB" dirty="0"/>
              <a:t>w/o supports and vacuum pumps </a:t>
            </a:r>
            <a:r>
              <a:rPr lang="en-GB" dirty="0">
                <a:sym typeface="Wingdings" panose="05000000000000000000" pitchFamily="2" charset="2"/>
              </a:rPr>
              <a:t> the crane could be used to install it</a:t>
            </a:r>
            <a:r>
              <a:rPr lang="en-GB" dirty="0"/>
              <a:t>;</a:t>
            </a:r>
          </a:p>
          <a:p>
            <a:pPr marL="914400" lvl="1" indent="-457200">
              <a:buFont typeface="+mj-lt"/>
              <a:buAutoNum type="arabicPeriod"/>
            </a:pPr>
            <a:r>
              <a:rPr lang="en-GB" b="1" dirty="0"/>
              <a:t>Hybrid, Phase shifter and RF loads would be better to install them in the tunnel</a:t>
            </a:r>
            <a:r>
              <a:rPr lang="en-GB" dirty="0"/>
              <a:t>, relatively close to the first cryomodule: if so, when we will install the second network for Phase 2, we need just to insert a splitter and mirroring the line of the first cryomodule to the second one. We need to verify the space, the holding points and considering that the </a:t>
            </a:r>
            <a:r>
              <a:rPr lang="en-GB" b="1" dirty="0"/>
              <a:t>Phase Shifter needs to be installed vertically and to foresee the space for the motor</a:t>
            </a:r>
            <a:r>
              <a:rPr lang="en-GB" dirty="0"/>
              <a:t>; </a:t>
            </a:r>
          </a:p>
          <a:p>
            <a:pPr marL="914400" lvl="1" indent="-457200">
              <a:buFont typeface="+mj-lt"/>
              <a:buAutoNum type="arabicPeriod"/>
            </a:pPr>
            <a:r>
              <a:rPr lang="en-GB" dirty="0"/>
              <a:t>Last detail: for Phase 2 we need to install two additional DC after the splitter in the tunnel, to be foreseen possible holding points in the tunnel. </a:t>
            </a:r>
          </a:p>
          <a:p>
            <a:r>
              <a:rPr lang="en-GB" dirty="0"/>
              <a:t>We </a:t>
            </a:r>
            <a:r>
              <a:rPr lang="en-GB" b="1" dirty="0"/>
              <a:t>need to define the number of the pumping ports</a:t>
            </a:r>
            <a:r>
              <a:rPr lang="en-GB" dirty="0"/>
              <a:t> we need. For information the BOC is equipped with a pumping port. Do we need additional pumping ports? How many? If we need them, we can either decide to pump form the waveguides or from DC which will be, of course more expensive.</a:t>
            </a:r>
          </a:p>
          <a:p>
            <a:r>
              <a:rPr lang="en-GB" dirty="0"/>
              <a:t>Last remark: I do not think we need water cooling for Hybrid Couplers and Phase Shifter but for the RF loads we need. If in the tunnel, we need to provide in the tunnel for this cooling (max flow rate 6 l/min).</a:t>
            </a:r>
          </a:p>
          <a:p>
            <a:r>
              <a:rPr lang="en-GB" dirty="0"/>
              <a:t>A </a:t>
            </a:r>
            <a:r>
              <a:rPr lang="en-GB" b="1" dirty="0"/>
              <a:t>meeting with SPINNER </a:t>
            </a:r>
            <a:r>
              <a:rPr lang="en-GB" dirty="0"/>
              <a:t>is going to be setup </a:t>
            </a:r>
            <a:r>
              <a:rPr lang="en-GB" b="1" dirty="0"/>
              <a:t>for beginning of September</a:t>
            </a:r>
            <a:r>
              <a:rPr lang="en-GB" dirty="0"/>
              <a:t>, a first, even very </a:t>
            </a:r>
            <a:r>
              <a:rPr lang="en-GB" b="1" dirty="0"/>
              <a:t>preliminary draft is needed</a:t>
            </a:r>
            <a:r>
              <a:rPr lang="en-GB" dirty="0"/>
              <a:t> for the discussion.  </a:t>
            </a:r>
          </a:p>
        </p:txBody>
      </p:sp>
      <p:sp>
        <p:nvSpPr>
          <p:cNvPr id="3" name="Slide Number Placeholder 2">
            <a:extLst>
              <a:ext uri="{FF2B5EF4-FFF2-40B4-BE49-F238E27FC236}">
                <a16:creationId xmlns:a16="http://schemas.microsoft.com/office/drawing/2014/main" id="{EBACDCCF-836A-1190-4F1C-2A852A8794BC}"/>
              </a:ext>
            </a:extLst>
          </p:cNvPr>
          <p:cNvSpPr>
            <a:spLocks noGrp="1"/>
          </p:cNvSpPr>
          <p:nvPr>
            <p:ph type="sldNum" sz="quarter" idx="12"/>
          </p:nvPr>
        </p:nvSpPr>
        <p:spPr/>
        <p:txBody>
          <a:bodyPr/>
          <a:lstStyle/>
          <a:p>
            <a:fld id="{6D7426F9-C26B-453D-BE49-8484EA02A9B6}" type="slidenum">
              <a:rPr lang="en-GB" smtClean="0"/>
              <a:t>7</a:t>
            </a:fld>
            <a:endParaRPr lang="en-GB"/>
          </a:p>
        </p:txBody>
      </p:sp>
    </p:spTree>
    <p:extLst>
      <p:ext uri="{BB962C8B-B14F-4D97-AF65-F5344CB8AC3E}">
        <p14:creationId xmlns:p14="http://schemas.microsoft.com/office/powerpoint/2010/main" val="3080490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BF4FA-0EC9-1C08-BEE4-0A227BC8BEF0}"/>
              </a:ext>
            </a:extLst>
          </p:cNvPr>
          <p:cNvSpPr>
            <a:spLocks noGrp="1"/>
          </p:cNvSpPr>
          <p:nvPr>
            <p:ph type="title"/>
          </p:nvPr>
        </p:nvSpPr>
        <p:spPr/>
        <p:txBody>
          <a:bodyPr/>
          <a:lstStyle/>
          <a:p>
            <a:r>
              <a:rPr lang="en-GB" dirty="0"/>
              <a:t>Possible procurement strategy for Phase 0</a:t>
            </a:r>
          </a:p>
        </p:txBody>
      </p:sp>
      <p:sp>
        <p:nvSpPr>
          <p:cNvPr id="4" name="Content Placeholder 3">
            <a:extLst>
              <a:ext uri="{FF2B5EF4-FFF2-40B4-BE49-F238E27FC236}">
                <a16:creationId xmlns:a16="http://schemas.microsoft.com/office/drawing/2014/main" id="{9568CD13-07AE-EF57-4F6C-D8CA1726C54E}"/>
              </a:ext>
            </a:extLst>
          </p:cNvPr>
          <p:cNvSpPr>
            <a:spLocks noGrp="1"/>
          </p:cNvSpPr>
          <p:nvPr>
            <p:ph idx="1"/>
          </p:nvPr>
        </p:nvSpPr>
        <p:spPr/>
        <p:txBody>
          <a:bodyPr>
            <a:normAutofit fontScale="92500" lnSpcReduction="20000"/>
          </a:bodyPr>
          <a:lstStyle/>
          <a:p>
            <a:r>
              <a:rPr lang="en-GB" dirty="0"/>
              <a:t>Ask PSI for the loan of C-Band loads and Directional Couplers: this will allow at least to perform the SAT of the C-Band RF Unit;</a:t>
            </a:r>
          </a:p>
          <a:p>
            <a:r>
              <a:rPr lang="en-GB" dirty="0"/>
              <a:t>Order placement of the Phase Shifter to SPINNER before the end of this year*;</a:t>
            </a:r>
          </a:p>
          <a:p>
            <a:r>
              <a:rPr lang="en-GB" dirty="0"/>
              <a:t>Order placement of the Hybrid Coupler to SPINNER or NIHON KOSHUHA before the end of this year;</a:t>
            </a:r>
          </a:p>
          <a:p>
            <a:r>
              <a:rPr lang="en-GB" dirty="0"/>
              <a:t>Drawing the RF network to send to SPINNER for waveguide quotation: the order must be placed before November to get the components for Q3 of 2027;</a:t>
            </a:r>
          </a:p>
          <a:p>
            <a:r>
              <a:rPr lang="en-GB" dirty="0"/>
              <a:t>Order placement of Directional Couplers and RF loads (CFT? Common CFT or two different?) if they arrive in time for Phase 0 will be installed otherwise we will continue using PSI components (if PSI agrees…)</a:t>
            </a:r>
          </a:p>
        </p:txBody>
      </p:sp>
      <p:sp>
        <p:nvSpPr>
          <p:cNvPr id="3" name="Slide Number Placeholder 2">
            <a:extLst>
              <a:ext uri="{FF2B5EF4-FFF2-40B4-BE49-F238E27FC236}">
                <a16:creationId xmlns:a16="http://schemas.microsoft.com/office/drawing/2014/main" id="{DA3162D2-5490-1637-8444-6619C278BF5A}"/>
              </a:ext>
            </a:extLst>
          </p:cNvPr>
          <p:cNvSpPr>
            <a:spLocks noGrp="1"/>
          </p:cNvSpPr>
          <p:nvPr>
            <p:ph type="sldNum" sz="quarter" idx="12"/>
          </p:nvPr>
        </p:nvSpPr>
        <p:spPr/>
        <p:txBody>
          <a:bodyPr/>
          <a:lstStyle/>
          <a:p>
            <a:fld id="{6D7426F9-C26B-453D-BE49-8484EA02A9B6}" type="slidenum">
              <a:rPr lang="en-GB" smtClean="0"/>
              <a:t>8</a:t>
            </a:fld>
            <a:endParaRPr lang="en-GB"/>
          </a:p>
        </p:txBody>
      </p:sp>
      <p:sp>
        <p:nvSpPr>
          <p:cNvPr id="5" name="TextBox 4">
            <a:extLst>
              <a:ext uri="{FF2B5EF4-FFF2-40B4-BE49-F238E27FC236}">
                <a16:creationId xmlns:a16="http://schemas.microsoft.com/office/drawing/2014/main" id="{863385AE-C7B3-2562-FEF9-147C2241800E}"/>
              </a:ext>
            </a:extLst>
          </p:cNvPr>
          <p:cNvSpPr txBox="1"/>
          <p:nvPr/>
        </p:nvSpPr>
        <p:spPr>
          <a:xfrm>
            <a:off x="945301" y="5864820"/>
            <a:ext cx="10631347" cy="523220"/>
          </a:xfrm>
          <a:prstGeom prst="rect">
            <a:avLst/>
          </a:prstGeom>
          <a:noFill/>
        </p:spPr>
        <p:txBody>
          <a:bodyPr wrap="square" rtlCol="0">
            <a:spAutoFit/>
          </a:bodyPr>
          <a:lstStyle/>
          <a:p>
            <a:r>
              <a:rPr lang="en-GB" sz="1400" dirty="0"/>
              <a:t>* Do I need more quotations? Comment: no many Companies have such a components in their catalogues and even if they have, a qualification would be needed if no references (see PSI’s remarks on the RF Loads). </a:t>
            </a:r>
          </a:p>
        </p:txBody>
      </p:sp>
    </p:spTree>
    <p:extLst>
      <p:ext uri="{BB962C8B-B14F-4D97-AF65-F5344CB8AC3E}">
        <p14:creationId xmlns:p14="http://schemas.microsoft.com/office/powerpoint/2010/main" val="2244917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131FD-583B-F299-7153-94041EF2ACCD}"/>
              </a:ext>
            </a:extLst>
          </p:cNvPr>
          <p:cNvSpPr>
            <a:spLocks noGrp="1"/>
          </p:cNvSpPr>
          <p:nvPr>
            <p:ph type="title"/>
          </p:nvPr>
        </p:nvSpPr>
        <p:spPr>
          <a:xfrm>
            <a:off x="312168" y="136526"/>
            <a:ext cx="11195470" cy="1043074"/>
          </a:xfrm>
        </p:spPr>
        <p:txBody>
          <a:bodyPr>
            <a:normAutofit fontScale="90000"/>
          </a:bodyPr>
          <a:lstStyle/>
          <a:p>
            <a:r>
              <a:rPr lang="en-GB" dirty="0"/>
              <a:t>Design of Compact High Power RF Components at C-Band  </a:t>
            </a:r>
          </a:p>
        </p:txBody>
      </p:sp>
      <p:sp>
        <p:nvSpPr>
          <p:cNvPr id="4" name="Slide Number Placeholder 3">
            <a:extLst>
              <a:ext uri="{FF2B5EF4-FFF2-40B4-BE49-F238E27FC236}">
                <a16:creationId xmlns:a16="http://schemas.microsoft.com/office/drawing/2014/main" id="{5AC2AD83-140B-32E0-4776-7A4D250EC4D1}"/>
              </a:ext>
            </a:extLst>
          </p:cNvPr>
          <p:cNvSpPr>
            <a:spLocks noGrp="1"/>
          </p:cNvSpPr>
          <p:nvPr>
            <p:ph type="sldNum" sz="quarter" idx="12"/>
          </p:nvPr>
        </p:nvSpPr>
        <p:spPr/>
        <p:txBody>
          <a:bodyPr/>
          <a:lstStyle/>
          <a:p>
            <a:fld id="{6D7426F9-C26B-453D-BE49-8484EA02A9B6}" type="slidenum">
              <a:rPr lang="en-GB" smtClean="0"/>
              <a:t>9</a:t>
            </a:fld>
            <a:endParaRPr lang="en-GB"/>
          </a:p>
        </p:txBody>
      </p:sp>
      <p:pic>
        <p:nvPicPr>
          <p:cNvPr id="5" name="Picture 4">
            <a:extLst>
              <a:ext uri="{FF2B5EF4-FFF2-40B4-BE49-F238E27FC236}">
                <a16:creationId xmlns:a16="http://schemas.microsoft.com/office/drawing/2014/main" id="{ECB34415-2BA0-E5A1-6810-2D3E35480EBE}"/>
              </a:ext>
            </a:extLst>
          </p:cNvPr>
          <p:cNvPicPr>
            <a:picLocks noChangeAspect="1"/>
          </p:cNvPicPr>
          <p:nvPr/>
        </p:nvPicPr>
        <p:blipFill>
          <a:blip r:embed="rId2"/>
          <a:stretch>
            <a:fillRect/>
          </a:stretch>
        </p:blipFill>
        <p:spPr>
          <a:xfrm>
            <a:off x="290877" y="1282721"/>
            <a:ext cx="3070432" cy="1901486"/>
          </a:xfrm>
          <a:prstGeom prst="rect">
            <a:avLst/>
          </a:prstGeom>
          <a:ln>
            <a:solidFill>
              <a:schemeClr val="tx1"/>
            </a:solidFill>
          </a:ln>
        </p:spPr>
      </p:pic>
      <p:grpSp>
        <p:nvGrpSpPr>
          <p:cNvPr id="25" name="Group 24">
            <a:extLst>
              <a:ext uri="{FF2B5EF4-FFF2-40B4-BE49-F238E27FC236}">
                <a16:creationId xmlns:a16="http://schemas.microsoft.com/office/drawing/2014/main" id="{68D3851B-D23E-C680-1B03-165A707788E4}"/>
              </a:ext>
            </a:extLst>
          </p:cNvPr>
          <p:cNvGrpSpPr/>
          <p:nvPr/>
        </p:nvGrpSpPr>
        <p:grpSpPr>
          <a:xfrm>
            <a:off x="3517774" y="914733"/>
            <a:ext cx="5352460" cy="1697854"/>
            <a:chOff x="3602814" y="1462088"/>
            <a:chExt cx="5164128" cy="1597754"/>
          </a:xfrm>
        </p:grpSpPr>
        <p:pic>
          <p:nvPicPr>
            <p:cNvPr id="7" name="Picture 6">
              <a:extLst>
                <a:ext uri="{FF2B5EF4-FFF2-40B4-BE49-F238E27FC236}">
                  <a16:creationId xmlns:a16="http://schemas.microsoft.com/office/drawing/2014/main" id="{9BA6D54C-1FB1-BD50-0226-BD4F7D927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2814" y="1747540"/>
              <a:ext cx="2459516" cy="1277329"/>
            </a:xfrm>
            <a:prstGeom prst="rect">
              <a:avLst/>
            </a:prstGeom>
          </p:spPr>
        </p:pic>
        <p:pic>
          <p:nvPicPr>
            <p:cNvPr id="9" name="Picture 8">
              <a:extLst>
                <a:ext uri="{FF2B5EF4-FFF2-40B4-BE49-F238E27FC236}">
                  <a16:creationId xmlns:a16="http://schemas.microsoft.com/office/drawing/2014/main" id="{EBEE214E-EE94-8CC3-DB1A-A417DB1209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0085" y="1747540"/>
              <a:ext cx="2526857" cy="1312302"/>
            </a:xfrm>
            <a:prstGeom prst="rect">
              <a:avLst/>
            </a:prstGeom>
          </p:spPr>
        </p:pic>
        <p:sp>
          <p:nvSpPr>
            <p:cNvPr id="24" name="TextBox 23">
              <a:extLst>
                <a:ext uri="{FF2B5EF4-FFF2-40B4-BE49-F238E27FC236}">
                  <a16:creationId xmlns:a16="http://schemas.microsoft.com/office/drawing/2014/main" id="{EBF820A7-1ABF-F6F6-F47F-3C4D9586D143}"/>
                </a:ext>
              </a:extLst>
            </p:cNvPr>
            <p:cNvSpPr txBox="1"/>
            <p:nvPr/>
          </p:nvSpPr>
          <p:spPr>
            <a:xfrm>
              <a:off x="5468051" y="1462088"/>
              <a:ext cx="1244251" cy="276999"/>
            </a:xfrm>
            <a:prstGeom prst="rect">
              <a:avLst/>
            </a:prstGeom>
            <a:noFill/>
          </p:spPr>
          <p:txBody>
            <a:bodyPr wrap="none" rtlCol="0">
              <a:spAutoFit/>
            </a:bodyPr>
            <a:lstStyle/>
            <a:p>
              <a:r>
                <a:rPr lang="en-GB" sz="1200" b="1" dirty="0"/>
                <a:t>Hybrid Coupler</a:t>
              </a:r>
            </a:p>
          </p:txBody>
        </p:sp>
      </p:grpSp>
      <p:grpSp>
        <p:nvGrpSpPr>
          <p:cNvPr id="27" name="Group 26">
            <a:extLst>
              <a:ext uri="{FF2B5EF4-FFF2-40B4-BE49-F238E27FC236}">
                <a16:creationId xmlns:a16="http://schemas.microsoft.com/office/drawing/2014/main" id="{7F0AAE5F-14F5-30BF-5F35-A1AF67278041}"/>
              </a:ext>
            </a:extLst>
          </p:cNvPr>
          <p:cNvGrpSpPr/>
          <p:nvPr/>
        </p:nvGrpSpPr>
        <p:grpSpPr>
          <a:xfrm>
            <a:off x="9026699" y="732417"/>
            <a:ext cx="2976294" cy="1977699"/>
            <a:chOff x="9066760" y="1261743"/>
            <a:chExt cx="2976294" cy="1977699"/>
          </a:xfrm>
        </p:grpSpPr>
        <p:pic>
          <p:nvPicPr>
            <p:cNvPr id="13" name="Picture 12">
              <a:extLst>
                <a:ext uri="{FF2B5EF4-FFF2-40B4-BE49-F238E27FC236}">
                  <a16:creationId xmlns:a16="http://schemas.microsoft.com/office/drawing/2014/main" id="{AF68B973-63AE-E4F2-E7B5-CE11D27DA0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66760" y="1497993"/>
              <a:ext cx="2976294" cy="1741449"/>
            </a:xfrm>
            <a:prstGeom prst="rect">
              <a:avLst/>
            </a:prstGeom>
          </p:spPr>
        </p:pic>
        <p:sp>
          <p:nvSpPr>
            <p:cNvPr id="26" name="TextBox 25">
              <a:extLst>
                <a:ext uri="{FF2B5EF4-FFF2-40B4-BE49-F238E27FC236}">
                  <a16:creationId xmlns:a16="http://schemas.microsoft.com/office/drawing/2014/main" id="{B26D8A89-ED53-C3FF-CE99-877E4E9FB614}"/>
                </a:ext>
              </a:extLst>
            </p:cNvPr>
            <p:cNvSpPr txBox="1"/>
            <p:nvPr/>
          </p:nvSpPr>
          <p:spPr>
            <a:xfrm>
              <a:off x="10004208" y="1261743"/>
              <a:ext cx="1343638" cy="276999"/>
            </a:xfrm>
            <a:prstGeom prst="rect">
              <a:avLst/>
            </a:prstGeom>
            <a:noFill/>
          </p:spPr>
          <p:txBody>
            <a:bodyPr wrap="none" rtlCol="0">
              <a:spAutoFit/>
            </a:bodyPr>
            <a:lstStyle/>
            <a:p>
              <a:r>
                <a:rPr lang="en-GB" sz="1200" b="1" dirty="0"/>
                <a:t>Power Combiner</a:t>
              </a:r>
            </a:p>
          </p:txBody>
        </p:sp>
      </p:grpSp>
      <p:grpSp>
        <p:nvGrpSpPr>
          <p:cNvPr id="47" name="Group 46">
            <a:extLst>
              <a:ext uri="{FF2B5EF4-FFF2-40B4-BE49-F238E27FC236}">
                <a16:creationId xmlns:a16="http://schemas.microsoft.com/office/drawing/2014/main" id="{F04AB5F5-B810-CCAA-CDD5-756122659BD2}"/>
              </a:ext>
            </a:extLst>
          </p:cNvPr>
          <p:cNvGrpSpPr/>
          <p:nvPr/>
        </p:nvGrpSpPr>
        <p:grpSpPr>
          <a:xfrm>
            <a:off x="4692768" y="2636221"/>
            <a:ext cx="3840661" cy="4152772"/>
            <a:chOff x="4540335" y="2792262"/>
            <a:chExt cx="3597443" cy="3941066"/>
          </a:xfrm>
        </p:grpSpPr>
        <p:grpSp>
          <p:nvGrpSpPr>
            <p:cNvPr id="36" name="Group 35">
              <a:extLst>
                <a:ext uri="{FF2B5EF4-FFF2-40B4-BE49-F238E27FC236}">
                  <a16:creationId xmlns:a16="http://schemas.microsoft.com/office/drawing/2014/main" id="{81251B63-FED3-B51E-1A6C-789C8263D00A}"/>
                </a:ext>
              </a:extLst>
            </p:cNvPr>
            <p:cNvGrpSpPr/>
            <p:nvPr/>
          </p:nvGrpSpPr>
          <p:grpSpPr>
            <a:xfrm>
              <a:off x="5440757" y="2792262"/>
              <a:ext cx="2480864" cy="1911736"/>
              <a:chOff x="7604110" y="-158448"/>
              <a:chExt cx="4097809" cy="3483622"/>
            </a:xfrm>
          </p:grpSpPr>
          <p:pic>
            <p:nvPicPr>
              <p:cNvPr id="37" name="Picture 36">
                <a:extLst>
                  <a:ext uri="{FF2B5EF4-FFF2-40B4-BE49-F238E27FC236}">
                    <a16:creationId xmlns:a16="http://schemas.microsoft.com/office/drawing/2014/main" id="{5B087CA0-7C44-FDE5-CA09-153A19C384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4110" y="258557"/>
                <a:ext cx="4097809" cy="3066617"/>
              </a:xfrm>
              <a:prstGeom prst="rect">
                <a:avLst/>
              </a:prstGeom>
            </p:spPr>
          </p:pic>
          <p:sp>
            <p:nvSpPr>
              <p:cNvPr id="38" name="TextBox 37">
                <a:extLst>
                  <a:ext uri="{FF2B5EF4-FFF2-40B4-BE49-F238E27FC236}">
                    <a16:creationId xmlns:a16="http://schemas.microsoft.com/office/drawing/2014/main" id="{9BC9FC8B-B4D9-3697-534D-96829D5056A1}"/>
                  </a:ext>
                </a:extLst>
              </p:cNvPr>
              <p:cNvSpPr txBox="1"/>
              <p:nvPr/>
            </p:nvSpPr>
            <p:spPr>
              <a:xfrm>
                <a:off x="8913444" y="-158448"/>
                <a:ext cx="739570" cy="585473"/>
              </a:xfrm>
              <a:prstGeom prst="rect">
                <a:avLst/>
              </a:prstGeom>
              <a:noFill/>
            </p:spPr>
            <p:txBody>
              <a:bodyPr wrap="none" rtlCol="0">
                <a:spAutoFit/>
              </a:bodyPr>
              <a:lstStyle/>
              <a:p>
                <a:r>
                  <a:rPr lang="en-GB" sz="800" b="1" dirty="0">
                    <a:solidFill>
                      <a:srgbClr val="C00000"/>
                    </a:solidFill>
                  </a:rPr>
                  <a:t>Port 1 </a:t>
                </a:r>
              </a:p>
              <a:p>
                <a:r>
                  <a:rPr lang="en-GB" sz="800" b="1" dirty="0">
                    <a:solidFill>
                      <a:srgbClr val="C00000"/>
                    </a:solidFill>
                  </a:rPr>
                  <a:t>(0deg)</a:t>
                </a:r>
              </a:p>
            </p:txBody>
          </p:sp>
          <p:sp>
            <p:nvSpPr>
              <p:cNvPr id="39" name="TextBox 38">
                <a:extLst>
                  <a:ext uri="{FF2B5EF4-FFF2-40B4-BE49-F238E27FC236}">
                    <a16:creationId xmlns:a16="http://schemas.microsoft.com/office/drawing/2014/main" id="{FC453454-A960-1038-6522-A17B2F399A59}"/>
                  </a:ext>
                </a:extLst>
              </p:cNvPr>
              <p:cNvSpPr txBox="1"/>
              <p:nvPr/>
            </p:nvSpPr>
            <p:spPr>
              <a:xfrm>
                <a:off x="8287061" y="175711"/>
                <a:ext cx="739570" cy="585473"/>
              </a:xfrm>
              <a:prstGeom prst="rect">
                <a:avLst/>
              </a:prstGeom>
              <a:noFill/>
            </p:spPr>
            <p:txBody>
              <a:bodyPr wrap="none" rtlCol="0">
                <a:spAutoFit/>
              </a:bodyPr>
              <a:lstStyle/>
              <a:p>
                <a:r>
                  <a:rPr lang="en-GB" sz="800" b="1" dirty="0">
                    <a:solidFill>
                      <a:srgbClr val="C00000"/>
                    </a:solidFill>
                  </a:rPr>
                  <a:t>Port 2 </a:t>
                </a:r>
              </a:p>
              <a:p>
                <a:r>
                  <a:rPr lang="en-GB" sz="800" b="1" dirty="0">
                    <a:solidFill>
                      <a:srgbClr val="C00000"/>
                    </a:solidFill>
                  </a:rPr>
                  <a:t>(0deg)</a:t>
                </a:r>
              </a:p>
            </p:txBody>
          </p:sp>
          <p:sp>
            <p:nvSpPr>
              <p:cNvPr id="40" name="TextBox 39">
                <a:extLst>
                  <a:ext uri="{FF2B5EF4-FFF2-40B4-BE49-F238E27FC236}">
                    <a16:creationId xmlns:a16="http://schemas.microsoft.com/office/drawing/2014/main" id="{D682B502-D234-64C5-5F16-468F450A315E}"/>
                  </a:ext>
                </a:extLst>
              </p:cNvPr>
              <p:cNvSpPr txBox="1"/>
              <p:nvPr/>
            </p:nvSpPr>
            <p:spPr>
              <a:xfrm>
                <a:off x="10605197" y="2303979"/>
                <a:ext cx="1024782" cy="585473"/>
              </a:xfrm>
              <a:prstGeom prst="rect">
                <a:avLst/>
              </a:prstGeom>
              <a:noFill/>
            </p:spPr>
            <p:txBody>
              <a:bodyPr wrap="none" rtlCol="0">
                <a:spAutoFit/>
              </a:bodyPr>
              <a:lstStyle/>
              <a:p>
                <a:r>
                  <a:rPr lang="en-GB" sz="800" b="1" dirty="0">
                    <a:solidFill>
                      <a:srgbClr val="C00000"/>
                    </a:solidFill>
                  </a:rPr>
                  <a:t>Port 3: </a:t>
                </a:r>
              </a:p>
              <a:p>
                <a:r>
                  <a:rPr lang="en-GB" sz="800" b="1" dirty="0">
                    <a:solidFill>
                      <a:srgbClr val="C00000"/>
                    </a:solidFill>
                  </a:rPr>
                  <a:t>Launch Vx</a:t>
                </a:r>
              </a:p>
            </p:txBody>
          </p:sp>
        </p:grpSp>
        <p:grpSp>
          <p:nvGrpSpPr>
            <p:cNvPr id="41" name="Group 40">
              <a:extLst>
                <a:ext uri="{FF2B5EF4-FFF2-40B4-BE49-F238E27FC236}">
                  <a16:creationId xmlns:a16="http://schemas.microsoft.com/office/drawing/2014/main" id="{B23D712E-03F2-2F95-FA0D-B16A50591A56}"/>
                </a:ext>
              </a:extLst>
            </p:cNvPr>
            <p:cNvGrpSpPr/>
            <p:nvPr/>
          </p:nvGrpSpPr>
          <p:grpSpPr>
            <a:xfrm>
              <a:off x="5570825" y="4499602"/>
              <a:ext cx="2566953" cy="2233726"/>
              <a:chOff x="7604109" y="3258553"/>
              <a:chExt cx="4097810" cy="3340890"/>
            </a:xfrm>
          </p:grpSpPr>
          <p:pic>
            <p:nvPicPr>
              <p:cNvPr id="42" name="Picture 41">
                <a:extLst>
                  <a:ext uri="{FF2B5EF4-FFF2-40B4-BE49-F238E27FC236}">
                    <a16:creationId xmlns:a16="http://schemas.microsoft.com/office/drawing/2014/main" id="{9758EA63-224A-6225-9FD0-EA320E7D13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04109" y="3532826"/>
                <a:ext cx="4097810" cy="3066617"/>
              </a:xfrm>
              <a:prstGeom prst="rect">
                <a:avLst/>
              </a:prstGeom>
            </p:spPr>
          </p:pic>
          <p:sp>
            <p:nvSpPr>
              <p:cNvPr id="43" name="TextBox 42">
                <a:extLst>
                  <a:ext uri="{FF2B5EF4-FFF2-40B4-BE49-F238E27FC236}">
                    <a16:creationId xmlns:a16="http://schemas.microsoft.com/office/drawing/2014/main" id="{AB9AF4D4-5745-706F-FE77-693A0527398B}"/>
                  </a:ext>
                </a:extLst>
              </p:cNvPr>
              <p:cNvSpPr txBox="1"/>
              <p:nvPr/>
            </p:nvSpPr>
            <p:spPr>
              <a:xfrm>
                <a:off x="8759382" y="3258553"/>
                <a:ext cx="868170" cy="480547"/>
              </a:xfrm>
              <a:prstGeom prst="rect">
                <a:avLst/>
              </a:prstGeom>
              <a:noFill/>
            </p:spPr>
            <p:txBody>
              <a:bodyPr wrap="none" rtlCol="0">
                <a:spAutoFit/>
              </a:bodyPr>
              <a:lstStyle/>
              <a:p>
                <a:r>
                  <a:rPr lang="en-GB" sz="800" b="1" dirty="0">
                    <a:solidFill>
                      <a:srgbClr val="C00000"/>
                    </a:solidFill>
                  </a:rPr>
                  <a:t>Port 1 </a:t>
                </a:r>
              </a:p>
              <a:p>
                <a:r>
                  <a:rPr lang="en-GB" sz="800" b="1" dirty="0">
                    <a:solidFill>
                      <a:srgbClr val="C00000"/>
                    </a:solidFill>
                  </a:rPr>
                  <a:t>(180deg)</a:t>
                </a:r>
              </a:p>
            </p:txBody>
          </p:sp>
          <p:sp>
            <p:nvSpPr>
              <p:cNvPr id="44" name="TextBox 43">
                <a:extLst>
                  <a:ext uri="{FF2B5EF4-FFF2-40B4-BE49-F238E27FC236}">
                    <a16:creationId xmlns:a16="http://schemas.microsoft.com/office/drawing/2014/main" id="{E9D7836B-B813-E7AD-FC73-1BA296D4A6A2}"/>
                  </a:ext>
                </a:extLst>
              </p:cNvPr>
              <p:cNvSpPr txBox="1"/>
              <p:nvPr/>
            </p:nvSpPr>
            <p:spPr>
              <a:xfrm>
                <a:off x="8289389" y="3563376"/>
                <a:ext cx="714767" cy="480547"/>
              </a:xfrm>
              <a:prstGeom prst="rect">
                <a:avLst/>
              </a:prstGeom>
              <a:noFill/>
            </p:spPr>
            <p:txBody>
              <a:bodyPr wrap="none" rtlCol="0">
                <a:spAutoFit/>
              </a:bodyPr>
              <a:lstStyle/>
              <a:p>
                <a:r>
                  <a:rPr lang="en-GB" sz="800" b="1" dirty="0">
                    <a:solidFill>
                      <a:srgbClr val="C00000"/>
                    </a:solidFill>
                  </a:rPr>
                  <a:t>Port 2 </a:t>
                </a:r>
              </a:p>
              <a:p>
                <a:r>
                  <a:rPr lang="en-GB" sz="800" b="1" dirty="0">
                    <a:solidFill>
                      <a:srgbClr val="C00000"/>
                    </a:solidFill>
                  </a:rPr>
                  <a:t>(0deg)</a:t>
                </a:r>
              </a:p>
            </p:txBody>
          </p:sp>
          <p:sp>
            <p:nvSpPr>
              <p:cNvPr id="45" name="TextBox 44">
                <a:extLst>
                  <a:ext uri="{FF2B5EF4-FFF2-40B4-BE49-F238E27FC236}">
                    <a16:creationId xmlns:a16="http://schemas.microsoft.com/office/drawing/2014/main" id="{372A42F3-A1EE-2C29-016C-34F17679F057}"/>
                  </a:ext>
                </a:extLst>
              </p:cNvPr>
              <p:cNvSpPr txBox="1"/>
              <p:nvPr/>
            </p:nvSpPr>
            <p:spPr>
              <a:xfrm>
                <a:off x="10678859" y="5475037"/>
                <a:ext cx="990414" cy="480547"/>
              </a:xfrm>
              <a:prstGeom prst="rect">
                <a:avLst/>
              </a:prstGeom>
              <a:noFill/>
            </p:spPr>
            <p:txBody>
              <a:bodyPr wrap="none" rtlCol="0">
                <a:spAutoFit/>
              </a:bodyPr>
              <a:lstStyle/>
              <a:p>
                <a:r>
                  <a:rPr lang="en-GB" sz="800" b="1" noProof="1">
                    <a:solidFill>
                      <a:srgbClr val="C00000"/>
                    </a:solidFill>
                  </a:rPr>
                  <a:t>Port 3: </a:t>
                </a:r>
              </a:p>
              <a:p>
                <a:r>
                  <a:rPr lang="en-GB" sz="800" b="1" noProof="1">
                    <a:solidFill>
                      <a:srgbClr val="C00000"/>
                    </a:solidFill>
                  </a:rPr>
                  <a:t>Launch Vy</a:t>
                </a:r>
              </a:p>
            </p:txBody>
          </p:sp>
        </p:grpSp>
        <p:sp>
          <p:nvSpPr>
            <p:cNvPr id="46" name="TextBox 45">
              <a:extLst>
                <a:ext uri="{FF2B5EF4-FFF2-40B4-BE49-F238E27FC236}">
                  <a16:creationId xmlns:a16="http://schemas.microsoft.com/office/drawing/2014/main" id="{648530D8-114C-BB2C-3504-7BDAC3F131A8}"/>
                </a:ext>
              </a:extLst>
            </p:cNvPr>
            <p:cNvSpPr txBox="1"/>
            <p:nvPr/>
          </p:nvSpPr>
          <p:spPr>
            <a:xfrm>
              <a:off x="4540335" y="4306887"/>
              <a:ext cx="1002680" cy="461665"/>
            </a:xfrm>
            <a:prstGeom prst="rect">
              <a:avLst/>
            </a:prstGeom>
            <a:noFill/>
          </p:spPr>
          <p:txBody>
            <a:bodyPr wrap="square" rtlCol="0">
              <a:spAutoFit/>
            </a:bodyPr>
            <a:lstStyle/>
            <a:p>
              <a:r>
                <a:rPr lang="en-GB" sz="1200" b="1" dirty="0"/>
                <a:t>TDS Mode Launcher</a:t>
              </a:r>
            </a:p>
          </p:txBody>
        </p:sp>
      </p:grpSp>
      <p:grpSp>
        <p:nvGrpSpPr>
          <p:cNvPr id="50" name="Group 49">
            <a:extLst>
              <a:ext uri="{FF2B5EF4-FFF2-40B4-BE49-F238E27FC236}">
                <a16:creationId xmlns:a16="http://schemas.microsoft.com/office/drawing/2014/main" id="{5E4F9BE9-6A60-82C2-8E7E-8857B5E44E8A}"/>
              </a:ext>
            </a:extLst>
          </p:cNvPr>
          <p:cNvGrpSpPr/>
          <p:nvPr/>
        </p:nvGrpSpPr>
        <p:grpSpPr>
          <a:xfrm>
            <a:off x="208550" y="3350542"/>
            <a:ext cx="4965840" cy="3447076"/>
            <a:chOff x="475968" y="3410924"/>
            <a:chExt cx="4717546" cy="3150049"/>
          </a:xfrm>
        </p:grpSpPr>
        <p:grpSp>
          <p:nvGrpSpPr>
            <p:cNvPr id="48" name="Group 47">
              <a:extLst>
                <a:ext uri="{FF2B5EF4-FFF2-40B4-BE49-F238E27FC236}">
                  <a16:creationId xmlns:a16="http://schemas.microsoft.com/office/drawing/2014/main" id="{6947D0BC-57B9-04F3-D015-84DE1683D216}"/>
                </a:ext>
              </a:extLst>
            </p:cNvPr>
            <p:cNvGrpSpPr/>
            <p:nvPr/>
          </p:nvGrpSpPr>
          <p:grpSpPr>
            <a:xfrm>
              <a:off x="475968" y="3410924"/>
              <a:ext cx="4243952" cy="3150049"/>
              <a:chOff x="236092" y="3520047"/>
              <a:chExt cx="4243952" cy="3150049"/>
            </a:xfrm>
          </p:grpSpPr>
          <p:grpSp>
            <p:nvGrpSpPr>
              <p:cNvPr id="35" name="Group 34">
                <a:extLst>
                  <a:ext uri="{FF2B5EF4-FFF2-40B4-BE49-F238E27FC236}">
                    <a16:creationId xmlns:a16="http://schemas.microsoft.com/office/drawing/2014/main" id="{837D3F38-6D23-C9C4-4D42-4E0C32557D55}"/>
                  </a:ext>
                </a:extLst>
              </p:cNvPr>
              <p:cNvGrpSpPr/>
              <p:nvPr/>
            </p:nvGrpSpPr>
            <p:grpSpPr>
              <a:xfrm>
                <a:off x="236092" y="3520047"/>
                <a:ext cx="1718399" cy="3150049"/>
                <a:chOff x="537635" y="3523698"/>
                <a:chExt cx="1718399" cy="3150049"/>
              </a:xfrm>
            </p:grpSpPr>
            <p:pic>
              <p:nvPicPr>
                <p:cNvPr id="15" name="Picture 14">
                  <a:extLst>
                    <a:ext uri="{FF2B5EF4-FFF2-40B4-BE49-F238E27FC236}">
                      <a16:creationId xmlns:a16="http://schemas.microsoft.com/office/drawing/2014/main" id="{768EE160-EA97-F61A-5341-989B803903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635" y="5169812"/>
                  <a:ext cx="1718399" cy="1503935"/>
                </a:xfrm>
                <a:prstGeom prst="rect">
                  <a:avLst/>
                </a:prstGeom>
              </p:spPr>
            </p:pic>
            <p:pic>
              <p:nvPicPr>
                <p:cNvPr id="20" name="Picture 19">
                  <a:extLst>
                    <a:ext uri="{FF2B5EF4-FFF2-40B4-BE49-F238E27FC236}">
                      <a16:creationId xmlns:a16="http://schemas.microsoft.com/office/drawing/2014/main" id="{2EEF40E3-40FA-B691-6933-79934601BA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0861" y="3523698"/>
                  <a:ext cx="1635173" cy="1503936"/>
                </a:xfrm>
                <a:prstGeom prst="rect">
                  <a:avLst/>
                </a:prstGeom>
              </p:spPr>
            </p:pic>
            <p:sp>
              <p:nvSpPr>
                <p:cNvPr id="32" name="TextBox 31">
                  <a:extLst>
                    <a:ext uri="{FF2B5EF4-FFF2-40B4-BE49-F238E27FC236}">
                      <a16:creationId xmlns:a16="http://schemas.microsoft.com/office/drawing/2014/main" id="{6F917DB8-0AA7-619A-C5B1-F392D4C16DB8}"/>
                    </a:ext>
                  </a:extLst>
                </p:cNvPr>
                <p:cNvSpPr txBox="1"/>
                <p:nvPr/>
              </p:nvSpPr>
              <p:spPr>
                <a:xfrm>
                  <a:off x="1014485" y="4960224"/>
                  <a:ext cx="847924" cy="276999"/>
                </a:xfrm>
                <a:prstGeom prst="rect">
                  <a:avLst/>
                </a:prstGeom>
                <a:noFill/>
              </p:spPr>
              <p:txBody>
                <a:bodyPr wrap="none" rtlCol="0">
                  <a:spAutoFit/>
                </a:bodyPr>
                <a:lstStyle/>
                <a:p>
                  <a:r>
                    <a:rPr lang="en-GB" sz="1200" b="1" dirty="0"/>
                    <a:t>E-Rotator</a:t>
                  </a:r>
                </a:p>
              </p:txBody>
            </p:sp>
          </p:grpSp>
          <p:grpSp>
            <p:nvGrpSpPr>
              <p:cNvPr id="34" name="Group 33">
                <a:extLst>
                  <a:ext uri="{FF2B5EF4-FFF2-40B4-BE49-F238E27FC236}">
                    <a16:creationId xmlns:a16="http://schemas.microsoft.com/office/drawing/2014/main" id="{6013508F-E88B-B1E2-3AE9-7DA0442A503C}"/>
                  </a:ext>
                </a:extLst>
              </p:cNvPr>
              <p:cNvGrpSpPr/>
              <p:nvPr/>
            </p:nvGrpSpPr>
            <p:grpSpPr>
              <a:xfrm>
                <a:off x="2122497" y="3608115"/>
                <a:ext cx="2357547" cy="2522387"/>
                <a:chOff x="2424040" y="3611766"/>
                <a:chExt cx="2357547" cy="2522387"/>
              </a:xfrm>
            </p:grpSpPr>
            <p:pic>
              <p:nvPicPr>
                <p:cNvPr id="31" name="Picture 30">
                  <a:extLst>
                    <a:ext uri="{FF2B5EF4-FFF2-40B4-BE49-F238E27FC236}">
                      <a16:creationId xmlns:a16="http://schemas.microsoft.com/office/drawing/2014/main" id="{F63AEA34-6B59-6036-8D30-BA38A3286B2B}"/>
                    </a:ext>
                  </a:extLst>
                </p:cNvPr>
                <p:cNvPicPr>
                  <a:picLocks noChangeAspect="1"/>
                </p:cNvPicPr>
                <p:nvPr/>
              </p:nvPicPr>
              <p:blipFill>
                <a:blip r:embed="rId10">
                  <a:extLst>
                    <a:ext uri="{28A0092B-C50C-407E-A947-70E740481C1C}">
                      <a14:useLocalDpi xmlns:a14="http://schemas.microsoft.com/office/drawing/2010/main" val="0"/>
                    </a:ext>
                  </a:extLst>
                </a:blip>
                <a:srcRect r="44674"/>
                <a:stretch/>
              </p:blipFill>
              <p:spPr>
                <a:xfrm>
                  <a:off x="2424040" y="3921115"/>
                  <a:ext cx="2357547" cy="2213038"/>
                </a:xfrm>
                <a:prstGeom prst="rect">
                  <a:avLst/>
                </a:prstGeom>
              </p:spPr>
            </p:pic>
            <p:sp>
              <p:nvSpPr>
                <p:cNvPr id="33" name="TextBox 32">
                  <a:extLst>
                    <a:ext uri="{FF2B5EF4-FFF2-40B4-BE49-F238E27FC236}">
                      <a16:creationId xmlns:a16="http://schemas.microsoft.com/office/drawing/2014/main" id="{DE393EC5-1FE3-8A43-A689-29C879F101E6}"/>
                    </a:ext>
                  </a:extLst>
                </p:cNvPr>
                <p:cNvSpPr txBox="1"/>
                <p:nvPr/>
              </p:nvSpPr>
              <p:spPr>
                <a:xfrm>
                  <a:off x="3042948" y="3611766"/>
                  <a:ext cx="1119730" cy="276999"/>
                </a:xfrm>
                <a:prstGeom prst="rect">
                  <a:avLst/>
                </a:prstGeom>
                <a:noFill/>
              </p:spPr>
              <p:txBody>
                <a:bodyPr wrap="none" rtlCol="0">
                  <a:spAutoFit/>
                </a:bodyPr>
                <a:lstStyle/>
                <a:p>
                  <a:r>
                    <a:rPr lang="en-GB" sz="1200" b="1" dirty="0"/>
                    <a:t>Phase Shifter</a:t>
                  </a:r>
                </a:p>
              </p:txBody>
            </p:sp>
          </p:grpSp>
        </p:grpSp>
        <p:sp>
          <p:nvSpPr>
            <p:cNvPr id="49" name="TextBox 48">
              <a:extLst>
                <a:ext uri="{FF2B5EF4-FFF2-40B4-BE49-F238E27FC236}">
                  <a16:creationId xmlns:a16="http://schemas.microsoft.com/office/drawing/2014/main" id="{A5D4B01F-E05A-364A-9B17-67F25F87720F}"/>
                </a:ext>
              </a:extLst>
            </p:cNvPr>
            <p:cNvSpPr txBox="1"/>
            <p:nvPr/>
          </p:nvSpPr>
          <p:spPr>
            <a:xfrm>
              <a:off x="4401309" y="4847450"/>
              <a:ext cx="792205" cy="215444"/>
            </a:xfrm>
            <a:prstGeom prst="rect">
              <a:avLst/>
            </a:prstGeom>
            <a:noFill/>
          </p:spPr>
          <p:txBody>
            <a:bodyPr wrap="none" rtlCol="0">
              <a:spAutoFit/>
            </a:bodyPr>
            <a:lstStyle/>
            <a:p>
              <a:r>
                <a:rPr lang="en-GB" sz="800" b="1" dirty="0">
                  <a:solidFill>
                    <a:srgbClr val="C00000"/>
                  </a:solidFill>
                </a:rPr>
                <a:t>Short-Circuit</a:t>
              </a:r>
            </a:p>
          </p:txBody>
        </p:sp>
      </p:grpSp>
      <p:grpSp>
        <p:nvGrpSpPr>
          <p:cNvPr id="53" name="Group 52">
            <a:extLst>
              <a:ext uri="{FF2B5EF4-FFF2-40B4-BE49-F238E27FC236}">
                <a16:creationId xmlns:a16="http://schemas.microsoft.com/office/drawing/2014/main" id="{04026A0A-4EB5-A0F9-085F-6A43D93618C3}"/>
              </a:ext>
            </a:extLst>
          </p:cNvPr>
          <p:cNvGrpSpPr/>
          <p:nvPr/>
        </p:nvGrpSpPr>
        <p:grpSpPr>
          <a:xfrm>
            <a:off x="8862819" y="2914562"/>
            <a:ext cx="3140174" cy="3404876"/>
            <a:chOff x="8862819" y="2914562"/>
            <a:chExt cx="3140174" cy="3404876"/>
          </a:xfrm>
        </p:grpSpPr>
        <p:grpSp>
          <p:nvGrpSpPr>
            <p:cNvPr id="29" name="Group 28">
              <a:extLst>
                <a:ext uri="{FF2B5EF4-FFF2-40B4-BE49-F238E27FC236}">
                  <a16:creationId xmlns:a16="http://schemas.microsoft.com/office/drawing/2014/main" id="{ECB3ABA1-4C2B-DEC9-54EC-E2713A6CA03A}"/>
                </a:ext>
              </a:extLst>
            </p:cNvPr>
            <p:cNvGrpSpPr/>
            <p:nvPr/>
          </p:nvGrpSpPr>
          <p:grpSpPr>
            <a:xfrm>
              <a:off x="8862819" y="2914562"/>
              <a:ext cx="3104474" cy="3404876"/>
              <a:chOff x="8973975" y="3275347"/>
              <a:chExt cx="2976294" cy="3260603"/>
            </a:xfrm>
          </p:grpSpPr>
          <p:pic>
            <p:nvPicPr>
              <p:cNvPr id="11" name="Picture 10">
                <a:extLst>
                  <a:ext uri="{FF2B5EF4-FFF2-40B4-BE49-F238E27FC236}">
                    <a16:creationId xmlns:a16="http://schemas.microsoft.com/office/drawing/2014/main" id="{158C511A-DBAD-22F5-84CE-85A45F023B9E}"/>
                  </a:ext>
                </a:extLst>
              </p:cNvPr>
              <p:cNvPicPr>
                <a:picLocks noChangeAspect="1"/>
              </p:cNvPicPr>
              <p:nvPr/>
            </p:nvPicPr>
            <p:blipFill>
              <a:blip r:embed="rId11">
                <a:extLst>
                  <a:ext uri="{28A0092B-C50C-407E-A947-70E740481C1C}">
                    <a14:useLocalDpi xmlns:a14="http://schemas.microsoft.com/office/drawing/2010/main" val="0"/>
                  </a:ext>
                </a:extLst>
              </a:blip>
              <a:srcRect r="34506"/>
              <a:stretch/>
            </p:blipFill>
            <p:spPr>
              <a:xfrm>
                <a:off x="8973975" y="3506374"/>
                <a:ext cx="2976294" cy="3029576"/>
              </a:xfrm>
              <a:prstGeom prst="rect">
                <a:avLst/>
              </a:prstGeom>
            </p:spPr>
          </p:pic>
          <p:sp>
            <p:nvSpPr>
              <p:cNvPr id="28" name="TextBox 27">
                <a:extLst>
                  <a:ext uri="{FF2B5EF4-FFF2-40B4-BE49-F238E27FC236}">
                    <a16:creationId xmlns:a16="http://schemas.microsoft.com/office/drawing/2014/main" id="{820F4D72-5186-8752-1074-5CB6F2B7CD98}"/>
                  </a:ext>
                </a:extLst>
              </p:cNvPr>
              <p:cNvSpPr txBox="1"/>
              <p:nvPr/>
            </p:nvSpPr>
            <p:spPr>
              <a:xfrm>
                <a:off x="10004208" y="3275347"/>
                <a:ext cx="1398332" cy="276999"/>
              </a:xfrm>
              <a:prstGeom prst="rect">
                <a:avLst/>
              </a:prstGeom>
              <a:noFill/>
            </p:spPr>
            <p:txBody>
              <a:bodyPr wrap="none" rtlCol="0">
                <a:spAutoFit/>
              </a:bodyPr>
              <a:lstStyle/>
              <a:p>
                <a:r>
                  <a:rPr lang="en-GB" sz="1200" b="1" dirty="0"/>
                  <a:t>Power Attenuator</a:t>
                </a:r>
              </a:p>
            </p:txBody>
          </p:sp>
        </p:grpSp>
        <p:sp>
          <p:nvSpPr>
            <p:cNvPr id="52" name="TextBox 51">
              <a:extLst>
                <a:ext uri="{FF2B5EF4-FFF2-40B4-BE49-F238E27FC236}">
                  <a16:creationId xmlns:a16="http://schemas.microsoft.com/office/drawing/2014/main" id="{833D1EB3-0FE1-0092-AC82-63300D7AFB7C}"/>
                </a:ext>
              </a:extLst>
            </p:cNvPr>
            <p:cNvSpPr txBox="1"/>
            <p:nvPr/>
          </p:nvSpPr>
          <p:spPr>
            <a:xfrm>
              <a:off x="11169093" y="3454521"/>
              <a:ext cx="833900" cy="235759"/>
            </a:xfrm>
            <a:prstGeom prst="rect">
              <a:avLst/>
            </a:prstGeom>
            <a:noFill/>
          </p:spPr>
          <p:txBody>
            <a:bodyPr wrap="none" rtlCol="0">
              <a:spAutoFit/>
            </a:bodyPr>
            <a:lstStyle/>
            <a:p>
              <a:r>
                <a:rPr lang="en-GB" sz="800" b="1" dirty="0">
                  <a:solidFill>
                    <a:srgbClr val="C00000"/>
                  </a:solidFill>
                </a:rPr>
                <a:t>Short-Circuit</a:t>
              </a:r>
            </a:p>
          </p:txBody>
        </p:sp>
      </p:grpSp>
    </p:spTree>
    <p:extLst>
      <p:ext uri="{BB962C8B-B14F-4D97-AF65-F5344CB8AC3E}">
        <p14:creationId xmlns:p14="http://schemas.microsoft.com/office/powerpoint/2010/main" val="4175475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21963</TotalTime>
  <Words>2870</Words>
  <Application>Microsoft Office PowerPoint</Application>
  <PresentationFormat>Widescreen</PresentationFormat>
  <Paragraphs>361</Paragraphs>
  <Slides>27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Aptos</vt:lpstr>
      <vt:lpstr>Aptos (Body)</vt:lpstr>
      <vt:lpstr>Aptos Display</vt:lpstr>
      <vt:lpstr>Arial</vt:lpstr>
      <vt:lpstr>Calibri</vt:lpstr>
      <vt:lpstr>Cambria Math</vt:lpstr>
      <vt:lpstr>Symbol</vt:lpstr>
      <vt:lpstr>Wingdings</vt:lpstr>
      <vt:lpstr>Office Theme</vt:lpstr>
      <vt:lpstr>C-Band High Power  RF Components and Planning for Phase 0</vt:lpstr>
      <vt:lpstr>C-Band RF Layout of each phase </vt:lpstr>
      <vt:lpstr>Needs of C-Band Components during the project Phases</vt:lpstr>
      <vt:lpstr>Status of the Survey</vt:lpstr>
      <vt:lpstr>Relatively heavy components</vt:lpstr>
      <vt:lpstr>Schedule Phase 0</vt:lpstr>
      <vt:lpstr>What we need to finalize the RF waveguide network</vt:lpstr>
      <vt:lpstr>Possible procurement strategy for Phase 0</vt:lpstr>
      <vt:lpstr>Design of Compact High Power RF Components at C-Band  </vt:lpstr>
      <vt:lpstr>Additional Slides</vt:lpstr>
      <vt:lpstr>High Power RF C-Band RF Components for the (next) future</vt:lpstr>
      <vt:lpstr>C-Band E-Hybrid: 3D Models</vt:lpstr>
      <vt:lpstr>Results</vt:lpstr>
      <vt:lpstr>Some calculation on the hybrid scheme</vt:lpstr>
      <vt:lpstr>Phase error</vt:lpstr>
      <vt:lpstr>Power Combiner</vt:lpstr>
      <vt:lpstr>C-Band E-Rotator: 3D Models, all sharp edges</vt:lpstr>
      <vt:lpstr>PowerPoint Presentation</vt:lpstr>
      <vt:lpstr>V3 optimization procedure</vt:lpstr>
      <vt:lpstr>V3 final results</vt:lpstr>
      <vt:lpstr>E-Field Rotator</vt:lpstr>
      <vt:lpstr>Phase shifter</vt:lpstr>
      <vt:lpstr>TDS Mode Launcher</vt:lpstr>
      <vt:lpstr>Power Attenuator</vt:lpstr>
      <vt:lpstr>Hybrid Coupler S-Matrix and Merit Function</vt:lpstr>
      <vt:lpstr>Active S-Parameters</vt:lpstr>
      <vt:lpstr>Analysis</vt:lpstr>
    </vt:vector>
  </TitlesOfParts>
  <Company>ESRF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D'ELIA Alessandro</dc:creator>
  <cp:lastModifiedBy>D'ELIA Alessandro</cp:lastModifiedBy>
  <cp:revision>111</cp:revision>
  <dcterms:created xsi:type="dcterms:W3CDTF">2026-08-05T11:08:35Z</dcterms:created>
  <dcterms:modified xsi:type="dcterms:W3CDTF">2026-08-24T07:21:18Z</dcterms:modified>
</cp:coreProperties>
</file>