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39FD0-E124-1DF8-69AE-BAF1C4ADE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1BA61-E1F4-C04A-3E88-E3A1EDC6E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F78F7-643C-B320-277A-CABB256FE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4F320-02BA-FA2E-CCC2-FEC0A532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C6D20-7715-7D1A-CE70-0098A8D48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9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3BB80-C58B-24EC-658D-C55EED80C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FC5F5A-FECB-2003-F1D1-8D66E4257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B3A60-0197-25D8-DE64-8EAE8D4E6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11601-4658-EAC4-1CEE-E64EF7571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31A25-8775-F3BC-E816-59F125DD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3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98A2DC-9083-1762-FFED-F6C7DC6F4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7BCF42-7E0A-94B6-4C88-1063F10A9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9BE18-1AEB-0F55-3578-492618BB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0DE6D-D20C-5AD8-3E54-6C59E4E95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512FE-62B2-AFE3-43EB-1D91F36CC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1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1A58A-63DA-D370-DF24-BCD8E2054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3F3C1-55E8-A0EC-CEA7-E1FECDF96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985A5-3120-F620-27D5-A940D4E1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F6B20-49AD-8A51-2EAC-5981CE3FF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81DE2-D228-5782-8520-B54E2B58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5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F8E-F134-12DC-BDF3-ADBF806CF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2D889-3342-C69C-B8B4-3AA5C830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14B1C-430B-184F-A188-CA60484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6097-093A-A6D2-9952-68D43CD58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AC2F1-A34F-7ADE-BCEF-C684FEAE8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8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B038B-E1CD-B602-C96F-10DD2E9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D829E-0145-9A27-B91A-6F7BD299E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F084F-A999-5D95-0D6F-6B2C4385E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AB494-AF39-E293-BC5F-AF3E6AFB5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B7906-FA68-8BB4-C209-64B39B8DD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91457-85D2-3B55-1960-479538B5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5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D5254-7595-123E-6D90-DDE7AB52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95881-FEE8-DACE-D69A-7D91CA213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E13855-6B13-3467-EA40-1D03281D7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F922B0-0849-AE2A-125F-45509F03C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D22CD9-D95D-C4A8-3AFA-959437759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68BE60-59F2-FBFC-2516-D8F16C4CC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E83390-33B9-E6BB-499D-E84E48E2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2191DE-6EA8-F725-B74A-FA267EE9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9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0D516-E785-8A0D-65AF-BDCF2AD7F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4C2347-5439-D20C-70F6-A48710292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F21F1A-5054-A336-5CEE-C8C962C7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A93F6-7AD3-68A0-B47F-451F1AB70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7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17DD6-3B17-3505-2C50-9DE634E4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01EF1-7663-0BE1-F1CA-3E5F7927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9FA1E8-A747-07C9-0452-73903D8D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4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30F17-B441-CB9E-7F48-A6BF726D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1FCEB-4C50-DFFD-AE97-00088CC4D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C7614-6179-1107-6070-ACCCA63FF3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B1BA48-2164-96A4-9CD9-35FB96AC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B8942-F5D3-901F-D416-269CF4B93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0E423-694D-1D60-8767-A2BAA4F3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7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EC5F-366D-CAC0-C696-4C66FA285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83683-782D-1483-4E39-71D280A37E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52BBFF-2BF1-6E89-2C24-6BBA60D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2EDE9-3A45-4CC5-624D-A20E8FB8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DE564-C0A5-A41A-DEB4-6A4743A0A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1DA25-DFFF-6300-80F3-FC13EC03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8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20953-AEF9-3C9E-2DE0-9BC74D7B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EF663-B5C2-42AD-05DB-F723DC355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88E85-A181-71F5-D810-3A7BE95D3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061A8B-6DAC-46E7-84EB-34C53726CE24}" type="datetimeFigureOut">
              <a:rPr lang="en-US" smtClean="0"/>
              <a:t>20/08/2026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BE7CC-B31C-923D-4D58-4B0DE6DA4A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8F85F-F926-75F2-7D62-5E6D55CE1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1953B-1E3B-4D96-9E95-10743E6F0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97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2DB0CF-E5E7-7272-332D-BA1DDEF80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710523"/>
              </p:ext>
            </p:extLst>
          </p:nvPr>
        </p:nvGraphicFramePr>
        <p:xfrm>
          <a:off x="1275200" y="1436615"/>
          <a:ext cx="9141266" cy="4352980"/>
        </p:xfrm>
        <a:graphic>
          <a:graphicData uri="http://schemas.openxmlformats.org/drawingml/2006/table">
            <a:tbl>
              <a:tblPr/>
              <a:tblGrid>
                <a:gridCol w="1226776">
                  <a:extLst>
                    <a:ext uri="{9D8B030D-6E8A-4147-A177-3AD203B41FA5}">
                      <a16:colId xmlns:a16="http://schemas.microsoft.com/office/drawing/2014/main" val="2165205045"/>
                    </a:ext>
                  </a:extLst>
                </a:gridCol>
                <a:gridCol w="4636140">
                  <a:extLst>
                    <a:ext uri="{9D8B030D-6E8A-4147-A177-3AD203B41FA5}">
                      <a16:colId xmlns:a16="http://schemas.microsoft.com/office/drawing/2014/main" val="924801319"/>
                    </a:ext>
                  </a:extLst>
                </a:gridCol>
                <a:gridCol w="3278350">
                  <a:extLst>
                    <a:ext uri="{9D8B030D-6E8A-4147-A177-3AD203B41FA5}">
                      <a16:colId xmlns:a16="http://schemas.microsoft.com/office/drawing/2014/main" val="2909097605"/>
                    </a:ext>
                  </a:extLst>
                </a:gridCol>
              </a:tblGrid>
              <a:tr h="3217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Shutdowns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LINAC upgrade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COLD project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50760"/>
                  </a:ext>
                </a:extLst>
              </a:tr>
              <a:tr h="3128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25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 hall : Civil works - Earthing of the 3 modulators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177204"/>
                  </a:ext>
                </a:extLst>
              </a:tr>
              <a:tr h="312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PINJ : New fence door connected to the PSS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395421"/>
                  </a:ext>
                </a:extLst>
              </a:tr>
              <a:tr h="2234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Oct-25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772804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273673"/>
                  </a:ext>
                </a:extLst>
              </a:tr>
              <a:tr h="2234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Winter-25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Modulator0 delivery - SAT in July-26 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447942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54689"/>
                  </a:ext>
                </a:extLst>
              </a:tr>
              <a:tr h="2234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Mar-26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Spare accelerating section delivered &amp; stored in the modulator hall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912325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326595"/>
                  </a:ext>
                </a:extLst>
              </a:tr>
              <a:tr h="2663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May-26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Refurbishment of the modulator hall entrance door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HLS installation in PINJ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226938"/>
                  </a:ext>
                </a:extLst>
              </a:tr>
              <a:tr h="2234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26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Spare accelerating section installed in PINJ &amp;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Free space in the modulator hall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406104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connected to Modulator3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 work : Manholes &amp; groove + copper plate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1900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Klystron conditioning on Modulator0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962334"/>
                  </a:ext>
                </a:extLst>
              </a:tr>
              <a:tr h="2234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Oct-26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 Modulator0 on section2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Earthing of the 2 manholes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25441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guides connection between Mod3 &amp; Mod1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633497"/>
                  </a:ext>
                </a:extLst>
              </a:tr>
              <a:tr h="2234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 -26</a:t>
                      </a:r>
                    </a:p>
                  </a:txBody>
                  <a:tcPr marL="8939" marR="8939" marT="89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Modulator0 on section2 for Operation =&gt; RUN2027-01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Civil work : corings in the LINAC wall for 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045751"/>
                  </a:ext>
                </a:extLst>
              </a:tr>
              <a:tr h="223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Tests Modulator3 on section1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Laser, LN2, SRE, cables, wave guides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2684"/>
                  </a:ext>
                </a:extLst>
              </a:tr>
              <a:tr h="2324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Crane installation for S-band</a:t>
                      </a:r>
                    </a:p>
                  </a:txBody>
                  <a:tcPr marL="8939" marR="8939" marT="89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394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108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0CB184-F8E9-6C6F-5C89-36E2500603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91607"/>
              </p:ext>
            </p:extLst>
          </p:nvPr>
        </p:nvGraphicFramePr>
        <p:xfrm>
          <a:off x="162119" y="1182986"/>
          <a:ext cx="6157636" cy="5278199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val="939695089"/>
                    </a:ext>
                  </a:extLst>
                </a:gridCol>
                <a:gridCol w="408182">
                  <a:extLst>
                    <a:ext uri="{9D8B030D-6E8A-4147-A177-3AD203B41FA5}">
                      <a16:colId xmlns:a16="http://schemas.microsoft.com/office/drawing/2014/main" val="3066487861"/>
                    </a:ext>
                  </a:extLst>
                </a:gridCol>
                <a:gridCol w="408182">
                  <a:extLst>
                    <a:ext uri="{9D8B030D-6E8A-4147-A177-3AD203B41FA5}">
                      <a16:colId xmlns:a16="http://schemas.microsoft.com/office/drawing/2014/main" val="4188803716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3434382472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3324755520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419351305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000069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91738054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531931443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177186568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648086452"/>
                    </a:ext>
                  </a:extLst>
                </a:gridCol>
                <a:gridCol w="476212">
                  <a:extLst>
                    <a:ext uri="{9D8B030D-6E8A-4147-A177-3AD203B41FA5}">
                      <a16:colId xmlns:a16="http://schemas.microsoft.com/office/drawing/2014/main" val="3757952625"/>
                    </a:ext>
                  </a:extLst>
                </a:gridCol>
              </a:tblGrid>
              <a:tr h="165887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COLD project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LINAC upgrade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187741"/>
                  </a:ext>
                </a:extLst>
              </a:tr>
              <a:tr h="190132"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80" marR="6380" marT="63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0" marR="6380" marT="638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 hall</a:t>
                      </a:r>
                    </a:p>
                  </a:txBody>
                  <a:tcPr marL="6380" marR="6380" marT="6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 hall</a:t>
                      </a:r>
                    </a:p>
                  </a:txBody>
                  <a:tcPr marL="6380" marR="6380" marT="638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PINJ (Tunnel)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54063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07079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35462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050393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865419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MDT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75513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20870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466458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641144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93097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953682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7064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622578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028148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5041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Grounding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229734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10827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372255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954977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 Modulator0 on section2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414682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guides connection between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9446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Modulator1 &amp; Modulator3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388743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Restart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13411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901145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38327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137560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66953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</a:t>
                      </a:r>
                    </a:p>
                  </a:txBody>
                  <a:tcPr marL="6380" marR="6380" marT="63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817381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641174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31233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273249"/>
                  </a:ext>
                </a:extLst>
              </a:tr>
              <a:tr h="12888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31-Oct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0" marR="6380" marT="638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936422"/>
                  </a:ext>
                </a:extLst>
              </a:tr>
            </a:tbl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DDB87DB7-D24A-FBD6-D4DA-03309D4D9508}"/>
              </a:ext>
            </a:extLst>
          </p:cNvPr>
          <p:cNvSpPr txBox="1"/>
          <p:nvPr/>
        </p:nvSpPr>
        <p:spPr>
          <a:xfrm>
            <a:off x="6600250" y="1182986"/>
            <a:ext cx="5502609" cy="1655105"/>
          </a:xfrm>
          <a:prstGeom prst="rect">
            <a:avLst/>
          </a:prstGeom>
          <a:solidFill>
            <a:srgbClr val="FFC000"/>
          </a:solidFill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Bonjour,</a:t>
            </a:r>
          </a:p>
          <a:p>
            <a:r>
              <a:rPr lang="en-US" sz="1000" dirty="0"/>
              <a:t>Pour faire suite à </a:t>
            </a:r>
            <a:r>
              <a:rPr lang="en-US" sz="1000" dirty="0" err="1"/>
              <a:t>notre</a:t>
            </a:r>
            <a:r>
              <a:rPr lang="en-US" sz="1000" dirty="0"/>
              <a:t> conversation </a:t>
            </a:r>
            <a:r>
              <a:rPr lang="en-US" sz="1000" dirty="0" err="1"/>
              <a:t>téléphonique</a:t>
            </a:r>
            <a:r>
              <a:rPr lang="en-US" sz="1000" dirty="0"/>
              <a:t> et après lecture du plan de </a:t>
            </a:r>
            <a:r>
              <a:rPr lang="en-US" sz="1000" dirty="0" err="1"/>
              <a:t>prévention</a:t>
            </a:r>
            <a:r>
              <a:rPr lang="en-US" sz="1000" dirty="0"/>
              <a:t>, je </a:t>
            </a:r>
            <a:r>
              <a:rPr lang="en-US" sz="1000" dirty="0" err="1"/>
              <a:t>te</a:t>
            </a:r>
            <a:r>
              <a:rPr lang="en-US" sz="1000" dirty="0"/>
              <a:t> </a:t>
            </a:r>
            <a:r>
              <a:rPr lang="en-US" sz="1000" dirty="0" err="1"/>
              <a:t>confirme</a:t>
            </a:r>
            <a:r>
              <a:rPr lang="en-US" sz="1000" dirty="0"/>
              <a:t> que </a:t>
            </a:r>
            <a:r>
              <a:rPr lang="en-US" sz="1000" dirty="0" err="1"/>
              <a:t>l'enfoncement</a:t>
            </a:r>
            <a:r>
              <a:rPr lang="en-US" sz="1000" dirty="0"/>
              <a:t> des </a:t>
            </a:r>
            <a:r>
              <a:rPr lang="en-US" sz="1000" dirty="0" err="1"/>
              <a:t>pieux</a:t>
            </a:r>
            <a:r>
              <a:rPr lang="en-US" sz="1000" dirty="0"/>
              <a:t> de terre doit </a:t>
            </a:r>
            <a:r>
              <a:rPr lang="en-US" sz="1000" dirty="0" err="1"/>
              <a:t>être</a:t>
            </a:r>
            <a:r>
              <a:rPr lang="en-US" sz="1000" dirty="0"/>
              <a:t> </a:t>
            </a:r>
            <a:r>
              <a:rPr lang="en-US" sz="1000" dirty="0" err="1"/>
              <a:t>réalisé</a:t>
            </a:r>
            <a:r>
              <a:rPr lang="en-US" sz="1000" dirty="0"/>
              <a:t> </a:t>
            </a:r>
            <a:r>
              <a:rPr lang="en-US" sz="1000" b="1" dirty="0"/>
              <a:t>sans </a:t>
            </a:r>
            <a:r>
              <a:rPr lang="en-US" sz="1000" b="1" dirty="0" err="1"/>
              <a:t>aucune</a:t>
            </a:r>
            <a:r>
              <a:rPr lang="en-US" sz="1000" b="1" dirty="0"/>
              <a:t> co-</a:t>
            </a:r>
            <a:r>
              <a:rPr lang="en-US" sz="1000" b="1" dirty="0" err="1"/>
              <a:t>activité</a:t>
            </a:r>
            <a:r>
              <a:rPr lang="en-US" sz="1000" b="1" dirty="0"/>
              <a:t>, y </a:t>
            </a:r>
            <a:r>
              <a:rPr lang="en-US" sz="1000" b="1" dirty="0" err="1"/>
              <a:t>compris</a:t>
            </a:r>
            <a:r>
              <a:rPr lang="en-US" sz="1000" b="1" dirty="0"/>
              <a:t> de la part de </a:t>
            </a:r>
            <a:r>
              <a:rPr lang="en-US" sz="1000" b="1" dirty="0" err="1"/>
              <a:t>l'ESRF</a:t>
            </a:r>
            <a:r>
              <a:rPr lang="en-US" sz="1000" b="1" dirty="0"/>
              <a:t>.</a:t>
            </a:r>
          </a:p>
          <a:p>
            <a:r>
              <a:rPr lang="en-US" sz="1000" dirty="0"/>
              <a:t>Bonne </a:t>
            </a:r>
            <a:r>
              <a:rPr lang="en-US" sz="1000" dirty="0" err="1"/>
              <a:t>journée</a:t>
            </a:r>
            <a:r>
              <a:rPr lang="en-US" sz="1000" dirty="0"/>
              <a:t>.</a:t>
            </a:r>
          </a:p>
          <a:p>
            <a:r>
              <a:rPr lang="en-US" sz="1000" dirty="0"/>
              <a:t>Stéphanie</a:t>
            </a:r>
          </a:p>
          <a:p>
            <a:br>
              <a:rPr lang="en-US" sz="1000" dirty="0"/>
            </a:br>
            <a:endParaRPr lang="en-US" sz="1000" dirty="0"/>
          </a:p>
          <a:p>
            <a:r>
              <a:rPr lang="en-US" sz="1000" dirty="0"/>
              <a:t>Stéphanie RICOT Classical Safety Engineer - ESRF 04 76 88 28 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F7F0B-55A6-D90E-145B-1A3A479DB705}"/>
              </a:ext>
            </a:extLst>
          </p:cNvPr>
          <p:cNvSpPr txBox="1"/>
          <p:nvPr/>
        </p:nvSpPr>
        <p:spPr>
          <a:xfrm>
            <a:off x="162119" y="414068"/>
            <a:ext cx="3357503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October shutdown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D73351-AD1F-D1D2-1D2D-9D79AA4C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251" y="3381507"/>
            <a:ext cx="5576192" cy="3079678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FB9EDB25-E5E3-213B-D026-6945948BF4C3}"/>
              </a:ext>
            </a:extLst>
          </p:cNvPr>
          <p:cNvSpPr/>
          <p:nvPr/>
        </p:nvSpPr>
        <p:spPr>
          <a:xfrm>
            <a:off x="2838091" y="3709358"/>
            <a:ext cx="750498" cy="301925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8BD16D-FDF4-A84F-AE45-5BEB7FB0531A}"/>
              </a:ext>
            </a:extLst>
          </p:cNvPr>
          <p:cNvSpPr txBox="1"/>
          <p:nvPr/>
        </p:nvSpPr>
        <p:spPr>
          <a:xfrm>
            <a:off x="9388347" y="5914100"/>
            <a:ext cx="64544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Tests</a:t>
            </a:r>
          </a:p>
        </p:txBody>
      </p:sp>
    </p:spTree>
    <p:extLst>
      <p:ext uri="{BB962C8B-B14F-4D97-AF65-F5344CB8AC3E}">
        <p14:creationId xmlns:p14="http://schemas.microsoft.com/office/powerpoint/2010/main" val="422173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EA947F-CAA8-DF22-FBFE-BBEF1F7FA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529" y="9"/>
            <a:ext cx="4407648" cy="2352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7891FE-8CE8-24DA-8466-0D01D7FE167F}"/>
              </a:ext>
            </a:extLst>
          </p:cNvPr>
          <p:cNvSpPr txBox="1"/>
          <p:nvPr/>
        </p:nvSpPr>
        <p:spPr>
          <a:xfrm>
            <a:off x="489878" y="396815"/>
            <a:ext cx="3357503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Winter shutdown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AEADC8-63D8-06BD-4A42-194538F56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687504"/>
              </p:ext>
            </p:extLst>
          </p:nvPr>
        </p:nvGraphicFramePr>
        <p:xfrm>
          <a:off x="180823" y="1714467"/>
          <a:ext cx="9896370" cy="5030246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val="3746593101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195374943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997172527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660646889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105013871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253904759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3950076121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965147459"/>
                    </a:ext>
                  </a:extLst>
                </a:gridCol>
                <a:gridCol w="416966">
                  <a:extLst>
                    <a:ext uri="{9D8B030D-6E8A-4147-A177-3AD203B41FA5}">
                      <a16:colId xmlns:a16="http://schemas.microsoft.com/office/drawing/2014/main" val="447314707"/>
                    </a:ext>
                  </a:extLst>
                </a:gridCol>
                <a:gridCol w="408456">
                  <a:extLst>
                    <a:ext uri="{9D8B030D-6E8A-4147-A177-3AD203B41FA5}">
                      <a16:colId xmlns:a16="http://schemas.microsoft.com/office/drawing/2014/main" val="3228671246"/>
                    </a:ext>
                  </a:extLst>
                </a:gridCol>
                <a:gridCol w="1242388">
                  <a:extLst>
                    <a:ext uri="{9D8B030D-6E8A-4147-A177-3AD203B41FA5}">
                      <a16:colId xmlns:a16="http://schemas.microsoft.com/office/drawing/2014/main" val="249509050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1463851060"/>
                    </a:ext>
                  </a:extLst>
                </a:gridCol>
                <a:gridCol w="408456">
                  <a:extLst>
                    <a:ext uri="{9D8B030D-6E8A-4147-A177-3AD203B41FA5}">
                      <a16:colId xmlns:a16="http://schemas.microsoft.com/office/drawing/2014/main" val="2804927440"/>
                    </a:ext>
                  </a:extLst>
                </a:gridCol>
                <a:gridCol w="408456">
                  <a:extLst>
                    <a:ext uri="{9D8B030D-6E8A-4147-A177-3AD203B41FA5}">
                      <a16:colId xmlns:a16="http://schemas.microsoft.com/office/drawing/2014/main" val="442091922"/>
                    </a:ext>
                  </a:extLst>
                </a:gridCol>
                <a:gridCol w="408456">
                  <a:extLst>
                    <a:ext uri="{9D8B030D-6E8A-4147-A177-3AD203B41FA5}">
                      <a16:colId xmlns:a16="http://schemas.microsoft.com/office/drawing/2014/main" val="3098369801"/>
                    </a:ext>
                  </a:extLst>
                </a:gridCol>
                <a:gridCol w="476532">
                  <a:extLst>
                    <a:ext uri="{9D8B030D-6E8A-4147-A177-3AD203B41FA5}">
                      <a16:colId xmlns:a16="http://schemas.microsoft.com/office/drawing/2014/main" val="205920252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4085838465"/>
                    </a:ext>
                  </a:extLst>
                </a:gridCol>
              </a:tblGrid>
              <a:tr h="8347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COLD project</a:t>
                      </a: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LINAC upgrade</a:t>
                      </a: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639534"/>
                  </a:ext>
                </a:extLst>
              </a:tr>
              <a:tr h="191464"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82" marR="6382" marT="63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 hall</a:t>
                      </a: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PINJ (Tunnel)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 hall</a:t>
                      </a: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PINJ (Tunnel)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82" marR="6382" marT="638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1066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73321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297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97886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71339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8767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5946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Civil work : Coring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202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week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1969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Noisy work 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6279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23-Dec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71319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67732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crane (S-band) installation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423434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week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78872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Handling work/working at heights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92422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49124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89807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Booster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Modulator0 connected to section2 for Operation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4936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restart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Tests Modulator3 on section1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0773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8137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Restart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44029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41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46522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96029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0203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8993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82" marR="6382" marT="6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20-Jan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</a:t>
                      </a:r>
                    </a:p>
                  </a:txBody>
                  <a:tcPr marL="6382" marR="6382" marT="6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0373050"/>
                  </a:ext>
                </a:extLst>
              </a:tr>
            </a:tbl>
          </a:graphicData>
        </a:graphic>
      </p:graphicFrame>
      <p:sp>
        <p:nvSpPr>
          <p:cNvPr id="7" name="Arrow: Right 6">
            <a:extLst>
              <a:ext uri="{FF2B5EF4-FFF2-40B4-BE49-F238E27FC236}">
                <a16:creationId xmlns:a16="http://schemas.microsoft.com/office/drawing/2014/main" id="{644441C3-32AB-7A4B-7F2B-18850AE22973}"/>
              </a:ext>
            </a:extLst>
          </p:cNvPr>
          <p:cNvSpPr/>
          <p:nvPr/>
        </p:nvSpPr>
        <p:spPr>
          <a:xfrm>
            <a:off x="4908430" y="3278037"/>
            <a:ext cx="750498" cy="301925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191C3B8-B28A-9D64-6747-88ECB41CBCFA}"/>
              </a:ext>
            </a:extLst>
          </p:cNvPr>
          <p:cNvSpPr/>
          <p:nvPr/>
        </p:nvSpPr>
        <p:spPr>
          <a:xfrm>
            <a:off x="3533953" y="4689897"/>
            <a:ext cx="2262997" cy="301925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9B8BB2-7819-818B-50E8-2961B1445E60}"/>
              </a:ext>
            </a:extLst>
          </p:cNvPr>
          <p:cNvSpPr txBox="1"/>
          <p:nvPr/>
        </p:nvSpPr>
        <p:spPr>
          <a:xfrm>
            <a:off x="8238886" y="1376606"/>
            <a:ext cx="64544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Tests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44AACD-27CA-5941-9005-C5D4683C2B1B}"/>
              </a:ext>
            </a:extLst>
          </p:cNvPr>
          <p:cNvSpPr txBox="1"/>
          <p:nvPr/>
        </p:nvSpPr>
        <p:spPr>
          <a:xfrm>
            <a:off x="10225509" y="2274740"/>
            <a:ext cx="100929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Operation</a:t>
            </a:r>
          </a:p>
        </p:txBody>
      </p:sp>
    </p:spTree>
    <p:extLst>
      <p:ext uri="{BB962C8B-B14F-4D97-AF65-F5344CB8AC3E}">
        <p14:creationId xmlns:p14="http://schemas.microsoft.com/office/powerpoint/2010/main" val="46922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27DF30-6E45-21ED-3504-75E02584F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52"/>
            <a:ext cx="12192000" cy="65756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40115D-5C47-A8D5-C7A7-DA374920E678}"/>
              </a:ext>
            </a:extLst>
          </p:cNvPr>
          <p:cNvSpPr/>
          <p:nvPr/>
        </p:nvSpPr>
        <p:spPr>
          <a:xfrm rot="20123194">
            <a:off x="8211869" y="1725249"/>
            <a:ext cx="1188543" cy="284672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Modulator3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7C8AC-0E8C-1A1F-C453-B1F081902F87}"/>
              </a:ext>
            </a:extLst>
          </p:cNvPr>
          <p:cNvSpPr/>
          <p:nvPr/>
        </p:nvSpPr>
        <p:spPr>
          <a:xfrm rot="20228005">
            <a:off x="2523869" y="4919743"/>
            <a:ext cx="1383491" cy="289051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Faraday cage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01C545-FF18-1E38-3D03-B3644FA8C5A8}"/>
              </a:ext>
            </a:extLst>
          </p:cNvPr>
          <p:cNvSpPr txBox="1"/>
          <p:nvPr/>
        </p:nvSpPr>
        <p:spPr>
          <a:xfrm>
            <a:off x="7496072" y="5064268"/>
            <a:ext cx="4347714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Mise à jour plan 3D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Insérer</a:t>
            </a:r>
            <a:r>
              <a:rPr lang="en-US" dirty="0"/>
              <a:t> cage de faraday et modulateur3</a:t>
            </a:r>
          </a:p>
          <a:p>
            <a:r>
              <a:rPr lang="en-US" dirty="0"/>
              <a:t>Mises </a:t>
            </a:r>
            <a:r>
              <a:rPr lang="en-US"/>
              <a:t>en </a:t>
            </a:r>
            <a:r>
              <a:rPr lang="en-US" dirty="0"/>
              <a:t>plan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Pont </a:t>
            </a:r>
            <a:r>
              <a:rPr lang="en-US" dirty="0" err="1"/>
              <a:t>roulant</a:t>
            </a:r>
            <a:r>
              <a:rPr lang="en-US" dirty="0"/>
              <a:t> pour </a:t>
            </a:r>
            <a:r>
              <a:rPr lang="en-US" dirty="0" err="1"/>
              <a:t>modulateur</a:t>
            </a:r>
            <a:r>
              <a:rPr lang="en-US" dirty="0"/>
              <a:t> S-band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Perçages</a:t>
            </a:r>
            <a:r>
              <a:rPr lang="en-US" dirty="0"/>
              <a:t> trou dans </a:t>
            </a:r>
            <a:r>
              <a:rPr lang="en-US" dirty="0" err="1"/>
              <a:t>mur</a:t>
            </a:r>
            <a:r>
              <a:rPr lang="en-US" dirty="0"/>
              <a:t> PINJ/MH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27B0027-6171-7CC5-C0C6-D4B9FDBE7148}"/>
              </a:ext>
            </a:extLst>
          </p:cNvPr>
          <p:cNvCxnSpPr/>
          <p:nvPr/>
        </p:nvCxnSpPr>
        <p:spPr>
          <a:xfrm>
            <a:off x="3200400" y="4736464"/>
            <a:ext cx="89422" cy="15471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3BF842F-F8AB-0C71-33DF-3538AEB99DFD}"/>
              </a:ext>
            </a:extLst>
          </p:cNvPr>
          <p:cNvSpPr txBox="1"/>
          <p:nvPr/>
        </p:nvSpPr>
        <p:spPr>
          <a:xfrm rot="20173298">
            <a:off x="2691444" y="4752814"/>
            <a:ext cx="759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50cm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6E72ED-5117-B6B4-E95E-3772518274BF}"/>
              </a:ext>
            </a:extLst>
          </p:cNvPr>
          <p:cNvCxnSpPr/>
          <p:nvPr/>
        </p:nvCxnSpPr>
        <p:spPr>
          <a:xfrm flipV="1">
            <a:off x="4546121" y="2329132"/>
            <a:ext cx="3804249" cy="165627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6E0811-9145-182C-0DA7-F1577073499D}"/>
              </a:ext>
            </a:extLst>
          </p:cNvPr>
          <p:cNvSpPr txBox="1"/>
          <p:nvPr/>
        </p:nvSpPr>
        <p:spPr>
          <a:xfrm rot="20173298">
            <a:off x="6277158" y="3040189"/>
            <a:ext cx="759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13 m</a:t>
            </a:r>
          </a:p>
        </p:txBody>
      </p:sp>
    </p:spTree>
    <p:extLst>
      <p:ext uri="{BB962C8B-B14F-4D97-AF65-F5344CB8AC3E}">
        <p14:creationId xmlns:p14="http://schemas.microsoft.com/office/powerpoint/2010/main" val="1247546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1086</Words>
  <Application>Microsoft Office PowerPoint</Application>
  <PresentationFormat>Widescreen</PresentationFormat>
  <Paragraphs>841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PARAT Isabelle</dc:creator>
  <cp:lastModifiedBy>PARAT Isabelle</cp:lastModifiedBy>
  <cp:revision>7</cp:revision>
  <dcterms:created xsi:type="dcterms:W3CDTF">2026-08-20T07:47:12Z</dcterms:created>
  <dcterms:modified xsi:type="dcterms:W3CDTF">2026-08-20T12:58:01Z</dcterms:modified>
</cp:coreProperties>
</file>