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sldIdLst>
    <p:sldId id="262" r:id="rId2"/>
    <p:sldId id="263" r:id="rId3"/>
    <p:sldId id="406" r:id="rId4"/>
    <p:sldId id="325" r:id="rId5"/>
    <p:sldId id="410" r:id="rId6"/>
    <p:sldId id="411" r:id="rId7"/>
    <p:sldId id="412" r:id="rId8"/>
    <p:sldId id="413" r:id="rId9"/>
    <p:sldId id="415" r:id="rId10"/>
    <p:sldId id="407" r:id="rId11"/>
    <p:sldId id="408" r:id="rId12"/>
    <p:sldId id="409" r:id="rId13"/>
    <p:sldId id="427" r:id="rId14"/>
    <p:sldId id="426" r:id="rId15"/>
    <p:sldId id="416" r:id="rId16"/>
    <p:sldId id="417" r:id="rId17"/>
    <p:sldId id="418" r:id="rId18"/>
    <p:sldId id="419" r:id="rId19"/>
    <p:sldId id="420" r:id="rId20"/>
    <p:sldId id="393" r:id="rId21"/>
    <p:sldId id="394" r:id="rId22"/>
    <p:sldId id="421" r:id="rId23"/>
    <p:sldId id="422" r:id="rId24"/>
    <p:sldId id="423" r:id="rId25"/>
    <p:sldId id="425" r:id="rId26"/>
    <p:sldId id="404" r:id="rId27"/>
  </p:sldIdLst>
  <p:sldSz cx="9144000" cy="5715000" type="screen16x1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3312">
          <p15:clr>
            <a:srgbClr val="A4A3A4"/>
          </p15:clr>
        </p15:guide>
        <p15:guide id="4" orient="horz" pos="855">
          <p15:clr>
            <a:srgbClr val="A4A3A4"/>
          </p15:clr>
        </p15:guide>
        <p15:guide id="5" pos="2880">
          <p15:clr>
            <a:srgbClr val="A4A3A4"/>
          </p15:clr>
        </p15:guide>
        <p15:guide id="6" pos="521">
          <p15:clr>
            <a:srgbClr val="A4A3A4"/>
          </p15:clr>
        </p15:guide>
        <p15:guide id="7" pos="52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F5CE0"/>
    <a:srgbClr val="B7B9BA"/>
    <a:srgbClr val="FF0000"/>
    <a:srgbClr val="4E5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howGuides="1">
      <p:cViewPr>
        <p:scale>
          <a:sx n="100" d="100"/>
          <a:sy n="100" d="100"/>
        </p:scale>
        <p:origin x="1662" y="1140"/>
      </p:cViewPr>
      <p:guideLst>
        <p:guide orient="horz" pos="1800"/>
        <p:guide orient="horz" pos="288"/>
        <p:guide orient="horz" pos="3312"/>
        <p:guide orient="horz" pos="855"/>
        <p:guide pos="2880"/>
        <p:guide pos="521"/>
        <p:guide pos="52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0E798-53FF-4C51-A981-953463752515}" type="datetimeFigureOut">
              <a:rPr lang="fr-FR" smtClean="0"/>
              <a:pPr/>
              <a:t>23/01/2023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827089" y="1"/>
            <a:ext cx="7489825" cy="457729"/>
          </a:xfrm>
          <a:noFill/>
        </p:spPr>
        <p:txBody>
          <a:bodyPr anchor="b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827088" y="457729"/>
            <a:ext cx="7489825" cy="479558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ASD Workshop – 24th January 2023 – GAEL LE BEC</a:t>
            </a:r>
            <a:endParaRPr lang="en-US" noProof="0" dirty="0"/>
          </a:p>
        </p:txBody>
      </p:sp>
      <p:pic>
        <p:nvPicPr>
          <p:cNvPr id="9" name="Image 8" descr="logo_couv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2000" y="1417500"/>
            <a:ext cx="7200000" cy="28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27200" y="126000"/>
            <a:ext cx="8236800" cy="49680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>
              <a:lnSpc>
                <a:spcPct val="85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351600" y="915000"/>
            <a:ext cx="5612400" cy="2970000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5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0000"/>
              <a:buNone/>
              <a:defRPr sz="175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27200" y="915000"/>
            <a:ext cx="2574000" cy="2970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smtClean="0"/>
              <a:t>ASD Workshop – 24th January 2023 – GAEL LE BEC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4pPr>
              <a:spcBef>
                <a:spcPts val="0"/>
              </a:spcBef>
              <a:spcAft>
                <a:spcPts val="300"/>
              </a:spcAft>
              <a:buSzPct val="80000"/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ASD Workshop – 24th January 2023 – GAEL LE BEC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ASD Workshop – 24th January 2023 – GAEL LE BEC</a:t>
            </a:r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68056" y="5067000"/>
            <a:ext cx="1975944" cy="64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7200" y="126000"/>
            <a:ext cx="8236800" cy="49680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7200" y="805272"/>
            <a:ext cx="8236800" cy="43319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5587803"/>
            <a:ext cx="611560" cy="1271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26/07/2013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30001" y="5402791"/>
            <a:ext cx="6120000" cy="17707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ASD Workshop – 24th January 2023 – GAEL LE BEC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98001" y="5402865"/>
            <a:ext cx="413559" cy="177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80000" y="126000"/>
            <a:ext cx="4968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4" r:id="rId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6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None/>
        <a:defRPr sz="1800" b="1" kern="120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500"/>
        </a:spcAft>
        <a:buFont typeface="Arial" pitchFamily="34" charset="0"/>
        <a:buNone/>
        <a:defRPr sz="17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6"/>
        </a:buClr>
        <a:buSzPct val="80000"/>
        <a:buFont typeface="Wingdings" pitchFamily="2" charset="2"/>
        <a:buChar char="l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6"/>
        </a:buClr>
        <a:buFont typeface="ITCOfficinaSans LT Book" pitchFamily="2" charset="0"/>
        <a:buChar char="&gt;"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4"/>
    </mc:Choice>
    <mc:Fallback xmlns="">
      <p:transition spd="slow" advTm="108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RF </a:t>
            </a:r>
            <a:r>
              <a:rPr lang="en-US" smtClean="0"/>
              <a:t>transition </a:t>
            </a:r>
            <a:r>
              <a:rPr lang="en-US" smtClean="0"/>
              <a:t>issues on CPMUs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dirty="0" smtClean="0"/>
              <a:t>Page </a:t>
            </a:r>
            <a:fld id="{733122C9-A0B9-462F-8757-0847AD287B63}" type="slidenum">
              <a:rPr lang="en-US" noProof="0" smtClean="0"/>
              <a:pPr/>
              <a:t>10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ASD Workshop – 24th January 2023 – GAEL LE BEC</a:t>
            </a:r>
            <a:endParaRPr lang="en-US" noProof="0"/>
          </a:p>
        </p:txBody>
      </p:sp>
      <p:sp>
        <p:nvSpPr>
          <p:cNvPr id="140" name="Content Placeholder 2"/>
          <p:cNvSpPr>
            <a:spLocks noGrp="1"/>
          </p:cNvSpPr>
          <p:nvPr>
            <p:ph idx="1"/>
          </p:nvPr>
        </p:nvSpPr>
        <p:spPr>
          <a:xfrm>
            <a:off x="727200" y="841276"/>
            <a:ext cx="4268687" cy="4248472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</a:rPr>
              <a:t>What are RF transitions?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Ensure electrical continuity for image currents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Smooth transition needed, any step should be avoided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Installed on all in-vacuum undulators and CPMUs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4739083" y="941171"/>
            <a:ext cx="4252343" cy="2365747"/>
            <a:chOff x="4739083" y="941171"/>
            <a:chExt cx="4252343" cy="2365747"/>
          </a:xfrm>
        </p:grpSpPr>
        <p:sp>
          <p:nvSpPr>
            <p:cNvPr id="46" name="Rectangle 45"/>
            <p:cNvSpPr/>
            <p:nvPr/>
          </p:nvSpPr>
          <p:spPr>
            <a:xfrm flipV="1">
              <a:off x="5924578" y="3116338"/>
              <a:ext cx="1921076" cy="1905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932947" y="2828671"/>
              <a:ext cx="1921076" cy="1905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tx2">
                      <a:lumMod val="50000"/>
                    </a:schemeClr>
                  </a:solidFill>
                </a:rPr>
                <a:t>PM girders</a:t>
              </a:r>
              <a:endParaRPr lang="en-GB" sz="12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flipV="1">
              <a:off x="5941312" y="1842925"/>
              <a:ext cx="1921076" cy="1905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739083" y="2283639"/>
              <a:ext cx="13755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>
                  <a:solidFill>
                    <a:schemeClr val="tx2">
                      <a:lumMod val="50000"/>
                    </a:schemeClr>
                  </a:solidFill>
                </a:rPr>
                <a:t>Vacuum chamber</a:t>
              </a:r>
              <a:endParaRPr lang="en-GB" sz="12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373598" y="941171"/>
              <a:ext cx="10230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>
                  <a:solidFill>
                    <a:schemeClr val="tx2">
                      <a:lumMod val="50000"/>
                    </a:schemeClr>
                  </a:solidFill>
                </a:rPr>
                <a:t>IVU / CPMU</a:t>
              </a:r>
              <a:endParaRPr lang="en-GB" sz="12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flipH="1" flipV="1">
              <a:off x="5165939" y="1768342"/>
              <a:ext cx="95985" cy="520447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7615921" y="2359732"/>
              <a:ext cx="13755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>
                  <a:solidFill>
                    <a:schemeClr val="tx2">
                      <a:lumMod val="50000"/>
                    </a:schemeClr>
                  </a:solidFill>
                </a:rPr>
                <a:t>Vacuum chamber</a:t>
              </a:r>
              <a:endParaRPr lang="en-GB" sz="12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flipV="1">
              <a:off x="8475060" y="1779929"/>
              <a:ext cx="185136" cy="53821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261802" y="2362213"/>
              <a:ext cx="12891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accent2"/>
                  </a:solidFill>
                </a:rPr>
                <a:t>RF transitions</a:t>
              </a:r>
              <a:endParaRPr lang="en-GB" sz="1400">
                <a:solidFill>
                  <a:schemeClr val="accent2"/>
                </a:solidFill>
              </a:endParaRPr>
            </a:p>
          </p:txBody>
        </p:sp>
        <p:cxnSp>
          <p:nvCxnSpPr>
            <p:cNvPr id="57" name="Straight Arrow Connector 56"/>
            <p:cNvCxnSpPr>
              <a:stCxn id="56" idx="1"/>
            </p:cNvCxnSpPr>
            <p:nvPr/>
          </p:nvCxnSpPr>
          <p:spPr>
            <a:xfrm flipH="1" flipV="1">
              <a:off x="5742968" y="1952851"/>
              <a:ext cx="518834" cy="563251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7475408" y="1931466"/>
              <a:ext cx="608064" cy="566765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Freeform 58"/>
            <p:cNvSpPr/>
            <p:nvPr/>
          </p:nvSpPr>
          <p:spPr>
            <a:xfrm>
              <a:off x="4935255" y="1553227"/>
              <a:ext cx="576197" cy="0"/>
            </a:xfrm>
            <a:custGeom>
              <a:avLst/>
              <a:gdLst>
                <a:gd name="connsiteX0" fmla="*/ 0 w 576197"/>
                <a:gd name="connsiteY0" fmla="*/ 0 h 0"/>
                <a:gd name="connsiteX1" fmla="*/ 576197 w 576197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6197">
                  <a:moveTo>
                    <a:pt x="0" y="0"/>
                  </a:moveTo>
                  <a:lnTo>
                    <a:pt x="576197" y="0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4933950" y="1438275"/>
              <a:ext cx="3919538" cy="133350"/>
            </a:xfrm>
            <a:custGeom>
              <a:avLst/>
              <a:gdLst>
                <a:gd name="connsiteX0" fmla="*/ 0 w 3919538"/>
                <a:gd name="connsiteY0" fmla="*/ 123825 h 133350"/>
                <a:gd name="connsiteX1" fmla="*/ 571500 w 3919538"/>
                <a:gd name="connsiteY1" fmla="*/ 123825 h 133350"/>
                <a:gd name="connsiteX2" fmla="*/ 1000125 w 3919538"/>
                <a:gd name="connsiteY2" fmla="*/ 0 h 133350"/>
                <a:gd name="connsiteX3" fmla="*/ 2928938 w 3919538"/>
                <a:gd name="connsiteY3" fmla="*/ 0 h 133350"/>
                <a:gd name="connsiteX4" fmla="*/ 3357563 w 3919538"/>
                <a:gd name="connsiteY4" fmla="*/ 123825 h 133350"/>
                <a:gd name="connsiteX5" fmla="*/ 3919538 w 3919538"/>
                <a:gd name="connsiteY5" fmla="*/ 123825 h 133350"/>
                <a:gd name="connsiteX6" fmla="*/ 3919538 w 3919538"/>
                <a:gd name="connsiteY6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9538" h="133350">
                  <a:moveTo>
                    <a:pt x="0" y="123825"/>
                  </a:moveTo>
                  <a:lnTo>
                    <a:pt x="571500" y="123825"/>
                  </a:lnTo>
                  <a:lnTo>
                    <a:pt x="1000125" y="0"/>
                  </a:lnTo>
                  <a:lnTo>
                    <a:pt x="2928938" y="0"/>
                  </a:lnTo>
                  <a:lnTo>
                    <a:pt x="3357563" y="123825"/>
                  </a:lnTo>
                  <a:lnTo>
                    <a:pt x="3919538" y="123825"/>
                  </a:lnTo>
                  <a:lnTo>
                    <a:pt x="3919538" y="133350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Freeform 60"/>
            <p:cNvSpPr/>
            <p:nvPr/>
          </p:nvSpPr>
          <p:spPr>
            <a:xfrm flipV="1">
              <a:off x="4933950" y="1709575"/>
              <a:ext cx="3919538" cy="133350"/>
            </a:xfrm>
            <a:custGeom>
              <a:avLst/>
              <a:gdLst>
                <a:gd name="connsiteX0" fmla="*/ 0 w 3919538"/>
                <a:gd name="connsiteY0" fmla="*/ 123825 h 133350"/>
                <a:gd name="connsiteX1" fmla="*/ 571500 w 3919538"/>
                <a:gd name="connsiteY1" fmla="*/ 123825 h 133350"/>
                <a:gd name="connsiteX2" fmla="*/ 1000125 w 3919538"/>
                <a:gd name="connsiteY2" fmla="*/ 0 h 133350"/>
                <a:gd name="connsiteX3" fmla="*/ 2928938 w 3919538"/>
                <a:gd name="connsiteY3" fmla="*/ 0 h 133350"/>
                <a:gd name="connsiteX4" fmla="*/ 3357563 w 3919538"/>
                <a:gd name="connsiteY4" fmla="*/ 123825 h 133350"/>
                <a:gd name="connsiteX5" fmla="*/ 3919538 w 3919538"/>
                <a:gd name="connsiteY5" fmla="*/ 123825 h 133350"/>
                <a:gd name="connsiteX6" fmla="*/ 3919538 w 3919538"/>
                <a:gd name="connsiteY6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9538" h="133350">
                  <a:moveTo>
                    <a:pt x="0" y="123825"/>
                  </a:moveTo>
                  <a:lnTo>
                    <a:pt x="571500" y="123825"/>
                  </a:lnTo>
                  <a:lnTo>
                    <a:pt x="1000125" y="0"/>
                  </a:lnTo>
                  <a:lnTo>
                    <a:pt x="2928938" y="0"/>
                  </a:lnTo>
                  <a:lnTo>
                    <a:pt x="3357563" y="123825"/>
                  </a:lnTo>
                  <a:lnTo>
                    <a:pt x="3919538" y="123825"/>
                  </a:lnTo>
                  <a:lnTo>
                    <a:pt x="3919538" y="133350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933181" y="1238963"/>
              <a:ext cx="1920842" cy="1905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smtClean="0">
                  <a:solidFill>
                    <a:schemeClr val="tx2">
                      <a:lumMod val="50000"/>
                    </a:schemeClr>
                  </a:solidFill>
                </a:rPr>
                <a:t>PM girders</a:t>
              </a:r>
              <a:endParaRPr lang="en-GB" sz="12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72" name="Freeform 71"/>
            <p:cNvSpPr/>
            <p:nvPr/>
          </p:nvSpPr>
          <p:spPr>
            <a:xfrm flipV="1">
              <a:off x="4925347" y="2982559"/>
              <a:ext cx="3919538" cy="45719"/>
            </a:xfrm>
            <a:custGeom>
              <a:avLst/>
              <a:gdLst>
                <a:gd name="connsiteX0" fmla="*/ 0 w 3919538"/>
                <a:gd name="connsiteY0" fmla="*/ 123825 h 133350"/>
                <a:gd name="connsiteX1" fmla="*/ 571500 w 3919538"/>
                <a:gd name="connsiteY1" fmla="*/ 123825 h 133350"/>
                <a:gd name="connsiteX2" fmla="*/ 1000125 w 3919538"/>
                <a:gd name="connsiteY2" fmla="*/ 0 h 133350"/>
                <a:gd name="connsiteX3" fmla="*/ 2928938 w 3919538"/>
                <a:gd name="connsiteY3" fmla="*/ 0 h 133350"/>
                <a:gd name="connsiteX4" fmla="*/ 3357563 w 3919538"/>
                <a:gd name="connsiteY4" fmla="*/ 123825 h 133350"/>
                <a:gd name="connsiteX5" fmla="*/ 3919538 w 3919538"/>
                <a:gd name="connsiteY5" fmla="*/ 123825 h 133350"/>
                <a:gd name="connsiteX6" fmla="*/ 3919538 w 3919538"/>
                <a:gd name="connsiteY6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9538" h="133350">
                  <a:moveTo>
                    <a:pt x="0" y="123825"/>
                  </a:moveTo>
                  <a:lnTo>
                    <a:pt x="571500" y="123825"/>
                  </a:lnTo>
                  <a:lnTo>
                    <a:pt x="1000125" y="0"/>
                  </a:lnTo>
                  <a:lnTo>
                    <a:pt x="2928938" y="0"/>
                  </a:lnTo>
                  <a:lnTo>
                    <a:pt x="3357563" y="123825"/>
                  </a:lnTo>
                  <a:lnTo>
                    <a:pt x="3919538" y="123825"/>
                  </a:lnTo>
                  <a:lnTo>
                    <a:pt x="3919538" y="133350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4925347" y="3107819"/>
              <a:ext cx="3919538" cy="45719"/>
            </a:xfrm>
            <a:custGeom>
              <a:avLst/>
              <a:gdLst>
                <a:gd name="connsiteX0" fmla="*/ 0 w 3919538"/>
                <a:gd name="connsiteY0" fmla="*/ 123825 h 133350"/>
                <a:gd name="connsiteX1" fmla="*/ 571500 w 3919538"/>
                <a:gd name="connsiteY1" fmla="*/ 123825 h 133350"/>
                <a:gd name="connsiteX2" fmla="*/ 1000125 w 3919538"/>
                <a:gd name="connsiteY2" fmla="*/ 0 h 133350"/>
                <a:gd name="connsiteX3" fmla="*/ 2928938 w 3919538"/>
                <a:gd name="connsiteY3" fmla="*/ 0 h 133350"/>
                <a:gd name="connsiteX4" fmla="*/ 3357563 w 3919538"/>
                <a:gd name="connsiteY4" fmla="*/ 123825 h 133350"/>
                <a:gd name="connsiteX5" fmla="*/ 3919538 w 3919538"/>
                <a:gd name="connsiteY5" fmla="*/ 123825 h 133350"/>
                <a:gd name="connsiteX6" fmla="*/ 3919538 w 3919538"/>
                <a:gd name="connsiteY6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9538" h="133350">
                  <a:moveTo>
                    <a:pt x="0" y="123825"/>
                  </a:moveTo>
                  <a:lnTo>
                    <a:pt x="571500" y="123825"/>
                  </a:lnTo>
                  <a:lnTo>
                    <a:pt x="1000125" y="0"/>
                  </a:lnTo>
                  <a:lnTo>
                    <a:pt x="2928938" y="0"/>
                  </a:lnTo>
                  <a:lnTo>
                    <a:pt x="3357563" y="123825"/>
                  </a:lnTo>
                  <a:lnTo>
                    <a:pt x="3919538" y="123825"/>
                  </a:lnTo>
                  <a:lnTo>
                    <a:pt x="3919538" y="133350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8310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"/>
    </mc:Choice>
    <mc:Fallback xmlns="">
      <p:transition spd="slow" advTm="31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RF </a:t>
            </a:r>
            <a:r>
              <a:rPr lang="fr-FR" smtClean="0"/>
              <a:t>Transition </a:t>
            </a:r>
            <a:r>
              <a:rPr lang="fr-FR" smtClean="0"/>
              <a:t>issues on CPMUs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ASD Workshop – 24th January 2023 – GAEL LE BEC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27200" y="841276"/>
            <a:ext cx="4492872" cy="4248472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</a:rPr>
              <a:t>Recent 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RF finger redesigned to allow LN2 circulation through the girders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This new design has some weaknesses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Two problems on ID15 CPMU, in 2020 and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Temporary SR current limitation in 16 bunchs 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New design in May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Replacement during summer shutdown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smtClean="0">
              <a:solidFill>
                <a:schemeClr val="tx1"/>
              </a:solidFill>
            </a:endParaRPr>
          </a:p>
          <a:p>
            <a:endParaRPr lang="en-US" b="0" smtClean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040" y="911471"/>
            <a:ext cx="1620728" cy="36016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16892" y="1903031"/>
            <a:ext cx="3599083" cy="16195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642796" y="4512366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smtClean="0"/>
              <a:t>Dec. 2020</a:t>
            </a:r>
            <a:endParaRPr lang="en-GB" i="1"/>
          </a:p>
        </p:txBody>
      </p:sp>
      <p:sp>
        <p:nvSpPr>
          <p:cNvPr id="11" name="Rectangle 10"/>
          <p:cNvSpPr/>
          <p:nvPr/>
        </p:nvSpPr>
        <p:spPr>
          <a:xfrm>
            <a:off x="7568361" y="4512366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smtClean="0"/>
              <a:t>May 2022</a:t>
            </a:r>
            <a:endParaRPr lang="en-GB" i="1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11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2610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91" y="655156"/>
            <a:ext cx="4445822" cy="46972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RF Transition </a:t>
            </a:r>
            <a:r>
              <a:rPr lang="fr-FR" smtClean="0"/>
              <a:t>issues on CPMUs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ASD Workshop – 24th January 2023 – GAEL LE BEC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659" y="1340674"/>
            <a:ext cx="2468683" cy="1894062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3491880" y="2189223"/>
            <a:ext cx="2023779" cy="62641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4644008" y="3360018"/>
            <a:ext cx="3867645" cy="118518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/>
              <a:t>May 2022 design</a:t>
            </a:r>
            <a:endParaRPr lang="en-US" b="1"/>
          </a:p>
          <a:p>
            <a:r>
              <a:rPr lang="en-US" smtClean="0"/>
              <a:t>Better contact</a:t>
            </a:r>
            <a:endParaRPr lang="en-US"/>
          </a:p>
          <a:p>
            <a:r>
              <a:rPr lang="en-US" smtClean="0"/>
              <a:t>Thin foil replaced by a Cu block</a:t>
            </a: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5445051" y="4899641"/>
            <a:ext cx="29529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/>
              <a:t>(Courtesy T Brochard and B Ogier)</a:t>
            </a:r>
            <a:endParaRPr lang="en-GB" sz="14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12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752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1388711"/>
            <a:ext cx="3973644" cy="41983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RF </a:t>
            </a:r>
            <a:r>
              <a:rPr lang="fr-FR" smtClean="0"/>
              <a:t>Transition </a:t>
            </a:r>
            <a:r>
              <a:rPr lang="fr-FR" smtClean="0"/>
              <a:t>issues on CPMUs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ASD Workshop – 24th January 2023 – GAEL LE BEC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27200" y="841276"/>
            <a:ext cx="4492872" cy="4248472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</a:rPr>
              <a:t>Issue on ID16 during restart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Strong beamlosses observed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Compatible with an obstacle at the entrance of the CPMU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Intervention to be done next shutdown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Gap limited to 8 mm instead of 6 mm</a:t>
            </a:r>
            <a:endParaRPr lang="en-US" b="0">
              <a:solidFill>
                <a:schemeClr val="tx1"/>
              </a:solidFill>
            </a:endParaRPr>
          </a:p>
          <a:p>
            <a:endParaRPr lang="en-US" smtClean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13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2525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 low level controls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ASD Workshop – 24th January 2023 – GAEL LE BEC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14</a:t>
            </a:fld>
            <a:endParaRPr lang="en-US" noProof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21260" y="833677"/>
            <a:ext cx="7507124" cy="411205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</a:rPr>
              <a:t>ID control upgrade identified </a:t>
            </a:r>
            <a:r>
              <a:rPr lang="en-US">
                <a:solidFill>
                  <a:schemeClr val="accent1"/>
                </a:solidFill>
              </a:rPr>
              <a:t>as a major project by ESRF </a:t>
            </a:r>
            <a:r>
              <a:rPr lang="en-US" smtClean="0">
                <a:solidFill>
                  <a:schemeClr val="accent1"/>
                </a:solidFill>
              </a:rPr>
              <a:t>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Present status: specifications and CDR preparation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i="1" smtClean="0">
              <a:solidFill>
                <a:schemeClr val="accent1"/>
              </a:solidFill>
            </a:endParaRPr>
          </a:p>
          <a:p>
            <a:r>
              <a:rPr lang="en-US" b="0" i="1" smtClean="0">
                <a:solidFill>
                  <a:schemeClr val="accent1"/>
                </a:solidFill>
              </a:rPr>
              <a:t>Project leader: Reine Versteegen – See her talk </a:t>
            </a:r>
            <a:r>
              <a:rPr lang="en-US" b="0" i="1" smtClean="0">
                <a:solidFill>
                  <a:schemeClr val="accent1"/>
                </a:solidFill>
              </a:rPr>
              <a:t>today!</a:t>
            </a:r>
            <a:endParaRPr lang="en-US" b="0" i="1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9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15</a:t>
            </a:fld>
            <a:endParaRPr lang="en-US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smtClean="0"/>
              <a:t>ASD Workshop – 24th January 2023 – GAEL LE BEC</a:t>
            </a:r>
            <a:endParaRPr lang="en-US" noProof="0"/>
          </a:p>
        </p:txBody>
      </p:sp>
      <p:sp>
        <p:nvSpPr>
          <p:cNvPr id="9" name="Rectangle 8"/>
          <p:cNvSpPr/>
          <p:nvPr/>
        </p:nvSpPr>
        <p:spPr>
          <a:xfrm>
            <a:off x="-31748" y="-27970"/>
            <a:ext cx="9036496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691680" y="1777380"/>
            <a:ext cx="7056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smtClean="0">
                <a:solidFill>
                  <a:schemeClr val="bg1">
                    <a:lumMod val="50000"/>
                  </a:schemeClr>
                </a:solidFill>
              </a:rPr>
              <a:t>ID status and developments</a:t>
            </a:r>
          </a:p>
          <a:p>
            <a:pPr marL="514350" indent="-514350">
              <a:buAutoNum type="arabicPeriod"/>
            </a:pPr>
            <a:r>
              <a:rPr lang="en-US" sz="2800" smtClean="0">
                <a:solidFill>
                  <a:schemeClr val="accent1"/>
                </a:solidFill>
              </a:rPr>
              <a:t>ID upgrades</a:t>
            </a:r>
          </a:p>
          <a:p>
            <a:pPr marL="514350" indent="-514350">
              <a:buAutoNum type="arabicPeriod"/>
            </a:pPr>
            <a:r>
              <a:rPr lang="en-US" sz="2800" smtClean="0">
                <a:solidFill>
                  <a:schemeClr val="bg1">
                    <a:lumMod val="50000"/>
                  </a:schemeClr>
                </a:solidFill>
              </a:rPr>
              <a:t>Magnets</a:t>
            </a:r>
            <a:endParaRPr lang="en-US" sz="280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800" smtClean="0">
                <a:solidFill>
                  <a:schemeClr val="bg1">
                    <a:lumMod val="50000"/>
                  </a:schemeClr>
                </a:solidFill>
              </a:rPr>
              <a:t>The IDM group</a:t>
            </a:r>
          </a:p>
        </p:txBody>
      </p:sp>
    </p:spTree>
    <p:extLst>
      <p:ext uri="{BB962C8B-B14F-4D97-AF65-F5344CB8AC3E}">
        <p14:creationId xmlns:p14="http://schemas.microsoft.com/office/powerpoint/2010/main" val="156739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"/>
    </mc:Choice>
    <mc:Fallback xmlns="">
      <p:transition spd="slow" advTm="31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Standard Lengths of ID segments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dirty="0" smtClean="0"/>
              <a:t>Page </a:t>
            </a:r>
            <a:fld id="{733122C9-A0B9-462F-8757-0847AD287B63}" type="slidenum">
              <a:rPr lang="en-US" noProof="0" smtClean="0"/>
              <a:pPr/>
              <a:t>16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ASD Workshop – 24th January 2023 – GAEL LE BEC</a:t>
            </a:r>
            <a:endParaRPr lang="en-US" noProof="0"/>
          </a:p>
        </p:txBody>
      </p:sp>
      <p:sp>
        <p:nvSpPr>
          <p:cNvPr id="12" name="Rectangle 11"/>
          <p:cNvSpPr/>
          <p:nvPr/>
        </p:nvSpPr>
        <p:spPr>
          <a:xfrm>
            <a:off x="198001" y="815269"/>
            <a:ext cx="1440000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638001" y="815269"/>
            <a:ext cx="36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91849" y="1321549"/>
            <a:ext cx="2520000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91849" y="1827829"/>
            <a:ext cx="2880000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91849" y="2334109"/>
            <a:ext cx="4140000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91849" y="3067260"/>
            <a:ext cx="3780000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98001" y="4310111"/>
            <a:ext cx="360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91849" y="3806140"/>
            <a:ext cx="270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956585" y="805937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mtClean="0"/>
              <a:t>In-air single axis, 0.8 – 1 m </a:t>
            </a:r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4738238" y="1316883"/>
            <a:ext cx="4224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mtClean="0"/>
              <a:t>In-air short taper / short revolver, 1.4 m </a:t>
            </a:r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892400" y="1823163"/>
            <a:ext cx="3070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mtClean="0"/>
              <a:t>In-air taper / revolver, 1.6 m </a:t>
            </a:r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4892126" y="2323474"/>
            <a:ext cx="4070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mtClean="0"/>
              <a:t>In-air long taper / long revolver, 2.3 m </a:t>
            </a:r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7059451" y="3054693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mtClean="0"/>
              <a:t>APPLE-II, 2.1 m </a:t>
            </a:r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198001" y="4812662"/>
            <a:ext cx="450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6226034" y="3806140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mtClean="0"/>
              <a:t>Short IVU / CPMU, 1.5 m</a:t>
            </a:r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7033947" y="4295377"/>
            <a:ext cx="1954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mtClean="0"/>
              <a:t>IVU / CPMU, 2 m</a:t>
            </a:r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6866671" y="4807996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mtClean="0"/>
              <a:t>IVU / CPMU, 2.5 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92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"/>
    </mc:Choice>
    <mc:Fallback xmlns="">
      <p:transition spd="slow" advTm="31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Straight sections with Two Insertion devices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dirty="0" smtClean="0"/>
              <a:t>Page </a:t>
            </a:r>
            <a:fld id="{733122C9-A0B9-462F-8757-0847AD287B63}" type="slidenum">
              <a:rPr lang="en-US" noProof="0" smtClean="0"/>
              <a:pPr/>
              <a:t>17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ASD Workshop – 24th January 2023 – GAEL LE BEC</a:t>
            </a:r>
            <a:endParaRPr lang="en-US" noProof="0"/>
          </a:p>
        </p:txBody>
      </p:sp>
      <p:sp>
        <p:nvSpPr>
          <p:cNvPr id="31" name="Rectangle 30"/>
          <p:cNvSpPr/>
          <p:nvPr/>
        </p:nvSpPr>
        <p:spPr>
          <a:xfrm>
            <a:off x="189265" y="985292"/>
            <a:ext cx="4140000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Taper / revolver – 2.3 m</a:t>
            </a:r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4845600" y="985292"/>
            <a:ext cx="4140000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Taper / revolver – 2.3 m</a:t>
            </a:r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4845600" y="1707784"/>
            <a:ext cx="4140000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Taper / revolver – 2.3 m</a:t>
            </a:r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539552" y="1707784"/>
            <a:ext cx="360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IVU / CPMU – 2 </a:t>
            </a:r>
            <a:r>
              <a:rPr lang="en-US" smtClean="0"/>
              <a:t>m – 6 mm</a:t>
            </a:r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410535" y="842126"/>
            <a:ext cx="304892" cy="52322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t>P</a:t>
            </a:r>
            <a:br>
              <a:rPr lang="en-US" sz="140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endParaRPr lang="en-GB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10535" y="1637724"/>
            <a:ext cx="304892" cy="52322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t>P</a:t>
            </a:r>
            <a:br>
              <a:rPr lang="en-US" sz="140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endParaRPr lang="en-GB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738581" y="2430276"/>
            <a:ext cx="8247019" cy="2520280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</a:rPr>
              <a:t>Why two segments revolvers?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Undulators are phased by adjusting their longitudinal distance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With revolvers, this can be done for one period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Using an additional phasing </a:t>
            </a:r>
            <a:r>
              <a:rPr lang="en-US" b="0" smtClean="0">
                <a:solidFill>
                  <a:schemeClr val="tx1"/>
                </a:solidFill>
              </a:rPr>
              <a:t>segment (PS) between </a:t>
            </a:r>
            <a:r>
              <a:rPr lang="en-US" b="0" smtClean="0">
                <a:solidFill>
                  <a:schemeClr val="tx1"/>
                </a:solidFill>
              </a:rPr>
              <a:t>two segments would increase the brilliance significantly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A factor of 4 measured on ID32 at 1.5 keV, between in-phase and opposite phase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A factor of 2.3 simulated at 12.5 keV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smtClean="0">
              <a:solidFill>
                <a:schemeClr val="tx1"/>
              </a:solidFill>
            </a:endParaRPr>
          </a:p>
          <a:p>
            <a:endParaRPr lang="en-US" b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3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"/>
    </mc:Choice>
    <mc:Fallback xmlns="">
      <p:transition spd="slow" advTm="31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Straight sections with Two Insertion devices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dirty="0" smtClean="0"/>
              <a:t>Page </a:t>
            </a:r>
            <a:fld id="{733122C9-A0B9-462F-8757-0847AD287B63}" type="slidenum">
              <a:rPr lang="en-US" noProof="0" smtClean="0"/>
              <a:pPr/>
              <a:t>18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ASD Workshop – 24th January 2023 – GAEL LE BEC</a:t>
            </a:r>
            <a:endParaRPr lang="en-US" noProof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41" y="840050"/>
            <a:ext cx="4601879" cy="40324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9632" y="4952978"/>
            <a:ext cx="4737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Brilliance vs phase shifter strength at 12 keV</a:t>
            </a:r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09721"/>
            <a:ext cx="1614493" cy="472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7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"/>
    </mc:Choice>
    <mc:Fallback xmlns="">
      <p:transition spd="slow" advTm="31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CPMUs in middle position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dirty="0" smtClean="0"/>
              <a:t>Page </a:t>
            </a:r>
            <a:fld id="{733122C9-A0B9-462F-8757-0847AD287B63}" type="slidenum">
              <a:rPr lang="en-US" noProof="0" smtClean="0"/>
              <a:pPr/>
              <a:t>19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ASD Workshop – 24th January 2023 – GAEL LE BEC</a:t>
            </a:r>
            <a:endParaRPr lang="en-US" noProof="0"/>
          </a:p>
        </p:txBody>
      </p:sp>
      <p:sp>
        <p:nvSpPr>
          <p:cNvPr id="7" name="Rectangle 6"/>
          <p:cNvSpPr/>
          <p:nvPr/>
        </p:nvSpPr>
        <p:spPr>
          <a:xfrm>
            <a:off x="2699792" y="913324"/>
            <a:ext cx="360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CPMU – 5 mm gap</a:t>
            </a: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699792" y="3577580"/>
            <a:ext cx="360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CPMU – 5 mm gap</a:t>
            </a: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46680" y="3577580"/>
            <a:ext cx="1800000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Short ID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750001" y="3577580"/>
            <a:ext cx="1800000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Short ID</a:t>
            </a: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699792" y="2206210"/>
            <a:ext cx="360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CPMU – 4 mm gap?</a:t>
            </a: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47247" y="2216132"/>
            <a:ext cx="598491" cy="35007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Q</a:t>
            </a: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646626" y="2216132"/>
            <a:ext cx="598491" cy="35007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Q</a:t>
            </a: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6754467" y="2206210"/>
            <a:ext cx="598491" cy="35007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Q</a:t>
            </a:r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7853846" y="2206210"/>
            <a:ext cx="598491" cy="35007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Q</a:t>
            </a: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790732" y="1301254"/>
            <a:ext cx="4711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Single CPMU: ID03, ID13, ID18, ID27, ID31</a:t>
            </a:r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688139" y="2594140"/>
            <a:ext cx="6096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CPMU with mini-beta (4 mm gap?): tests planned on ID31</a:t>
            </a:r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1553491" y="3961936"/>
            <a:ext cx="6276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CPMU and short IDs (5 mm gap): an option for next source </a:t>
            </a:r>
            <a:br>
              <a:rPr lang="en-US" smtClean="0"/>
            </a:br>
            <a:r>
              <a:rPr lang="en-US" smtClean="0"/>
              <a:t>upgrades, e.g. ID28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58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"/>
    </mc:Choice>
    <mc:Fallback xmlns="">
      <p:transition spd="slow" advTm="31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 dirty="0" smtClean="0"/>
              <a:t>Page </a:t>
            </a:r>
            <a:fld id="{733122C9-A0B9-462F-8757-0847AD287B63}" type="slidenum">
              <a:rPr lang="en-US" noProof="0" smtClean="0"/>
              <a:pPr/>
              <a:t>2</a:t>
            </a:fld>
            <a:endParaRPr lang="en-US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smtClean="0"/>
              <a:t>ASD Workshop – 24th January 2023 – GAEL LE BEC</a:t>
            </a:r>
            <a:endParaRPr lang="en-US" noProof="0"/>
          </a:p>
        </p:txBody>
      </p:sp>
      <p:sp>
        <p:nvSpPr>
          <p:cNvPr id="9" name="Rectangle 8"/>
          <p:cNvSpPr/>
          <p:nvPr/>
        </p:nvSpPr>
        <p:spPr>
          <a:xfrm>
            <a:off x="0" y="35002"/>
            <a:ext cx="9036496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2480" y="1287983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mtClean="0">
                <a:solidFill>
                  <a:schemeClr val="accent1"/>
                </a:solidFill>
              </a:rPr>
              <a:t>Insertion Devices and Magnets</a:t>
            </a:r>
            <a:endParaRPr lang="en-GB" sz="2800">
              <a:solidFill>
                <a:schemeClr val="accent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2480" y="2929508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smtClean="0">
                <a:solidFill>
                  <a:schemeClr val="accent1"/>
                </a:solidFill>
              </a:rPr>
              <a:t>Ga</a:t>
            </a:r>
            <a:r>
              <a:rPr lang="fr-FR" sz="2000" smtClean="0">
                <a:solidFill>
                  <a:schemeClr val="accent1"/>
                </a:solidFill>
              </a:rPr>
              <a:t>ël LE BEC</a:t>
            </a:r>
          </a:p>
          <a:p>
            <a:pPr algn="ctr"/>
            <a:r>
              <a:rPr lang="fr-FR" sz="2000">
                <a:solidFill>
                  <a:schemeClr val="accent1"/>
                </a:solidFill>
              </a:rPr>
              <a:t>o</a:t>
            </a:r>
            <a:r>
              <a:rPr lang="fr-FR" sz="2000" smtClean="0">
                <a:solidFill>
                  <a:schemeClr val="accent1"/>
                </a:solidFill>
              </a:rPr>
              <a:t>n behalf of the IDM group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2480" y="4315857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mtClean="0">
                <a:solidFill>
                  <a:schemeClr val="accent1"/>
                </a:solidFill>
              </a:rPr>
              <a:t>ASD Workshop, 24</a:t>
            </a:r>
            <a:r>
              <a:rPr lang="en-US" baseline="30000" smtClean="0">
                <a:solidFill>
                  <a:schemeClr val="accent1"/>
                </a:solidFill>
              </a:rPr>
              <a:t>th</a:t>
            </a:r>
            <a:r>
              <a:rPr lang="en-US" smtClean="0">
                <a:solidFill>
                  <a:schemeClr val="accent1"/>
                </a:solidFill>
              </a:rPr>
              <a:t> January 2023</a:t>
            </a:r>
          </a:p>
        </p:txBody>
      </p:sp>
    </p:spTree>
    <p:extLst>
      <p:ext uri="{BB962C8B-B14F-4D97-AF65-F5344CB8AC3E}">
        <p14:creationId xmlns:p14="http://schemas.microsoft.com/office/powerpoint/2010/main" val="205248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6"/>
    </mc:Choice>
    <mc:Fallback xmlns="">
      <p:transition spd="slow" advTm="996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696" y="481236"/>
            <a:ext cx="4414166" cy="33123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Reducing the gaps of In-air undulators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20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ASD Workshop – 24th January 2023 – GAEL LE BEC</a:t>
            </a:r>
            <a:endParaRPr lang="en-US" noProof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27199" y="805271"/>
            <a:ext cx="4636889" cy="4284477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</a:rPr>
              <a:t>Present ID vacuum chambers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8 mm inner aperture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10 mm thickness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Up to 5 m long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solidFill>
                  <a:schemeClr val="tx1"/>
                </a:solidFill>
              </a:rPr>
              <a:t>Minimum ID gaps of about 11 mm</a:t>
            </a:r>
            <a:endParaRPr lang="en-GB" b="0">
              <a:solidFill>
                <a:schemeClr val="tx1"/>
              </a:solidFill>
            </a:endParaRPr>
          </a:p>
          <a:p>
            <a:endParaRPr lang="en-US" b="0" smtClean="0">
              <a:solidFill>
                <a:schemeClr val="tx1"/>
              </a:solidFill>
            </a:endParaRPr>
          </a:p>
          <a:p>
            <a:r>
              <a:rPr lang="en-US" smtClean="0">
                <a:solidFill>
                  <a:schemeClr val="accent1"/>
                </a:solidFill>
              </a:rPr>
              <a:t>Thinner chambers</a:t>
            </a:r>
            <a:endParaRPr lang="en-US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IVU/CPMU minimum gap of 6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6 mm aperture / 8 mm thickness chambers seems feasible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Would allow 9 mm minimum gap IDs </a:t>
            </a:r>
          </a:p>
        </p:txBody>
      </p:sp>
    </p:spTree>
    <p:extLst>
      <p:ext uri="{BB962C8B-B14F-4D97-AF65-F5344CB8AC3E}">
        <p14:creationId xmlns:p14="http://schemas.microsoft.com/office/powerpoint/2010/main" val="341251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600" y="492228"/>
            <a:ext cx="4414166" cy="33123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Reducing the gaps of In-air undulators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21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ASD Workshop – 24th January 2023 – GAEL LE BEC</a:t>
            </a:r>
            <a:endParaRPr lang="en-US" noProof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27199" y="805271"/>
            <a:ext cx="4636889" cy="4284477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</a:rPr>
              <a:t>Thinner chambers (cont’d)</a:t>
            </a:r>
            <a:endParaRPr lang="en-US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2.3 m long prototype build and coated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RF transitions to check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solidFill>
                  <a:schemeClr val="tx1"/>
                </a:solidFill>
              </a:rPr>
              <a:t>Obvious impact on future in-air undulator specifications</a:t>
            </a:r>
          </a:p>
          <a:p>
            <a:endParaRPr lang="en-US" b="0">
              <a:solidFill>
                <a:schemeClr val="tx1"/>
              </a:solidFill>
            </a:endParaRPr>
          </a:p>
          <a:p>
            <a:r>
              <a:rPr lang="en-US" b="0" i="1" smtClean="0">
                <a:solidFill>
                  <a:schemeClr val="accent1"/>
                </a:solidFill>
              </a:rPr>
              <a:t>Next steps: schedule the tests and find a location! </a:t>
            </a:r>
          </a:p>
        </p:txBody>
      </p:sp>
    </p:spTree>
    <p:extLst>
      <p:ext uri="{BB962C8B-B14F-4D97-AF65-F5344CB8AC3E}">
        <p14:creationId xmlns:p14="http://schemas.microsoft.com/office/powerpoint/2010/main" val="329060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22</a:t>
            </a:fld>
            <a:endParaRPr lang="en-US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smtClean="0"/>
              <a:t>ASD Workshop – 24th January 2023 – GAEL LE BEC</a:t>
            </a:r>
            <a:endParaRPr lang="en-US" noProof="0"/>
          </a:p>
        </p:txBody>
      </p:sp>
      <p:sp>
        <p:nvSpPr>
          <p:cNvPr id="9" name="Rectangle 8"/>
          <p:cNvSpPr/>
          <p:nvPr/>
        </p:nvSpPr>
        <p:spPr>
          <a:xfrm>
            <a:off x="-31748" y="-27970"/>
            <a:ext cx="9036496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691680" y="1777380"/>
            <a:ext cx="7056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smtClean="0">
                <a:solidFill>
                  <a:schemeClr val="bg1">
                    <a:lumMod val="50000"/>
                  </a:schemeClr>
                </a:solidFill>
              </a:rPr>
              <a:t>ID status and developments</a:t>
            </a:r>
          </a:p>
          <a:p>
            <a:pPr marL="514350" indent="-514350">
              <a:buAutoNum type="arabicPeriod"/>
            </a:pPr>
            <a:r>
              <a:rPr lang="en-US" sz="2800" smtClean="0">
                <a:solidFill>
                  <a:schemeClr val="bg1">
                    <a:lumMod val="50000"/>
                  </a:schemeClr>
                </a:solidFill>
              </a:rPr>
              <a:t>ID upgrades</a:t>
            </a:r>
          </a:p>
          <a:p>
            <a:pPr marL="514350" indent="-514350">
              <a:buAutoNum type="arabicPeriod"/>
            </a:pPr>
            <a:r>
              <a:rPr lang="en-US" sz="2800" smtClean="0">
                <a:solidFill>
                  <a:schemeClr val="accent1"/>
                </a:solidFill>
              </a:rPr>
              <a:t>Magnets</a:t>
            </a:r>
            <a:endParaRPr lang="en-US" sz="2800" smtClean="0">
              <a:solidFill>
                <a:schemeClr val="accent1"/>
              </a:solidFill>
            </a:endParaRPr>
          </a:p>
          <a:p>
            <a:pPr marL="514350" indent="-514350">
              <a:buAutoNum type="arabicPeriod"/>
            </a:pPr>
            <a:r>
              <a:rPr lang="en-US" sz="2800" smtClean="0">
                <a:solidFill>
                  <a:schemeClr val="bg1">
                    <a:lumMod val="50000"/>
                  </a:schemeClr>
                </a:solidFill>
              </a:rPr>
              <a:t>The IDM group</a:t>
            </a:r>
          </a:p>
        </p:txBody>
      </p:sp>
    </p:spTree>
    <p:extLst>
      <p:ext uri="{BB962C8B-B14F-4D97-AF65-F5344CB8AC3E}">
        <p14:creationId xmlns:p14="http://schemas.microsoft.com/office/powerpoint/2010/main" val="239953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"/>
    </mc:Choice>
    <mc:Fallback xmlns="">
      <p:transition spd="slow" advTm="31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Magnet activities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23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ASD Workshop – 24th January 2023 – GAEL LE BEC</a:t>
            </a:r>
            <a:endParaRPr lang="en-US" noProof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27199" y="805271"/>
            <a:ext cx="4636889" cy="4284477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</a:rPr>
              <a:t>Maintenance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Magnet maintenance in the SR and booster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Refurbishment and characterization </a:t>
            </a:r>
            <a:br>
              <a:rPr lang="en-US" b="0" smtClean="0">
                <a:solidFill>
                  <a:schemeClr val="tx1"/>
                </a:solidFill>
              </a:rPr>
            </a:br>
            <a:r>
              <a:rPr lang="en-US" b="0" smtClean="0">
                <a:solidFill>
                  <a:schemeClr val="tx1"/>
                </a:solidFill>
              </a:rPr>
              <a:t>of two spare booster quads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>
              <a:solidFill>
                <a:schemeClr val="tx1"/>
              </a:solidFill>
            </a:endParaRPr>
          </a:p>
          <a:p>
            <a:r>
              <a:rPr lang="en-US" smtClean="0">
                <a:solidFill>
                  <a:schemeClr val="accent1"/>
                </a:solidFill>
              </a:rPr>
              <a:t>Magnetic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PM injection magnets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Collaboration with PETRA </a:t>
            </a:r>
          </a:p>
          <a:p>
            <a:endParaRPr lang="en-US" b="0" smtClean="0">
              <a:solidFill>
                <a:schemeClr val="tx1"/>
              </a:solidFill>
            </a:endParaRPr>
          </a:p>
          <a:p>
            <a:r>
              <a:rPr lang="en-US" smtClean="0">
                <a:solidFill>
                  <a:schemeClr val="accent1"/>
                </a:solidFill>
              </a:rPr>
              <a:t>Measurements benches</a:t>
            </a:r>
            <a:endParaRPr lang="en-US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Sales of magnetic measurement benchs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436096" y="949957"/>
            <a:ext cx="3527904" cy="3531196"/>
            <a:chOff x="5436096" y="697260"/>
            <a:chExt cx="3527904" cy="3531196"/>
          </a:xfrm>
        </p:grpSpPr>
        <p:sp>
          <p:nvSpPr>
            <p:cNvPr id="3" name="Rounded Rectangle 2"/>
            <p:cNvSpPr/>
            <p:nvPr/>
          </p:nvSpPr>
          <p:spPr>
            <a:xfrm>
              <a:off x="5436096" y="697260"/>
              <a:ext cx="3527904" cy="3531196"/>
            </a:xfrm>
            <a:prstGeom prst="roundRect">
              <a:avLst>
                <a:gd name="adj" fmla="val 829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80112" y="697260"/>
              <a:ext cx="3239872" cy="3531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609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24</a:t>
            </a:fld>
            <a:endParaRPr lang="en-US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smtClean="0"/>
              <a:t>ASD Workshop – 24th January 2023 – GAEL LE BEC</a:t>
            </a:r>
            <a:endParaRPr lang="en-US" noProof="0"/>
          </a:p>
        </p:txBody>
      </p:sp>
      <p:sp>
        <p:nvSpPr>
          <p:cNvPr id="9" name="Rectangle 8"/>
          <p:cNvSpPr/>
          <p:nvPr/>
        </p:nvSpPr>
        <p:spPr>
          <a:xfrm>
            <a:off x="-31748" y="-27970"/>
            <a:ext cx="9036496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691680" y="1777380"/>
            <a:ext cx="7056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smtClean="0">
                <a:solidFill>
                  <a:schemeClr val="bg1">
                    <a:lumMod val="50000"/>
                  </a:schemeClr>
                </a:solidFill>
              </a:rPr>
              <a:t>ID status and developments</a:t>
            </a:r>
          </a:p>
          <a:p>
            <a:pPr marL="514350" indent="-514350">
              <a:buAutoNum type="arabicPeriod"/>
            </a:pPr>
            <a:r>
              <a:rPr lang="en-US" sz="2800" smtClean="0">
                <a:solidFill>
                  <a:schemeClr val="bg1">
                    <a:lumMod val="50000"/>
                  </a:schemeClr>
                </a:solidFill>
              </a:rPr>
              <a:t>ID upgrades</a:t>
            </a:r>
          </a:p>
          <a:p>
            <a:pPr marL="514350" indent="-514350">
              <a:buAutoNum type="arabicPeriod"/>
            </a:pPr>
            <a:r>
              <a:rPr lang="en-US" sz="2800" smtClean="0">
                <a:solidFill>
                  <a:schemeClr val="bg1">
                    <a:lumMod val="50000"/>
                  </a:schemeClr>
                </a:solidFill>
              </a:rPr>
              <a:t>Magnets</a:t>
            </a:r>
            <a:endParaRPr lang="en-US" sz="280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800" smtClean="0">
                <a:solidFill>
                  <a:schemeClr val="accent1"/>
                </a:solidFill>
              </a:rPr>
              <a:t>The IDM group</a:t>
            </a:r>
          </a:p>
        </p:txBody>
      </p:sp>
    </p:spTree>
    <p:extLst>
      <p:ext uri="{BB962C8B-B14F-4D97-AF65-F5344CB8AC3E}">
        <p14:creationId xmlns:p14="http://schemas.microsoft.com/office/powerpoint/2010/main" val="273598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"/>
    </mc:Choice>
    <mc:Fallback xmlns="">
      <p:transition spd="slow" advTm="31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IDM staff</a:t>
            </a:r>
            <a:endParaRPr lang="en-GB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727199" y="805271"/>
            <a:ext cx="7733233" cy="4284477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</a:rPr>
              <a:t>Eleven IDM group members now</a:t>
            </a:r>
          </a:p>
          <a:p>
            <a:endParaRPr lang="en-US" smtClean="0">
              <a:solidFill>
                <a:schemeClr val="accent1"/>
              </a:solidFill>
            </a:endParaRPr>
          </a:p>
          <a:p>
            <a:r>
              <a:rPr lang="en-US" smtClean="0">
                <a:solidFill>
                  <a:schemeClr val="accent1"/>
                </a:solidFill>
              </a:rPr>
              <a:t>Two departures end 2022</a:t>
            </a:r>
            <a:endParaRPr lang="en-US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Leang Thai, technician on magnetic assemblies, PM characterization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Ilia Asparuhov, PhD student, short period staggered undulator</a:t>
            </a:r>
            <a:endParaRPr lang="en-US" b="0">
              <a:solidFill>
                <a:schemeClr val="tx1"/>
              </a:solidFill>
            </a:endParaRPr>
          </a:p>
          <a:p>
            <a:endParaRPr lang="en-US" smtClean="0">
              <a:solidFill>
                <a:schemeClr val="accent1"/>
              </a:solidFill>
            </a:endParaRPr>
          </a:p>
          <a:p>
            <a:r>
              <a:rPr lang="en-US" smtClean="0">
                <a:solidFill>
                  <a:schemeClr val="accent1"/>
                </a:solidFill>
              </a:rPr>
              <a:t>Two newcomers</a:t>
            </a:r>
          </a:p>
          <a:p>
            <a:r>
              <a:rPr lang="en-US" smtClean="0">
                <a:solidFill>
                  <a:schemeClr val="tx1"/>
                </a:solidFill>
              </a:rPr>
              <a:t>Jérôme Caverot</a:t>
            </a:r>
          </a:p>
          <a:p>
            <a:r>
              <a:rPr lang="en-US" b="0" smtClean="0">
                <a:solidFill>
                  <a:schemeClr val="tx1"/>
                </a:solidFill>
              </a:rPr>
              <a:t>PLC</a:t>
            </a:r>
          </a:p>
          <a:p>
            <a:r>
              <a:rPr lang="en-US" b="0" smtClean="0">
                <a:solidFill>
                  <a:schemeClr val="tx1"/>
                </a:solidFill>
              </a:rPr>
              <a:t>ID low level controls</a:t>
            </a:r>
          </a:p>
          <a:p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573760"/>
            <a:ext cx="1036489" cy="138129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0" t="3718" r="27409" b="6138"/>
          <a:stretch/>
        </p:blipFill>
        <p:spPr>
          <a:xfrm>
            <a:off x="7416788" y="3572991"/>
            <a:ext cx="1043644" cy="1381293"/>
          </a:xfrm>
          <a:prstGeom prst="rect">
            <a:avLst/>
          </a:prstGeom>
        </p:spPr>
      </p:pic>
      <p:sp>
        <p:nvSpPr>
          <p:cNvPr id="30" name="Content Placeholder 2"/>
          <p:cNvSpPr txBox="1">
            <a:spLocks/>
          </p:cNvSpPr>
          <p:nvPr/>
        </p:nvSpPr>
        <p:spPr bwMode="gray">
          <a:xfrm>
            <a:off x="5010807" y="3569196"/>
            <a:ext cx="2376264" cy="20162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500"/>
              </a:spcAft>
              <a:buFont typeface="Arial" pitchFamily="34" charset="0"/>
              <a:buNone/>
              <a:defRPr sz="17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188" indent="-1746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SzPct val="80000"/>
              <a:buFont typeface="Wingdings" pitchFamily="2" charset="2"/>
              <a:buChar char="l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4625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Font typeface="ITCOfficinaSans LT Book" pitchFamily="2" charset="0"/>
              <a:buChar char="&gt;"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>
                <a:solidFill>
                  <a:schemeClr val="tx1"/>
                </a:solidFill>
              </a:rPr>
              <a:t>Frédéric </a:t>
            </a:r>
            <a:r>
              <a:rPr lang="fr-FR">
                <a:solidFill>
                  <a:schemeClr val="tx1"/>
                </a:solidFill>
              </a:rPr>
              <a:t>Perratone</a:t>
            </a:r>
          </a:p>
          <a:p>
            <a:r>
              <a:rPr lang="en-US" b="0">
                <a:solidFill>
                  <a:schemeClr val="tx1"/>
                </a:solidFill>
              </a:rPr>
              <a:t>Mechnanics</a:t>
            </a:r>
          </a:p>
          <a:p>
            <a:r>
              <a:rPr lang="en-US" b="0">
                <a:solidFill>
                  <a:schemeClr val="tx1"/>
                </a:solidFill>
              </a:rPr>
              <a:t>Methods</a:t>
            </a:r>
            <a:endParaRPr lang="en-GB" b="0">
              <a:solidFill>
                <a:schemeClr val="tx1"/>
              </a:solidFill>
            </a:endParaRPr>
          </a:p>
          <a:p>
            <a:endParaRPr lang="en-US" smtClean="0">
              <a:solidFill>
                <a:schemeClr val="accent1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ASD Workshop – 24th January 2023 – GAEL LE BEC</a:t>
            </a:r>
            <a:endParaRPr lang="en-US" noProof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25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9908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 dirty="0" smtClean="0"/>
              <a:t>Page </a:t>
            </a:r>
            <a:fld id="{733122C9-A0B9-462F-8757-0847AD287B63}" type="slidenum">
              <a:rPr lang="en-US" noProof="0" smtClean="0"/>
              <a:pPr/>
              <a:t>26</a:t>
            </a:fld>
            <a:endParaRPr lang="en-US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smtClean="0"/>
              <a:t>ASD Workshop – 24th January 2023 – GAEL LE BEC</a:t>
            </a:r>
            <a:endParaRPr lang="en-US" noProof="0"/>
          </a:p>
        </p:txBody>
      </p:sp>
      <p:sp>
        <p:nvSpPr>
          <p:cNvPr id="9" name="Rectangle 8"/>
          <p:cNvSpPr/>
          <p:nvPr/>
        </p:nvSpPr>
        <p:spPr>
          <a:xfrm>
            <a:off x="0" y="35002"/>
            <a:ext cx="9036496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3832" y="2457287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mtClean="0">
                <a:solidFill>
                  <a:schemeClr val="accent1"/>
                </a:solidFill>
              </a:rPr>
              <a:t>Thank you for your attention!</a:t>
            </a:r>
            <a:endParaRPr lang="en-GB" sz="28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78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6"/>
    </mc:Choice>
    <mc:Fallback xmlns="">
      <p:transition spd="slow" advTm="99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3</a:t>
            </a:fld>
            <a:endParaRPr lang="en-US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smtClean="0"/>
              <a:t>ASD Workshop – 24th January 2023 – GAEL LE BEC</a:t>
            </a:r>
            <a:endParaRPr lang="en-US" noProof="0"/>
          </a:p>
        </p:txBody>
      </p:sp>
      <p:sp>
        <p:nvSpPr>
          <p:cNvPr id="9" name="Rectangle 8"/>
          <p:cNvSpPr/>
          <p:nvPr/>
        </p:nvSpPr>
        <p:spPr>
          <a:xfrm>
            <a:off x="-31748" y="-27970"/>
            <a:ext cx="9036496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691680" y="1777380"/>
            <a:ext cx="7056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smtClean="0">
                <a:solidFill>
                  <a:schemeClr val="accent1"/>
                </a:solidFill>
              </a:rPr>
              <a:t>ID status and developments</a:t>
            </a:r>
          </a:p>
          <a:p>
            <a:pPr marL="514350" indent="-514350">
              <a:buAutoNum type="arabicPeriod"/>
            </a:pPr>
            <a:r>
              <a:rPr lang="en-US" sz="2800" smtClean="0">
                <a:solidFill>
                  <a:schemeClr val="bg1">
                    <a:lumMod val="50000"/>
                  </a:schemeClr>
                </a:solidFill>
              </a:rPr>
              <a:t>ID </a:t>
            </a:r>
            <a:r>
              <a:rPr lang="en-US" sz="2800" smtClean="0">
                <a:solidFill>
                  <a:schemeClr val="bg1">
                    <a:lumMod val="50000"/>
                  </a:schemeClr>
                </a:solidFill>
              </a:rPr>
              <a:t>upgrades</a:t>
            </a:r>
          </a:p>
          <a:p>
            <a:pPr marL="514350" indent="-514350">
              <a:buAutoNum type="arabicPeriod"/>
            </a:pPr>
            <a:r>
              <a:rPr lang="en-US" sz="2800" smtClean="0">
                <a:solidFill>
                  <a:schemeClr val="bg1">
                    <a:lumMod val="50000"/>
                  </a:schemeClr>
                </a:solidFill>
              </a:rPr>
              <a:t>Magnets</a:t>
            </a:r>
            <a:endParaRPr lang="en-US" sz="280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800" smtClean="0">
                <a:solidFill>
                  <a:schemeClr val="bg1">
                    <a:lumMod val="50000"/>
                  </a:schemeClr>
                </a:solidFill>
              </a:rPr>
              <a:t>The IDM group</a:t>
            </a:r>
          </a:p>
        </p:txBody>
      </p:sp>
    </p:spTree>
    <p:extLst>
      <p:ext uri="{BB962C8B-B14F-4D97-AF65-F5344CB8AC3E}">
        <p14:creationId xmlns:p14="http://schemas.microsoft.com/office/powerpoint/2010/main" val="153784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"/>
    </mc:Choice>
    <mc:Fallback xmlns="">
      <p:transition spd="slow" advTm="31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Ids installed in 2022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dirty="0" smtClean="0"/>
              <a:t>Page </a:t>
            </a:r>
            <a:fld id="{733122C9-A0B9-462F-8757-0847AD287B63}" type="slidenum">
              <a:rPr lang="en-US" noProof="0" smtClean="0"/>
              <a:pPr/>
              <a:t>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ASD Workshop – 24th January 2023 – GAEL LE BEC</a:t>
            </a:r>
            <a:endParaRPr lang="en-US" noProof="0"/>
          </a:p>
        </p:txBody>
      </p:sp>
      <p:grpSp>
        <p:nvGrpSpPr>
          <p:cNvPr id="3" name="Group 2"/>
          <p:cNvGrpSpPr/>
          <p:nvPr/>
        </p:nvGrpSpPr>
        <p:grpSpPr>
          <a:xfrm>
            <a:off x="570246" y="1380313"/>
            <a:ext cx="3027258" cy="3380312"/>
            <a:chOff x="759047" y="1273324"/>
            <a:chExt cx="2876849" cy="3037107"/>
          </a:xfrm>
        </p:grpSpPr>
        <p:sp>
          <p:nvSpPr>
            <p:cNvPr id="10" name="Rounded Rectangle 9"/>
            <p:cNvSpPr/>
            <p:nvPr/>
          </p:nvSpPr>
          <p:spPr>
            <a:xfrm>
              <a:off x="759047" y="1273324"/>
              <a:ext cx="2876849" cy="303710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mtClean="0"/>
                <a:t>ID27 CPMU18</a:t>
              </a:r>
            </a:p>
            <a:p>
              <a:pPr algn="ctr"/>
              <a:endParaRPr lang="en-US" b="1"/>
            </a:p>
            <a:p>
              <a:pPr algn="ctr"/>
              <a:endParaRPr lang="en-US" b="1" smtClean="0"/>
            </a:p>
            <a:p>
              <a:pPr algn="ctr"/>
              <a:endParaRPr lang="en-US" b="1" smtClean="0"/>
            </a:p>
            <a:p>
              <a:pPr algn="ctr"/>
              <a:endParaRPr lang="en-US" b="1" smtClean="0"/>
            </a:p>
            <a:p>
              <a:endParaRPr lang="en-US" b="1"/>
            </a:p>
            <a:p>
              <a:endParaRPr lang="en-US" b="1" smtClean="0"/>
            </a:p>
            <a:p>
              <a:endParaRPr lang="en-US" b="1"/>
            </a:p>
            <a:p>
              <a:endParaRPr lang="en-US" b="1" smtClean="0"/>
            </a:p>
            <a:p>
              <a:endParaRPr lang="en-US" b="1"/>
            </a:p>
            <a:p>
              <a:endParaRPr lang="en-US" b="1" smtClean="0"/>
            </a:p>
            <a:p>
              <a:pPr algn="ctr"/>
              <a:r>
                <a:rPr lang="en-US" sz="1400" smtClean="0"/>
                <a:t>August 2022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946" y="1644216"/>
              <a:ext cx="2745050" cy="2278033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3817637" y="705908"/>
            <a:ext cx="2304256" cy="2127281"/>
            <a:chOff x="3923928" y="761501"/>
            <a:chExt cx="2304256" cy="2127281"/>
          </a:xfrm>
        </p:grpSpPr>
        <p:sp>
          <p:nvSpPr>
            <p:cNvPr id="14" name="Rounded Rectangle 13"/>
            <p:cNvSpPr/>
            <p:nvPr/>
          </p:nvSpPr>
          <p:spPr>
            <a:xfrm>
              <a:off x="3923928" y="761501"/>
              <a:ext cx="2304256" cy="2127281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mtClean="0"/>
                <a:t>ID12 HU34</a:t>
              </a:r>
            </a:p>
            <a:p>
              <a:pPr algn="ctr"/>
              <a:endParaRPr lang="en-US" b="1"/>
            </a:p>
            <a:p>
              <a:pPr algn="ctr"/>
              <a:endParaRPr lang="en-US" b="1" smtClean="0"/>
            </a:p>
            <a:p>
              <a:pPr algn="ctr"/>
              <a:endParaRPr lang="en-US" b="1"/>
            </a:p>
            <a:p>
              <a:pPr algn="ctr"/>
              <a:endParaRPr lang="en-US" b="1" smtClean="0"/>
            </a:p>
            <a:p>
              <a:endParaRPr lang="en-US" sz="1000" b="1"/>
            </a:p>
            <a:p>
              <a:endParaRPr lang="en-US" sz="1000" b="1" smtClean="0"/>
            </a:p>
            <a:p>
              <a:endParaRPr lang="en-US" sz="1000" b="1" smtClean="0"/>
            </a:p>
            <a:p>
              <a:pPr algn="ctr"/>
              <a:r>
                <a:rPr lang="en-US" sz="1400" smtClean="0"/>
                <a:t>March 2022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454779" y="1155892"/>
              <a:ext cx="1242554" cy="1338497"/>
              <a:chOff x="3480474" y="1345332"/>
              <a:chExt cx="1830024" cy="2418617"/>
            </a:xfrm>
          </p:grpSpPr>
          <p:sp>
            <p:nvSpPr>
              <p:cNvPr id="18" name="Snip Single Corner Rectangle 17"/>
              <p:cNvSpPr/>
              <p:nvPr/>
            </p:nvSpPr>
            <p:spPr>
              <a:xfrm>
                <a:off x="4396098" y="2849549"/>
                <a:ext cx="914400" cy="914400"/>
              </a:xfrm>
              <a:prstGeom prst="snip1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Snip Single Corner Rectangle 18"/>
              <p:cNvSpPr/>
              <p:nvPr/>
            </p:nvSpPr>
            <p:spPr>
              <a:xfrm flipH="1">
                <a:off x="3481148" y="2849549"/>
                <a:ext cx="914400" cy="914400"/>
              </a:xfrm>
              <a:prstGeom prst="snip1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Snip Same Side Corner Rectangle 19"/>
              <p:cNvSpPr/>
              <p:nvPr/>
            </p:nvSpPr>
            <p:spPr>
              <a:xfrm flipV="1">
                <a:off x="3480474" y="1345332"/>
                <a:ext cx="1828800" cy="914400"/>
              </a:xfrm>
              <a:prstGeom prst="snip2Same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chemeClr val="tx1"/>
                    </a:solidFill>
                  </a:ln>
                </a:endParaRPr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 flipV="1">
                <a:off x="4394874" y="1489348"/>
                <a:ext cx="0" cy="648072"/>
              </a:xfrm>
              <a:prstGeom prst="straightConnector1">
                <a:avLst/>
              </a:prstGeom>
              <a:ln w="38100" cmpd="dbl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V="1">
                <a:off x="3996610" y="2958052"/>
                <a:ext cx="0" cy="648072"/>
              </a:xfrm>
              <a:prstGeom prst="straightConnector1">
                <a:avLst/>
              </a:prstGeom>
              <a:ln w="38100" cmpd="dbl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4853298" y="2973255"/>
                <a:ext cx="0" cy="617665"/>
              </a:xfrm>
              <a:prstGeom prst="straightConnector1">
                <a:avLst/>
              </a:prstGeom>
              <a:ln w="38100" cmpd="dbl">
                <a:solidFill>
                  <a:schemeClr val="tx1"/>
                </a:solidFill>
                <a:prstDash val="sysDot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V="1">
                <a:off x="4394874" y="2353444"/>
                <a:ext cx="0" cy="3600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V="1">
                <a:off x="4166486" y="2591894"/>
                <a:ext cx="456773" cy="217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6"/>
          <p:cNvGrpSpPr/>
          <p:nvPr/>
        </p:nvGrpSpPr>
        <p:grpSpPr>
          <a:xfrm>
            <a:off x="5570354" y="2996907"/>
            <a:ext cx="3393646" cy="2242166"/>
            <a:chOff x="4959478" y="3068259"/>
            <a:chExt cx="3393646" cy="2242166"/>
          </a:xfrm>
        </p:grpSpPr>
        <p:sp>
          <p:nvSpPr>
            <p:cNvPr id="16" name="Rounded Rectangle 15"/>
            <p:cNvSpPr/>
            <p:nvPr/>
          </p:nvSpPr>
          <p:spPr>
            <a:xfrm>
              <a:off x="4959478" y="3068259"/>
              <a:ext cx="3393646" cy="2242166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mtClean="0"/>
                <a:t>Field compensation loops</a:t>
              </a:r>
              <a:endParaRPr lang="en-US" b="1"/>
            </a:p>
            <a:p>
              <a:r>
                <a:rPr lang="en-US" smtClean="0"/>
                <a:t>    ID18/20/24/28    </a:t>
              </a:r>
            </a:p>
            <a:p>
              <a:endParaRPr lang="en-US" smtClean="0"/>
            </a:p>
            <a:p>
              <a:r>
                <a:rPr lang="en-US" smtClean="0"/>
                <a:t>   </a:t>
              </a:r>
            </a:p>
            <a:p>
              <a:endParaRPr lang="en-US" b="1"/>
            </a:p>
            <a:p>
              <a:endParaRPr lang="en-US" b="1" smtClean="0"/>
            </a:p>
            <a:p>
              <a:endParaRPr lang="en-US" b="1"/>
            </a:p>
            <a:p>
              <a:endParaRPr lang="en-US" b="1" smtClean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1017" y="3415954"/>
              <a:ext cx="2477968" cy="18944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362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"/>
    </mc:Choice>
    <mc:Fallback xmlns="">
      <p:transition spd="slow" advTm="31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ID production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ASD Workshop – 24th January 2023 – GAEL LE BEC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5</a:t>
            </a:fld>
            <a:endParaRPr lang="en-US" noProof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16981" y="841276"/>
            <a:ext cx="6879355" cy="4320480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</a:rPr>
              <a:t>Magnetic assemblies in progress</a:t>
            </a:r>
          </a:p>
          <a:p>
            <a:r>
              <a:rPr lang="en-US" b="0" i="1" smtClean="0">
                <a:solidFill>
                  <a:schemeClr val="accent1"/>
                </a:solidFill>
              </a:rPr>
              <a:t>ID29 CPMU16.4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Preparation of cold measurements in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Installation planned during March shutdown 2023</a:t>
            </a:r>
          </a:p>
          <a:p>
            <a:endParaRPr lang="en-US" smtClean="0">
              <a:solidFill>
                <a:schemeClr val="tx1"/>
              </a:solidFill>
            </a:endParaRPr>
          </a:p>
          <a:p>
            <a:r>
              <a:rPr lang="en-US" b="0" i="1" smtClean="0">
                <a:solidFill>
                  <a:schemeClr val="accent1"/>
                </a:solidFill>
              </a:rPr>
              <a:t>ID03 </a:t>
            </a:r>
            <a:r>
              <a:rPr lang="en-US" b="0" i="1">
                <a:solidFill>
                  <a:schemeClr val="accent1"/>
                </a:solidFill>
              </a:rPr>
              <a:t>CPMU16.4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Shimming in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Installation planned during summer shutdown 2023</a:t>
            </a:r>
            <a:endParaRPr lang="en-US" b="0">
              <a:solidFill>
                <a:schemeClr val="tx1"/>
              </a:solidFill>
            </a:endParaRPr>
          </a:p>
          <a:p>
            <a:endParaRPr lang="en-US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95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80" y="3478825"/>
            <a:ext cx="2382165" cy="2101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 </a:t>
            </a:r>
            <a:r>
              <a:rPr lang="en-US" smtClean="0"/>
              <a:t>production: issues with CPMU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ASD Workshop – 24th January 2023 – GAEL LE BEC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1260" y="833677"/>
            <a:ext cx="5014655" cy="411205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</a:rPr>
              <a:t>Pole positioners issue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Levers tend to block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Makes the shimming difficult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Lever and screw design modifications tested, much better but not perfect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New module design successfully tested, </a:t>
            </a:r>
            <a:r>
              <a:rPr lang="en-US" b="0" smtClean="0">
                <a:solidFill>
                  <a:schemeClr val="tx1"/>
                </a:solidFill>
              </a:rPr>
              <a:t/>
            </a:r>
            <a:br>
              <a:rPr lang="en-US" b="0" smtClean="0">
                <a:solidFill>
                  <a:schemeClr val="tx1"/>
                </a:solidFill>
              </a:rPr>
            </a:br>
            <a:r>
              <a:rPr lang="en-US" b="0" smtClean="0">
                <a:solidFill>
                  <a:schemeClr val="tx1"/>
                </a:solidFill>
              </a:rPr>
              <a:t>ordered </a:t>
            </a:r>
            <a:r>
              <a:rPr lang="en-US" b="0" smtClean="0">
                <a:solidFill>
                  <a:schemeClr val="tx1"/>
                </a:solidFill>
              </a:rPr>
              <a:t>for the next CPMUs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Mechanical tolerances more </a:t>
            </a:r>
            <a:br>
              <a:rPr lang="en-US" b="0" smtClean="0">
                <a:solidFill>
                  <a:schemeClr val="tx1"/>
                </a:solidFill>
              </a:rPr>
            </a:br>
            <a:r>
              <a:rPr lang="en-US" b="0" smtClean="0">
                <a:solidFill>
                  <a:schemeClr val="tx1"/>
                </a:solidFill>
              </a:rPr>
              <a:t>systematically tested</a:t>
            </a:r>
          </a:p>
          <a:p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327" y="867089"/>
            <a:ext cx="3677673" cy="29547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5971" y="3855290"/>
            <a:ext cx="2868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smtClean="0"/>
              <a:t>3D view of a CPMU magnet module</a:t>
            </a:r>
            <a:endParaRPr lang="en-GB" i="1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4995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 </a:t>
            </a:r>
            <a:r>
              <a:rPr lang="en-US" smtClean="0"/>
              <a:t>production: CPMU shimming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ASD Workshop – 24th January 2023 – GAEL LE BEC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1260" y="833677"/>
            <a:ext cx="4554796" cy="411205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</a:rPr>
              <a:t>Field integral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New sorting procedure works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Magnet flipping procedures </a:t>
            </a:r>
            <a:r>
              <a:rPr lang="en-US" b="0" smtClean="0">
                <a:solidFill>
                  <a:schemeClr val="tx1"/>
                </a:solidFill>
              </a:rPr>
              <a:t>developed</a:t>
            </a:r>
            <a:endParaRPr lang="en-US" b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Magic fingers to be installed on ID03 CPMU</a:t>
            </a:r>
          </a:p>
          <a:p>
            <a:endParaRPr lang="en-US" b="0" i="1" smtClean="0">
              <a:solidFill>
                <a:schemeClr val="accent1"/>
              </a:solidFill>
            </a:endParaRPr>
          </a:p>
          <a:p>
            <a:r>
              <a:rPr lang="en-US" smtClean="0">
                <a:solidFill>
                  <a:schemeClr val="accent1"/>
                </a:solidFill>
              </a:rPr>
              <a:t>Spectrum shimming (radiation phase)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Systematic procedure tested</a:t>
            </a:r>
          </a:p>
          <a:p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327" y="867089"/>
            <a:ext cx="3677673" cy="29547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5971" y="3855290"/>
            <a:ext cx="2868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smtClean="0"/>
              <a:t>3D view of a CPMU magnet module</a:t>
            </a:r>
            <a:endParaRPr lang="en-GB" i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0762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 production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ASD Workshop – 24th January 2023 – GAEL LE BEC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16981" y="841276"/>
            <a:ext cx="6879355" cy="4320480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</a:rPr>
              <a:t>Magnetic assemblies in progress</a:t>
            </a:r>
          </a:p>
          <a:p>
            <a:r>
              <a:rPr lang="en-US" b="0" i="1" smtClean="0">
                <a:solidFill>
                  <a:schemeClr val="accent1"/>
                </a:solidFill>
              </a:rPr>
              <a:t>ID32 APPLE-II HU70(1&amp;2)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Assembly and shimming in progress</a:t>
            </a:r>
            <a:endParaRPr lang="en-US" b="0" i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Installation planned next summer</a:t>
            </a:r>
          </a:p>
          <a:p>
            <a:r>
              <a:rPr lang="en-US">
                <a:solidFill>
                  <a:schemeClr val="accent1"/>
                </a:solidFill>
              </a:rPr>
              <a:t>Magnetic </a:t>
            </a:r>
            <a:r>
              <a:rPr lang="en-US" smtClean="0">
                <a:solidFill>
                  <a:schemeClr val="accent1"/>
                </a:solidFill>
              </a:rPr>
              <a:t>assemblies to start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ID24 revolver undulators: magnet procurement in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ID14 CPMU: magnet holder procurement in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ID18 CPMU: procurement in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ID13 CPMU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ID01 vertical polarization IVU: procurement done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ID14 U20/27: carriage procurement to start</a:t>
            </a:r>
            <a:endParaRPr lang="en-US" b="0">
              <a:solidFill>
                <a:schemeClr val="tx1"/>
              </a:solidFill>
            </a:endParaRPr>
          </a:p>
          <a:p>
            <a:endParaRPr lang="en-US" b="0" smtClean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8951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t="15717" r="3137" b="16670"/>
          <a:stretch/>
        </p:blipFill>
        <p:spPr>
          <a:xfrm>
            <a:off x="5436096" y="655215"/>
            <a:ext cx="3607191" cy="22344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 </a:t>
            </a:r>
            <a:r>
              <a:rPr lang="en-US" smtClean="0"/>
              <a:t>production: Measurement benches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ASD Workshop – 24th January 2023 – GAEL LE BEC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1260" y="833677"/>
            <a:ext cx="5058852" cy="411205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</a:rPr>
              <a:t>New </a:t>
            </a:r>
            <a:r>
              <a:rPr lang="en-US">
                <a:solidFill>
                  <a:schemeClr val="accent1"/>
                </a:solidFill>
              </a:rPr>
              <a:t>undulator bench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solidFill>
                  <a:schemeClr val="tx1"/>
                </a:solidFill>
              </a:rPr>
              <a:t>Most components </a:t>
            </a:r>
            <a:r>
              <a:rPr lang="en-US" b="0" smtClean="0">
                <a:solidFill>
                  <a:schemeClr val="tx1"/>
                </a:solidFill>
              </a:rPr>
              <a:t>received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b="0" i="1" smtClean="0">
              <a:solidFill>
                <a:schemeClr val="accent1"/>
              </a:solidFill>
            </a:endParaRPr>
          </a:p>
          <a:p>
            <a:r>
              <a:rPr lang="en-US">
                <a:solidFill>
                  <a:schemeClr val="accent1"/>
                </a:solidFill>
              </a:rPr>
              <a:t>Assembly optimization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solidFill>
                  <a:schemeClr val="tx1"/>
                </a:solidFill>
              </a:rPr>
              <a:t>New assembly and shimming methods tested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solidFill>
                  <a:schemeClr val="tx1"/>
                </a:solidFill>
              </a:rPr>
              <a:t>Assembly software being developed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solidFill>
                  <a:schemeClr val="tx1"/>
                </a:solidFill>
              </a:rPr>
              <a:t>Goal: a digital twin of </a:t>
            </a:r>
            <a:r>
              <a:rPr lang="en-US" b="0">
                <a:solidFill>
                  <a:schemeClr val="tx1"/>
                </a:solidFill>
              </a:rPr>
              <a:t>undulator </a:t>
            </a:r>
            <a:r>
              <a:rPr lang="en-US" b="0" smtClean="0">
                <a:solidFill>
                  <a:schemeClr val="tx1"/>
                </a:solidFill>
              </a:rPr>
              <a:t>assembly</a:t>
            </a:r>
            <a:endParaRPr lang="en-US" b="0" i="1" smtClean="0">
              <a:solidFill>
                <a:schemeClr val="accent1"/>
              </a:solidFill>
            </a:endParaRPr>
          </a:p>
          <a:p>
            <a:endParaRPr lang="en-US" sz="1000" b="0" i="1" smtClean="0">
              <a:solidFill>
                <a:schemeClr val="accent1"/>
              </a:solidFill>
            </a:endParaRPr>
          </a:p>
          <a:p>
            <a:r>
              <a:rPr lang="en-US" smtClean="0">
                <a:solidFill>
                  <a:schemeClr val="accent1"/>
                </a:solidFill>
              </a:rPr>
              <a:t>Next </a:t>
            </a:r>
            <a:r>
              <a:rPr lang="en-US" smtClean="0">
                <a:solidFill>
                  <a:schemeClr val="accent1"/>
                </a:solidFill>
              </a:rPr>
              <a:t>steps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Bench assembly and commissioning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mtClean="0">
                <a:solidFill>
                  <a:schemeClr val="tx1"/>
                </a:solidFill>
              </a:rPr>
              <a:t>Bench control software, to be based on Tango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9</a:t>
            </a:fld>
            <a:endParaRPr lang="en-US" noProof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40152" y="3001516"/>
            <a:ext cx="2316367" cy="201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4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RF - default">
  <a:themeElements>
    <a:clrScheme name="ESRF">
      <a:dk1>
        <a:sysClr val="windowText" lastClr="000000"/>
      </a:dk1>
      <a:lt1>
        <a:sysClr val="window" lastClr="FFFFFF"/>
      </a:lt1>
      <a:dk2>
        <a:srgbClr val="B7B9BA"/>
      </a:dk2>
      <a:lt2>
        <a:srgbClr val="AF007C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51A026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wide-screen</Template>
  <TotalTime>0</TotalTime>
  <Words>1236</Words>
  <Application>Microsoft Office PowerPoint</Application>
  <PresentationFormat>On-screen Show (16:10)</PresentationFormat>
  <Paragraphs>266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ITCOfficinaSans LT Book</vt:lpstr>
      <vt:lpstr>Wingdings</vt:lpstr>
      <vt:lpstr>ESRF - default</vt:lpstr>
      <vt:lpstr>PowerPoint Presentation</vt:lpstr>
      <vt:lpstr>PowerPoint Presentation</vt:lpstr>
      <vt:lpstr>PowerPoint Presentation</vt:lpstr>
      <vt:lpstr>New Ids installed in 2022</vt:lpstr>
      <vt:lpstr>ID production</vt:lpstr>
      <vt:lpstr>ID production: issues with CPMU</vt:lpstr>
      <vt:lpstr>ID production: CPMU shimming</vt:lpstr>
      <vt:lpstr>ID production</vt:lpstr>
      <vt:lpstr>ID production: Measurement benches</vt:lpstr>
      <vt:lpstr>RF transition issues on CPMUs</vt:lpstr>
      <vt:lpstr>RF Transition issues on CPMUs</vt:lpstr>
      <vt:lpstr>RF Transition issues on CPMUs</vt:lpstr>
      <vt:lpstr>RF Transition issues on CPMUs</vt:lpstr>
      <vt:lpstr>ID low level controls</vt:lpstr>
      <vt:lpstr>PowerPoint Presentation</vt:lpstr>
      <vt:lpstr>Standard Lengths of ID segments</vt:lpstr>
      <vt:lpstr>Straight sections with Two Insertion devices</vt:lpstr>
      <vt:lpstr>Straight sections with Two Insertion devices</vt:lpstr>
      <vt:lpstr>CPMUs in middle position</vt:lpstr>
      <vt:lpstr>Reducing the gaps of In-air undulators</vt:lpstr>
      <vt:lpstr>Reducing the gaps of In-air undulators</vt:lpstr>
      <vt:lpstr>PowerPoint Presentation</vt:lpstr>
      <vt:lpstr>Magnet activities</vt:lpstr>
      <vt:lpstr>PowerPoint Presentation</vt:lpstr>
      <vt:lpstr>IDM staff</vt:lpstr>
      <vt:lpstr>PowerPoint Presentation</vt:lpstr>
    </vt:vector>
  </TitlesOfParts>
  <Company>E.S.R.F.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BEC Gael</dc:creator>
  <cp:lastModifiedBy>LE BEC Gael</cp:lastModifiedBy>
  <cp:revision>568</cp:revision>
  <dcterms:created xsi:type="dcterms:W3CDTF">2019-09-02T06:49:59Z</dcterms:created>
  <dcterms:modified xsi:type="dcterms:W3CDTF">2023-01-23T12:47:41Z</dcterms:modified>
</cp:coreProperties>
</file>