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80" r:id="rId2"/>
    <p:sldId id="293" r:id="rId3"/>
    <p:sldId id="286" r:id="rId4"/>
    <p:sldId id="299" r:id="rId5"/>
    <p:sldId id="300" r:id="rId6"/>
    <p:sldId id="307" r:id="rId7"/>
    <p:sldId id="301" r:id="rId8"/>
    <p:sldId id="305" r:id="rId9"/>
    <p:sldId id="302" r:id="rId10"/>
    <p:sldId id="304" r:id="rId11"/>
    <p:sldId id="313" r:id="rId12"/>
    <p:sldId id="303" r:id="rId13"/>
    <p:sldId id="311" r:id="rId14"/>
    <p:sldId id="308" r:id="rId15"/>
    <p:sldId id="312" r:id="rId16"/>
    <p:sldId id="309" r:id="rId17"/>
    <p:sldId id="289" r:id="rId18"/>
  </p:sldIdLst>
  <p:sldSz cx="9144000" cy="5715000" type="screen16x1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312">
          <p15:clr>
            <a:srgbClr val="A4A3A4"/>
          </p15:clr>
        </p15:guide>
        <p15:guide id="4" orient="horz" pos="855">
          <p15:clr>
            <a:srgbClr val="A4A3A4"/>
          </p15:clr>
        </p15:guide>
        <p15:guide id="5" pos="2880">
          <p15:clr>
            <a:srgbClr val="A4A3A4"/>
          </p15:clr>
        </p15:guide>
        <p15:guide id="6" pos="521">
          <p15:clr>
            <a:srgbClr val="A4A3A4"/>
          </p15:clr>
        </p15:guide>
        <p15:guide id="7" pos="52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ETZ Andrew" initials="GA" lastIdx="2" clrIdx="0">
    <p:extLst>
      <p:ext uri="{19B8F6BF-5375-455C-9EA6-DF929625EA0E}">
        <p15:presenceInfo xmlns:p15="http://schemas.microsoft.com/office/powerpoint/2012/main" userId="S-1-5-21-3199409710-3181040231-3127989257-19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72C4"/>
    <a:srgbClr val="4E5B99"/>
    <a:srgbClr val="B7B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86" autoAdjust="0"/>
    <p:restoredTop sz="94660"/>
  </p:normalViewPr>
  <p:slideViewPr>
    <p:cSldViewPr showGuides="1">
      <p:cViewPr varScale="1">
        <p:scale>
          <a:sx n="149" d="100"/>
          <a:sy n="149" d="100"/>
        </p:scale>
        <p:origin x="992" y="144"/>
      </p:cViewPr>
      <p:guideLst>
        <p:guide orient="horz" pos="1800"/>
        <p:guide orient="horz" pos="288"/>
        <p:guide orient="horz" pos="3312"/>
        <p:guide orient="horz" pos="855"/>
        <p:guide pos="2880"/>
        <p:guide pos="521"/>
        <p:guide pos="52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23/01/2023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8424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827089" y="1"/>
            <a:ext cx="7489825" cy="457729"/>
          </a:xfrm>
          <a:noFill/>
        </p:spPr>
        <p:txBody>
          <a:bodyPr anchor="b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27088" y="457729"/>
            <a:ext cx="7489825" cy="479558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l 66TH MEETING OF THE ESRF l 30-31 May 2014 l Author</a:t>
            </a:r>
          </a:p>
        </p:txBody>
      </p:sp>
      <p:pic>
        <p:nvPicPr>
          <p:cNvPr id="9" name="Image 8" descr="logo_couv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2000" y="1417500"/>
            <a:ext cx="7200000" cy="28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27200" y="126000"/>
            <a:ext cx="82368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351600" y="915000"/>
            <a:ext cx="5612400" cy="2970000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27200" y="915000"/>
            <a:ext cx="2574000" cy="2970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l 66TH MEETING OF THE ESRF l 30-31 May 2014 l Author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l 66TH MEETING OF THE ESRF l 30-31 May 2014 l Author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l 66TH MEETING OF THE ESRF l 30-31 May 2014 l Author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68056" y="5067000"/>
            <a:ext cx="1975944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7200" y="805272"/>
            <a:ext cx="8236800" cy="43319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5587803"/>
            <a:ext cx="611560" cy="1271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26/07/2013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30001" y="5402791"/>
            <a:ext cx="6120000" cy="1770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l 66TH MEETING OF THE ESRF l 30-31 May 2014 l Author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98001" y="5402865"/>
            <a:ext cx="413559" cy="177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Page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4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6"/>
        </a:buClr>
        <a:buSzPct val="80000"/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jira.esrf.fr/browse/ACU-435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jira.esrf.fr/browse/ACU-435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8" descr="logo_couv.jpg"/>
          <p:cNvPicPr>
            <a:picLocks noChangeAspect="1"/>
          </p:cNvPicPr>
          <p:nvPr/>
        </p:nvPicPr>
        <p:blipFill>
          <a:blip r:embed="rId3" cstate="print"/>
          <a:srcRect l="9524" t="12659" r="9524" b="36705"/>
          <a:stretch>
            <a:fillRect/>
          </a:stretch>
        </p:blipFill>
        <p:spPr>
          <a:xfrm>
            <a:off x="107504" y="4873724"/>
            <a:ext cx="3089106" cy="772906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2261619F-1E19-6A49-B746-55675E6E1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5212"/>
            <a:ext cx="91440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GB" sz="1600" b="1" kern="0" dirty="0">
                <a:solidFill>
                  <a:srgbClr val="132577"/>
                </a:solidFill>
              </a:rPr>
              <a:t>ASD Workshop - January 24</a:t>
            </a:r>
            <a:r>
              <a:rPr lang="en-GB" sz="1600" b="1" kern="0" baseline="30000" dirty="0">
                <a:solidFill>
                  <a:srgbClr val="132577"/>
                </a:solidFill>
              </a:rPr>
              <a:t>th</a:t>
            </a:r>
            <a:r>
              <a:rPr lang="en-GB" sz="1600" b="1" kern="0" dirty="0">
                <a:solidFill>
                  <a:srgbClr val="132577"/>
                </a:solidFill>
              </a:rPr>
              <a:t>, 2023</a:t>
            </a:r>
            <a:endParaRPr lang="en-US" sz="1600" b="1" dirty="0">
              <a:solidFill>
                <a:srgbClr val="002060"/>
              </a:solidFill>
              <a:latin typeface="+mj-lt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US" sz="2400" b="1" dirty="0">
                <a:solidFill>
                  <a:srgbClr val="002060"/>
                </a:solidFill>
              </a:rPr>
              <a:t>2023 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Accelerator Control Activities</a:t>
            </a:r>
            <a:endParaRPr lang="en-US" sz="2400" b="1" dirty="0">
              <a:solidFill>
                <a:srgbClr val="002060"/>
              </a:solidFill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US" sz="1600" b="1" dirty="0">
                <a:solidFill>
                  <a:srgbClr val="4E5B99"/>
                </a:solidFill>
                <a:latin typeface="+mj-lt"/>
              </a:rPr>
              <a:t>Nicolas Leclercq</a:t>
            </a:r>
            <a:endParaRPr lang="en-GB" sz="900" b="1" i="1" kern="0" dirty="0">
              <a:solidFill>
                <a:srgbClr val="4E5B99"/>
              </a:solidFill>
              <a:latin typeface="+mj-lt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GB" sz="1400" kern="0" dirty="0">
                <a:solidFill>
                  <a:srgbClr val="132577"/>
                </a:solidFill>
                <a:latin typeface="+mj-lt"/>
              </a:rPr>
              <a:t>on behalf of the Accelerator Control Unit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03A12AF-F895-1C67-3AA6-E96815F7C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3001" y="1633364"/>
            <a:ext cx="5697997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lh3.googleusercontent.com/khGlfF7oZ3kNJPfBrZXhzubSEkR5ageBa-b3cSweDH6rgIYon7Vzas4sP5qmTHvncVsnnxwODUsO2i5fM04-wuK1-Th0sJegL5AmEDxHqEH59flqeH3-eMFhQ4fgJzbShqIjNqFr17fPy8SPG1bfK66D2w=s2048">
            <a:extLst>
              <a:ext uri="{FF2B5EF4-FFF2-40B4-BE49-F238E27FC236}">
                <a16:creationId xmlns:a16="http://schemas.microsoft.com/office/drawing/2014/main" id="{4D04E7BE-90F4-F098-CA62-0D8E29FE5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5412"/>
            <a:ext cx="7560840" cy="312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B5091D5-6CCB-034F-ACE1-C207B61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Highlights 2022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FC18B0-CCF4-4240-B0AA-2FA101E26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200" y="805272"/>
            <a:ext cx="8236800" cy="435648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First web app. deployed in the CTRM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b="1" dirty="0"/>
              <a:t>dashboard</a:t>
            </a:r>
            <a:r>
              <a:rPr lang="en-US" dirty="0"/>
              <a:t> on top of the (new) beam killer Tango device 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b="1" dirty="0" err="1"/>
              <a:t>jupyter</a:t>
            </a:r>
            <a:r>
              <a:rPr lang="en-US" b="1" dirty="0"/>
              <a:t> notebook (python)</a:t>
            </a:r>
            <a:r>
              <a:rPr lang="en-US" dirty="0"/>
              <a:t> converted into a web application using </a:t>
            </a:r>
            <a:r>
              <a:rPr lang="en-US" b="1" dirty="0"/>
              <a:t>Voilà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dirty="0"/>
              <a:t>a POC related to our reflection on the future of the GUIs (see perspectives for 2023)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F1437B-E679-4E4D-8319-E63C8AC81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0D241E-05AF-0D49-A34D-082C831ED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10</a:t>
            </a:fld>
            <a:endParaRPr lang="en-US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3F5E6B-5D3B-9345-94DA-E5B56D993C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ASD Workshop 2023 – ISDD-SWG-ACU Activities – Nicolas Leclercq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196616-0D84-DF4A-944B-2ADF2B7906B2}"/>
              </a:ext>
            </a:extLst>
          </p:cNvPr>
          <p:cNvSpPr txBox="1"/>
          <p:nvPr/>
        </p:nvSpPr>
        <p:spPr>
          <a:xfrm>
            <a:off x="278741" y="1897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8FE8930-C236-F62A-50C9-AFBC28C90B19}"/>
              </a:ext>
            </a:extLst>
          </p:cNvPr>
          <p:cNvSpPr txBox="1"/>
          <p:nvPr/>
        </p:nvSpPr>
        <p:spPr>
          <a:xfrm>
            <a:off x="2249742" y="5200424"/>
            <a:ext cx="46445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lvl="3"/>
            <a:r>
              <a:rPr lang="en-US" sz="900" b="1" dirty="0">
                <a:latin typeface="Helvetica" pitchFamily="2" charset="0"/>
              </a:rPr>
              <a:t>a Firefox tab rendering the Beam Killer dashboard - </a:t>
            </a:r>
            <a:r>
              <a:rPr lang="en-US" sz="900" b="1" i="0" strike="noStrike" dirty="0">
                <a:solidFill>
                  <a:srgbClr val="4372C4"/>
                </a:solidFill>
                <a:effectLst/>
                <a:latin typeface="Helvetica" pitchFamily="2" charset="0"/>
              </a:rPr>
              <a:t>courtesy of Lee Carver</a:t>
            </a:r>
            <a:endParaRPr lang="en-US" sz="900" b="1" dirty="0">
              <a:solidFill>
                <a:srgbClr val="4372C4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4E26810-92DB-629D-8ECA-10587F91A42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7020272" y="766604"/>
            <a:ext cx="598793" cy="69272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AF74B58-D87E-3E27-3EA6-2A63D25A609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7668344" y="1013869"/>
            <a:ext cx="1128084" cy="46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1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58965188-A015-8476-D6CD-0F408223DB8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11472" y="1114962"/>
            <a:ext cx="4752528" cy="40222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67BB4A0-C935-8B3D-7F13-383E0514D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Highlights 2022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F98910-60D8-B36B-01AF-79A423057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Upgrading the Machine Status web page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dirty="0"/>
              <a:t>the underlying technology obsolete 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 err="1"/>
              <a:t>Jyse</a:t>
            </a:r>
            <a:r>
              <a:rPr lang="en-US" dirty="0"/>
              <a:t> (supplier no longer exists)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dirty="0"/>
              <a:t>backend by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ISDD-SWG-</a:t>
            </a:r>
            <a:r>
              <a:rPr lang="en-US" dirty="0"/>
              <a:t>ACU 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/>
              <a:t>bridge to Tango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/>
              <a:t>done, to validate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dirty="0"/>
              <a:t>frontend by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ISDD-SWG-</a:t>
            </a:r>
            <a:r>
              <a:rPr lang="en-US" dirty="0"/>
              <a:t>DAU 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/>
              <a:t>GUI (dashboard)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/>
              <a:t>in progress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dirty="0"/>
              <a:t>part of our reflection on the future of our GUIs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/>
              <a:t>pure web app 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/>
              <a:t>based on specific techs (e.g., React) 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4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938850-B797-1541-8362-81A6C59B7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5460611-E708-2A1C-F23D-FBE60F5A2A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11</a:t>
            </a:fld>
            <a:endParaRPr lang="en-US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15A5AE2-D4C3-D3ED-5D74-1B7DB53BC04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l 66TH MEETING OF THE ESRF l 30-31 May 2014 l Author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9C6FE05-2670-04A8-B578-A4306BCFD1E2}"/>
              </a:ext>
            </a:extLst>
          </p:cNvPr>
          <p:cNvSpPr txBox="1"/>
          <p:nvPr/>
        </p:nvSpPr>
        <p:spPr>
          <a:xfrm>
            <a:off x="278741" y="1897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24426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5091D5-6CCB-034F-ACE1-C207B61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Perspectives for 2023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FC18B0-CCF4-4240-B0AA-2FA101E26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200" y="805272"/>
            <a:ext cx="8236800" cy="42124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Finalize the refurbishment the Magnets/PS ecosystem (Beam </a:t>
            </a:r>
            <a:r>
              <a:rPr lang="en-US" dirty="0" err="1"/>
              <a:t>Dyn</a:t>
            </a:r>
            <a:r>
              <a:rPr lang="en-US" dirty="0"/>
              <a:t>., PSG)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dirty="0" err="1"/>
              <a:t>autocor</a:t>
            </a:r>
            <a:r>
              <a:rPr lang="en-US" dirty="0"/>
              <a:t> + {HSM, </a:t>
            </a:r>
            <a:r>
              <a:rPr lang="en-US" dirty="0" err="1"/>
              <a:t>Comeca</a:t>
            </a:r>
            <a:r>
              <a:rPr lang="en-US" dirty="0"/>
              <a:t> </a:t>
            </a:r>
            <a:r>
              <a:rPr lang="en-US" dirty="0" err="1"/>
              <a:t>Statum</a:t>
            </a:r>
            <a:r>
              <a:rPr lang="en-US" dirty="0"/>
              <a:t>} + cycling 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Integration of the 352 MHz SSA (RF)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dirty="0"/>
              <a:t>ready, waiting for dev. platform from JEMA (control interface)	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Extension of the FOFB to 320 BPMs (DIAGs)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dirty="0"/>
              <a:t>main idea: add the Spark units to the FOFB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dirty="0"/>
              <a:t>already working (functionally speaking) some remaining tasks for ACU &amp; </a:t>
            </a:r>
            <a:r>
              <a:rPr lang="en-US" dirty="0" err="1"/>
              <a:t>Diags</a:t>
            </a:r>
            <a:endParaRPr lang="en-US" dirty="0"/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Contribute to Inj. Perturbations Studies (Beam </a:t>
            </a:r>
            <a:r>
              <a:rPr lang="en-US" dirty="0" err="1"/>
              <a:t>Dyn</a:t>
            </a:r>
            <a:r>
              <a:rPr lang="en-US" dirty="0"/>
              <a:t>., DIAGs, </a:t>
            </a:r>
            <a:r>
              <a:rPr lang="en-US" dirty="0" err="1"/>
              <a:t>MachOp</a:t>
            </a:r>
            <a:r>
              <a:rPr lang="en-US" dirty="0"/>
              <a:t>)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dirty="0"/>
              <a:t>e.g., finalize emittance measurement sync. with 4Hz inj. signal 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/>
              <a:t>in production since 01/2023, auto-gain sporadic pb. to be fixed,  recently proved to be of interest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dirty="0"/>
              <a:t>more to come…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F1437B-E679-4E4D-8319-E63C8AC81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0D241E-05AF-0D49-A34D-082C831ED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12</a:t>
            </a:fld>
            <a:endParaRPr lang="en-US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3F5E6B-5D3B-9345-94DA-E5B56D993C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ASD Workshop 2023 – ISDD-SWG-ACU Activities – Nicolas Leclercq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196616-0D84-DF4A-944B-2ADF2B7906B2}"/>
              </a:ext>
            </a:extLst>
          </p:cNvPr>
          <p:cNvSpPr txBox="1"/>
          <p:nvPr/>
        </p:nvSpPr>
        <p:spPr>
          <a:xfrm>
            <a:off x="278741" y="1897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19447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5091D5-6CCB-034F-ACE1-C207B61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Perspectives for 2023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FC18B0-CCF4-4240-B0AA-2FA101E26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200" y="805272"/>
            <a:ext cx="8236800" cy="42124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Progress in our reflection on the future of our GUIs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dirty="0"/>
              <a:t>TAURUS workshop at the ESRF on March 7th &amp; 8th 2023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/>
              <a:t>part of </a:t>
            </a:r>
            <a:r>
              <a:rPr lang="en-US" b="1" dirty="0"/>
              <a:t>Tango SIG </a:t>
            </a:r>
            <a:r>
              <a:rPr lang="en-US" dirty="0"/>
              <a:t>workshops series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/>
              <a:t>feedback &amp; strategy for the future –  talks by both operation &amp; computing teams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/>
              <a:t>please visit </a:t>
            </a:r>
            <a:r>
              <a:rPr lang="en-US" b="1" dirty="0">
                <a:solidFill>
                  <a:srgbClr val="4372C4"/>
                </a:solidFill>
              </a:rPr>
              <a:t>https://</a:t>
            </a:r>
            <a:r>
              <a:rPr lang="en-US" b="1" dirty="0" err="1">
                <a:solidFill>
                  <a:srgbClr val="4372C4"/>
                </a:solidFill>
              </a:rPr>
              <a:t>indico.esrf.fr</a:t>
            </a:r>
            <a:r>
              <a:rPr lang="en-US" b="1" dirty="0">
                <a:solidFill>
                  <a:srgbClr val="4372C4"/>
                </a:solidFill>
              </a:rPr>
              <a:t>/event/76</a:t>
            </a:r>
            <a:r>
              <a:rPr lang="en-US" dirty="0"/>
              <a:t> </a:t>
            </a:r>
          </a:p>
          <a:p>
            <a:pPr lvl="4" indent="0">
              <a:buNone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Launch a series of discussions about “large scale data logging” 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dirty="0"/>
              <a:t>prerequisite for any (modern) data-driven tools &amp; services 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/>
              <a:t>e.g., machine studies, advanced post-mortem analysis, AI-based models (datasets), etc.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fr-FR" b="0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brainstorming</a:t>
            </a:r>
            <a:r>
              <a:rPr lang="en-US" dirty="0"/>
              <a:t> meetings → interest, needs, means &amp; cost… worth it?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/>
              <a:t>→ yes → 📄 proposal → official project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/>
              <a:t>→ no →🗑️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dirty="0"/>
              <a:t>several aspects: hardware, software, infrastructure → services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F1437B-E679-4E4D-8319-E63C8AC81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0D241E-05AF-0D49-A34D-082C831ED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13</a:t>
            </a:fld>
            <a:endParaRPr lang="en-US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3F5E6B-5D3B-9345-94DA-E5B56D993C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ASD Workshop 2023 – ISDD-SWG-ACU Activities – Nicolas Leclercq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196616-0D84-DF4A-944B-2ADF2B7906B2}"/>
              </a:ext>
            </a:extLst>
          </p:cNvPr>
          <p:cNvSpPr txBox="1"/>
          <p:nvPr/>
        </p:nvSpPr>
        <p:spPr>
          <a:xfrm>
            <a:off x="278741" y="1897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43964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5091D5-6CCB-034F-ACE1-C207B61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Perspectives for 2023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89FC18B0-CCF4-4240-B0AA-2FA101E266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7200" y="805272"/>
                <a:ext cx="8236800" cy="4212468"/>
              </a:xfrm>
            </p:spPr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and obviously…</a:t>
                </a:r>
              </a:p>
              <a:p>
                <a:pPr marL="642938" lvl="3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maintain a strong involvement in the development and the governance of</a:t>
                </a:r>
              </a:p>
              <a:p>
                <a:pPr marL="642938" lvl="3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continue to support the daily operation of EBS</a:t>
                </a:r>
              </a:p>
              <a:p>
                <a:pPr marL="1447800" lvl="4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for non-trivial requests: meet the ACU team members, brainstorm, agree on what to do…</a:t>
                </a:r>
              </a:p>
              <a:p>
                <a:pPr marL="1447800" lvl="4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… then put the outcomes (specs) of your exchanges in a… </a:t>
                </a:r>
                <a:r>
                  <a:rPr lang="en-US" b="1" dirty="0"/>
                  <a:t>Jira ticket</a:t>
                </a:r>
                <a:r>
                  <a:rPr lang="en-US" dirty="0"/>
                  <a:t>!</a:t>
                </a:r>
              </a:p>
              <a:p>
                <a:pPr marL="1447800" lvl="4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       `</a:t>
                </a:r>
                <a:r>
                  <a:rPr lang="fr-FR" b="0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specs to validation follow-up &amp; </a:t>
                </a:r>
                <a:r>
                  <a:rPr lang="en-US" dirty="0">
                    <a:solidFill>
                      <a:srgbClr val="4372C4"/>
                    </a:solidFill>
                    <a:hlinkClick r:id="rId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traceability</a:t>
                </a:r>
                <a:endParaRPr lang="en-US" dirty="0">
                  <a:solidFill>
                    <a:srgbClr val="4372C4"/>
                  </a:solidFill>
                </a:endParaRPr>
              </a:p>
              <a:p>
                <a:pPr marL="1447800" lvl="4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each ASD group can create as many tickets as necessary but please …</a:t>
                </a:r>
              </a:p>
              <a:p>
                <a:pPr marL="1447800" lvl="4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… </a:t>
                </a:r>
                <a:r>
                  <a:rPr lang="en-US" b="1" dirty="0"/>
                  <a:t>provide us with visibility on the 2 “current priorities” using the dedicated flag</a:t>
                </a:r>
              </a:p>
              <a:p>
                <a:pPr marL="1447800" lvl="4" indent="-285750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642938" lvl="3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642938" lvl="3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  <a:p>
                <a:pPr marL="642938" lvl="3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89FC18B0-CCF4-4240-B0AA-2FA101E266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200" y="805272"/>
                <a:ext cx="8236800" cy="4212468"/>
              </a:xfrm>
              <a:blipFill>
                <a:blip r:embed="rId3"/>
                <a:stretch>
                  <a:fillRect l="-1541" t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F1437B-E679-4E4D-8319-E63C8AC81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0D241E-05AF-0D49-A34D-082C831ED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14</a:t>
            </a:fld>
            <a:endParaRPr lang="en-US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3F5E6B-5D3B-9345-94DA-E5B56D993C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ASD Workshop 2023 – ISDD-SWG-ACU Activities – Nicolas Leclercq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196616-0D84-DF4A-944B-2ADF2B7906B2}"/>
              </a:ext>
            </a:extLst>
          </p:cNvPr>
          <p:cNvSpPr txBox="1"/>
          <p:nvPr/>
        </p:nvSpPr>
        <p:spPr>
          <a:xfrm>
            <a:off x="278741" y="1897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BBB042E5-6323-744E-0CA9-9E6D010C4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251" y="1162301"/>
            <a:ext cx="873330" cy="26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54A0A99-E701-CE6C-2931-A60590E3AE55}"/>
              </a:ext>
            </a:extLst>
          </p:cNvPr>
          <p:cNvSpPr txBox="1"/>
          <p:nvPr/>
        </p:nvSpPr>
        <p:spPr>
          <a:xfrm>
            <a:off x="6876256" y="192139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😱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EB7F058-5B3F-F88A-FFCB-BB16DE3561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2973350"/>
            <a:ext cx="6156913" cy="2181306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B0C7F678-5D3B-BD40-0B07-C7CDA0594171}"/>
              </a:ext>
            </a:extLst>
          </p:cNvPr>
          <p:cNvSpPr/>
          <p:nvPr/>
        </p:nvSpPr>
        <p:spPr>
          <a:xfrm>
            <a:off x="1926177" y="4701542"/>
            <a:ext cx="23762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2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B2B236F-B22B-885F-2F6D-9083FA99B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112" y="2862502"/>
            <a:ext cx="6996976" cy="247895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B5091D5-6CCB-034F-ACE1-C207B61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Perspectives for 2023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89FC18B0-CCF4-4240-B0AA-2FA101E266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7200" y="805272"/>
                <a:ext cx="8236800" cy="4212468"/>
              </a:xfrm>
            </p:spPr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and obviously…</a:t>
                </a:r>
              </a:p>
              <a:p>
                <a:pPr marL="642938" lvl="3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maintain a strong involvement in the development and the governance of</a:t>
                </a:r>
              </a:p>
              <a:p>
                <a:pPr marL="642938" lvl="3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continue to support the daily operation of EBS</a:t>
                </a:r>
              </a:p>
              <a:p>
                <a:pPr marL="1447800" lvl="4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for non-trivial requests: meet the ACU team members, brainstorm, agree on what to do…</a:t>
                </a:r>
              </a:p>
              <a:p>
                <a:pPr marL="1447800" lvl="4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… then put the outcomes (specs) of your exchanges in a… </a:t>
                </a:r>
                <a:r>
                  <a:rPr lang="en-US" b="1" dirty="0"/>
                  <a:t>Jira ticket</a:t>
                </a:r>
                <a:r>
                  <a:rPr lang="en-US" dirty="0"/>
                  <a:t>!</a:t>
                </a:r>
              </a:p>
              <a:p>
                <a:pPr marL="1447800" lvl="4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       `</a:t>
                </a:r>
                <a:r>
                  <a:rPr lang="fr-FR" b="0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specs to validation follow-up &amp; </a:t>
                </a:r>
                <a:r>
                  <a:rPr lang="en-US" dirty="0">
                    <a:solidFill>
                      <a:srgbClr val="4372C4"/>
                    </a:solidFill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traceability</a:t>
                </a:r>
                <a:endParaRPr lang="en-US" dirty="0">
                  <a:solidFill>
                    <a:srgbClr val="4372C4"/>
                  </a:solidFill>
                </a:endParaRPr>
              </a:p>
              <a:p>
                <a:pPr marL="1447800" lvl="4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each ASD group can create as many tickets as necessary but please …</a:t>
                </a:r>
              </a:p>
              <a:p>
                <a:pPr marL="1447800" lvl="4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… </a:t>
                </a:r>
                <a:r>
                  <a:rPr lang="en-US" b="1" dirty="0"/>
                  <a:t>provide us with visibility on the 2 “current priorities” using the dedicated flag</a:t>
                </a:r>
              </a:p>
              <a:p>
                <a:pPr marL="1447800" lvl="4" indent="-285750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642938" lvl="3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642938" lvl="3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  <a:p>
                <a:pPr marL="642938" lvl="3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89FC18B0-CCF4-4240-B0AA-2FA101E266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200" y="805272"/>
                <a:ext cx="8236800" cy="4212468"/>
              </a:xfrm>
              <a:blipFill>
                <a:blip r:embed="rId4"/>
                <a:stretch>
                  <a:fillRect l="-1541" t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F1437B-E679-4E4D-8319-E63C8AC81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0D241E-05AF-0D49-A34D-082C831ED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15</a:t>
            </a:fld>
            <a:endParaRPr lang="en-US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3F5E6B-5D3B-9345-94DA-E5B56D993C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ASD Workshop 2023 – ISDD-SWG-ACU Activities – Nicolas Leclercq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196616-0D84-DF4A-944B-2ADF2B7906B2}"/>
              </a:ext>
            </a:extLst>
          </p:cNvPr>
          <p:cNvSpPr txBox="1"/>
          <p:nvPr/>
        </p:nvSpPr>
        <p:spPr>
          <a:xfrm>
            <a:off x="278741" y="1897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BBB042E5-6323-744E-0CA9-9E6D010C4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251" y="1162301"/>
            <a:ext cx="873330" cy="26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54A0A99-E701-CE6C-2931-A60590E3AE55}"/>
              </a:ext>
            </a:extLst>
          </p:cNvPr>
          <p:cNvSpPr txBox="1"/>
          <p:nvPr/>
        </p:nvSpPr>
        <p:spPr>
          <a:xfrm>
            <a:off x="6660232" y="192139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😱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3A047996-E78C-5342-6E61-C49545B10A4E}"/>
              </a:ext>
            </a:extLst>
          </p:cNvPr>
          <p:cNvSpPr/>
          <p:nvPr/>
        </p:nvSpPr>
        <p:spPr>
          <a:xfrm>
            <a:off x="4211960" y="4351330"/>
            <a:ext cx="1152128" cy="8282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E8D3FA42-4216-5DFA-DB62-C05D35FF1A2D}"/>
              </a:ext>
            </a:extLst>
          </p:cNvPr>
          <p:cNvSpPr/>
          <p:nvPr/>
        </p:nvSpPr>
        <p:spPr>
          <a:xfrm>
            <a:off x="1187624" y="2801170"/>
            <a:ext cx="1296144" cy="3921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F2726B6-2F23-854C-C60B-06EF00AA7D3B}"/>
              </a:ext>
            </a:extLst>
          </p:cNvPr>
          <p:cNvSpPr/>
          <p:nvPr/>
        </p:nvSpPr>
        <p:spPr>
          <a:xfrm>
            <a:off x="6300192" y="3361556"/>
            <a:ext cx="1944216" cy="288032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93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5091D5-6CCB-034F-ACE1-C207B61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FC18B0-CCF4-4240-B0AA-2FA101E26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200" y="805272"/>
            <a:ext cx="8236800" cy="42124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ACU is aligned with the strategic objectives of the ESRF </a:t>
            </a:r>
            <a:r>
              <a:rPr lang="en-US" baseline="30000" dirty="0"/>
              <a:t>(     )</a:t>
            </a:r>
            <a:r>
              <a:rPr lang="en-US" dirty="0"/>
              <a:t> 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dirty="0"/>
              <a:t>we are consolidating the EBS control system 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/>
              <a:t>enhance (fixes &amp; new features), industrialize (reliability)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/>
              <a:t>leverage knowledge, (when needed) dare to change or transform to ensure long term maintainability</a:t>
            </a:r>
          </a:p>
          <a:p>
            <a:pPr lvl="4" indent="0">
              <a:buNone/>
            </a:pPr>
            <a:endParaRPr lang="en-US" dirty="0"/>
          </a:p>
          <a:p>
            <a:pPr lvl="4" indent="0">
              <a:buNone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…while having a look to the future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dirty="0"/>
              <a:t>stay tuned, look around, visit &amp; talk to peers, join/animate tech. communities</a:t>
            </a:r>
          </a:p>
          <a:p>
            <a:endParaRPr lang="en-US" dirty="0"/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F1437B-E679-4E4D-8319-E63C8AC81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0D241E-05AF-0D49-A34D-082C831ED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16</a:t>
            </a:fld>
            <a:endParaRPr lang="en-US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3F5E6B-5D3B-9345-94DA-E5B56D993C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ASD Workshop 2023 – ISDD-SWG-ACU Activities – Nicolas Leclercq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196616-0D84-DF4A-944B-2ADF2B7906B2}"/>
              </a:ext>
            </a:extLst>
          </p:cNvPr>
          <p:cNvSpPr txBox="1"/>
          <p:nvPr/>
        </p:nvSpPr>
        <p:spPr>
          <a:xfrm>
            <a:off x="278741" y="1897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5BEFAE3-7C80-FBB4-D861-96702EA4F586}"/>
              </a:ext>
            </a:extLst>
          </p:cNvPr>
          <p:cNvSpPr txBox="1"/>
          <p:nvPr/>
        </p:nvSpPr>
        <p:spPr>
          <a:xfrm>
            <a:off x="7143663" y="1173453"/>
            <a:ext cx="421911" cy="450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🤓</a:t>
            </a:r>
            <a:r>
              <a:rPr lang="en-US" sz="16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525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5091D5-6CCB-034F-ACE1-C207B61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BEHALF of ACU, THANKS for YOUR ATTENTION!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F1437B-E679-4E4D-8319-E63C8AC81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0D241E-05AF-0D49-A34D-082C831ED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17</a:t>
            </a:fld>
            <a:endParaRPr lang="en-US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3F5E6B-5D3B-9345-94DA-E5B56D993C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ASD Workshop 2023 – ISDD-SWG-ACU Activities – Nicolas Leclercq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DE09224-8436-424A-AEE3-DFC36369F5C3}"/>
              </a:ext>
            </a:extLst>
          </p:cNvPr>
          <p:cNvSpPr txBox="1"/>
          <p:nvPr/>
        </p:nvSpPr>
        <p:spPr>
          <a:xfrm>
            <a:off x="278741" y="1897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10" name="Picture 2" descr="http://ebs.esrf.fr/wp-content/uploads/2015/09/esrf-header-day.jpg">
            <a:extLst>
              <a:ext uri="{FF2B5EF4-FFF2-40B4-BE49-F238E27FC236}">
                <a16:creationId xmlns:a16="http://schemas.microsoft.com/office/drawing/2014/main" id="{AB7BCFC3-05C5-0241-B0D4-86D5B8990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00" y="697260"/>
            <a:ext cx="8784000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3158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5091D5-6CCB-034F-ACE1-C207B61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F1437B-E679-4E4D-8319-E63C8AC81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0D241E-05AF-0D49-A34D-082C831ED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2</a:t>
            </a:fld>
            <a:endParaRPr lang="en-US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3F5E6B-5D3B-9345-94DA-E5B56D993C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ASD Workshop 2023 – ISDD-SWG-ACU Activities – Nicolas Leclercq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196616-0D84-DF4A-944B-2ADF2B7906B2}"/>
              </a:ext>
            </a:extLst>
          </p:cNvPr>
          <p:cNvSpPr txBox="1"/>
          <p:nvPr/>
        </p:nvSpPr>
        <p:spPr>
          <a:xfrm>
            <a:off x="278741" y="1897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5B39C76-C652-1CCA-BA89-34634C004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805272"/>
            <a:ext cx="8381304" cy="44284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Evolution of the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Highlights from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Some Perspectives for 2023</a:t>
            </a:r>
          </a:p>
          <a:p>
            <a:endParaRPr lang="en-US" dirty="0"/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47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5091D5-6CCB-034F-ACE1-C207B61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the STAFF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FC18B0-CCF4-4240-B0AA-2FA101E26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805272"/>
            <a:ext cx="8280432" cy="42844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Bye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Welcome</a:t>
            </a:r>
            <a:endParaRPr lang="en-US" sz="4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F1437B-E679-4E4D-8319-E63C8AC81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0D241E-05AF-0D49-A34D-082C831ED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3</a:t>
            </a:fld>
            <a:endParaRPr lang="en-US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3F5E6B-5D3B-9345-94DA-E5B56D993C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ASD Workshop 2023 – ISDD-SWG-ACU Activities – Nicolas Leclercq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196616-0D84-DF4A-944B-2ADF2B7906B2}"/>
              </a:ext>
            </a:extLst>
          </p:cNvPr>
          <p:cNvSpPr txBox="1"/>
          <p:nvPr/>
        </p:nvSpPr>
        <p:spPr>
          <a:xfrm>
            <a:off x="278741" y="1897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5122" name="Picture 2" descr="Icône utilisateur: avalient">
            <a:extLst>
              <a:ext uri="{FF2B5EF4-FFF2-40B4-BE49-F238E27FC236}">
                <a16:creationId xmlns:a16="http://schemas.microsoft.com/office/drawing/2014/main" id="{2904C94E-C670-304E-A12F-4F1166A9E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239" y="1155951"/>
            <a:ext cx="1160415" cy="116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26B1F246-1A36-4641-BB3D-B090E5C99A03}"/>
              </a:ext>
            </a:extLst>
          </p:cNvPr>
          <p:cNvSpPr txBox="1"/>
          <p:nvPr/>
        </p:nvSpPr>
        <p:spPr>
          <a:xfrm>
            <a:off x="3671759" y="2285950"/>
            <a:ext cx="15408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Arthur Valiente </a:t>
            </a:r>
          </a:p>
          <a:p>
            <a:pPr algn="ctr"/>
            <a:r>
              <a:rPr lang="en-US" sz="1050" dirty="0"/>
              <a:t>left mid. October 2022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772B427-11D5-BCAC-316E-BD202EFD7389}"/>
              </a:ext>
            </a:extLst>
          </p:cNvPr>
          <p:cNvSpPr txBox="1"/>
          <p:nvPr/>
        </p:nvSpPr>
        <p:spPr>
          <a:xfrm>
            <a:off x="3728657" y="4746258"/>
            <a:ext cx="142699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Candidate Selected</a:t>
            </a:r>
          </a:p>
          <a:p>
            <a:pPr algn="ctr"/>
            <a:r>
              <a:rPr lang="en-US" sz="1050" dirty="0"/>
              <a:t>Wait and see…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7AEC3D9-3A8F-9988-3DD1-DEF853DE0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526" y="3512090"/>
            <a:ext cx="1152128" cy="124165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ED1EC474-CE54-F332-1383-231BCC50D331}"/>
              </a:ext>
            </a:extLst>
          </p:cNvPr>
          <p:cNvSpPr txBox="1"/>
          <p:nvPr/>
        </p:nvSpPr>
        <p:spPr>
          <a:xfrm>
            <a:off x="2339752" y="3217541"/>
            <a:ext cx="7200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🤝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B5D5996-CBFE-0F65-EEE6-6BEA9C98A8AE}"/>
              </a:ext>
            </a:extLst>
          </p:cNvPr>
          <p:cNvSpPr txBox="1"/>
          <p:nvPr/>
        </p:nvSpPr>
        <p:spPr>
          <a:xfrm>
            <a:off x="1529826" y="1170391"/>
            <a:ext cx="8099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👋</a:t>
            </a:r>
          </a:p>
        </p:txBody>
      </p:sp>
    </p:spTree>
    <p:extLst>
      <p:ext uri="{BB962C8B-B14F-4D97-AF65-F5344CB8AC3E}">
        <p14:creationId xmlns:p14="http://schemas.microsoft.com/office/powerpoint/2010/main" val="1286261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C891022-2285-11A1-D82B-F14415925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806" y="1201316"/>
            <a:ext cx="515319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B5091D5-6CCB-034F-ACE1-C207B61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Highlights 2022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FC18B0-CCF4-4240-B0AA-2FA101E26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805272"/>
            <a:ext cx="8352928" cy="45005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Refurbishment of the {Magnets, Power Supplies} Ecosystem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dirty="0"/>
              <a:t>Motivations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/>
              <a:t>ensure long term maintenance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/>
              <a:t>enhance com. with hardware units and interaction between software components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/>
              <a:t>enhance performances &amp; ergonomics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dirty="0"/>
              <a:t>Expected Added Value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/>
              <a:t>maintainability, extendibility &amp; flexibility (</a:t>
            </a:r>
            <a:r>
              <a:rPr lang="en-US" dirty="0" err="1"/>
              <a:t>e.g</a:t>
            </a:r>
            <a:r>
              <a:rPr lang="en-US" dirty="0"/>
              <a:t>, local/specific magnetic config.) 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/>
              <a:t>ergonomics: change optics params. while the slow orbit feedback (a.k.a., </a:t>
            </a:r>
            <a:r>
              <a:rPr lang="en-US" dirty="0" err="1"/>
              <a:t>autocor</a:t>
            </a:r>
            <a:r>
              <a:rPr lang="en-US" dirty="0"/>
              <a:t>) is running 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/>
              <a:t>performances: allow simultaneous </a:t>
            </a:r>
            <a:r>
              <a:rPr lang="en-US" dirty="0" err="1"/>
              <a:t>autocor</a:t>
            </a:r>
            <a:r>
              <a:rPr lang="en-US" dirty="0"/>
              <a:t> correction in both H &amp; V plane + increase corr. frequency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dirty="0"/>
              <a:t>Constraints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/>
              <a:t>modify/test software components representing </a:t>
            </a:r>
            <a:r>
              <a:rPr lang="en-US" b="1" dirty="0"/>
              <a:t>22% of the control system 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/>
              <a:t>(4800 Tango devices among the +26500 running in the control system)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/>
              <a:t>… </a:t>
            </a:r>
            <a:r>
              <a:rPr lang="en-US" b="1" dirty="0"/>
              <a:t>without impacting the daily operation of the machine!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/>
              <a:t>sentenced to do better than the previous design/implementation (V1)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dirty="0"/>
              <a:t>How to Achieve these Goals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b="1" dirty="0"/>
              <a:t>leverage knowledge </a:t>
            </a:r>
            <a:r>
              <a:rPr lang="en-US" dirty="0"/>
              <a:t>acquired while developing V1 (learning while doing), </a:t>
            </a:r>
            <a:r>
              <a:rPr lang="en-US" b="1" dirty="0"/>
              <a:t>manage risk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b="1" dirty="0"/>
              <a:t>promote offline development &amp; validation </a:t>
            </a:r>
            <a:r>
              <a:rPr lang="en-US" dirty="0"/>
              <a:t>→ major role played by the (enhanced) </a:t>
            </a:r>
            <a:r>
              <a:rPr lang="en-US" b="1" dirty="0"/>
              <a:t>EBS simulator 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b="1" dirty="0"/>
              <a:t>optimize online tests </a:t>
            </a:r>
            <a:r>
              <a:rPr lang="en-US" dirty="0"/>
              <a:t>→ dedicated installation/rollback tool for MDT sessions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447800" lvl="4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447800" lvl="4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F1437B-E679-4E4D-8319-E63C8AC81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0D241E-05AF-0D49-A34D-082C831ED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4</a:t>
            </a:fld>
            <a:endParaRPr lang="en-US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3F5E6B-5D3B-9345-94DA-E5B56D993C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ASD Workshop 2023 – ISDD-SWG-ACU Activities – Nicolas Leclercq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196616-0D84-DF4A-944B-2ADF2B7906B2}"/>
              </a:ext>
            </a:extLst>
          </p:cNvPr>
          <p:cNvSpPr txBox="1"/>
          <p:nvPr/>
        </p:nvSpPr>
        <p:spPr>
          <a:xfrm>
            <a:off x="278741" y="1897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7919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C891022-2285-11A1-D82B-F14415925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806" y="1201316"/>
            <a:ext cx="515319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B5091D5-6CCB-034F-ACE1-C207B61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Highlights 2022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FC18B0-CCF4-4240-B0AA-2FA101E26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805272"/>
            <a:ext cx="8280432" cy="45005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Refurbishment of the {Magnets, Power Supplies} Ecosystem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dirty="0"/>
              <a:t>Status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/>
              <a:t>magnets part done – in production since Oct. 2022 → the major change is validated!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/>
              <a:t>significative progress on power supplies &amp; HSM (hot swap manager) control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dirty="0"/>
              <a:t>Actual Added Value (list validated by Beam </a:t>
            </a:r>
            <a:r>
              <a:rPr lang="en-US" dirty="0" err="1"/>
              <a:t>Dyn</a:t>
            </a:r>
            <a:r>
              <a:rPr lang="en-US" dirty="0"/>
              <a:t>. :-)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/>
              <a:t>cleaner design = enhanced maintainability</a:t>
            </a:r>
            <a:endParaRPr lang="en-US" sz="1200" b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Helvetica" pitchFamily="2" charset="0"/>
              </a:rPr>
              <a:t>faster </a:t>
            </a:r>
            <a:r>
              <a:rPr lang="en-US" b="1" u="none" strike="noStrike" dirty="0" err="1">
                <a:solidFill>
                  <a:srgbClr val="000000"/>
                </a:solidFill>
                <a:effectLst/>
              </a:rPr>
              <a:t>autocor</a:t>
            </a:r>
            <a:r>
              <a:rPr lang="en-US" b="1" u="none" strike="noStrike" dirty="0">
                <a:solidFill>
                  <a:srgbClr val="000000"/>
                </a:solidFill>
                <a:effectLst/>
              </a:rPr>
              <a:t> loop: 1 correction every 30s → every 12s (today) → every 3s (near future)</a:t>
            </a:r>
            <a:endParaRPr lang="en-US" b="1" dirty="0"/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b="0" u="none" strike="noStrike" dirty="0">
                <a:solidFill>
                  <a:srgbClr val="000000"/>
                </a:solidFill>
                <a:effectLst/>
              </a:rPr>
              <a:t>ability to change </a:t>
            </a:r>
            <a:r>
              <a:rPr lang="en-US" b="0" u="none" strike="noStrike" dirty="0" err="1">
                <a:solidFill>
                  <a:srgbClr val="000000"/>
                </a:solidFill>
                <a:effectLst/>
              </a:rPr>
              <a:t>sextupole</a:t>
            </a:r>
            <a:r>
              <a:rPr lang="en-US" b="0" u="none" strike="noStrike" dirty="0">
                <a:solidFill>
                  <a:srgbClr val="000000"/>
                </a:solidFill>
                <a:effectLst/>
              </a:rPr>
              <a:t> settings while </a:t>
            </a:r>
            <a:r>
              <a:rPr lang="en-US" b="0" u="none" strike="noStrike" dirty="0" err="1">
                <a:solidFill>
                  <a:srgbClr val="000000"/>
                </a:solidFill>
                <a:effectLst/>
              </a:rPr>
              <a:t>autocor</a:t>
            </a:r>
            <a:r>
              <a:rPr lang="en-US" b="0" u="none" strike="noStrike" dirty="0">
                <a:solidFill>
                  <a:srgbClr val="000000"/>
                </a:solidFill>
                <a:effectLst/>
              </a:rPr>
              <a:t> is on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/>
              <a:t>           `→ </a:t>
            </a:r>
            <a:r>
              <a:rPr lang="en-US" b="0" u="none" strike="noStrike" dirty="0">
                <a:solidFill>
                  <a:srgbClr val="000000"/>
                </a:solidFill>
                <a:effectLst/>
              </a:rPr>
              <a:t>ability to optimize the </a:t>
            </a:r>
            <a:r>
              <a:rPr lang="en-US" sz="1200" b="0" u="none" strike="noStrike" dirty="0">
                <a:solidFill>
                  <a:srgbClr val="000000"/>
                </a:solidFill>
                <a:effectLst/>
              </a:rPr>
              <a:t>lattice in USM-like conditions (or, if necessary, in USM)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sz="1200" b="0" u="none" strike="noStrike" dirty="0">
                <a:solidFill>
                  <a:srgbClr val="000000"/>
                </a:solidFill>
                <a:effectLst/>
              </a:rPr>
              <a:t>ability to load new “design </a:t>
            </a:r>
            <a:r>
              <a:rPr lang="en-US" dirty="0">
                <a:solidFill>
                  <a:srgbClr val="000000"/>
                </a:solidFill>
              </a:rPr>
              <a:t>o</a:t>
            </a:r>
            <a:r>
              <a:rPr lang="en-US" sz="1200" b="0" u="none" strike="noStrike" dirty="0">
                <a:solidFill>
                  <a:srgbClr val="000000"/>
                </a:solidFill>
                <a:effectLst/>
              </a:rPr>
              <a:t>ptics” without impact on the beam (bug fix by design)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sz="1200" b="1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much faster response and visualization of the magnetic strengths modifications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better integration of the calibration data provided by IDM for each magnet</a:t>
            </a:r>
            <a:endParaRPr lang="en-US" sz="1200" b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b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simpler cycling of a single magnet (the cycling is a parallel task of the project, more to come)</a:t>
            </a:r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372C4"/>
                </a:solidFill>
                <a:latin typeface="Helvetica" pitchFamily="2" charset="0"/>
              </a:rPr>
              <a:t>enhanced EBS simulator (virtual PS + cycling)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Helvetica" pitchFamily="2" charset="0"/>
              </a:rPr>
              <a:t>more to come </a:t>
            </a:r>
            <a:r>
              <a:rPr lang="en-US" dirty="0">
                <a:latin typeface="Helvetica" pitchFamily="2" charset="0"/>
              </a:rPr>
              <a:t>(e.g., </a:t>
            </a:r>
            <a:r>
              <a:rPr lang="en-US" dirty="0"/>
              <a:t>simultaneous </a:t>
            </a:r>
            <a:r>
              <a:rPr lang="en-US" dirty="0" err="1"/>
              <a:t>autocor</a:t>
            </a:r>
            <a:r>
              <a:rPr lang="en-US" dirty="0"/>
              <a:t> correction in both H &amp; V plane)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dirty="0"/>
              <a:t>Contributions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/>
              <a:t>involved groups: Beam </a:t>
            </a:r>
            <a:r>
              <a:rPr lang="en-US" dirty="0" err="1"/>
              <a:t>Dyn</a:t>
            </a:r>
            <a:r>
              <a:rPr lang="en-US" dirty="0"/>
              <a:t>., </a:t>
            </a:r>
            <a:r>
              <a:rPr lang="en-US" dirty="0" err="1"/>
              <a:t>Diags</a:t>
            </a:r>
            <a:r>
              <a:rPr lang="en-US" dirty="0"/>
              <a:t>, PSG, IDM, </a:t>
            </a:r>
            <a:r>
              <a:rPr lang="en-US" dirty="0" err="1"/>
              <a:t>MachOp</a:t>
            </a:r>
            <a:r>
              <a:rPr lang="en-US" dirty="0"/>
              <a:t>, ISDD-DEG-EU, ISDD-SWG-ACU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/>
              <a:t>main ACU contributors: </a:t>
            </a:r>
            <a:r>
              <a:rPr lang="en-US" b="1" dirty="0"/>
              <a:t>Jean-Luc Pons</a:t>
            </a:r>
            <a:r>
              <a:rPr lang="en-US" dirty="0"/>
              <a:t>, </a:t>
            </a:r>
            <a:r>
              <a:rPr lang="en-US" b="1" dirty="0"/>
              <a:t>Arthur Valiente</a:t>
            </a:r>
            <a:r>
              <a:rPr lang="en-US" dirty="0"/>
              <a:t>, Nicolas </a:t>
            </a:r>
            <a:r>
              <a:rPr lang="en-US" dirty="0" err="1"/>
              <a:t>Tappret</a:t>
            </a:r>
            <a:r>
              <a:rPr lang="en-US" dirty="0"/>
              <a:t>, </a:t>
            </a:r>
            <a:r>
              <a:rPr lang="en-US" dirty="0" err="1"/>
              <a:t>Faranguiss</a:t>
            </a:r>
            <a:r>
              <a:rPr lang="en-US" dirty="0"/>
              <a:t> </a:t>
            </a:r>
            <a:r>
              <a:rPr lang="en-US" dirty="0" err="1"/>
              <a:t>Poncet</a:t>
            </a:r>
            <a:endParaRPr lang="en-US" dirty="0"/>
          </a:p>
          <a:p>
            <a:pPr marL="1447800" lvl="4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447800" lvl="4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F1437B-E679-4E4D-8319-E63C8AC81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0D241E-05AF-0D49-A34D-082C831ED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5</a:t>
            </a:fld>
            <a:endParaRPr lang="en-US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3F5E6B-5D3B-9345-94DA-E5B56D993C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ASD Workshop 2023 – ISDD-SWG-ACU Activities – Nicolas Leclercq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196616-0D84-DF4A-944B-2ADF2B7906B2}"/>
              </a:ext>
            </a:extLst>
          </p:cNvPr>
          <p:cNvSpPr txBox="1"/>
          <p:nvPr/>
        </p:nvSpPr>
        <p:spPr>
          <a:xfrm>
            <a:off x="278741" y="1897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87030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5091D5-6CCB-034F-ACE1-C207B61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Highlights 2022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FC18B0-CCF4-4240-B0AA-2FA101E26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200" y="805272"/>
            <a:ext cx="8236800" cy="37084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Transfer of the pre-EBS Data to HDB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dirty="0"/>
              <a:t>as agreed, </a:t>
            </a:r>
            <a:r>
              <a:rPr lang="en-US" b="1" dirty="0"/>
              <a:t>Damien Lacoste</a:t>
            </a:r>
            <a:r>
              <a:rPr lang="en-US" dirty="0"/>
              <a:t> (HDB/</a:t>
            </a:r>
            <a:r>
              <a:rPr lang="en-US" dirty="0" err="1"/>
              <a:t>TimeScale</a:t>
            </a:r>
            <a:r>
              <a:rPr lang="en-US" dirty="0"/>
              <a:t> DB expert) …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dirty="0"/>
              <a:t>… migrated 1.4 To from former Oracle &amp; Casandra HDB to a dedicated Timescale DB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 err="1"/>
              <a:t>jlauncher</a:t>
            </a:r>
            <a:r>
              <a:rPr lang="en-US" dirty="0"/>
              <a:t> → Moni/HDB → pre-EBS Historical Database [1997 – 2018]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3" indent="0">
              <a:buNone/>
            </a:pPr>
            <a:endParaRPr lang="en-US" dirty="0"/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dirty="0"/>
              <a:t>oldest data from 01/05/1997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447800" lvl="4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F1437B-E679-4E4D-8319-E63C8AC81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0D241E-05AF-0D49-A34D-082C831ED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6</a:t>
            </a:fld>
            <a:endParaRPr lang="en-US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3F5E6B-5D3B-9345-94DA-E5B56D993C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ASD Workshop 2023 – ISDD-SWG-ACU Activities – Nicolas Leclercq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196616-0D84-DF4A-944B-2ADF2B7906B2}"/>
              </a:ext>
            </a:extLst>
          </p:cNvPr>
          <p:cNvSpPr txBox="1"/>
          <p:nvPr/>
        </p:nvSpPr>
        <p:spPr>
          <a:xfrm>
            <a:off x="278741" y="1897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F0E5F2B-F182-8E52-909E-79585463F03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7524328" y="805272"/>
            <a:ext cx="1080398" cy="622403"/>
          </a:xfrm>
          <a:prstGeom prst="rect">
            <a:avLst/>
          </a:prstGeom>
        </p:spPr>
      </p:pic>
      <p:sp>
        <p:nvSpPr>
          <p:cNvPr id="8" name="AutoShape 2">
            <a:extLst>
              <a:ext uri="{FF2B5EF4-FFF2-40B4-BE49-F238E27FC236}">
                <a16:creationId xmlns:a16="http://schemas.microsoft.com/office/drawing/2014/main" id="{76E1B918-1472-C88B-8DDB-B787EDF56E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AA41C16-B0BB-62BB-4388-335D2BDF8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196" y="2055390"/>
            <a:ext cx="6197600" cy="14859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F8DFE93-AB02-209E-56F9-B05003C4A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3217540"/>
            <a:ext cx="3027743" cy="2082915"/>
          </a:xfrm>
          <a:prstGeom prst="rect">
            <a:avLst/>
          </a:prstGeom>
        </p:spPr>
      </p:pic>
      <p:pic>
        <p:nvPicPr>
          <p:cNvPr id="13" name="Image 12" descr="Une image contenant texte, conteneur, verre&#10;&#10;Description générée automatiquement">
            <a:extLst>
              <a:ext uri="{FF2B5EF4-FFF2-40B4-BE49-F238E27FC236}">
                <a16:creationId xmlns:a16="http://schemas.microsoft.com/office/drawing/2014/main" id="{89336ED7-CD76-53B3-9537-841401319D5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47" y="4097817"/>
            <a:ext cx="847609" cy="84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29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5091D5-6CCB-034F-ACE1-C207B61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Highlights 2022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FC18B0-CCF4-4240-B0AA-2FA101E26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200" y="805272"/>
            <a:ext cx="8236800" cy="37084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Transfer of the pre-EBS Data to HDB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447800" lvl="4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F1437B-E679-4E4D-8319-E63C8AC81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0D241E-05AF-0D49-A34D-082C831ED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7</a:t>
            </a:fld>
            <a:endParaRPr lang="en-US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3F5E6B-5D3B-9345-94DA-E5B56D993C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ASD Workshop 2023 – ISDD-SWG-ACU Activities – Nicolas Leclercq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196616-0D84-DF4A-944B-2ADF2B7906B2}"/>
              </a:ext>
            </a:extLst>
          </p:cNvPr>
          <p:cNvSpPr txBox="1"/>
          <p:nvPr/>
        </p:nvSpPr>
        <p:spPr>
          <a:xfrm>
            <a:off x="278741" y="1897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8F3B467-99CD-4DC1-9256-70D7FF69E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38" y="1072203"/>
            <a:ext cx="8407741" cy="371926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5CFA8CE-9F6A-C425-538E-88AD0EF1C19A}"/>
              </a:ext>
            </a:extLst>
          </p:cNvPr>
          <p:cNvSpPr txBox="1"/>
          <p:nvPr/>
        </p:nvSpPr>
        <p:spPr>
          <a:xfrm>
            <a:off x="1043608" y="4847671"/>
            <a:ext cx="70567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lvl="3"/>
            <a:r>
              <a:rPr lang="en-US" sz="900" b="1" dirty="0">
                <a:latin typeface="Helvetica" pitchFamily="2" charset="0"/>
              </a:rPr>
              <a:t>c</a:t>
            </a:r>
            <a:r>
              <a:rPr lang="en-US" sz="900" b="1" i="0" u="none" strike="noStrike" dirty="0">
                <a:effectLst/>
                <a:latin typeface="Helvetica" pitchFamily="2" charset="0"/>
              </a:rPr>
              <a:t>oncatenation of 2 decades of vacuum data from pre &amp; post EBS SR </a:t>
            </a:r>
            <a:r>
              <a:rPr lang="en-US" sz="900" b="1" dirty="0">
                <a:latin typeface="Helvetica" pitchFamily="2" charset="0"/>
              </a:rPr>
              <a:t>- </a:t>
            </a:r>
            <a:r>
              <a:rPr lang="en-US" sz="900" b="1" i="0" strike="noStrike" dirty="0">
                <a:solidFill>
                  <a:srgbClr val="4372C4"/>
                </a:solidFill>
                <a:effectLst/>
                <a:latin typeface="Helvetica" pitchFamily="2" charset="0"/>
              </a:rPr>
              <a:t>courtesy of Hugo Pedroso Marques</a:t>
            </a:r>
            <a:endParaRPr lang="en-US" sz="900" b="1" dirty="0">
              <a:solidFill>
                <a:srgbClr val="4372C4"/>
              </a:solidFill>
            </a:endParaRPr>
          </a:p>
        </p:txBody>
      </p:sp>
      <p:pic>
        <p:nvPicPr>
          <p:cNvPr id="12" name="Image 11" descr="Une image contenant texte, conteneur, verre&#10;&#10;Description générée automatiquement">
            <a:extLst>
              <a:ext uri="{FF2B5EF4-FFF2-40B4-BE49-F238E27FC236}">
                <a16:creationId xmlns:a16="http://schemas.microsoft.com/office/drawing/2014/main" id="{67547D44-CAC4-5095-F46F-062C2B9009B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47" y="4097817"/>
            <a:ext cx="847609" cy="84760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F2D4B3F-2F81-5E6C-7B8D-7D2C9B1CF0C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6000"/>
          </a:blip>
          <a:stretch>
            <a:fillRect/>
          </a:stretch>
        </p:blipFill>
        <p:spPr>
          <a:xfrm>
            <a:off x="7524328" y="805272"/>
            <a:ext cx="1080398" cy="62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58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5091D5-6CCB-034F-ACE1-C207B61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Highlights 2022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FC18B0-CCF4-4240-B0AA-2FA101E26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200" y="805272"/>
            <a:ext cx="8236800" cy="37084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About HDB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dirty="0"/>
              <a:t>grew by 1To in 2022 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/>
              <a:t>manageable so far 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/>
              <a:t>10To of disk space remaining on the new cluster 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dirty="0"/>
              <a:t>2.9To of EBS data + 1.4To of pre-EBS data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/>
              <a:t>separated databases due to major changes in naming schema between pre &amp; post EBS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dirty="0"/>
              <a:t>we might need to redefine the way we store and use the HDB data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/>
              <a:t>might be a subtask of a wider </a:t>
            </a:r>
            <a:r>
              <a:rPr lang="en-US" b="1" dirty="0"/>
              <a:t>data logging project </a:t>
            </a:r>
            <a:r>
              <a:rPr lang="en-US" dirty="0"/>
              <a:t>for EBS… 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F1437B-E679-4E4D-8319-E63C8AC81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0D241E-05AF-0D49-A34D-082C831ED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8</a:t>
            </a:fld>
            <a:endParaRPr lang="en-US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3F5E6B-5D3B-9345-94DA-E5B56D993C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ASD Workshop 2023 – ISDD-SWG-ACU Activities – Nicolas Leclercq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196616-0D84-DF4A-944B-2ADF2B7906B2}"/>
              </a:ext>
            </a:extLst>
          </p:cNvPr>
          <p:cNvSpPr txBox="1"/>
          <p:nvPr/>
        </p:nvSpPr>
        <p:spPr>
          <a:xfrm>
            <a:off x="278741" y="1897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8" name="Image 17" descr="Une image contenant texte, conteneur, verre&#10;&#10;Description générée automatiquement">
            <a:extLst>
              <a:ext uri="{FF2B5EF4-FFF2-40B4-BE49-F238E27FC236}">
                <a16:creationId xmlns:a16="http://schemas.microsoft.com/office/drawing/2014/main" id="{36B325E3-0865-24D9-490B-9F22F30A15E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47" y="4097817"/>
            <a:ext cx="847609" cy="84760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7B60BB0-3738-E4C5-1223-7EF243B60C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7524328" y="805272"/>
            <a:ext cx="1080398" cy="62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66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5091D5-6CCB-034F-ACE1-C207B61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Highlights 2022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FC18B0-CCF4-4240-B0AA-2FA101E26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200" y="805272"/>
            <a:ext cx="8236800" cy="435648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ACU CI/CD platform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dirty="0"/>
              <a:t>ACU internal project 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dirty="0"/>
              <a:t>CI/CD: stands for </a:t>
            </a:r>
            <a:r>
              <a:rPr lang="en-US" b="1" dirty="0"/>
              <a:t>Continuous Integration / Continuous Delivery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/>
              <a:t>belongs to the </a:t>
            </a:r>
            <a:r>
              <a:rPr lang="en-US" b="1" dirty="0"/>
              <a:t>DevOps</a:t>
            </a:r>
            <a:r>
              <a:rPr lang="en-US" dirty="0"/>
              <a:t> toolbox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dirty="0"/>
              <a:t>Life cycle management of our +500 Tango classes and +110 Java applications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/>
              <a:t>long term maintenance of our code base 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/>
              <a:t>deal with evolution of operating systems, languages/compilers, dependencies (libraries), etc.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/>
              <a:t>fight against orphan projects &amp; frozen binaries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/>
              <a:t>control system made of homogenous software components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dirty="0"/>
              <a:t>Status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/>
              <a:t>CI part done for C++ projects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/>
              <a:t>    `→ device servers are now aggregation of Tango classes compiled as shared libraries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/>
              <a:t>    `→ allows system wide fixes and enhancements (mutualization)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/>
              <a:t>    `→ allows mass compilation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dirty="0"/>
              <a:t>we are ready to migrate our +500 Tango classes to Tango 9.4! 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dirty="0"/>
              <a:t>ACU contributors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sz="1400" b="1" dirty="0"/>
              <a:t>Arnaud Le </a:t>
            </a:r>
            <a:r>
              <a:rPr lang="en-US" sz="1400" b="1" dirty="0" err="1"/>
              <a:t>Meillour</a:t>
            </a:r>
            <a:r>
              <a:rPr lang="en-US" sz="1400" dirty="0"/>
              <a:t>, </a:t>
            </a:r>
            <a:r>
              <a:rPr lang="en-US" sz="1400" b="1" dirty="0"/>
              <a:t>Damien Lacoste</a:t>
            </a:r>
            <a:r>
              <a:rPr lang="en-US" sz="1400" dirty="0"/>
              <a:t>, </a:t>
            </a:r>
            <a:r>
              <a:rPr lang="en-US" sz="1400" dirty="0" err="1"/>
              <a:t>Reynald</a:t>
            </a:r>
            <a:r>
              <a:rPr lang="en-US" sz="1400" dirty="0"/>
              <a:t> </a:t>
            </a:r>
            <a:r>
              <a:rPr lang="en-US" sz="1400" dirty="0" err="1"/>
              <a:t>Bourtembourg</a:t>
            </a:r>
            <a:r>
              <a:rPr lang="en-US" sz="1400" dirty="0"/>
              <a:t>, Nicolas Leclercq</a:t>
            </a:r>
          </a:p>
          <a:p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F1437B-E679-4E4D-8319-E63C8AC81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0D241E-05AF-0D49-A34D-082C831ED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9</a:t>
            </a:fld>
            <a:endParaRPr lang="en-US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3F5E6B-5D3B-9345-94DA-E5B56D993C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ASD Workshop 2023 – ISDD-SWG-ACU Activities – Nicolas Leclercq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196616-0D84-DF4A-944B-2ADF2B7906B2}"/>
              </a:ext>
            </a:extLst>
          </p:cNvPr>
          <p:cNvSpPr txBox="1"/>
          <p:nvPr/>
        </p:nvSpPr>
        <p:spPr>
          <a:xfrm>
            <a:off x="278741" y="1897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73BA234-F256-7D24-0C7E-D18F74185B1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4716016" y="1201316"/>
            <a:ext cx="4804302" cy="22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75474"/>
      </p:ext>
    </p:extLst>
  </p:cSld>
  <p:clrMapOvr>
    <a:masterClrMapping/>
  </p:clrMapOvr>
</p:sld>
</file>

<file path=ppt/theme/theme1.xml><?xml version="1.0" encoding="utf-8"?>
<a:theme xmlns:a="http://schemas.openxmlformats.org/drawingml/2006/main" name="ESRF - default">
  <a:themeElements>
    <a:clrScheme name="ESRF">
      <a:dk1>
        <a:sysClr val="windowText" lastClr="000000"/>
      </a:dk1>
      <a:lt1>
        <a:sysClr val="window" lastClr="FFFFFF"/>
      </a:lt1>
      <a:dk2>
        <a:srgbClr val="B7B9BA"/>
      </a:dk2>
      <a:lt2>
        <a:srgbClr val="AF007C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51A026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ESRF - default</Template>
  <TotalTime>10029</TotalTime>
  <Words>1668</Words>
  <Application>Microsoft Macintosh PowerPoint</Application>
  <PresentationFormat>Affichage à l'écran (16:10)</PresentationFormat>
  <Paragraphs>298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</vt:lpstr>
      <vt:lpstr>Arial</vt:lpstr>
      <vt:lpstr>Calibri</vt:lpstr>
      <vt:lpstr>Cambria Math</vt:lpstr>
      <vt:lpstr>Helvetica</vt:lpstr>
      <vt:lpstr>ITCOfficinaSans LT Book</vt:lpstr>
      <vt:lpstr>Wingdings</vt:lpstr>
      <vt:lpstr>ESRF - default</vt:lpstr>
      <vt:lpstr>Présentation PowerPoint</vt:lpstr>
      <vt:lpstr>Outlines</vt:lpstr>
      <vt:lpstr>Evolution of the STAFF</vt:lpstr>
      <vt:lpstr>Highlights 2022</vt:lpstr>
      <vt:lpstr>Highlights 2022</vt:lpstr>
      <vt:lpstr>Highlights 2022</vt:lpstr>
      <vt:lpstr>Highlights 2022</vt:lpstr>
      <vt:lpstr>Highlights 2022</vt:lpstr>
      <vt:lpstr>Highlights 2022</vt:lpstr>
      <vt:lpstr>Highlights 2022</vt:lpstr>
      <vt:lpstr>Highlights 2022</vt:lpstr>
      <vt:lpstr>Perspectives for 2023</vt:lpstr>
      <vt:lpstr>Perspectives for 2023</vt:lpstr>
      <vt:lpstr>Perspectives for 2023</vt:lpstr>
      <vt:lpstr>Perspectives for 2023</vt:lpstr>
      <vt:lpstr>Conclusion</vt:lpstr>
      <vt:lpstr>On BEHALF of ACU, THANKS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 Leclercq</dc:creator>
  <cp:lastModifiedBy>Nicolas Leclercq</cp:lastModifiedBy>
  <cp:revision>102</cp:revision>
  <dcterms:created xsi:type="dcterms:W3CDTF">2022-01-25T09:31:42Z</dcterms:created>
  <dcterms:modified xsi:type="dcterms:W3CDTF">2023-01-23T08:12:01Z</dcterms:modified>
</cp:coreProperties>
</file>