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5"/>
  </p:notesMasterIdLst>
  <p:sldIdLst>
    <p:sldId id="280" r:id="rId2"/>
    <p:sldId id="266" r:id="rId3"/>
    <p:sldId id="267" r:id="rId4"/>
    <p:sldId id="291" r:id="rId5"/>
    <p:sldId id="271" r:id="rId6"/>
    <p:sldId id="270" r:id="rId7"/>
    <p:sldId id="290" r:id="rId8"/>
    <p:sldId id="287" r:id="rId9"/>
    <p:sldId id="2110" r:id="rId10"/>
    <p:sldId id="2111" r:id="rId11"/>
    <p:sldId id="2112" r:id="rId12"/>
    <p:sldId id="2113" r:id="rId13"/>
    <p:sldId id="263" r:id="rId14"/>
  </p:sldIdLst>
  <p:sldSz cx="9144000" cy="5715000" type="screen16x10"/>
  <p:notesSz cx="6794500" cy="99314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orient="horz" pos="288">
          <p15:clr>
            <a:srgbClr val="A4A3A4"/>
          </p15:clr>
        </p15:guide>
        <p15:guide id="3" orient="horz" pos="3312">
          <p15:clr>
            <a:srgbClr val="A4A3A4"/>
          </p15:clr>
        </p15:guide>
        <p15:guide id="4" orient="horz" pos="855">
          <p15:clr>
            <a:srgbClr val="A4A3A4"/>
          </p15:clr>
        </p15:guide>
        <p15:guide id="5" pos="2880">
          <p15:clr>
            <a:srgbClr val="A4A3A4"/>
          </p15:clr>
        </p15:guide>
        <p15:guide id="6" pos="521">
          <p15:clr>
            <a:srgbClr val="A4A3A4"/>
          </p15:clr>
        </p15:guide>
        <p15:guide id="7" pos="52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46B2"/>
    <a:srgbClr val="B7B9BA"/>
    <a:srgbClr val="ED7703"/>
    <a:srgbClr val="132577"/>
    <a:srgbClr val="4E5B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074" autoAdjust="0"/>
    <p:restoredTop sz="84530" autoAdjust="0"/>
  </p:normalViewPr>
  <p:slideViewPr>
    <p:cSldViewPr showGuides="1">
      <p:cViewPr>
        <p:scale>
          <a:sx n="66" d="100"/>
          <a:sy n="66" d="100"/>
        </p:scale>
        <p:origin x="432" y="198"/>
      </p:cViewPr>
      <p:guideLst>
        <p:guide orient="horz" pos="1800"/>
        <p:guide orient="horz" pos="288"/>
        <p:guide orient="horz" pos="3312"/>
        <p:guide orient="horz" pos="855"/>
        <p:guide pos="2880"/>
        <p:guide pos="521"/>
        <p:guide pos="52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2976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olly\Desktop\ASD%20Day%202023\SRPS_FailureHistory_2023-01-17.xls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olly\Desktop\ASD%20Day%202023\SRPS_FailureHistory_2023-01-17.xls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olly\Desktop\ASD%20Day%202023\SRPS_FailureHistory_2023-01-17.xls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1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1100" baseline="0"/>
              <a:t>Power Supplies monthly failure rate</a:t>
            </a:r>
            <a:endParaRPr lang="en-GB" sz="1100"/>
          </a:p>
        </c:rich>
      </c:tx>
      <c:overlay val="0"/>
      <c:spPr>
        <a:noFill/>
        <a:ln w="25400">
          <a:noFill/>
        </a:ln>
      </c:sp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v>Common Source</c:v>
          </c:tx>
          <c:spPr>
            <a:solidFill>
              <a:srgbClr val="4F81BD"/>
            </a:solidFill>
            <a:ln w="25400">
              <a:noFill/>
            </a:ln>
          </c:spPr>
          <c:invertIfNegative val="0"/>
          <c:cat>
            <c:numRef>
              <c:f>'ASDDay PS Fail Jan 2023'!$B$42:$AL$42</c:f>
              <c:numCache>
                <c:formatCode>mmm\-yy</c:formatCode>
                <c:ptCount val="37"/>
                <c:pt idx="0">
                  <c:v>43831</c:v>
                </c:pt>
                <c:pt idx="1">
                  <c:v>43862</c:v>
                </c:pt>
                <c:pt idx="2">
                  <c:v>43891</c:v>
                </c:pt>
                <c:pt idx="3">
                  <c:v>43922</c:v>
                </c:pt>
                <c:pt idx="4">
                  <c:v>43952</c:v>
                </c:pt>
                <c:pt idx="5">
                  <c:v>43983</c:v>
                </c:pt>
                <c:pt idx="6">
                  <c:v>44013</c:v>
                </c:pt>
                <c:pt idx="7">
                  <c:v>44044</c:v>
                </c:pt>
                <c:pt idx="8">
                  <c:v>44075</c:v>
                </c:pt>
                <c:pt idx="9">
                  <c:v>44105</c:v>
                </c:pt>
                <c:pt idx="10">
                  <c:v>44136</c:v>
                </c:pt>
                <c:pt idx="11">
                  <c:v>44166</c:v>
                </c:pt>
                <c:pt idx="12">
                  <c:v>44197</c:v>
                </c:pt>
                <c:pt idx="13">
                  <c:v>44228</c:v>
                </c:pt>
                <c:pt idx="14">
                  <c:v>44256</c:v>
                </c:pt>
                <c:pt idx="15">
                  <c:v>44287</c:v>
                </c:pt>
                <c:pt idx="16">
                  <c:v>44317</c:v>
                </c:pt>
                <c:pt idx="17">
                  <c:v>44348</c:v>
                </c:pt>
                <c:pt idx="18">
                  <c:v>44378</c:v>
                </c:pt>
                <c:pt idx="19">
                  <c:v>44409</c:v>
                </c:pt>
                <c:pt idx="20">
                  <c:v>44440</c:v>
                </c:pt>
                <c:pt idx="21">
                  <c:v>44470</c:v>
                </c:pt>
                <c:pt idx="22">
                  <c:v>44501</c:v>
                </c:pt>
                <c:pt idx="23">
                  <c:v>44531</c:v>
                </c:pt>
                <c:pt idx="24">
                  <c:v>44562</c:v>
                </c:pt>
                <c:pt idx="25">
                  <c:v>44593</c:v>
                </c:pt>
                <c:pt idx="26">
                  <c:v>44621</c:v>
                </c:pt>
                <c:pt idx="27">
                  <c:v>44652</c:v>
                </c:pt>
                <c:pt idx="28">
                  <c:v>44682</c:v>
                </c:pt>
                <c:pt idx="29">
                  <c:v>44713</c:v>
                </c:pt>
                <c:pt idx="30">
                  <c:v>44743</c:v>
                </c:pt>
                <c:pt idx="31">
                  <c:v>44774</c:v>
                </c:pt>
                <c:pt idx="32">
                  <c:v>44805</c:v>
                </c:pt>
                <c:pt idx="33">
                  <c:v>44835</c:v>
                </c:pt>
                <c:pt idx="34">
                  <c:v>44866</c:v>
                </c:pt>
                <c:pt idx="35">
                  <c:v>44896</c:v>
                </c:pt>
              </c:numCache>
            </c:numRef>
          </c:cat>
          <c:val>
            <c:numRef>
              <c:f>'ASDDay PS Fail Jan 2023'!$B$44:$AL$44</c:f>
              <c:numCache>
                <c:formatCode>General</c:formatCode>
                <c:ptCount val="37"/>
                <c:pt idx="0">
                  <c:v>1</c:v>
                </c:pt>
                <c:pt idx="7">
                  <c:v>2</c:v>
                </c:pt>
                <c:pt idx="8">
                  <c:v>2</c:v>
                </c:pt>
                <c:pt idx="9">
                  <c:v>1</c:v>
                </c:pt>
                <c:pt idx="23">
                  <c:v>2</c:v>
                </c:pt>
                <c:pt idx="28">
                  <c:v>1</c:v>
                </c:pt>
                <c:pt idx="31">
                  <c:v>1</c:v>
                </c:pt>
                <c:pt idx="3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E00-4E29-9193-4900AA8AD3A8}"/>
            </c:ext>
          </c:extLst>
        </c:ser>
        <c:ser>
          <c:idx val="1"/>
          <c:order val="1"/>
          <c:tx>
            <c:v>STATUM PS</c:v>
          </c:tx>
          <c:spPr>
            <a:solidFill>
              <a:srgbClr val="FF0000"/>
            </a:solidFill>
            <a:ln w="25400">
              <a:noFill/>
            </a:ln>
          </c:spPr>
          <c:invertIfNegative val="0"/>
          <c:cat>
            <c:numRef>
              <c:f>'ASDDay PS Fail Jan 2023'!$B$42:$AL$42</c:f>
              <c:numCache>
                <c:formatCode>mmm\-yy</c:formatCode>
                <c:ptCount val="37"/>
                <c:pt idx="0">
                  <c:v>43831</c:v>
                </c:pt>
                <c:pt idx="1">
                  <c:v>43862</c:v>
                </c:pt>
                <c:pt idx="2">
                  <c:v>43891</c:v>
                </c:pt>
                <c:pt idx="3">
                  <c:v>43922</c:v>
                </c:pt>
                <c:pt idx="4">
                  <c:v>43952</c:v>
                </c:pt>
                <c:pt idx="5">
                  <c:v>43983</c:v>
                </c:pt>
                <c:pt idx="6">
                  <c:v>44013</c:v>
                </c:pt>
                <c:pt idx="7">
                  <c:v>44044</c:v>
                </c:pt>
                <c:pt idx="8">
                  <c:v>44075</c:v>
                </c:pt>
                <c:pt idx="9">
                  <c:v>44105</c:v>
                </c:pt>
                <c:pt idx="10">
                  <c:v>44136</c:v>
                </c:pt>
                <c:pt idx="11">
                  <c:v>44166</c:v>
                </c:pt>
                <c:pt idx="12">
                  <c:v>44197</c:v>
                </c:pt>
                <c:pt idx="13">
                  <c:v>44228</c:v>
                </c:pt>
                <c:pt idx="14">
                  <c:v>44256</c:v>
                </c:pt>
                <c:pt idx="15">
                  <c:v>44287</c:v>
                </c:pt>
                <c:pt idx="16">
                  <c:v>44317</c:v>
                </c:pt>
                <c:pt idx="17">
                  <c:v>44348</c:v>
                </c:pt>
                <c:pt idx="18">
                  <c:v>44378</c:v>
                </c:pt>
                <c:pt idx="19">
                  <c:v>44409</c:v>
                </c:pt>
                <c:pt idx="20">
                  <c:v>44440</c:v>
                </c:pt>
                <c:pt idx="21">
                  <c:v>44470</c:v>
                </c:pt>
                <c:pt idx="22">
                  <c:v>44501</c:v>
                </c:pt>
                <c:pt idx="23">
                  <c:v>44531</c:v>
                </c:pt>
                <c:pt idx="24">
                  <c:v>44562</c:v>
                </c:pt>
                <c:pt idx="25">
                  <c:v>44593</c:v>
                </c:pt>
                <c:pt idx="26">
                  <c:v>44621</c:v>
                </c:pt>
                <c:pt idx="27">
                  <c:v>44652</c:v>
                </c:pt>
                <c:pt idx="28">
                  <c:v>44682</c:v>
                </c:pt>
                <c:pt idx="29">
                  <c:v>44713</c:v>
                </c:pt>
                <c:pt idx="30">
                  <c:v>44743</c:v>
                </c:pt>
                <c:pt idx="31">
                  <c:v>44774</c:v>
                </c:pt>
                <c:pt idx="32">
                  <c:v>44805</c:v>
                </c:pt>
                <c:pt idx="33">
                  <c:v>44835</c:v>
                </c:pt>
                <c:pt idx="34">
                  <c:v>44866</c:v>
                </c:pt>
                <c:pt idx="35">
                  <c:v>44896</c:v>
                </c:pt>
              </c:numCache>
            </c:numRef>
          </c:cat>
          <c:val>
            <c:numRef>
              <c:f>'ASDDay PS Fail Jan 2023'!$B$45:$AL$45</c:f>
              <c:numCache>
                <c:formatCode>General</c:formatCode>
                <c:ptCount val="37"/>
                <c:pt idx="0">
                  <c:v>4</c:v>
                </c:pt>
                <c:pt idx="1">
                  <c:v>3</c:v>
                </c:pt>
                <c:pt idx="2">
                  <c:v>1</c:v>
                </c:pt>
                <c:pt idx="3">
                  <c:v>4</c:v>
                </c:pt>
                <c:pt idx="4">
                  <c:v>0</c:v>
                </c:pt>
                <c:pt idx="5">
                  <c:v>5</c:v>
                </c:pt>
                <c:pt idx="6">
                  <c:v>8</c:v>
                </c:pt>
                <c:pt idx="7">
                  <c:v>8</c:v>
                </c:pt>
                <c:pt idx="8">
                  <c:v>3</c:v>
                </c:pt>
                <c:pt idx="9">
                  <c:v>3</c:v>
                </c:pt>
                <c:pt idx="10">
                  <c:v>3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1</c:v>
                </c:pt>
                <c:pt idx="15">
                  <c:v>4</c:v>
                </c:pt>
                <c:pt idx="16">
                  <c:v>4</c:v>
                </c:pt>
                <c:pt idx="17">
                  <c:v>4</c:v>
                </c:pt>
                <c:pt idx="18">
                  <c:v>1</c:v>
                </c:pt>
                <c:pt idx="19">
                  <c:v>2</c:v>
                </c:pt>
                <c:pt idx="20">
                  <c:v>8</c:v>
                </c:pt>
                <c:pt idx="21">
                  <c:v>1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4</c:v>
                </c:pt>
                <c:pt idx="26">
                  <c:v>3</c:v>
                </c:pt>
                <c:pt idx="27">
                  <c:v>1</c:v>
                </c:pt>
                <c:pt idx="28">
                  <c:v>1</c:v>
                </c:pt>
                <c:pt idx="29">
                  <c:v>0</c:v>
                </c:pt>
                <c:pt idx="30">
                  <c:v>1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6</c:v>
                </c:pt>
                <c:pt idx="35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E00-4E29-9193-4900AA8AD3A8}"/>
            </c:ext>
          </c:extLst>
        </c:ser>
        <c:ser>
          <c:idx val="2"/>
          <c:order val="2"/>
          <c:tx>
            <c:v>MOSplates</c:v>
          </c:tx>
          <c:spPr>
            <a:solidFill>
              <a:schemeClr val="tx1"/>
            </a:solidFill>
            <a:ln w="25400">
              <a:noFill/>
            </a:ln>
          </c:spPr>
          <c:invertIfNegative val="0"/>
          <c:cat>
            <c:numRef>
              <c:f>'ASDDay PS Fail Jan 2023'!$B$42:$AL$42</c:f>
              <c:numCache>
                <c:formatCode>mmm\-yy</c:formatCode>
                <c:ptCount val="37"/>
                <c:pt idx="0">
                  <c:v>43831</c:v>
                </c:pt>
                <c:pt idx="1">
                  <c:v>43862</c:v>
                </c:pt>
                <c:pt idx="2">
                  <c:v>43891</c:v>
                </c:pt>
                <c:pt idx="3">
                  <c:v>43922</c:v>
                </c:pt>
                <c:pt idx="4">
                  <c:v>43952</c:v>
                </c:pt>
                <c:pt idx="5">
                  <c:v>43983</c:v>
                </c:pt>
                <c:pt idx="6">
                  <c:v>44013</c:v>
                </c:pt>
                <c:pt idx="7">
                  <c:v>44044</c:v>
                </c:pt>
                <c:pt idx="8">
                  <c:v>44075</c:v>
                </c:pt>
                <c:pt idx="9">
                  <c:v>44105</c:v>
                </c:pt>
                <c:pt idx="10">
                  <c:v>44136</c:v>
                </c:pt>
                <c:pt idx="11">
                  <c:v>44166</c:v>
                </c:pt>
                <c:pt idx="12">
                  <c:v>44197</c:v>
                </c:pt>
                <c:pt idx="13">
                  <c:v>44228</c:v>
                </c:pt>
                <c:pt idx="14">
                  <c:v>44256</c:v>
                </c:pt>
                <c:pt idx="15">
                  <c:v>44287</c:v>
                </c:pt>
                <c:pt idx="16">
                  <c:v>44317</c:v>
                </c:pt>
                <c:pt idx="17">
                  <c:v>44348</c:v>
                </c:pt>
                <c:pt idx="18">
                  <c:v>44378</c:v>
                </c:pt>
                <c:pt idx="19">
                  <c:v>44409</c:v>
                </c:pt>
                <c:pt idx="20">
                  <c:v>44440</c:v>
                </c:pt>
                <c:pt idx="21">
                  <c:v>44470</c:v>
                </c:pt>
                <c:pt idx="22">
                  <c:v>44501</c:v>
                </c:pt>
                <c:pt idx="23">
                  <c:v>44531</c:v>
                </c:pt>
                <c:pt idx="24">
                  <c:v>44562</c:v>
                </c:pt>
                <c:pt idx="25">
                  <c:v>44593</c:v>
                </c:pt>
                <c:pt idx="26">
                  <c:v>44621</c:v>
                </c:pt>
                <c:pt idx="27">
                  <c:v>44652</c:v>
                </c:pt>
                <c:pt idx="28">
                  <c:v>44682</c:v>
                </c:pt>
                <c:pt idx="29">
                  <c:v>44713</c:v>
                </c:pt>
                <c:pt idx="30">
                  <c:v>44743</c:v>
                </c:pt>
                <c:pt idx="31">
                  <c:v>44774</c:v>
                </c:pt>
                <c:pt idx="32">
                  <c:v>44805</c:v>
                </c:pt>
                <c:pt idx="33">
                  <c:v>44835</c:v>
                </c:pt>
                <c:pt idx="34">
                  <c:v>44866</c:v>
                </c:pt>
                <c:pt idx="35">
                  <c:v>44896</c:v>
                </c:pt>
              </c:numCache>
            </c:numRef>
          </c:cat>
          <c:val>
            <c:numRef>
              <c:f>'ASDDay PS Fail Jan 2023'!$B$46:$AL$46</c:f>
              <c:numCache>
                <c:formatCode>General</c:formatCode>
                <c:ptCount val="37"/>
                <c:pt idx="7">
                  <c:v>1</c:v>
                </c:pt>
                <c:pt idx="9">
                  <c:v>1</c:v>
                </c:pt>
                <c:pt idx="12">
                  <c:v>1</c:v>
                </c:pt>
                <c:pt idx="17">
                  <c:v>1</c:v>
                </c:pt>
                <c:pt idx="19">
                  <c:v>2</c:v>
                </c:pt>
                <c:pt idx="20">
                  <c:v>2</c:v>
                </c:pt>
                <c:pt idx="2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E00-4E29-9193-4900AA8AD3A8}"/>
            </c:ext>
          </c:extLst>
        </c:ser>
        <c:ser>
          <c:idx val="3"/>
          <c:order val="3"/>
          <c:tx>
            <c:v>SF/SD Corrector PS</c:v>
          </c:tx>
          <c:spPr>
            <a:solidFill>
              <a:srgbClr val="05FB40"/>
            </a:solidFill>
          </c:spPr>
          <c:invertIfNegative val="0"/>
          <c:val>
            <c:numRef>
              <c:f>'ASDDay PS Fail Jan 2023'!$B$47:$AL$47</c:f>
              <c:numCache>
                <c:formatCode>General</c:formatCode>
                <c:ptCount val="37"/>
                <c:pt idx="1">
                  <c:v>1</c:v>
                </c:pt>
                <c:pt idx="8">
                  <c:v>2</c:v>
                </c:pt>
                <c:pt idx="10">
                  <c:v>1</c:v>
                </c:pt>
                <c:pt idx="16">
                  <c:v>1</c:v>
                </c:pt>
                <c:pt idx="17">
                  <c:v>1</c:v>
                </c:pt>
                <c:pt idx="19">
                  <c:v>1</c:v>
                </c:pt>
                <c:pt idx="30">
                  <c:v>1</c:v>
                </c:pt>
                <c:pt idx="3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E00-4E29-9193-4900AA8AD3A8}"/>
            </c:ext>
          </c:extLst>
        </c:ser>
        <c:ser>
          <c:idx val="4"/>
          <c:order val="4"/>
          <c:tx>
            <c:v>SH Corrector PS</c:v>
          </c:tx>
          <c:spPr>
            <a:solidFill>
              <a:srgbClr val="CC46B2"/>
            </a:solidFill>
          </c:spPr>
          <c:invertIfNegative val="0"/>
          <c:val>
            <c:numRef>
              <c:f>'ASDDay PS Fail Jan 2023'!$B$48:$AL$48</c:f>
              <c:numCache>
                <c:formatCode>General</c:formatCode>
                <c:ptCount val="37"/>
                <c:pt idx="0">
                  <c:v>1</c:v>
                </c:pt>
                <c:pt idx="1">
                  <c:v>2</c:v>
                </c:pt>
                <c:pt idx="2">
                  <c:v>5</c:v>
                </c:pt>
                <c:pt idx="3">
                  <c:v>2</c:v>
                </c:pt>
                <c:pt idx="4">
                  <c:v>2</c:v>
                </c:pt>
                <c:pt idx="5">
                  <c:v>2</c:v>
                </c:pt>
                <c:pt idx="6">
                  <c:v>4</c:v>
                </c:pt>
                <c:pt idx="7">
                  <c:v>3</c:v>
                </c:pt>
                <c:pt idx="8">
                  <c:v>3</c:v>
                </c:pt>
                <c:pt idx="9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E00-4E29-9193-4900AA8AD3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923726832"/>
        <c:axId val="1"/>
      </c:barChart>
      <c:dateAx>
        <c:axId val="92372683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mmm\-yy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"/>
        <c:crosses val="autoZero"/>
        <c:auto val="1"/>
        <c:lblOffset val="100"/>
        <c:baseTimeUnit val="months"/>
      </c:dateAx>
      <c:valAx>
        <c:axId val="1"/>
        <c:scaling>
          <c:orientation val="minMax"/>
          <c:max val="14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23726832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overlay val="0"/>
      <c:spPr>
        <a:noFill/>
        <a:ln w="25400">
          <a:noFill/>
        </a:ln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B1A-46C5-8AC6-2F884125A0CD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B1A-46C5-8AC6-2F884125A0CD}"/>
              </c:ext>
            </c:extLst>
          </c:dPt>
          <c:dPt>
            <c:idx val="2"/>
            <c:bubble3D val="0"/>
            <c:spPr>
              <a:solidFill>
                <a:srgbClr val="00FF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B1A-46C5-8AC6-2F884125A0CD}"/>
              </c:ext>
            </c:extLst>
          </c:dPt>
          <c:dLbls>
            <c:dLbl>
              <c:idx val="1"/>
              <c:layout>
                <c:manualLayout>
                  <c:x val="4.4444463886467139E-2"/>
                  <c:y val="-0.2383749538688646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1805569468753048"/>
                      <c:h val="0.2396722173139936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4B1A-46C5-8AC6-2F884125A0CD}"/>
                </c:ext>
              </c:extLst>
            </c:dLbl>
            <c:dLbl>
              <c:idx val="2"/>
              <c:layout>
                <c:manualLayout>
                  <c:x val="0.11490389807128409"/>
                  <c:y val="0.11619041732186755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961400340687595"/>
                      <c:h val="0.2630007252710067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4B1A-46C5-8AC6-2F884125A0C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Lit>
              <c:ptCount val="3"/>
              <c:pt idx="0">
                <c:v>CS</c:v>
              </c:pt>
              <c:pt idx="1">
                <c:v>STATUM</c:v>
              </c:pt>
              <c:pt idx="2">
                <c:v>SF/SD Corr</c:v>
              </c:pt>
            </c:strLit>
          </c:cat>
          <c:val>
            <c:numRef>
              <c:f>('ASDDay PS Fail Jan 2023'!$AM$44,'ASDDay PS Fail Jan 2023'!$AM$45,'ASDDay PS Fail Jan 2023'!$AM$47)</c:f>
              <c:numCache>
                <c:formatCode>General</c:formatCode>
                <c:ptCount val="3"/>
                <c:pt idx="0">
                  <c:v>3</c:v>
                </c:pt>
                <c:pt idx="1">
                  <c:v>18</c:v>
                </c:pt>
                <c:pt idx="2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B1A-46C5-8AC6-2F884125A0CD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EB1-4993-9372-0B1FCC10DC46}"/>
              </c:ext>
            </c:extLst>
          </c:dPt>
          <c:dPt>
            <c:idx val="1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EB1-4993-9372-0B1FCC10DC46}"/>
              </c:ext>
            </c:extLst>
          </c:dPt>
          <c:dLbls>
            <c:dLbl>
              <c:idx val="0"/>
              <c:layout>
                <c:manualLayout>
                  <c:x val="-0.21050594447463333"/>
                  <c:y val="-0.19244427502357403"/>
                </c:manualLayout>
              </c:layout>
              <c:tx>
                <c:rich>
                  <a:bodyPr/>
                  <a:lstStyle/>
                  <a:p>
                    <a:r>
                      <a:rPr lang="en-US" baseline="0" dirty="0"/>
                      <a:t>Software Failures
</a:t>
                    </a:r>
                    <a:fld id="{1316D867-ADE4-473A-A7F4-CC4FFDAB8BEC}" type="PERCENTAGE">
                      <a:rPr lang="en-US" baseline="0"/>
                      <a:pPr/>
                      <a:t>[PERCENTAGE]</a:t>
                    </a:fld>
                    <a:endParaRPr lang="en-US" baseline="0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8446749253328829"/>
                      <c:h val="0.25970007361576891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6EB1-4993-9372-0B1FCC10DC46}"/>
                </c:ext>
              </c:extLst>
            </c:dLbl>
            <c:dLbl>
              <c:idx val="1"/>
              <c:layout>
                <c:manualLayout>
                  <c:x val="0.24058110213010153"/>
                  <c:y val="0.10781932190154006"/>
                </c:manualLayout>
              </c:layout>
              <c:tx>
                <c:rich>
                  <a:bodyPr/>
                  <a:lstStyle/>
                  <a:p>
                    <a:r>
                      <a:rPr lang="en-US" baseline="0" dirty="0"/>
                      <a:t>Hardware</a:t>
                    </a:r>
                    <a:br>
                      <a:rPr lang="en-US" baseline="0" dirty="0"/>
                    </a:br>
                    <a:r>
                      <a:rPr lang="en-US" baseline="0" dirty="0"/>
                      <a:t>Failures
</a:t>
                    </a:r>
                    <a:fld id="{81789E42-BD16-44EF-A653-BF0DA51833CE}" type="PERCENTAGE">
                      <a:rPr lang="en-US" baseline="0"/>
                      <a:pPr/>
                      <a:t>[PERCENTAGE]</a:t>
                    </a:fld>
                    <a:endParaRPr lang="en-US" baseline="0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216695240343672"/>
                      <c:h val="0.25989607367132794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6EB1-4993-9372-0B1FCC10DC4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val>
            <c:numRef>
              <c:f>'ASDDay PS Fail Jan 2023'!$AM$56:$AM$57</c:f>
              <c:numCache>
                <c:formatCode>General</c:formatCode>
                <c:ptCount val="2"/>
                <c:pt idx="0">
                  <c:v>65</c:v>
                </c:pt>
                <c:pt idx="1">
                  <c:v>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EB1-4993-9372-0B1FCC10DC46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80E798-53FF-4C51-A981-953463752515}" type="datetimeFigureOut">
              <a:rPr lang="fr-FR" smtClean="0"/>
              <a:pPr/>
              <a:t>23/01/2023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744538"/>
            <a:ext cx="59563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06CD8F-B7ED-4A05-9FB1-A01CC0EF02CC}" type="slidenum">
              <a:rPr lang="fr-FR" smtClean="0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7253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49666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66541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92163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03044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 bwMode="gray">
          <a:xfrm>
            <a:off x="827089" y="1"/>
            <a:ext cx="7489825" cy="457729"/>
          </a:xfrm>
          <a:noFill/>
        </p:spPr>
        <p:txBody>
          <a:bodyPr anchor="b" anchorCtr="0"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827088" y="457729"/>
            <a:ext cx="7489825" cy="479558"/>
          </a:xfrm>
        </p:spPr>
        <p:txBody>
          <a:bodyPr/>
          <a:lstStyle>
            <a:lvl1pPr marL="0" indent="0" algn="l">
              <a:buNone/>
              <a:defRPr sz="12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/>
              <a:t>Click to edit Master subtitle style</a:t>
            </a:r>
          </a:p>
        </p:txBody>
      </p:sp>
      <p:sp>
        <p:nvSpPr>
          <p:cNvPr id="12" name="Espace réservé de la date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26/07/2013</a:t>
            </a:r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Page </a:t>
            </a:r>
            <a:fld id="{733122C9-A0B9-462F-8757-0847AD287B63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4" name="Espace réservé du pied de page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17TH MAC MEETING – 7/8 NOVEMBER 2022 - NAME</a:t>
            </a:r>
            <a:endParaRPr lang="en-US" noProof="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727200" y="126000"/>
            <a:ext cx="8236800" cy="496800"/>
          </a:xfrm>
          <a:solidFill>
            <a:schemeClr val="accent1"/>
          </a:solidFill>
        </p:spPr>
        <p:txBody>
          <a:bodyPr lIns="108000" tIns="0" rIns="108000" anchor="ctr" anchorCtr="0"/>
          <a:lstStyle>
            <a:lvl1pPr>
              <a:lnSpc>
                <a:spcPct val="85000"/>
              </a:lnSpc>
              <a:defRPr sz="250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 bwMode="gray">
          <a:xfrm>
            <a:off x="3351600" y="915000"/>
            <a:ext cx="5612400" cy="2970000"/>
          </a:xfrm>
          <a:solidFill>
            <a:srgbClr val="4E5B99"/>
          </a:solidFill>
        </p:spPr>
        <p:txBody>
          <a:bodyPr lIns="216000" tIns="252000"/>
          <a:lstStyle>
            <a:lvl1pPr marL="0" indent="0">
              <a:spcAft>
                <a:spcPts val="300"/>
              </a:spcAft>
              <a:buFont typeface="Arial" pitchFamily="34" charset="0"/>
              <a:buNone/>
              <a:defRPr sz="2800">
                <a:solidFill>
                  <a:schemeClr val="bg1"/>
                </a:solidFill>
              </a:defRPr>
            </a:lvl1pPr>
            <a:lvl2pPr marL="0" indent="0">
              <a:spcBef>
                <a:spcPts val="400"/>
              </a:spcBef>
              <a:spcAft>
                <a:spcPts val="0"/>
              </a:spcAft>
              <a:buFont typeface="Arial" pitchFamily="34" charset="0"/>
              <a:buNone/>
              <a:defRPr sz="2600" b="1">
                <a:solidFill>
                  <a:schemeClr val="bg1"/>
                </a:solidFill>
              </a:defRPr>
            </a:lvl2pPr>
            <a:lvl3pPr marL="0" indent="0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 sz="225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SzPct val="80000"/>
              <a:buNone/>
              <a:defRPr sz="1750">
                <a:solidFill>
                  <a:schemeClr val="bg1"/>
                </a:solidFill>
              </a:defRPr>
            </a:lvl4pPr>
            <a:lvl5pPr marL="0" indent="0">
              <a:lnSpc>
                <a:spcPct val="80000"/>
              </a:lnSpc>
              <a:spcAft>
                <a:spcPts val="0"/>
              </a:spcAft>
              <a:buNone/>
              <a:defRPr sz="1500" b="1" i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8" name="Espace réservé pour une image  7"/>
          <p:cNvSpPr>
            <a:spLocks noGrp="1"/>
          </p:cNvSpPr>
          <p:nvPr>
            <p:ph type="pic" sz="quarter" idx="13"/>
          </p:nvPr>
        </p:nvSpPr>
        <p:spPr>
          <a:xfrm>
            <a:off x="727200" y="915000"/>
            <a:ext cx="2574000" cy="2970000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7" name="Espace réservé de la date 1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noProof="0"/>
              <a:t>26/07/2013</a:t>
            </a:r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en-US" noProof="0"/>
              <a:t>Page </a:t>
            </a:r>
            <a:fld id="{733122C9-A0B9-462F-8757-0847AD287B63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9" name="Espace réservé du pied de page 18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GB" noProof="0"/>
              <a:t>17TH MAC MEETING – 7/8 NOVEMBER 2022 - NAME</a:t>
            </a:r>
            <a:endParaRPr lang="en-US" noProof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 bwMode="gray"/>
        <p:txBody>
          <a:bodyPr/>
          <a:lstStyle>
            <a:lvl4pPr>
              <a:spcBef>
                <a:spcPts val="0"/>
              </a:spcBef>
              <a:spcAft>
                <a:spcPts val="300"/>
              </a:spcAft>
              <a:buSzPct val="80000"/>
              <a:defRPr/>
            </a:lvl4pPr>
            <a:lvl5pPr>
              <a:spcAft>
                <a:spcPts val="300"/>
              </a:spcAft>
              <a:defRPr/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26/07/2013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noProof="0"/>
              <a:t>Page </a:t>
            </a:r>
            <a:fld id="{733122C9-A0B9-462F-8757-0847AD287B63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17TH MAC MEETING – 7/8 NOVEMBER 2022 - NAME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se for importing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noProof="0" dirty="0"/>
              <a:t>Click to edit Master title style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26/07/2013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noProof="0"/>
              <a:t>Page </a:t>
            </a:r>
            <a:fld id="{733122C9-A0B9-462F-8757-0847AD287B63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noProof="0"/>
              <a:t>17TH MAC MEETING – 7/8 NOVEMBER 2022 - NAME</a:t>
            </a:r>
            <a:endParaRPr lang="en-US" noProof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 descr="logo_texte.jp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8056" y="5067000"/>
            <a:ext cx="1975944" cy="648000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727200" y="126000"/>
            <a:ext cx="8236800" cy="496800"/>
          </a:xfrm>
          <a:prstGeom prst="rect">
            <a:avLst/>
          </a:prstGeom>
          <a:solidFill>
            <a:schemeClr val="accent1"/>
          </a:solidFill>
        </p:spPr>
        <p:txBody>
          <a:bodyPr vert="horz" lIns="72000" tIns="0" rIns="72000" bIns="0" rtlCol="0" anchor="ctr" anchorCtr="0">
            <a:noAutofit/>
          </a:bodyPr>
          <a:lstStyle/>
          <a:p>
            <a:r>
              <a:rPr lang="en-US"/>
              <a:t>Click to edit Master title style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727200" y="805272"/>
            <a:ext cx="8236800" cy="433198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 bwMode="gray">
          <a:xfrm>
            <a:off x="0" y="5587803"/>
            <a:ext cx="611560" cy="12719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600" b="1">
                <a:solidFill>
                  <a:schemeClr val="bg1"/>
                </a:solidFill>
              </a:defRPr>
            </a:lvl1pPr>
          </a:lstStyle>
          <a:p>
            <a:r>
              <a:rPr lang="en-US"/>
              <a:t>26/07/2013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630001" y="5402791"/>
            <a:ext cx="6120000" cy="17707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600" b="1" cap="none" baseline="0">
                <a:solidFill>
                  <a:schemeClr val="accent1"/>
                </a:solidFill>
              </a:defRPr>
            </a:lvl1pPr>
          </a:lstStyle>
          <a:p>
            <a:r>
              <a:rPr lang="en-GB"/>
              <a:t>17TH MAC MEETING – 7/8 NOVEMBER 2022 - NAME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198001" y="5402865"/>
            <a:ext cx="413559" cy="177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600" b="1">
                <a:solidFill>
                  <a:schemeClr val="accent1"/>
                </a:solidFill>
              </a:defRPr>
            </a:lvl1pPr>
          </a:lstStyle>
          <a:p>
            <a:r>
              <a:rPr lang="fr-FR" dirty="0"/>
              <a:t>Page </a:t>
            </a:r>
            <a:fld id="{733122C9-A0B9-462F-8757-0847AD287B6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180000" y="126000"/>
            <a:ext cx="496800" cy="496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50" r:id="rId3"/>
    <p:sldLayoutId id="2147483654" r:id="rId4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1600" b="1" kern="1200" cap="all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spcAft>
          <a:spcPts val="1000"/>
        </a:spcAft>
        <a:buFont typeface="Arial" pitchFamily="34" charset="0"/>
        <a:buNone/>
        <a:defRPr sz="1800" b="1" kern="1200">
          <a:solidFill>
            <a:schemeClr val="accent6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spcBef>
          <a:spcPts val="0"/>
        </a:spcBef>
        <a:spcAft>
          <a:spcPts val="1500"/>
        </a:spcAft>
        <a:buFont typeface="Arial" pitchFamily="34" charset="0"/>
        <a:buNone/>
        <a:defRPr sz="1700" kern="1200">
          <a:solidFill>
            <a:schemeClr val="accent6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105000"/>
        </a:lnSpc>
        <a:spcBef>
          <a:spcPts val="0"/>
        </a:spcBef>
        <a:spcAft>
          <a:spcPts val="500"/>
        </a:spcAft>
        <a:buFont typeface="Arial" pitchFamily="34" charset="0"/>
        <a:buNone/>
        <a:defRPr sz="15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357188" indent="-174625" algn="l" defTabSz="914400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Clr>
          <a:schemeClr val="accent6"/>
        </a:buClr>
        <a:buSzPct val="80000"/>
        <a:buFont typeface="Wingdings" pitchFamily="2" charset="2"/>
        <a:buChar char="l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162050" indent="-174625" algn="l" defTabSz="914400" rtl="0" eaLnBrk="1" latinLnBrk="0" hangingPunct="1">
        <a:spcBef>
          <a:spcPts val="0"/>
        </a:spcBef>
        <a:spcAft>
          <a:spcPts val="600"/>
        </a:spcAft>
        <a:buClr>
          <a:schemeClr val="accent6"/>
        </a:buClr>
        <a:buFont typeface="ITCOfficinaSans LT Book" pitchFamily="2" charset="0"/>
        <a:buChar char="&gt;"/>
        <a:defRPr sz="1200" i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3.emf"/><Relationship Id="rId4" Type="http://schemas.openxmlformats.org/officeDocument/2006/relationships/image" Target="../media/image22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8" descr="logo_couv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524" t="12659" r="9524" b="36705"/>
          <a:stretch>
            <a:fillRect/>
          </a:stretch>
        </p:blipFill>
        <p:spPr>
          <a:xfrm>
            <a:off x="615876" y="4225652"/>
            <a:ext cx="4896544" cy="1225134"/>
          </a:xfrm>
          <a:prstGeom prst="rect">
            <a:avLst/>
          </a:prstGeom>
        </p:spPr>
      </p:pic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0" y="1002514"/>
            <a:ext cx="9144000" cy="1278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A9DA"/>
              </a:buClr>
              <a:defRPr/>
            </a:pPr>
            <a:r>
              <a:rPr lang="en-US" sz="3200" b="1" dirty="0">
                <a:solidFill>
                  <a:srgbClr val="002060"/>
                </a:solidFill>
                <a:latin typeface="+mj-lt"/>
              </a:rPr>
              <a:t>Power Supplies Group</a:t>
            </a:r>
            <a:endParaRPr lang="en-US" sz="3200" b="1" dirty="0">
              <a:solidFill>
                <a:srgbClr val="002060"/>
              </a:solidFill>
            </a:endParaRPr>
          </a:p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A9DA"/>
              </a:buClr>
              <a:defRPr/>
            </a:pPr>
            <a:r>
              <a:rPr lang="en-US" b="1" dirty="0">
                <a:solidFill>
                  <a:srgbClr val="C00000"/>
                </a:solidFill>
                <a:latin typeface="+mj-lt"/>
              </a:rPr>
              <a:t>Laurent JOLLY</a:t>
            </a:r>
            <a:endParaRPr lang="en-US" sz="120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0" y="193204"/>
            <a:ext cx="914400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A9DA"/>
              </a:buClr>
              <a:defRPr/>
            </a:pPr>
            <a:r>
              <a:rPr lang="en-GB" sz="1600" b="1" kern="0">
                <a:solidFill>
                  <a:srgbClr val="132577"/>
                </a:solidFill>
              </a:rPr>
              <a:t>ASD Workshop</a:t>
            </a:r>
            <a:endParaRPr kumimoji="0" lang="en-GB" sz="1600" i="0" u="none" strike="noStrike" kern="0" cap="none" spc="0" normalizeH="0" baseline="0" noProof="0" dirty="0">
              <a:ln>
                <a:noFill/>
              </a:ln>
              <a:solidFill>
                <a:srgbClr val="132577"/>
              </a:solidFill>
              <a:effectLst/>
              <a:uLnTx/>
              <a:uFillTx/>
              <a:ea typeface="+mn-ea"/>
              <a:cs typeface="+mn-cs"/>
            </a:endParaRPr>
          </a:p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A9DA"/>
              </a:buClr>
              <a:defRPr/>
            </a:pPr>
            <a:r>
              <a:rPr lang="en-GB" sz="1600" kern="0" dirty="0">
                <a:solidFill>
                  <a:srgbClr val="132577"/>
                </a:solidFill>
              </a:rPr>
              <a:t>24 January 2023</a:t>
            </a:r>
            <a:endParaRPr lang="en-GB" sz="1600" kern="0" dirty="0">
              <a:solidFill>
                <a:srgbClr val="132577"/>
              </a:solidFill>
              <a:cs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A260A12-2851-44B0-B8F5-9A95721DE7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7824" y="2140292"/>
            <a:ext cx="3456384" cy="222650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CDD65E-5B8A-45C1-B92E-924E64E886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Protection against Utility Black Out (1/2)</a:t>
            </a:r>
            <a:endParaRPr lang="en-GB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4AC7F7B-75C9-4ED1-9A61-D9813C568FCF}"/>
              </a:ext>
            </a:extLst>
          </p:cNvPr>
          <p:cNvSpPr txBox="1"/>
          <p:nvPr/>
        </p:nvSpPr>
        <p:spPr>
          <a:xfrm>
            <a:off x="4464496" y="795012"/>
            <a:ext cx="430667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1- Normal operation (utility grid OK)</a:t>
            </a:r>
          </a:p>
          <a:p>
            <a:pPr marL="285750" indent="-285750">
              <a:buFont typeface="Symbol" panose="05050102010706020507" pitchFamily="18" charset="2"/>
              <a:buChar char="Þ"/>
            </a:pPr>
            <a:r>
              <a:rPr lang="en-US" sz="1600" dirty="0"/>
              <a:t>HQPS alternators do not provide any active power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9C13835E-A099-47B4-BAEB-6055C7C9349F}"/>
              </a:ext>
            </a:extLst>
          </p:cNvPr>
          <p:cNvSpPr txBox="1">
            <a:spLocks/>
          </p:cNvSpPr>
          <p:nvPr/>
        </p:nvSpPr>
        <p:spPr bwMode="gray">
          <a:xfrm>
            <a:off x="4559920" y="1880166"/>
            <a:ext cx="4476576" cy="106211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Arial" pitchFamily="34" charset="0"/>
              <a:buNone/>
              <a:defRPr sz="1800" b="1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ts val="0"/>
              </a:spcBef>
              <a:spcAft>
                <a:spcPts val="1500"/>
              </a:spcAft>
              <a:buFont typeface="Arial" pitchFamily="34" charset="0"/>
              <a:buNone/>
              <a:defRPr sz="17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500"/>
              </a:spcAft>
              <a:buFont typeface="Arial" pitchFamily="34" charset="0"/>
              <a:buNone/>
              <a:defRPr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57188" indent="-174625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accent6"/>
              </a:buClr>
              <a:buSzPct val="80000"/>
              <a:buFont typeface="Wingdings" pitchFamily="2" charset="2"/>
              <a:buChar char="l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62050" indent="-174625" algn="l" defTabSz="914400" rtl="0" eaLnBrk="1" latinLnBrk="0" hangingPunct="1">
              <a:spcBef>
                <a:spcPts val="0"/>
              </a:spcBef>
              <a:spcAft>
                <a:spcPts val="300"/>
              </a:spcAft>
              <a:buClr>
                <a:schemeClr val="accent6"/>
              </a:buClr>
              <a:buFont typeface="ITCOfficinaSans LT Book" pitchFamily="2" charset="0"/>
              <a:buChar char="&gt;"/>
              <a:defRPr sz="12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 dirty="0">
                <a:solidFill>
                  <a:schemeClr val="tx1"/>
                </a:solidFill>
              </a:rPr>
              <a:t>2 - Suddenly a black occurs on utility grid</a:t>
            </a:r>
            <a:br>
              <a:rPr lang="en-US" b="0" dirty="0">
                <a:solidFill>
                  <a:schemeClr val="tx1"/>
                </a:solidFill>
              </a:rPr>
            </a:br>
            <a:r>
              <a:rPr lang="en-US" sz="1600" b="0" dirty="0">
                <a:solidFill>
                  <a:schemeClr val="tx1"/>
                </a:solidFill>
              </a:rPr>
              <a:t>=&gt;This causes a large voltage dip upstream HQPS </a:t>
            </a:r>
            <a:endParaRPr lang="en-US" b="0" dirty="0">
              <a:solidFill>
                <a:schemeClr val="tx1"/>
              </a:solidFill>
            </a:endParaRPr>
          </a:p>
          <a:p>
            <a:endParaRPr lang="en-US" b="0" dirty="0">
              <a:solidFill>
                <a:schemeClr val="tx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0316445-4286-4772-BF0B-BDE036042A8B}"/>
              </a:ext>
            </a:extLst>
          </p:cNvPr>
          <p:cNvSpPr/>
          <p:nvPr/>
        </p:nvSpPr>
        <p:spPr>
          <a:xfrm>
            <a:off x="4499892" y="3119399"/>
            <a:ext cx="4572000" cy="89255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3 - Automatic disconnection of HQPS from the utility grid</a:t>
            </a:r>
            <a:br>
              <a:rPr lang="en-US" dirty="0"/>
            </a:br>
            <a:r>
              <a:rPr lang="en-US" sz="1600" dirty="0"/>
              <a:t>=&gt; HQPS’s accumulators powering ESRF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E7C3D54-0A31-46B2-8EFE-E38E438B4DC4}"/>
              </a:ext>
            </a:extLst>
          </p:cNvPr>
          <p:cNvSpPr/>
          <p:nvPr/>
        </p:nvSpPr>
        <p:spPr>
          <a:xfrm>
            <a:off x="4464496" y="4893763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dirty="0"/>
              <a:t>=&gt; Load shedding of heavy consumers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277048C-960D-4C1F-B698-0ADED7A7A487}"/>
              </a:ext>
            </a:extLst>
          </p:cNvPr>
          <p:cNvSpPr/>
          <p:nvPr/>
        </p:nvSpPr>
        <p:spPr>
          <a:xfrm>
            <a:off x="4464496" y="431043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4 – After some time, accumulator’s energy reserve gets critically low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4720763-3C98-4EB8-BCAC-49F765DC03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754482"/>
            <a:ext cx="4133850" cy="4486275"/>
          </a:xfrm>
          <a:prstGeom prst="rect">
            <a:avLst/>
          </a:prstGeom>
        </p:spPr>
      </p:pic>
      <p:sp>
        <p:nvSpPr>
          <p:cNvPr id="13" name="Footer Placeholder 5">
            <a:extLst>
              <a:ext uri="{FF2B5EF4-FFF2-40B4-BE49-F238E27FC236}">
                <a16:creationId xmlns:a16="http://schemas.microsoft.com/office/drawing/2014/main" id="{4B4C1DFF-ACBE-4686-AE80-8C6B886ECD0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630001" y="5402791"/>
            <a:ext cx="6120000" cy="177074"/>
          </a:xfrm>
        </p:spPr>
        <p:txBody>
          <a:bodyPr/>
          <a:lstStyle/>
          <a:p>
            <a:r>
              <a:rPr lang="en-GB" dirty="0"/>
              <a:t>ASD Day– 24 January 2023 – L .JOLLY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37D113F-86CA-48A4-A55F-FE4A630CC7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747489"/>
            <a:ext cx="4133850" cy="448627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054F02A-67A3-4604-B24B-ACDDBC7EE7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04" y="758681"/>
            <a:ext cx="4133850" cy="44862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5E3D877-F23C-4276-90F3-5D52DA8CD9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504" y="747489"/>
            <a:ext cx="4572000" cy="448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922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6" grpId="0"/>
      <p:bldP spid="7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D5F62791-BD9F-4EA7-91F9-F3026DFC3A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747489"/>
            <a:ext cx="4133850" cy="44862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5775D35-4F6F-4D02-97F4-FCDD6B844C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747489"/>
            <a:ext cx="4133850" cy="44862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7FE3300-287F-41E3-A752-E6DFD606F6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04" y="747489"/>
            <a:ext cx="4572000" cy="44862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CCDD65E-5B8A-45C1-B92E-924E64E886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Protection against Utility Black Out (2/2)</a:t>
            </a:r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E7C3D54-0A31-46B2-8EFE-E38E438B4DC4}"/>
              </a:ext>
            </a:extLst>
          </p:cNvPr>
          <p:cNvSpPr/>
          <p:nvPr/>
        </p:nvSpPr>
        <p:spPr>
          <a:xfrm>
            <a:off x="4464496" y="1352597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dirty="0"/>
              <a:t>=&gt; Accumulator running out of kinetic energy</a:t>
            </a:r>
            <a:br>
              <a:rPr lang="en-US" sz="1600" dirty="0"/>
            </a:br>
            <a:r>
              <a:rPr lang="en-US" sz="1600" dirty="0"/>
              <a:t>=&gt; Load shedding of heavy consumers to avoid blackout extending to ESRF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277048C-960D-4C1F-B698-0ADED7A7A487}"/>
              </a:ext>
            </a:extLst>
          </p:cNvPr>
          <p:cNvSpPr/>
          <p:nvPr/>
        </p:nvSpPr>
        <p:spPr>
          <a:xfrm>
            <a:off x="4464496" y="76926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4 – After long time utility grid voltage is still NOT back to normal condition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D796730-D45E-4718-A945-4409D11AED9D}"/>
              </a:ext>
            </a:extLst>
          </p:cNvPr>
          <p:cNvSpPr/>
          <p:nvPr/>
        </p:nvSpPr>
        <p:spPr>
          <a:xfrm>
            <a:off x="4464496" y="2427193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5 – Diesel engine starts and accelerate to 1500rpm in 25s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4E01098-4E6C-4A3A-BCFE-4089C9743F0A}"/>
              </a:ext>
            </a:extLst>
          </p:cNvPr>
          <p:cNvSpPr/>
          <p:nvPr/>
        </p:nvSpPr>
        <p:spPr>
          <a:xfrm>
            <a:off x="4477692" y="3385363"/>
            <a:ext cx="4572000" cy="113877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6 – Generator connects to 20kV network and takes all the load</a:t>
            </a:r>
          </a:p>
          <a:p>
            <a:r>
              <a:rPr lang="en-US" sz="1600" dirty="0"/>
              <a:t>=&gt; Can run continuously in such conditions till utility grid recovers from blackout.</a:t>
            </a:r>
          </a:p>
        </p:txBody>
      </p:sp>
      <p:sp>
        <p:nvSpPr>
          <p:cNvPr id="11" name="Footer Placeholder 5">
            <a:extLst>
              <a:ext uri="{FF2B5EF4-FFF2-40B4-BE49-F238E27FC236}">
                <a16:creationId xmlns:a16="http://schemas.microsoft.com/office/drawing/2014/main" id="{D487BDE7-D28D-4D1D-9D55-0D4641BC0F3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630001" y="5402791"/>
            <a:ext cx="6120000" cy="177074"/>
          </a:xfrm>
        </p:spPr>
        <p:txBody>
          <a:bodyPr/>
          <a:lstStyle/>
          <a:p>
            <a:r>
              <a:rPr lang="en-GB" dirty="0"/>
              <a:t>ASD Day– 24 January 2023 – L .JOLLY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4707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674F08-C2F6-4408-876B-5F52072408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Special Thanks to the PSG TEAM</a:t>
            </a:r>
            <a:endParaRPr lang="en-GB" dirty="0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E9062C35-0E4C-4031-AC16-362673EE0F0E}"/>
              </a:ext>
            </a:extLst>
          </p:cNvPr>
          <p:cNvGrpSpPr/>
          <p:nvPr/>
        </p:nvGrpSpPr>
        <p:grpSpPr>
          <a:xfrm>
            <a:off x="7103620" y="621177"/>
            <a:ext cx="1313180" cy="1548376"/>
            <a:chOff x="423539" y="740672"/>
            <a:chExt cx="1313180" cy="1548376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A5E7CD16-A20C-4667-9533-E3CAAF60E29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39552" y="740672"/>
              <a:ext cx="1081154" cy="1173719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6E6981E-5B94-40D0-8518-C241016BD966}"/>
                </a:ext>
              </a:extLst>
            </p:cNvPr>
            <p:cNvSpPr txBox="1"/>
            <p:nvPr/>
          </p:nvSpPr>
          <p:spPr>
            <a:xfrm>
              <a:off x="423539" y="1919716"/>
              <a:ext cx="13131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/>
                <a:t>S. Lagarde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934D44A3-54C9-455C-AD9B-E8EDA9DE6875}"/>
              </a:ext>
            </a:extLst>
          </p:cNvPr>
          <p:cNvGrpSpPr/>
          <p:nvPr/>
        </p:nvGrpSpPr>
        <p:grpSpPr>
          <a:xfrm>
            <a:off x="2618926" y="647484"/>
            <a:ext cx="1390124" cy="1564222"/>
            <a:chOff x="1862220" y="737460"/>
            <a:chExt cx="1390124" cy="1564222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5A9938F-5CB2-4D95-995C-F3682DEE666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93032" y="737460"/>
              <a:ext cx="903485" cy="1215031"/>
            </a:xfrm>
            <a:prstGeom prst="rect">
              <a:avLst/>
            </a:prstGeom>
          </p:spPr>
        </p:pic>
        <p:sp>
          <p:nvSpPr>
            <p:cNvPr id="12" name="TextBox 14">
              <a:extLst>
                <a:ext uri="{FF2B5EF4-FFF2-40B4-BE49-F238E27FC236}">
                  <a16:creationId xmlns:a16="http://schemas.microsoft.com/office/drawing/2014/main" id="{E1896FE0-B1FB-41B6-A631-E12940E4297D}"/>
                </a:ext>
              </a:extLst>
            </p:cNvPr>
            <p:cNvSpPr txBox="1"/>
            <p:nvPr/>
          </p:nvSpPr>
          <p:spPr>
            <a:xfrm>
              <a:off x="1862220" y="1932350"/>
              <a:ext cx="13901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/>
                <a:t>O. </a:t>
              </a:r>
              <a:r>
                <a:rPr lang="en-US" dirty="0" err="1"/>
                <a:t>Goudard</a:t>
              </a:r>
              <a:endParaRPr lang="en-US" dirty="0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71CF89D2-34EC-44EE-BC31-23E0FA258646}"/>
              </a:ext>
            </a:extLst>
          </p:cNvPr>
          <p:cNvGrpSpPr/>
          <p:nvPr/>
        </p:nvGrpSpPr>
        <p:grpSpPr>
          <a:xfrm>
            <a:off x="595058" y="658059"/>
            <a:ext cx="1180836" cy="1584363"/>
            <a:chOff x="6659742" y="746092"/>
            <a:chExt cx="1180836" cy="1584363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4DFDC0BD-4D19-463C-A73F-3CB8477D1AB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27057" y="746092"/>
              <a:ext cx="982982" cy="1168299"/>
            </a:xfrm>
            <a:prstGeom prst="rect">
              <a:avLst/>
            </a:prstGeom>
          </p:spPr>
        </p:pic>
        <p:sp>
          <p:nvSpPr>
            <p:cNvPr id="13" name="TextBox 15">
              <a:extLst>
                <a:ext uri="{FF2B5EF4-FFF2-40B4-BE49-F238E27FC236}">
                  <a16:creationId xmlns:a16="http://schemas.microsoft.com/office/drawing/2014/main" id="{0C7EA6E9-3DB3-4086-8B48-7237626CA973}"/>
                </a:ext>
              </a:extLst>
            </p:cNvPr>
            <p:cNvSpPr txBox="1"/>
            <p:nvPr/>
          </p:nvSpPr>
          <p:spPr>
            <a:xfrm>
              <a:off x="6659742" y="1961123"/>
              <a:ext cx="11808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/>
                <a:t>P. Falaise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8C30C1AD-A6B1-4AE5-AB08-B22CB01B6D10}"/>
              </a:ext>
            </a:extLst>
          </p:cNvPr>
          <p:cNvGrpSpPr/>
          <p:nvPr/>
        </p:nvGrpSpPr>
        <p:grpSpPr>
          <a:xfrm>
            <a:off x="5021894" y="2258014"/>
            <a:ext cx="1113778" cy="1584363"/>
            <a:chOff x="3732595" y="737460"/>
            <a:chExt cx="1113778" cy="1584363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CD3ECF5A-83BE-4086-910E-5646971550E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732595" y="737460"/>
              <a:ext cx="1113778" cy="1215031"/>
            </a:xfrm>
            <a:prstGeom prst="rect">
              <a:avLst/>
            </a:prstGeom>
          </p:spPr>
        </p:pic>
        <p:sp>
          <p:nvSpPr>
            <p:cNvPr id="14" name="TextBox 16">
              <a:extLst>
                <a:ext uri="{FF2B5EF4-FFF2-40B4-BE49-F238E27FC236}">
                  <a16:creationId xmlns:a16="http://schemas.microsoft.com/office/drawing/2014/main" id="{CB138685-5C02-4BC0-B386-2467C63482C1}"/>
                </a:ext>
              </a:extLst>
            </p:cNvPr>
            <p:cNvSpPr txBox="1"/>
            <p:nvPr/>
          </p:nvSpPr>
          <p:spPr>
            <a:xfrm>
              <a:off x="3817080" y="1952491"/>
              <a:ext cx="9114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/>
                <a:t>A. Thai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0B83E8E8-F053-4AEC-B63D-69AB6A6FEA9C}"/>
              </a:ext>
            </a:extLst>
          </p:cNvPr>
          <p:cNvGrpSpPr/>
          <p:nvPr/>
        </p:nvGrpSpPr>
        <p:grpSpPr>
          <a:xfrm>
            <a:off x="7203724" y="2258014"/>
            <a:ext cx="1020263" cy="1598024"/>
            <a:chOff x="7907893" y="732431"/>
            <a:chExt cx="1020263" cy="1598024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4D8104D3-63FE-4087-BD2D-31E760AD193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945174" y="732431"/>
              <a:ext cx="982982" cy="1191331"/>
            </a:xfrm>
            <a:prstGeom prst="rect">
              <a:avLst/>
            </a:prstGeom>
          </p:spPr>
        </p:pic>
        <p:sp>
          <p:nvSpPr>
            <p:cNvPr id="15" name="TextBox 17">
              <a:extLst>
                <a:ext uri="{FF2B5EF4-FFF2-40B4-BE49-F238E27FC236}">
                  <a16:creationId xmlns:a16="http://schemas.microsoft.com/office/drawing/2014/main" id="{A96D3C78-0422-4717-A43F-07A924B5D289}"/>
                </a:ext>
              </a:extLst>
            </p:cNvPr>
            <p:cNvSpPr txBox="1"/>
            <p:nvPr/>
          </p:nvSpPr>
          <p:spPr>
            <a:xfrm>
              <a:off x="7907893" y="1961123"/>
              <a:ext cx="9458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/>
                <a:t>P. Vidal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063FB5BC-9B7C-4504-9EC7-63133FDBE13A}"/>
              </a:ext>
            </a:extLst>
          </p:cNvPr>
          <p:cNvGrpSpPr/>
          <p:nvPr/>
        </p:nvGrpSpPr>
        <p:grpSpPr>
          <a:xfrm>
            <a:off x="2516586" y="2258014"/>
            <a:ext cx="1527085" cy="1569386"/>
            <a:chOff x="5065343" y="746092"/>
            <a:chExt cx="1527085" cy="1569386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152676A9-4541-4C09-BAB5-415C0365EA6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349989" y="746092"/>
              <a:ext cx="957795" cy="1215031"/>
            </a:xfrm>
            <a:prstGeom prst="rect">
              <a:avLst/>
            </a:prstGeom>
          </p:spPr>
        </p:pic>
        <p:sp>
          <p:nvSpPr>
            <p:cNvPr id="16" name="TextBox 18">
              <a:extLst>
                <a:ext uri="{FF2B5EF4-FFF2-40B4-BE49-F238E27FC236}">
                  <a16:creationId xmlns:a16="http://schemas.microsoft.com/office/drawing/2014/main" id="{A51A3FA8-E2CD-49A6-BCE6-CEDE01440AB0}"/>
                </a:ext>
              </a:extLst>
            </p:cNvPr>
            <p:cNvSpPr txBox="1"/>
            <p:nvPr/>
          </p:nvSpPr>
          <p:spPr>
            <a:xfrm>
              <a:off x="5065343" y="1946146"/>
              <a:ext cx="15270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/>
                <a:t>P. </a:t>
              </a:r>
              <a:r>
                <a:rPr lang="en-US" dirty="0" err="1"/>
                <a:t>Sallamand</a:t>
              </a:r>
              <a:endParaRPr lang="en-US" dirty="0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6058D0CC-7085-458D-9674-1F9637544B93}"/>
              </a:ext>
            </a:extLst>
          </p:cNvPr>
          <p:cNvGrpSpPr/>
          <p:nvPr/>
        </p:nvGrpSpPr>
        <p:grpSpPr>
          <a:xfrm>
            <a:off x="667661" y="2258014"/>
            <a:ext cx="1172116" cy="1545448"/>
            <a:chOff x="502713" y="2409848"/>
            <a:chExt cx="1172116" cy="1545448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D13E9F50-2674-4925-827A-5885AE1042D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20510" y="2409848"/>
              <a:ext cx="1113778" cy="1176116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E22D5E4-155C-44A4-AA67-5EC8533F51CA}"/>
                </a:ext>
              </a:extLst>
            </p:cNvPr>
            <p:cNvSpPr txBox="1"/>
            <p:nvPr/>
          </p:nvSpPr>
          <p:spPr>
            <a:xfrm>
              <a:off x="502713" y="3585964"/>
              <a:ext cx="11721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/>
                <a:t>M. Michel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46B6219F-70C7-4ACB-A9CE-2B556A03A378}"/>
              </a:ext>
            </a:extLst>
          </p:cNvPr>
          <p:cNvGrpSpPr/>
          <p:nvPr/>
        </p:nvGrpSpPr>
        <p:grpSpPr>
          <a:xfrm>
            <a:off x="4995275" y="630245"/>
            <a:ext cx="971771" cy="1515669"/>
            <a:chOff x="2207349" y="2439627"/>
            <a:chExt cx="971771" cy="1515669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892B5FB9-B75C-427B-8998-78488BCBF40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207349" y="2439627"/>
              <a:ext cx="971771" cy="1176116"/>
            </a:xfrm>
            <a:prstGeom prst="rect">
              <a:avLst/>
            </a:prstGeom>
          </p:spPr>
        </p:pic>
        <p:sp>
          <p:nvSpPr>
            <p:cNvPr id="22" name="TextBox 14">
              <a:extLst>
                <a:ext uri="{FF2B5EF4-FFF2-40B4-BE49-F238E27FC236}">
                  <a16:creationId xmlns:a16="http://schemas.microsoft.com/office/drawing/2014/main" id="{63D58D79-BED2-440D-848B-C74C66B81618}"/>
                </a:ext>
              </a:extLst>
            </p:cNvPr>
            <p:cNvSpPr txBox="1"/>
            <p:nvPr/>
          </p:nvSpPr>
          <p:spPr>
            <a:xfrm>
              <a:off x="2241828" y="3585964"/>
              <a:ext cx="9028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/>
                <a:t>L. Jolly</a:t>
              </a:r>
            </a:p>
          </p:txBody>
        </p:sp>
      </p:grpSp>
      <p:pic>
        <p:nvPicPr>
          <p:cNvPr id="31" name="Picture 30">
            <a:extLst>
              <a:ext uri="{FF2B5EF4-FFF2-40B4-BE49-F238E27FC236}">
                <a16:creationId xmlns:a16="http://schemas.microsoft.com/office/drawing/2014/main" id="{F99897E7-EB2F-447E-B030-08679CA3401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43671" y="4065186"/>
            <a:ext cx="954420" cy="1230342"/>
          </a:xfrm>
          <a:prstGeom prst="rect">
            <a:avLst/>
          </a:prstGeom>
        </p:spPr>
      </p:pic>
      <p:sp>
        <p:nvSpPr>
          <p:cNvPr id="32" name="TextBox 18">
            <a:extLst>
              <a:ext uri="{FF2B5EF4-FFF2-40B4-BE49-F238E27FC236}">
                <a16:creationId xmlns:a16="http://schemas.microsoft.com/office/drawing/2014/main" id="{75A5730B-9B9E-4C5C-96B3-0ABC4EA5FC5E}"/>
              </a:ext>
            </a:extLst>
          </p:cNvPr>
          <p:cNvSpPr txBox="1"/>
          <p:nvPr/>
        </p:nvSpPr>
        <p:spPr>
          <a:xfrm>
            <a:off x="3937935" y="5261075"/>
            <a:ext cx="1180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M. Di Vito</a:t>
            </a:r>
          </a:p>
        </p:txBody>
      </p:sp>
      <p:sp>
        <p:nvSpPr>
          <p:cNvPr id="33" name="Footer Placeholder 5">
            <a:extLst>
              <a:ext uri="{FF2B5EF4-FFF2-40B4-BE49-F238E27FC236}">
                <a16:creationId xmlns:a16="http://schemas.microsoft.com/office/drawing/2014/main" id="{1F776AFA-2C05-486A-9EA3-D4FD596D5A4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630001" y="5402791"/>
            <a:ext cx="6120000" cy="177074"/>
          </a:xfrm>
        </p:spPr>
        <p:txBody>
          <a:bodyPr/>
          <a:lstStyle/>
          <a:p>
            <a:r>
              <a:rPr lang="en-GB" dirty="0"/>
              <a:t>ASD Day– 24 January 2023 – L .JOLLY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98472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Many thanks for your attention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945" b="13077"/>
          <a:stretch/>
        </p:blipFill>
        <p:spPr bwMode="auto">
          <a:xfrm>
            <a:off x="395536" y="697260"/>
            <a:ext cx="8333999" cy="4493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FC64161B-95BE-46BB-96E9-40C0B3EAFE9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630001" y="5402791"/>
            <a:ext cx="6120000" cy="177074"/>
          </a:xfrm>
        </p:spPr>
        <p:txBody>
          <a:bodyPr/>
          <a:lstStyle/>
          <a:p>
            <a:r>
              <a:rPr lang="en-GB" dirty="0"/>
              <a:t>ASD Day– 24 January 2023 – L .JOLLY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Presentation Outline: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dirty="0"/>
              <a:t>ASD Day– 24 January 2023 – L .JOLLY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AECA957-2C3E-429F-AB1C-9ECE7324BFF5}"/>
              </a:ext>
            </a:extLst>
          </p:cNvPr>
          <p:cNvSpPr txBox="1"/>
          <p:nvPr/>
        </p:nvSpPr>
        <p:spPr>
          <a:xfrm>
            <a:off x="630001" y="1489348"/>
            <a:ext cx="6764194" cy="1951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1" dirty="0"/>
              <a:t>Operation - Reliability of SR PS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1" dirty="0"/>
              <a:t>Review of PSG Projects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1" dirty="0"/>
              <a:t>HQPS Black Out Protection</a:t>
            </a:r>
            <a:endParaRPr lang="en-US" sz="1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Chart 21">
            <a:extLst>
              <a:ext uri="{FF2B5EF4-FFF2-40B4-BE49-F238E27FC236}">
                <a16:creationId xmlns:a16="http://schemas.microsoft.com/office/drawing/2014/main" id="{42EC564C-3A90-4275-B70E-343FAFDD159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84416595"/>
              </p:ext>
            </p:extLst>
          </p:nvPr>
        </p:nvGraphicFramePr>
        <p:xfrm>
          <a:off x="35496" y="697260"/>
          <a:ext cx="4314322" cy="25826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Storage Ring PS Reliability</a:t>
            </a:r>
            <a:endParaRPr lang="en-GB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55211E62-661D-4931-A4F5-70A3E72B76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2851401"/>
              </p:ext>
            </p:extLst>
          </p:nvPr>
        </p:nvGraphicFramePr>
        <p:xfrm>
          <a:off x="4793521" y="718308"/>
          <a:ext cx="4104456" cy="158877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32015">
                  <a:extLst>
                    <a:ext uri="{9D8B030D-6E8A-4147-A177-3AD203B41FA5}">
                      <a16:colId xmlns:a16="http://schemas.microsoft.com/office/drawing/2014/main" val="1809387857"/>
                    </a:ext>
                  </a:extLst>
                </a:gridCol>
                <a:gridCol w="715561">
                  <a:extLst>
                    <a:ext uri="{9D8B030D-6E8A-4147-A177-3AD203B41FA5}">
                      <a16:colId xmlns:a16="http://schemas.microsoft.com/office/drawing/2014/main" val="288584774"/>
                    </a:ext>
                  </a:extLst>
                </a:gridCol>
                <a:gridCol w="715561">
                  <a:extLst>
                    <a:ext uri="{9D8B030D-6E8A-4147-A177-3AD203B41FA5}">
                      <a16:colId xmlns:a16="http://schemas.microsoft.com/office/drawing/2014/main" val="2093827216"/>
                    </a:ext>
                  </a:extLst>
                </a:gridCol>
                <a:gridCol w="741319">
                  <a:extLst>
                    <a:ext uri="{9D8B030D-6E8A-4147-A177-3AD203B41FA5}">
                      <a16:colId xmlns:a16="http://schemas.microsoft.com/office/drawing/2014/main" val="1680441538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endParaRPr lang="en-GB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MTBF</a:t>
                      </a:r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[h]</a:t>
                      </a:r>
                      <a:endParaRPr lang="en-GB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GB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GB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406456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n-GB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u="none" strike="noStrike" dirty="0">
                          <a:effectLst/>
                        </a:rPr>
                        <a:t>Y2020</a:t>
                      </a:r>
                      <a:endParaRPr lang="en-GB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u="none" strike="noStrike" dirty="0">
                          <a:effectLst/>
                        </a:rPr>
                        <a:t>Y2021</a:t>
                      </a:r>
                      <a:endParaRPr lang="en-GB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u="none" strike="noStrike" dirty="0">
                          <a:effectLst/>
                        </a:rPr>
                        <a:t>Y2022</a:t>
                      </a:r>
                      <a:endParaRPr lang="en-GB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1842432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>
                          <a:effectLst/>
                        </a:rPr>
                        <a:t>10   x CS 360V and CS 48V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>
                          <a:effectLst/>
                        </a:rPr>
                        <a:t>900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>
                          <a:effectLst/>
                        </a:rPr>
                        <a:t>6792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>
                          <a:effectLst/>
                        </a:rPr>
                        <a:t>2224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37068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>
                          <a:effectLst/>
                        </a:rPr>
                        <a:t>864 x Main PS (STATUM) 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>
                          <a:effectLst/>
                        </a:rPr>
                        <a:t>111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>
                          <a:effectLst/>
                        </a:rPr>
                        <a:t>271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>
                          <a:effectLst/>
                        </a:rPr>
                        <a:t>351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062649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>
                          <a:effectLst/>
                        </a:rPr>
                        <a:t>32   x Hotswap (</a:t>
                      </a:r>
                      <a:r>
                        <a:rPr lang="en-GB" sz="1100" u="none" strike="noStrike" dirty="0" err="1">
                          <a:effectLst/>
                        </a:rPr>
                        <a:t>MOSplates</a:t>
                      </a:r>
                      <a:r>
                        <a:rPr lang="en-GB" sz="1100" u="none" strike="noStrike" dirty="0">
                          <a:effectLst/>
                        </a:rPr>
                        <a:t>)*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>
                          <a:effectLst/>
                        </a:rPr>
                        <a:t>N/A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>
                          <a:effectLst/>
                        </a:rPr>
                        <a:t>750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>
                          <a:effectLst/>
                        </a:rPr>
                        <a:t>&gt;6672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061039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>
                          <a:effectLst/>
                        </a:rPr>
                        <a:t>864 x SF/SD </a:t>
                      </a:r>
                      <a:r>
                        <a:rPr lang="en-GB" sz="1100" u="none" strike="noStrike" dirty="0" err="1">
                          <a:effectLst/>
                        </a:rPr>
                        <a:t>Corr</a:t>
                      </a:r>
                      <a:r>
                        <a:rPr lang="en-GB" sz="1100" u="none" strike="noStrike" dirty="0">
                          <a:effectLst/>
                        </a:rPr>
                        <a:t> PS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>
                          <a:effectLst/>
                        </a:rPr>
                        <a:t>1350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>
                          <a:effectLst/>
                        </a:rPr>
                        <a:t>2264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>
                          <a:effectLst/>
                        </a:rPr>
                        <a:t>3336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401319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>
                          <a:effectLst/>
                        </a:rPr>
                        <a:t>294 x SH </a:t>
                      </a:r>
                      <a:r>
                        <a:rPr lang="en-GB" sz="1100" u="none" strike="noStrike" dirty="0" err="1">
                          <a:effectLst/>
                        </a:rPr>
                        <a:t>Corr</a:t>
                      </a:r>
                      <a:r>
                        <a:rPr lang="en-GB" sz="1100" u="none" strike="noStrike" dirty="0">
                          <a:effectLst/>
                        </a:rPr>
                        <a:t> PS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46B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>
                          <a:effectLst/>
                        </a:rPr>
                        <a:t>216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46B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>
                          <a:effectLst/>
                        </a:rPr>
                        <a:t>&gt;6792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46B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>
                          <a:effectLst/>
                        </a:rPr>
                        <a:t>&gt;6672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46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188897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Whole System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64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178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277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83869869"/>
                  </a:ext>
                </a:extLst>
              </a:tr>
            </a:tbl>
          </a:graphicData>
        </a:graphic>
      </p:graphicFrame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BFB7148-3158-4678-8C38-8A0D96D74D63}"/>
              </a:ext>
            </a:extLst>
          </p:cNvPr>
          <p:cNvCxnSpPr>
            <a:cxnSpLocks/>
          </p:cNvCxnSpPr>
          <p:nvPr/>
        </p:nvCxnSpPr>
        <p:spPr>
          <a:xfrm flipH="1" flipV="1">
            <a:off x="1591097" y="985292"/>
            <a:ext cx="1" cy="1455428"/>
          </a:xfrm>
          <a:prstGeom prst="line">
            <a:avLst/>
          </a:prstGeom>
          <a:ln w="158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0BF36709-CDF1-46DC-96CF-02993C891EEA}"/>
              </a:ext>
            </a:extLst>
          </p:cNvPr>
          <p:cNvSpPr/>
          <p:nvPr/>
        </p:nvSpPr>
        <p:spPr>
          <a:xfrm>
            <a:off x="1619672" y="1129308"/>
            <a:ext cx="583211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2021</a:t>
            </a:r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4AB0F5E-0B42-4E41-AC07-BF29FC500FAE}"/>
              </a:ext>
            </a:extLst>
          </p:cNvPr>
          <p:cNvSpPr/>
          <p:nvPr/>
        </p:nvSpPr>
        <p:spPr>
          <a:xfrm>
            <a:off x="359258" y="1131049"/>
            <a:ext cx="613662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2020</a:t>
            </a:r>
            <a:endParaRPr lang="en-GB" sz="1400" dirty="0">
              <a:solidFill>
                <a:schemeClr val="tx1"/>
              </a:solidFill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52DCC74-5047-4EAA-864F-36066DE8E090}"/>
              </a:ext>
            </a:extLst>
          </p:cNvPr>
          <p:cNvCxnSpPr>
            <a:cxnSpLocks/>
          </p:cNvCxnSpPr>
          <p:nvPr/>
        </p:nvCxnSpPr>
        <p:spPr>
          <a:xfrm flipV="1">
            <a:off x="2934866" y="985292"/>
            <a:ext cx="0" cy="1442140"/>
          </a:xfrm>
          <a:prstGeom prst="line">
            <a:avLst/>
          </a:prstGeom>
          <a:ln w="158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3A4389E7-E180-4E13-8A4B-3C9D18CA3FC2}"/>
              </a:ext>
            </a:extLst>
          </p:cNvPr>
          <p:cNvSpPr/>
          <p:nvPr/>
        </p:nvSpPr>
        <p:spPr>
          <a:xfrm>
            <a:off x="2980677" y="1129308"/>
            <a:ext cx="583211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2022</a:t>
            </a:r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3042EEE-D4C2-4F80-B0D8-01AD8194321A}"/>
              </a:ext>
            </a:extLst>
          </p:cNvPr>
          <p:cNvSpPr/>
          <p:nvPr/>
        </p:nvSpPr>
        <p:spPr>
          <a:xfrm>
            <a:off x="4744971" y="2293069"/>
            <a:ext cx="2022521" cy="4388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800" dirty="0"/>
              <a:t>* Hotswap hardware installed but automatic swap function not operational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CD3069D-C36B-48E1-A961-A262B8AC9F85}"/>
              </a:ext>
            </a:extLst>
          </p:cNvPr>
          <p:cNvSpPr txBox="1"/>
          <p:nvPr/>
        </p:nvSpPr>
        <p:spPr>
          <a:xfrm>
            <a:off x="363600" y="3309423"/>
            <a:ext cx="8421142" cy="1668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/>
              <a:t>23 failures in Y22 (USM + MDT + Shutdown restart) 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/>
              <a:t>MTBF for the overall system in Y22 increased by 50% versus Y21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/>
              <a:t>Failures distribution by Eqpt / Type: 78% are STATUM PS, 65% are software related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/>
              <a:t>Other less visible problems: overheating power connections in HSC, </a:t>
            </a:r>
            <a:r>
              <a:rPr lang="en-US" sz="1400" dirty="0" err="1"/>
              <a:t>waterleaks</a:t>
            </a:r>
            <a:endParaRPr lang="en-US" sz="1400" dirty="0"/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/>
              <a:t>Prediction for 2023?</a:t>
            </a:r>
          </a:p>
        </p:txBody>
      </p:sp>
      <p:graphicFrame>
        <p:nvGraphicFramePr>
          <p:cNvPr id="18" name="Chart 17">
            <a:extLst>
              <a:ext uri="{FF2B5EF4-FFF2-40B4-BE49-F238E27FC236}">
                <a16:creationId xmlns:a16="http://schemas.microsoft.com/office/drawing/2014/main" id="{42874248-7A7B-4E7B-BA34-9620245E1BA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62336954"/>
              </p:ext>
            </p:extLst>
          </p:nvPr>
        </p:nvGraphicFramePr>
        <p:xfrm>
          <a:off x="6990025" y="2150587"/>
          <a:ext cx="2088232" cy="19438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7" name="Footer Placeholder 5">
            <a:extLst>
              <a:ext uri="{FF2B5EF4-FFF2-40B4-BE49-F238E27FC236}">
                <a16:creationId xmlns:a16="http://schemas.microsoft.com/office/drawing/2014/main" id="{904591E3-7FF4-4EBF-84F0-A0CF343FED3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630001" y="5402791"/>
            <a:ext cx="6120000" cy="177074"/>
          </a:xfrm>
        </p:spPr>
        <p:txBody>
          <a:bodyPr/>
          <a:lstStyle/>
          <a:p>
            <a:r>
              <a:rPr lang="en-GB" dirty="0"/>
              <a:t>ASD Day– 24 January 2023 – L .JOLLY</a:t>
            </a:r>
            <a:endParaRPr lang="en-US" dirty="0"/>
          </a:p>
        </p:txBody>
      </p:sp>
      <p:graphicFrame>
        <p:nvGraphicFramePr>
          <p:cNvPr id="19" name="Chart 18">
            <a:extLst>
              <a:ext uri="{FF2B5EF4-FFF2-40B4-BE49-F238E27FC236}">
                <a16:creationId xmlns:a16="http://schemas.microsoft.com/office/drawing/2014/main" id="{371C8562-8EB8-47A4-B92E-C9E87A45312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92686266"/>
              </p:ext>
            </p:extLst>
          </p:nvPr>
        </p:nvGraphicFramePr>
        <p:xfrm>
          <a:off x="6911759" y="3670632"/>
          <a:ext cx="2232241" cy="19438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872CD-9CD2-4983-9A12-7ADB3DDD71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ProjectS</a:t>
            </a:r>
            <a:r>
              <a:rPr lang="en-US" dirty="0"/>
              <a:t>: STATUM test and repair Lab (MD-0-16)</a:t>
            </a:r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B7E29CA-4F27-47CB-B9E5-77BF5E066821}"/>
              </a:ext>
            </a:extLst>
          </p:cNvPr>
          <p:cNvSpPr txBox="1"/>
          <p:nvPr/>
        </p:nvSpPr>
        <p:spPr>
          <a:xfrm>
            <a:off x="179512" y="2641476"/>
            <a:ext cx="6048672" cy="2966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/>
              <a:t>Full SRPS System Test stand (CS + HSC + Magnets + TANGO control) </a:t>
            </a:r>
          </a:p>
          <a:p>
            <a:pPr marL="628650" lvl="1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dirty="0"/>
              <a:t>Used extensively for Hotswap development work</a:t>
            </a:r>
          </a:p>
          <a:p>
            <a:pPr marL="628650" lvl="1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dirty="0"/>
              <a:t>For validation test of STATUM firmware modifications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/>
              <a:t>STATUM Calibration platform</a:t>
            </a:r>
          </a:p>
          <a:p>
            <a:pPr marL="628650" lvl="1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dirty="0"/>
              <a:t>Routine calibration of STATUM PS after repair</a:t>
            </a:r>
          </a:p>
          <a:p>
            <a:pPr marL="628650" lvl="1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dirty="0"/>
              <a:t>Future periodic calibration campaign for 862 PS?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/>
              <a:t>Repair station</a:t>
            </a:r>
          </a:p>
          <a:p>
            <a:pPr marL="628650" lvl="1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dirty="0"/>
              <a:t>Manufactured and tested 265 electronic boards (stock of spare parts)</a:t>
            </a:r>
          </a:p>
          <a:p>
            <a:pPr marL="628650" lvl="1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dirty="0"/>
              <a:t>Repaired 12 STATUM PS and 2 electronic boards in Y22</a:t>
            </a:r>
          </a:p>
          <a:p>
            <a:pPr lvl="1">
              <a:lnSpc>
                <a:spcPct val="150000"/>
              </a:lnSpc>
            </a:pPr>
            <a:endParaRPr lang="en-US" sz="12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0EDA7D9-506A-4A83-AE2E-7A62EE8D14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106" y="787226"/>
            <a:ext cx="2250122" cy="163336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5ED42D3-95BA-434B-9191-2289D99A4A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1098" y="787226"/>
            <a:ext cx="2268043" cy="162991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10AF73C-A943-4B23-BB32-1AC641BF1A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55776" y="787226"/>
            <a:ext cx="1932914" cy="162991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A102DB1-0F25-4CE6-872C-2A5A90159A6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76256" y="787226"/>
            <a:ext cx="1934204" cy="298646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442AC9C-B581-49E6-8B5E-D8BAE42C9C88}"/>
              </a:ext>
            </a:extLst>
          </p:cNvPr>
          <p:cNvSpPr txBox="1"/>
          <p:nvPr/>
        </p:nvSpPr>
        <p:spPr>
          <a:xfrm>
            <a:off x="7117764" y="3864888"/>
            <a:ext cx="1692696" cy="116615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/>
              <a:t>Main People involved:</a:t>
            </a:r>
            <a:br>
              <a:rPr lang="en-US" sz="1200" dirty="0"/>
            </a:br>
            <a:r>
              <a:rPr lang="en-US" sz="1200" dirty="0"/>
              <a:t>A. Thai, S. Lagarde,</a:t>
            </a:r>
            <a:br>
              <a:rPr lang="en-US" sz="1200" dirty="0"/>
            </a:br>
            <a:r>
              <a:rPr lang="en-US" sz="1200" dirty="0"/>
              <a:t>M. Michel, B. Joly</a:t>
            </a:r>
            <a:br>
              <a:rPr lang="en-US" sz="1200" dirty="0"/>
            </a:br>
            <a:r>
              <a:rPr lang="en-US" sz="1200" dirty="0"/>
              <a:t>(+ PSG and TID)</a:t>
            </a:r>
          </a:p>
        </p:txBody>
      </p:sp>
      <p:sp>
        <p:nvSpPr>
          <p:cNvPr id="14" name="Footer Placeholder 5">
            <a:extLst>
              <a:ext uri="{FF2B5EF4-FFF2-40B4-BE49-F238E27FC236}">
                <a16:creationId xmlns:a16="http://schemas.microsoft.com/office/drawing/2014/main" id="{71B465FD-F694-449E-8731-57F0EF78B66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630001" y="5402791"/>
            <a:ext cx="6120000" cy="177074"/>
          </a:xfrm>
        </p:spPr>
        <p:txBody>
          <a:bodyPr/>
          <a:lstStyle/>
          <a:p>
            <a:r>
              <a:rPr lang="en-GB" dirty="0"/>
              <a:t>ASD Day– 24 January 2023 – L .JOLLY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3954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PRoJECtS</a:t>
            </a:r>
            <a:r>
              <a:rPr lang="en-US" dirty="0"/>
              <a:t>: Hotswap STATUS</a:t>
            </a: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1CD0E2A-160B-4B26-AC23-89F1E0734E3C}"/>
              </a:ext>
            </a:extLst>
          </p:cNvPr>
          <p:cNvSpPr txBox="1"/>
          <p:nvPr/>
        </p:nvSpPr>
        <p:spPr>
          <a:xfrm>
            <a:off x="3255779" y="744533"/>
            <a:ext cx="6117864" cy="49056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/>
              <a:t>Activities of last 12 months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/>
              <a:t>Jan – Sept 22: Developed the TANGO controls and user interface</a:t>
            </a:r>
            <a:br>
              <a:rPr lang="en-US" sz="1400" dirty="0"/>
            </a:br>
            <a:r>
              <a:rPr lang="en-US" sz="1400" dirty="0"/>
              <a:t>	         Improved robustness of system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/>
              <a:t>Sept – Oct 22: Test in the SR during MDTs only (at night)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/>
              <a:t>Nov 22: partial deployment in USM (8 cells, 2-3 weeks)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/>
              <a:t>17</a:t>
            </a:r>
            <a:r>
              <a:rPr lang="en-US" sz="1400" baseline="30000" dirty="0"/>
              <a:t>th</a:t>
            </a:r>
            <a:r>
              <a:rPr lang="en-US" sz="1400" dirty="0"/>
              <a:t> Jan 23: full deployment in USM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400" dirty="0"/>
          </a:p>
          <a:p>
            <a:pPr>
              <a:lnSpc>
                <a:spcPct val="150000"/>
              </a:lnSpc>
            </a:pPr>
            <a:endParaRPr lang="en-US" sz="1400" dirty="0"/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/>
              <a:t>What’s next:</a:t>
            </a:r>
          </a:p>
          <a:p>
            <a:pPr marL="628650" lvl="1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/>
              <a:t>assess reliability of the system in USM and fix arising issues</a:t>
            </a:r>
          </a:p>
          <a:p>
            <a:pPr marL="628650" lvl="1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/>
              <a:t>Improves user-interface for operators (automatic turn-off / turn-on when beam is on/off)</a:t>
            </a:r>
          </a:p>
          <a:p>
            <a:pPr marL="628650" lvl="1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/>
              <a:t>Y24: Equip sextupole magnets with MOSplates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2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F1EE880-84F2-4E71-9C9B-E727013E7C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8224" y="2534139"/>
            <a:ext cx="950536" cy="90244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BBA3358-0A70-4C7D-B88D-C7CFA32A0B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736273"/>
            <a:ext cx="2956093" cy="176118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C28FCA1-C703-4869-8AEB-CF5A656062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639" y="2489448"/>
            <a:ext cx="3009144" cy="1761187"/>
          </a:xfrm>
          <a:prstGeom prst="rect">
            <a:avLst/>
          </a:prstGeom>
        </p:spPr>
      </p:pic>
      <p:sp>
        <p:nvSpPr>
          <p:cNvPr id="11" name="Footer Placeholder 5">
            <a:extLst>
              <a:ext uri="{FF2B5EF4-FFF2-40B4-BE49-F238E27FC236}">
                <a16:creationId xmlns:a16="http://schemas.microsoft.com/office/drawing/2014/main" id="{B771AE74-1DEB-4AFF-B57C-688EE90994E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630001" y="5402791"/>
            <a:ext cx="6120000" cy="177074"/>
          </a:xfrm>
        </p:spPr>
        <p:txBody>
          <a:bodyPr/>
          <a:lstStyle/>
          <a:p>
            <a:r>
              <a:rPr lang="en-GB" dirty="0"/>
              <a:t>ASD Day– 24 January 2023 – L .JOLLY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TextBox 180">
            <a:extLst>
              <a:ext uri="{FF2B5EF4-FFF2-40B4-BE49-F238E27FC236}">
                <a16:creationId xmlns:a16="http://schemas.microsoft.com/office/drawing/2014/main" id="{4218237A-B3D4-4CF1-9A24-58352C654A39}"/>
              </a:ext>
            </a:extLst>
          </p:cNvPr>
          <p:cNvSpPr txBox="1"/>
          <p:nvPr/>
        </p:nvSpPr>
        <p:spPr>
          <a:xfrm>
            <a:off x="5436860" y="711123"/>
            <a:ext cx="21568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33 x PS Current Setpoints</a:t>
            </a:r>
            <a:endParaRPr lang="en-GB" sz="1200" dirty="0"/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F2B5A268-C7CF-43BF-8AB4-4CA11733DA71}"/>
              </a:ext>
            </a:extLst>
          </p:cNvPr>
          <p:cNvSpPr/>
          <p:nvPr/>
        </p:nvSpPr>
        <p:spPr>
          <a:xfrm>
            <a:off x="2868082" y="2023195"/>
            <a:ext cx="2622528" cy="169157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127" name="Elbow Connector 91">
            <a:extLst>
              <a:ext uri="{FF2B5EF4-FFF2-40B4-BE49-F238E27FC236}">
                <a16:creationId xmlns:a16="http://schemas.microsoft.com/office/drawing/2014/main" id="{212A3D8B-EB86-4FB4-9311-2A9AF136AE51}"/>
              </a:ext>
            </a:extLst>
          </p:cNvPr>
          <p:cNvCxnSpPr>
            <a:cxnSpLocks/>
          </p:cNvCxnSpPr>
          <p:nvPr/>
        </p:nvCxnSpPr>
        <p:spPr>
          <a:xfrm>
            <a:off x="1356085" y="1082919"/>
            <a:ext cx="0" cy="2215175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Elbow Connector 91">
            <a:extLst>
              <a:ext uri="{FF2B5EF4-FFF2-40B4-BE49-F238E27FC236}">
                <a16:creationId xmlns:a16="http://schemas.microsoft.com/office/drawing/2014/main" id="{AFE75289-1A73-4178-A4FB-997FF9ACC1EE}"/>
              </a:ext>
            </a:extLst>
          </p:cNvPr>
          <p:cNvCxnSpPr>
            <a:cxnSpLocks/>
          </p:cNvCxnSpPr>
          <p:nvPr/>
        </p:nvCxnSpPr>
        <p:spPr>
          <a:xfrm>
            <a:off x="1212069" y="1082919"/>
            <a:ext cx="0" cy="915693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Projects: A peak at Hotswap System complexity</a:t>
            </a:r>
            <a:endParaRPr lang="en-GB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3BF9D2C-7153-48D3-8D6A-B00CB3A091F1}"/>
              </a:ext>
            </a:extLst>
          </p:cNvPr>
          <p:cNvGrpSpPr/>
          <p:nvPr/>
        </p:nvGrpSpPr>
        <p:grpSpPr>
          <a:xfrm flipV="1">
            <a:off x="2351174" y="2593971"/>
            <a:ext cx="569913" cy="45719"/>
            <a:chOff x="2123728" y="1565761"/>
            <a:chExt cx="1512168" cy="0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C08587E-18A4-49ED-BF0B-D94044357BE8}"/>
                </a:ext>
              </a:extLst>
            </p:cNvPr>
            <p:cNvCxnSpPr/>
            <p:nvPr/>
          </p:nvCxnSpPr>
          <p:spPr>
            <a:xfrm>
              <a:off x="2843808" y="1565761"/>
              <a:ext cx="792088" cy="0"/>
            </a:xfrm>
            <a:prstGeom prst="line">
              <a:avLst/>
            </a:prstGeom>
            <a:ln w="3810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62EB766F-F4B1-4EC2-9ECE-21E89215AEC9}"/>
                </a:ext>
              </a:extLst>
            </p:cNvPr>
            <p:cNvCxnSpPr/>
            <p:nvPr/>
          </p:nvCxnSpPr>
          <p:spPr>
            <a:xfrm>
              <a:off x="2123728" y="1565761"/>
              <a:ext cx="792088" cy="0"/>
            </a:xfrm>
            <a:prstGeom prst="line">
              <a:avLst/>
            </a:prstGeom>
            <a:ln w="38100">
              <a:solidFill>
                <a:srgbClr val="FF0000"/>
              </a:solidFill>
              <a:headEnd type="none" w="med" len="med"/>
              <a:tailEnd type="arrow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6C6F070-97EE-4155-A76D-4DBD7A8922C5}"/>
              </a:ext>
            </a:extLst>
          </p:cNvPr>
          <p:cNvGrpSpPr/>
          <p:nvPr/>
        </p:nvGrpSpPr>
        <p:grpSpPr>
          <a:xfrm>
            <a:off x="2903715" y="2460441"/>
            <a:ext cx="1120124" cy="182288"/>
            <a:chOff x="4139952" y="1414888"/>
            <a:chExt cx="1008112" cy="164059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6A74739C-EF5F-4E32-B10D-D886DC7F3610}"/>
                </a:ext>
              </a:extLst>
            </p:cNvPr>
            <p:cNvCxnSpPr/>
            <p:nvPr/>
          </p:nvCxnSpPr>
          <p:spPr>
            <a:xfrm>
              <a:off x="4499992" y="1414888"/>
              <a:ext cx="288032" cy="164059"/>
            </a:xfrm>
            <a:prstGeom prst="line">
              <a:avLst/>
            </a:prstGeom>
            <a:ln w="38100" cap="rnd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E80A9D7A-27E3-49A8-9CBE-ACC817491D39}"/>
                </a:ext>
              </a:extLst>
            </p:cNvPr>
            <p:cNvCxnSpPr/>
            <p:nvPr/>
          </p:nvCxnSpPr>
          <p:spPr>
            <a:xfrm>
              <a:off x="4139952" y="1578947"/>
              <a:ext cx="360040" cy="0"/>
            </a:xfrm>
            <a:prstGeom prst="line">
              <a:avLst/>
            </a:prstGeom>
            <a:ln w="3810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3720D351-EB1B-45C7-8219-FC3AF699AD0F}"/>
                </a:ext>
              </a:extLst>
            </p:cNvPr>
            <p:cNvCxnSpPr/>
            <p:nvPr/>
          </p:nvCxnSpPr>
          <p:spPr>
            <a:xfrm>
              <a:off x="4788024" y="1578947"/>
              <a:ext cx="360040" cy="0"/>
            </a:xfrm>
            <a:prstGeom prst="line">
              <a:avLst/>
            </a:prstGeom>
            <a:ln w="3810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22EF553-510B-48A3-87ED-96F34D43105E}"/>
              </a:ext>
            </a:extLst>
          </p:cNvPr>
          <p:cNvGrpSpPr/>
          <p:nvPr/>
        </p:nvGrpSpPr>
        <p:grpSpPr>
          <a:xfrm>
            <a:off x="5490610" y="2642148"/>
            <a:ext cx="505477" cy="154660"/>
            <a:chOff x="2123728" y="1565761"/>
            <a:chExt cx="1485831" cy="0"/>
          </a:xfrm>
        </p:grpSpPr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705E25DE-6165-4722-BDE9-DF5B408C84E5}"/>
                </a:ext>
              </a:extLst>
            </p:cNvPr>
            <p:cNvCxnSpPr/>
            <p:nvPr/>
          </p:nvCxnSpPr>
          <p:spPr>
            <a:xfrm>
              <a:off x="2843808" y="1565761"/>
              <a:ext cx="765751" cy="0"/>
            </a:xfrm>
            <a:prstGeom prst="line">
              <a:avLst/>
            </a:prstGeom>
            <a:ln w="3810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24BBE13D-7B70-443D-9737-FC99D254E342}"/>
                </a:ext>
              </a:extLst>
            </p:cNvPr>
            <p:cNvCxnSpPr/>
            <p:nvPr/>
          </p:nvCxnSpPr>
          <p:spPr>
            <a:xfrm>
              <a:off x="2123728" y="1565761"/>
              <a:ext cx="792088" cy="0"/>
            </a:xfrm>
            <a:prstGeom prst="line">
              <a:avLst/>
            </a:prstGeom>
            <a:ln w="38100">
              <a:solidFill>
                <a:srgbClr val="FF0000"/>
              </a:solidFill>
              <a:headEnd type="none" w="med" len="med"/>
              <a:tailEnd type="arrow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C6CF4924-1F59-4308-BAC0-C6E2D1A9B376}"/>
              </a:ext>
            </a:extLst>
          </p:cNvPr>
          <p:cNvCxnSpPr>
            <a:cxnSpLocks/>
          </p:cNvCxnSpPr>
          <p:nvPr/>
        </p:nvCxnSpPr>
        <p:spPr>
          <a:xfrm flipV="1">
            <a:off x="4036958" y="2646060"/>
            <a:ext cx="0" cy="762776"/>
          </a:xfrm>
          <a:prstGeom prst="line">
            <a:avLst/>
          </a:prstGeom>
          <a:ln w="38100" cap="rnd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6" name="Oval 65">
            <a:extLst>
              <a:ext uri="{FF2B5EF4-FFF2-40B4-BE49-F238E27FC236}">
                <a16:creationId xmlns:a16="http://schemas.microsoft.com/office/drawing/2014/main" id="{2BDE3B46-3BD2-409F-85B6-7D37B864AED6}"/>
              </a:ext>
            </a:extLst>
          </p:cNvPr>
          <p:cNvSpPr/>
          <p:nvPr/>
        </p:nvSpPr>
        <p:spPr>
          <a:xfrm>
            <a:off x="5117078" y="2536047"/>
            <a:ext cx="129170" cy="240139"/>
          </a:xfrm>
          <a:prstGeom prst="ellipse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4712094A-FF29-4933-977A-0E699554034A}"/>
              </a:ext>
            </a:extLst>
          </p:cNvPr>
          <p:cNvSpPr/>
          <p:nvPr/>
        </p:nvSpPr>
        <p:spPr>
          <a:xfrm>
            <a:off x="2884830" y="744540"/>
            <a:ext cx="2605789" cy="676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Hot-Swap + MOSplate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Manager</a:t>
            </a:r>
            <a:endParaRPr lang="en-GB" sz="1600" dirty="0">
              <a:solidFill>
                <a:schemeClr val="tx1"/>
              </a:solidFill>
            </a:endParaRPr>
          </a:p>
        </p:txBody>
      </p:sp>
      <p:cxnSp>
        <p:nvCxnSpPr>
          <p:cNvPr id="80" name="Elbow Connector 91">
            <a:extLst>
              <a:ext uri="{FF2B5EF4-FFF2-40B4-BE49-F238E27FC236}">
                <a16:creationId xmlns:a16="http://schemas.microsoft.com/office/drawing/2014/main" id="{63BCD4C2-A30D-4213-B6FD-E46DD27A8F1B}"/>
              </a:ext>
            </a:extLst>
          </p:cNvPr>
          <p:cNvCxnSpPr>
            <a:cxnSpLocks/>
          </p:cNvCxnSpPr>
          <p:nvPr/>
        </p:nvCxnSpPr>
        <p:spPr>
          <a:xfrm flipH="1" flipV="1">
            <a:off x="5490610" y="949531"/>
            <a:ext cx="2091632" cy="1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Rectangle 80">
            <a:extLst>
              <a:ext uri="{FF2B5EF4-FFF2-40B4-BE49-F238E27FC236}">
                <a16:creationId xmlns:a16="http://schemas.microsoft.com/office/drawing/2014/main" id="{627C5CB1-0061-45CA-98C3-095273BD7D21}"/>
              </a:ext>
            </a:extLst>
          </p:cNvPr>
          <p:cNvSpPr/>
          <p:nvPr/>
        </p:nvSpPr>
        <p:spPr>
          <a:xfrm>
            <a:off x="7572939" y="744540"/>
            <a:ext cx="1071485" cy="65750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TANGO</a:t>
            </a:r>
            <a:endParaRPr lang="en-GB" sz="2000" dirty="0">
              <a:solidFill>
                <a:schemeClr val="tx1"/>
              </a:solidFill>
            </a:endParaRPr>
          </a:p>
        </p:txBody>
      </p:sp>
      <p:cxnSp>
        <p:nvCxnSpPr>
          <p:cNvPr id="82" name="Elbow Connector 91">
            <a:extLst>
              <a:ext uri="{FF2B5EF4-FFF2-40B4-BE49-F238E27FC236}">
                <a16:creationId xmlns:a16="http://schemas.microsoft.com/office/drawing/2014/main" id="{1D796AC9-E0EF-4C28-B814-1A9EB7C9BD00}"/>
              </a:ext>
            </a:extLst>
          </p:cNvPr>
          <p:cNvCxnSpPr>
            <a:cxnSpLocks/>
            <a:stCxn id="68" idx="1"/>
          </p:cNvCxnSpPr>
          <p:nvPr/>
        </p:nvCxnSpPr>
        <p:spPr>
          <a:xfrm flipH="1">
            <a:off x="1212070" y="1082919"/>
            <a:ext cx="1672760" cy="3937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Rectangle 104">
            <a:extLst>
              <a:ext uri="{FF2B5EF4-FFF2-40B4-BE49-F238E27FC236}">
                <a16:creationId xmlns:a16="http://schemas.microsoft.com/office/drawing/2014/main" id="{1A712199-2FCE-484A-8962-848EF33D91B5}"/>
              </a:ext>
            </a:extLst>
          </p:cNvPr>
          <p:cNvSpPr/>
          <p:nvPr/>
        </p:nvSpPr>
        <p:spPr>
          <a:xfrm>
            <a:off x="546656" y="1998612"/>
            <a:ext cx="1823890" cy="100729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27x</a:t>
            </a:r>
            <a:r>
              <a:rPr lang="en-US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Running PS</a:t>
            </a:r>
            <a:endParaRPr lang="en-GB" sz="1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9C21BCA3-7EDB-4F11-9827-DE4B99E7E3A6}"/>
              </a:ext>
            </a:extLst>
          </p:cNvPr>
          <p:cNvSpPr/>
          <p:nvPr/>
        </p:nvSpPr>
        <p:spPr>
          <a:xfrm>
            <a:off x="551297" y="3298094"/>
            <a:ext cx="1823890" cy="32676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6x</a:t>
            </a:r>
            <a:r>
              <a:rPr lang="en-US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Standby PS</a:t>
            </a:r>
            <a:endParaRPr lang="en-GB" sz="1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603138A8-9623-4B11-AA33-A613049B8440}"/>
              </a:ext>
            </a:extLst>
          </p:cNvPr>
          <p:cNvGrpSpPr/>
          <p:nvPr/>
        </p:nvGrpSpPr>
        <p:grpSpPr>
          <a:xfrm>
            <a:off x="2913467" y="3226548"/>
            <a:ext cx="1120124" cy="182288"/>
            <a:chOff x="4139952" y="1414888"/>
            <a:chExt cx="1008112" cy="164059"/>
          </a:xfrm>
        </p:grpSpPr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BF788353-CAB0-495E-8D61-E40AD8C8D0F4}"/>
                </a:ext>
              </a:extLst>
            </p:cNvPr>
            <p:cNvCxnSpPr/>
            <p:nvPr/>
          </p:nvCxnSpPr>
          <p:spPr>
            <a:xfrm>
              <a:off x="4499992" y="1414888"/>
              <a:ext cx="288032" cy="164059"/>
            </a:xfrm>
            <a:prstGeom prst="line">
              <a:avLst/>
            </a:prstGeom>
            <a:ln w="38100" cap="rnd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DAE3A0E6-F4AF-4E9B-A0F9-12E363FA66AD}"/>
                </a:ext>
              </a:extLst>
            </p:cNvPr>
            <p:cNvCxnSpPr/>
            <p:nvPr/>
          </p:nvCxnSpPr>
          <p:spPr>
            <a:xfrm>
              <a:off x="4139952" y="1578947"/>
              <a:ext cx="360040" cy="0"/>
            </a:xfrm>
            <a:prstGeom prst="line">
              <a:avLst/>
            </a:prstGeom>
            <a:ln w="3810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9E2DBF01-8452-49F3-B828-FACFC84FD86D}"/>
                </a:ext>
              </a:extLst>
            </p:cNvPr>
            <p:cNvCxnSpPr/>
            <p:nvPr/>
          </p:nvCxnSpPr>
          <p:spPr>
            <a:xfrm>
              <a:off x="4788024" y="1578947"/>
              <a:ext cx="360040" cy="0"/>
            </a:xfrm>
            <a:prstGeom prst="line">
              <a:avLst/>
            </a:prstGeom>
            <a:ln w="3810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1E5C1D41-D71F-4420-BDAC-94428377DBFD}"/>
              </a:ext>
            </a:extLst>
          </p:cNvPr>
          <p:cNvSpPr txBox="1"/>
          <p:nvPr/>
        </p:nvSpPr>
        <p:spPr>
          <a:xfrm>
            <a:off x="940614" y="816548"/>
            <a:ext cx="19607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33 x PS Current Setpoints</a:t>
            </a:r>
            <a:endParaRPr lang="en-GB" sz="1200" dirty="0"/>
          </a:p>
        </p:txBody>
      </p:sp>
      <p:cxnSp>
        <p:nvCxnSpPr>
          <p:cNvPr id="139" name="Elbow Connector 91">
            <a:extLst>
              <a:ext uri="{FF2B5EF4-FFF2-40B4-BE49-F238E27FC236}">
                <a16:creationId xmlns:a16="http://schemas.microsoft.com/office/drawing/2014/main" id="{144AF0E9-01BC-47F0-B97A-25D2BACCB977}"/>
              </a:ext>
            </a:extLst>
          </p:cNvPr>
          <p:cNvCxnSpPr>
            <a:cxnSpLocks/>
            <a:stCxn id="66" idx="0"/>
          </p:cNvCxnSpPr>
          <p:nvPr/>
        </p:nvCxnSpPr>
        <p:spPr>
          <a:xfrm flipV="1">
            <a:off x="5181663" y="1421298"/>
            <a:ext cx="0" cy="1114749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1" name="TextBox 140">
            <a:extLst>
              <a:ext uri="{FF2B5EF4-FFF2-40B4-BE49-F238E27FC236}">
                <a16:creationId xmlns:a16="http://schemas.microsoft.com/office/drawing/2014/main" id="{6B433036-CA7F-4E9B-B52B-63C770111A15}"/>
              </a:ext>
            </a:extLst>
          </p:cNvPr>
          <p:cNvSpPr txBox="1"/>
          <p:nvPr/>
        </p:nvSpPr>
        <p:spPr>
          <a:xfrm>
            <a:off x="5176386" y="1507011"/>
            <a:ext cx="15840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27 x Magnet Current</a:t>
            </a:r>
          </a:p>
          <a:p>
            <a:r>
              <a:rPr lang="en-US" sz="1200" dirty="0"/>
              <a:t>Measurements</a:t>
            </a:r>
            <a:endParaRPr lang="en-GB" sz="1200" dirty="0"/>
          </a:p>
        </p:txBody>
      </p:sp>
      <p:sp>
        <p:nvSpPr>
          <p:cNvPr id="143" name="TextBox 142">
            <a:extLst>
              <a:ext uri="{FF2B5EF4-FFF2-40B4-BE49-F238E27FC236}">
                <a16:creationId xmlns:a16="http://schemas.microsoft.com/office/drawing/2014/main" id="{00F2E79C-5CAB-42F0-9201-59694C25495D}"/>
              </a:ext>
            </a:extLst>
          </p:cNvPr>
          <p:cNvSpPr txBox="1"/>
          <p:nvPr/>
        </p:nvSpPr>
        <p:spPr>
          <a:xfrm>
            <a:off x="3551197" y="2210579"/>
            <a:ext cx="15311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7 x MOSplates</a:t>
            </a:r>
            <a:endParaRPr lang="en-GB" sz="1600" dirty="0"/>
          </a:p>
        </p:txBody>
      </p:sp>
      <p:cxnSp>
        <p:nvCxnSpPr>
          <p:cNvPr id="145" name="Elbow Connector 91">
            <a:extLst>
              <a:ext uri="{FF2B5EF4-FFF2-40B4-BE49-F238E27FC236}">
                <a16:creationId xmlns:a16="http://schemas.microsoft.com/office/drawing/2014/main" id="{7BC20D78-9D13-498D-A69B-683AC8F41F21}"/>
              </a:ext>
            </a:extLst>
          </p:cNvPr>
          <p:cNvCxnSpPr>
            <a:cxnSpLocks/>
          </p:cNvCxnSpPr>
          <p:nvPr/>
        </p:nvCxnSpPr>
        <p:spPr>
          <a:xfrm flipH="1">
            <a:off x="3321131" y="1461524"/>
            <a:ext cx="12763" cy="954644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Elbow Connector 91">
            <a:extLst>
              <a:ext uri="{FF2B5EF4-FFF2-40B4-BE49-F238E27FC236}">
                <a16:creationId xmlns:a16="http://schemas.microsoft.com/office/drawing/2014/main" id="{08AB31FE-D957-4ADF-B29D-F9713E131A1F}"/>
              </a:ext>
            </a:extLst>
          </p:cNvPr>
          <p:cNvCxnSpPr>
            <a:cxnSpLocks/>
          </p:cNvCxnSpPr>
          <p:nvPr/>
        </p:nvCxnSpPr>
        <p:spPr>
          <a:xfrm>
            <a:off x="3486294" y="2126241"/>
            <a:ext cx="0" cy="1055967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Elbow Connector 91">
            <a:extLst>
              <a:ext uri="{FF2B5EF4-FFF2-40B4-BE49-F238E27FC236}">
                <a16:creationId xmlns:a16="http://schemas.microsoft.com/office/drawing/2014/main" id="{9FC3C673-F092-4697-81C7-2F108C15562C}"/>
              </a:ext>
            </a:extLst>
          </p:cNvPr>
          <p:cNvCxnSpPr>
            <a:cxnSpLocks/>
          </p:cNvCxnSpPr>
          <p:nvPr/>
        </p:nvCxnSpPr>
        <p:spPr>
          <a:xfrm>
            <a:off x="3353470" y="2126241"/>
            <a:ext cx="145864" cy="0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0" name="TextBox 159">
            <a:extLst>
              <a:ext uri="{FF2B5EF4-FFF2-40B4-BE49-F238E27FC236}">
                <a16:creationId xmlns:a16="http://schemas.microsoft.com/office/drawing/2014/main" id="{4D60E6BF-C6DF-4C76-A55D-33560C4EF2FA}"/>
              </a:ext>
            </a:extLst>
          </p:cNvPr>
          <p:cNvSpPr txBox="1"/>
          <p:nvPr/>
        </p:nvSpPr>
        <p:spPr>
          <a:xfrm>
            <a:off x="3313511" y="1494329"/>
            <a:ext cx="14478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84 x Power Switch</a:t>
            </a:r>
          </a:p>
          <a:p>
            <a:r>
              <a:rPr lang="en-US" sz="1200" dirty="0"/>
              <a:t>Commands</a:t>
            </a:r>
            <a:endParaRPr lang="en-GB" sz="1200" dirty="0"/>
          </a:p>
        </p:txBody>
      </p:sp>
      <p:sp>
        <p:nvSpPr>
          <p:cNvPr id="176" name="Rectangle 175">
            <a:extLst>
              <a:ext uri="{FF2B5EF4-FFF2-40B4-BE49-F238E27FC236}">
                <a16:creationId xmlns:a16="http://schemas.microsoft.com/office/drawing/2014/main" id="{7036B411-DDF8-494D-BD30-E21EAF98AB4F}"/>
              </a:ext>
            </a:extLst>
          </p:cNvPr>
          <p:cNvSpPr/>
          <p:nvPr/>
        </p:nvSpPr>
        <p:spPr>
          <a:xfrm>
            <a:off x="6012160" y="2112692"/>
            <a:ext cx="1823890" cy="100729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27x</a:t>
            </a:r>
            <a:r>
              <a:rPr lang="en-US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Magnets</a:t>
            </a:r>
            <a:endParaRPr lang="en-GB" sz="1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178" name="Straight Connector 177">
            <a:extLst>
              <a:ext uri="{FF2B5EF4-FFF2-40B4-BE49-F238E27FC236}">
                <a16:creationId xmlns:a16="http://schemas.microsoft.com/office/drawing/2014/main" id="{52070C21-E459-4BD1-9946-D08C41656719}"/>
              </a:ext>
            </a:extLst>
          </p:cNvPr>
          <p:cNvCxnSpPr>
            <a:cxnSpLocks/>
          </p:cNvCxnSpPr>
          <p:nvPr/>
        </p:nvCxnSpPr>
        <p:spPr>
          <a:xfrm flipH="1">
            <a:off x="4051502" y="2633796"/>
            <a:ext cx="1562013" cy="0"/>
          </a:xfrm>
          <a:prstGeom prst="line">
            <a:avLst/>
          </a:prstGeom>
          <a:ln w="38100" cap="rnd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2" name="TextBox 181">
            <a:extLst>
              <a:ext uri="{FF2B5EF4-FFF2-40B4-BE49-F238E27FC236}">
                <a16:creationId xmlns:a16="http://schemas.microsoft.com/office/drawing/2014/main" id="{A5CC448A-5A09-47DF-8075-0345F1AFBF2E}"/>
              </a:ext>
            </a:extLst>
          </p:cNvPr>
          <p:cNvSpPr txBox="1"/>
          <p:nvPr/>
        </p:nvSpPr>
        <p:spPr>
          <a:xfrm>
            <a:off x="5872131" y="1032572"/>
            <a:ext cx="17652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Hotswap system status</a:t>
            </a:r>
            <a:endParaRPr lang="en-GB" sz="1200" dirty="0"/>
          </a:p>
        </p:txBody>
      </p:sp>
      <p:cxnSp>
        <p:nvCxnSpPr>
          <p:cNvPr id="185" name="Elbow Connector 91">
            <a:extLst>
              <a:ext uri="{FF2B5EF4-FFF2-40B4-BE49-F238E27FC236}">
                <a16:creationId xmlns:a16="http://schemas.microsoft.com/office/drawing/2014/main" id="{77F4F4DF-7A3B-4BDF-A430-337575AC3A8A}"/>
              </a:ext>
            </a:extLst>
          </p:cNvPr>
          <p:cNvCxnSpPr>
            <a:cxnSpLocks/>
          </p:cNvCxnSpPr>
          <p:nvPr/>
        </p:nvCxnSpPr>
        <p:spPr>
          <a:xfrm>
            <a:off x="5490619" y="1073293"/>
            <a:ext cx="2082322" cy="9626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7" name="Group 196">
            <a:extLst>
              <a:ext uri="{FF2B5EF4-FFF2-40B4-BE49-F238E27FC236}">
                <a16:creationId xmlns:a16="http://schemas.microsoft.com/office/drawing/2014/main" id="{43C2B5EC-9B20-415C-AABF-69CCF60DA242}"/>
              </a:ext>
            </a:extLst>
          </p:cNvPr>
          <p:cNvGrpSpPr/>
          <p:nvPr/>
        </p:nvGrpSpPr>
        <p:grpSpPr>
          <a:xfrm flipV="1">
            <a:off x="2349451" y="3363117"/>
            <a:ext cx="569913" cy="45719"/>
            <a:chOff x="2123728" y="1565761"/>
            <a:chExt cx="1512168" cy="0"/>
          </a:xfrm>
        </p:grpSpPr>
        <p:cxnSp>
          <p:nvCxnSpPr>
            <p:cNvPr id="198" name="Straight Connector 197">
              <a:extLst>
                <a:ext uri="{FF2B5EF4-FFF2-40B4-BE49-F238E27FC236}">
                  <a16:creationId xmlns:a16="http://schemas.microsoft.com/office/drawing/2014/main" id="{563D6662-6A81-4F47-AE60-E90A945FEC6D}"/>
                </a:ext>
              </a:extLst>
            </p:cNvPr>
            <p:cNvCxnSpPr/>
            <p:nvPr/>
          </p:nvCxnSpPr>
          <p:spPr>
            <a:xfrm>
              <a:off x="2843808" y="1565761"/>
              <a:ext cx="792088" cy="0"/>
            </a:xfrm>
            <a:prstGeom prst="line">
              <a:avLst/>
            </a:prstGeom>
            <a:ln w="3810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9" name="Straight Connector 198">
              <a:extLst>
                <a:ext uri="{FF2B5EF4-FFF2-40B4-BE49-F238E27FC236}">
                  <a16:creationId xmlns:a16="http://schemas.microsoft.com/office/drawing/2014/main" id="{D50A3EAF-22D9-407C-903C-7A6EBBDC3D7E}"/>
                </a:ext>
              </a:extLst>
            </p:cNvPr>
            <p:cNvCxnSpPr/>
            <p:nvPr/>
          </p:nvCxnSpPr>
          <p:spPr>
            <a:xfrm>
              <a:off x="2123728" y="1565761"/>
              <a:ext cx="792088" cy="0"/>
            </a:xfrm>
            <a:prstGeom prst="line">
              <a:avLst/>
            </a:prstGeom>
            <a:ln w="38100">
              <a:solidFill>
                <a:srgbClr val="FF0000"/>
              </a:solidFill>
              <a:headEnd type="none" w="med" len="med"/>
              <a:tailEnd type="arrow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9C2D1A37-AAEF-4D82-A7C8-8B323A1AD7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4830" y="770373"/>
            <a:ext cx="2568607" cy="643688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1B193E3E-8019-4C87-ACBE-7A4D69235BB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45615" y="1926567"/>
            <a:ext cx="2140656" cy="1293213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69951B3C-82B7-4760-813A-8710185BB56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892095" y="2023193"/>
            <a:ext cx="2544763" cy="1746097"/>
          </a:xfrm>
          <a:prstGeom prst="rect">
            <a:avLst/>
          </a:prstGeom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id="{F29E0585-74A4-4954-ADCB-CDE47C3B9425}"/>
              </a:ext>
            </a:extLst>
          </p:cNvPr>
          <p:cNvSpPr txBox="1"/>
          <p:nvPr/>
        </p:nvSpPr>
        <p:spPr>
          <a:xfrm>
            <a:off x="280552" y="3847328"/>
            <a:ext cx="8582896" cy="1668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/>
              <a:t>7 pieces of embedded software (DSP, </a:t>
            </a:r>
            <a:r>
              <a:rPr lang="en-US" sz="1400" dirty="0" err="1"/>
              <a:t>ucontroller</a:t>
            </a:r>
            <a:r>
              <a:rPr lang="en-US" sz="1400" dirty="0"/>
              <a:t>, FPGA) + 4 TANGO DS to control the system!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/>
              <a:t>&gt;10 people involved in the project these last 3 years with high turnover:</a:t>
            </a:r>
          </a:p>
          <a:p>
            <a:pPr marL="628650" lvl="1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FF0000"/>
                </a:solidFill>
              </a:rPr>
              <a:t>JF </a:t>
            </a:r>
            <a:r>
              <a:rPr lang="en-US" sz="1400" dirty="0" err="1">
                <a:solidFill>
                  <a:srgbClr val="FF0000"/>
                </a:solidFill>
              </a:rPr>
              <a:t>Bouteille</a:t>
            </a:r>
            <a:r>
              <a:rPr lang="en-US" sz="1400" dirty="0">
                <a:solidFill>
                  <a:srgbClr val="FF0000"/>
                </a:solidFill>
              </a:rPr>
              <a:t>, M. Di Vito</a:t>
            </a:r>
            <a:r>
              <a:rPr lang="en-US" sz="1400" dirty="0"/>
              <a:t>, P. Falaise, A. Thai (PSG)</a:t>
            </a:r>
          </a:p>
          <a:p>
            <a:pPr marL="628650" lvl="1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/>
              <a:t>R </a:t>
            </a:r>
            <a:r>
              <a:rPr lang="en-US" sz="1400" dirty="0" err="1"/>
              <a:t>Biv</a:t>
            </a:r>
            <a:r>
              <a:rPr lang="en-US" sz="1400" dirty="0"/>
              <a:t>, A. </a:t>
            </a:r>
            <a:r>
              <a:rPr lang="en-US" sz="1400" dirty="0" err="1"/>
              <a:t>Broquet</a:t>
            </a:r>
            <a:r>
              <a:rPr lang="en-US" sz="1400" dirty="0"/>
              <a:t>, </a:t>
            </a:r>
            <a:r>
              <a:rPr lang="en-US" sz="1400" dirty="0">
                <a:solidFill>
                  <a:srgbClr val="FF0000"/>
                </a:solidFill>
              </a:rPr>
              <a:t>C. Hervé</a:t>
            </a:r>
            <a:r>
              <a:rPr lang="en-US" sz="1400" dirty="0"/>
              <a:t>, L. Siron (ISDD-EU)</a:t>
            </a:r>
          </a:p>
          <a:p>
            <a:pPr marL="628650" lvl="1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/>
              <a:t>J.L. Pons, </a:t>
            </a:r>
            <a:r>
              <a:rPr lang="en-US" sz="1400" dirty="0">
                <a:solidFill>
                  <a:srgbClr val="FF0000"/>
                </a:solidFill>
              </a:rPr>
              <a:t>M. Taurel, A. </a:t>
            </a:r>
            <a:r>
              <a:rPr lang="en-US" sz="1400" dirty="0" err="1">
                <a:solidFill>
                  <a:srgbClr val="FF0000"/>
                </a:solidFill>
              </a:rPr>
              <a:t>Valiente</a:t>
            </a:r>
            <a:r>
              <a:rPr lang="en-US" sz="1400" dirty="0">
                <a:solidFill>
                  <a:srgbClr val="FF0000"/>
                </a:solidFill>
              </a:rPr>
              <a:t> </a:t>
            </a:r>
            <a:r>
              <a:rPr lang="en-US" sz="1400" dirty="0"/>
              <a:t>(ACU).</a:t>
            </a:r>
            <a:endParaRPr lang="en-US" sz="1200" dirty="0"/>
          </a:p>
        </p:txBody>
      </p:sp>
      <p:sp>
        <p:nvSpPr>
          <p:cNvPr id="52" name="Footer Placeholder 5">
            <a:extLst>
              <a:ext uri="{FF2B5EF4-FFF2-40B4-BE49-F238E27FC236}">
                <a16:creationId xmlns:a16="http://schemas.microsoft.com/office/drawing/2014/main" id="{34D40CF7-2995-433D-866A-31BA791719F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630001" y="5402791"/>
            <a:ext cx="6120000" cy="177074"/>
          </a:xfrm>
        </p:spPr>
        <p:txBody>
          <a:bodyPr/>
          <a:lstStyle/>
          <a:p>
            <a:r>
              <a:rPr lang="en-GB" dirty="0"/>
              <a:t>ASD Day– 24 January 2023 – L .JOLLY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872CD-9CD2-4983-9A12-7ADB3DDD71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Projects: TL2 Corrector PS revamping project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8436C89-4434-41D1-81A2-29ED807731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4168" y="716427"/>
            <a:ext cx="2448272" cy="324489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B7E29CA-4F27-47CB-B9E5-77BF5E066821}"/>
              </a:ext>
            </a:extLst>
          </p:cNvPr>
          <p:cNvSpPr txBox="1"/>
          <p:nvPr/>
        </p:nvSpPr>
        <p:spPr>
          <a:xfrm>
            <a:off x="164605" y="3297858"/>
            <a:ext cx="8582896" cy="2043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b="1" dirty="0"/>
              <a:t>Project Status</a:t>
            </a:r>
          </a:p>
          <a:p>
            <a:pPr marL="628650" lvl="1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dirty="0"/>
              <a:t>Cubicle design and construction: Completed</a:t>
            </a:r>
          </a:p>
          <a:p>
            <a:pPr marL="1085850" lvl="2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dirty="0"/>
              <a:t>Strong focus on project doc (system specifications, </a:t>
            </a:r>
            <a:r>
              <a:rPr lang="en-US" sz="1200" dirty="0" err="1"/>
              <a:t>elec</a:t>
            </a:r>
            <a:r>
              <a:rPr lang="en-US" sz="1200" dirty="0"/>
              <a:t> and mech drawings)</a:t>
            </a:r>
          </a:p>
          <a:p>
            <a:pPr marL="1085850" lvl="2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dirty="0"/>
              <a:t>Cubicle assembly and wiring done in house.</a:t>
            </a:r>
          </a:p>
          <a:p>
            <a:pPr marL="628650" lvl="1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dirty="0"/>
              <a:t>Control software (Half completed)</a:t>
            </a:r>
          </a:p>
          <a:p>
            <a:pPr marL="1085850" lvl="2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dirty="0"/>
              <a:t>PLC software completed at 50% (put on hold to focus on Hotswap deployment)</a:t>
            </a:r>
          </a:p>
          <a:p>
            <a:pPr marL="1085850" lvl="2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dirty="0"/>
              <a:t>Functional specifications for TANGO device server implementation not started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CD94AB6-75EA-4F8C-AA43-C56A3D777A29}"/>
              </a:ext>
            </a:extLst>
          </p:cNvPr>
          <p:cNvSpPr txBox="1"/>
          <p:nvPr/>
        </p:nvSpPr>
        <p:spPr>
          <a:xfrm>
            <a:off x="7092280" y="4239882"/>
            <a:ext cx="1782440" cy="822726"/>
          </a:xfrm>
          <a:prstGeom prst="rect">
            <a:avLst/>
          </a:prstGeom>
          <a:noFill/>
          <a:ln cap="rnd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100" dirty="0"/>
              <a:t>Main People involved:</a:t>
            </a:r>
            <a:br>
              <a:rPr lang="en-US" sz="1100" dirty="0"/>
            </a:br>
            <a:r>
              <a:rPr lang="en-US" sz="1100" dirty="0"/>
              <a:t>P. Falaise, L. Jolly, </a:t>
            </a:r>
            <a:br>
              <a:rPr lang="en-US" sz="1100" dirty="0"/>
            </a:br>
            <a:r>
              <a:rPr lang="en-US" sz="1100" dirty="0"/>
              <a:t>S. Lagarde, P. </a:t>
            </a:r>
            <a:r>
              <a:rPr lang="en-US" sz="1100" dirty="0" err="1"/>
              <a:t>Sallamand</a:t>
            </a:r>
            <a:endParaRPr lang="en-US" sz="1100" dirty="0"/>
          </a:p>
        </p:txBody>
      </p:sp>
      <p:sp>
        <p:nvSpPr>
          <p:cNvPr id="10" name="Footer Placeholder 5">
            <a:extLst>
              <a:ext uri="{FF2B5EF4-FFF2-40B4-BE49-F238E27FC236}">
                <a16:creationId xmlns:a16="http://schemas.microsoft.com/office/drawing/2014/main" id="{DBEED4C8-CA49-4818-B450-29E5A292190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630001" y="5402791"/>
            <a:ext cx="6120000" cy="177074"/>
          </a:xfrm>
        </p:spPr>
        <p:txBody>
          <a:bodyPr/>
          <a:lstStyle/>
          <a:p>
            <a:r>
              <a:rPr lang="en-GB" dirty="0"/>
              <a:t>ASD Day– 24 January 2023 – L .JOLLY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69E627E-458A-443E-9673-D0E6FB35BF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3773" y="716427"/>
            <a:ext cx="5652120" cy="2609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354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Ongoing </a:t>
            </a:r>
            <a:r>
              <a:rPr lang="en-US" dirty="0" err="1"/>
              <a:t>PRojects</a:t>
            </a:r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EEDC9D9-1B5C-477A-99CC-0908446A5185}"/>
              </a:ext>
            </a:extLst>
          </p:cNvPr>
          <p:cNvSpPr txBox="1"/>
          <p:nvPr/>
        </p:nvSpPr>
        <p:spPr>
          <a:xfrm>
            <a:off x="381104" y="769268"/>
            <a:ext cx="8582896" cy="3370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b="1" dirty="0"/>
              <a:t>STATUM firmware improvement (O. </a:t>
            </a:r>
            <a:r>
              <a:rPr lang="en-US" sz="1600" b="1" dirty="0" err="1"/>
              <a:t>Goudard</a:t>
            </a:r>
            <a:r>
              <a:rPr lang="en-US" sz="1600" b="1" dirty="0"/>
              <a:t>, M. Di Vito):</a:t>
            </a:r>
          </a:p>
          <a:p>
            <a:pPr marL="628650" lvl="1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Added features for facilitating maintenance / fault diagnosis.</a:t>
            </a:r>
          </a:p>
          <a:p>
            <a:pPr marL="628650" lvl="1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Consolidated the code (software </a:t>
            </a:r>
            <a:r>
              <a:rPr lang="en-US" sz="1600" dirty="0" err="1"/>
              <a:t>maintenability</a:t>
            </a:r>
            <a:r>
              <a:rPr lang="en-US" sz="1600" dirty="0"/>
              <a:t>)</a:t>
            </a:r>
          </a:p>
          <a:p>
            <a:pPr marL="628650" lvl="1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600" b="1" dirty="0"/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b="1" dirty="0"/>
              <a:t>Upgrade of RIPS embedded control system (S. Lagarde + L. Siron)</a:t>
            </a:r>
            <a:endParaRPr lang="en-US" sz="1600" dirty="0"/>
          </a:p>
          <a:p>
            <a:pPr marL="628650" lvl="1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Regain mastery of the existing software eco-system (DSP + FPGA + TANGO DS)</a:t>
            </a:r>
          </a:p>
          <a:p>
            <a:pPr marL="628650" lvl="1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Switch to the new DANCE control platform (Y23)</a:t>
            </a:r>
          </a:p>
          <a:p>
            <a:pPr marL="628650" lvl="1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Improve RIPS current regulation performance (Y24?)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57F471-56BE-4E28-BBB7-EBB41E925C4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630001" y="5402791"/>
            <a:ext cx="6120000" cy="177074"/>
          </a:xfrm>
        </p:spPr>
        <p:txBody>
          <a:bodyPr/>
          <a:lstStyle/>
          <a:p>
            <a:r>
              <a:rPr lang="en-GB" dirty="0"/>
              <a:t>ASD Day– 24 January 2023 – L .JOLLY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01943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24246845-447B-48B0-B4B6-EF67852046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625252"/>
            <a:ext cx="2819455" cy="499961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CCDD65E-5B8A-45C1-B92E-924E64E886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HQPS Overview</a:t>
            </a:r>
            <a:endParaRPr lang="en-GB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A26E7D4-977B-42D0-9377-7F3CCB9F7F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3228" y="774215"/>
            <a:ext cx="930787" cy="1364580"/>
          </a:xfrm>
          <a:prstGeom prst="rect">
            <a:avLst/>
          </a:prstGeom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5635EAF-3ADF-49A3-B66C-6959BCF48B20}"/>
              </a:ext>
            </a:extLst>
          </p:cNvPr>
          <p:cNvCxnSpPr>
            <a:cxnSpLocks/>
          </p:cNvCxnSpPr>
          <p:nvPr/>
        </p:nvCxnSpPr>
        <p:spPr>
          <a:xfrm flipH="1">
            <a:off x="954982" y="2138795"/>
            <a:ext cx="1978246" cy="362025"/>
          </a:xfrm>
          <a:prstGeom prst="straightConnector1">
            <a:avLst/>
          </a:prstGeom>
          <a:ln w="22225">
            <a:solidFill>
              <a:srgbClr val="CC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34E0C0E9-A504-4EC4-A3F2-0EAD009ED528}"/>
              </a:ext>
            </a:extLst>
          </p:cNvPr>
          <p:cNvSpPr txBox="1"/>
          <p:nvPr/>
        </p:nvSpPr>
        <p:spPr>
          <a:xfrm>
            <a:off x="3922579" y="777615"/>
            <a:ext cx="366803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Reactors</a:t>
            </a:r>
            <a:r>
              <a:rPr lang="en-US" sz="1400" dirty="0"/>
              <a:t>: barrier (high impedance) against “short time” disturbances coming from utility grid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/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D3B1F47F-2F10-44D8-9819-383585064F14}"/>
              </a:ext>
            </a:extLst>
          </p:cNvPr>
          <p:cNvCxnSpPr>
            <a:cxnSpLocks/>
          </p:cNvCxnSpPr>
          <p:nvPr/>
        </p:nvCxnSpPr>
        <p:spPr>
          <a:xfrm flipH="1">
            <a:off x="3010377" y="2569468"/>
            <a:ext cx="952384" cy="216025"/>
          </a:xfrm>
          <a:prstGeom prst="straightConnector1">
            <a:avLst/>
          </a:prstGeom>
          <a:ln w="222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26">
            <a:extLst>
              <a:ext uri="{FF2B5EF4-FFF2-40B4-BE49-F238E27FC236}">
                <a16:creationId xmlns:a16="http://schemas.microsoft.com/office/drawing/2014/main" id="{EA4FAFD4-E5DD-4612-A7B2-A8CC092DEB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2760" y="1497570"/>
            <a:ext cx="1951951" cy="1629838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67D372E0-32D6-455B-BF59-180AA36DE41E}"/>
              </a:ext>
            </a:extLst>
          </p:cNvPr>
          <p:cNvSpPr txBox="1"/>
          <p:nvPr/>
        </p:nvSpPr>
        <p:spPr>
          <a:xfrm>
            <a:off x="5926272" y="1744992"/>
            <a:ext cx="318223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/>
              <a:t>Rotablocks</a:t>
            </a:r>
            <a:r>
              <a:rPr lang="en-US" sz="1400" b="1" dirty="0"/>
              <a:t> (14 off)</a:t>
            </a:r>
            <a:r>
              <a:rPr lang="en-US" sz="1400" dirty="0"/>
              <a:t>:</a:t>
            </a:r>
          </a:p>
          <a:p>
            <a:r>
              <a:rPr lang="en-US" sz="1400" dirty="0"/>
              <a:t>Combination of 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Low impedance alternator (clean sinewave voltage source)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Kinetic energy accumulator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663A6C5-5546-491F-9E61-4B01835C620A}"/>
              </a:ext>
            </a:extLst>
          </p:cNvPr>
          <p:cNvSpPr/>
          <p:nvPr/>
        </p:nvSpPr>
        <p:spPr>
          <a:xfrm>
            <a:off x="995162" y="2556892"/>
            <a:ext cx="2043985" cy="1135764"/>
          </a:xfrm>
          <a:prstGeom prst="rect">
            <a:avLst/>
          </a:prstGeom>
          <a:noFill/>
          <a:ln w="2222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96FE951C-227E-44E7-AE9E-FCBB7B927769}"/>
              </a:ext>
            </a:extLst>
          </p:cNvPr>
          <p:cNvSpPr/>
          <p:nvPr/>
        </p:nvSpPr>
        <p:spPr>
          <a:xfrm>
            <a:off x="547021" y="2500820"/>
            <a:ext cx="407961" cy="626588"/>
          </a:xfrm>
          <a:prstGeom prst="rect">
            <a:avLst/>
          </a:prstGeom>
          <a:noFill/>
          <a:ln w="22225">
            <a:solidFill>
              <a:srgbClr val="CC00F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E99A722E-3F5F-415A-AEFB-080D12EDE1D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83410" y="3127408"/>
            <a:ext cx="3657752" cy="1728019"/>
          </a:xfrm>
          <a:prstGeom prst="rect">
            <a:avLst/>
          </a:prstGeo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9B62F919-EEA0-4702-BA6C-2B80CF4D31EF}"/>
              </a:ext>
            </a:extLst>
          </p:cNvPr>
          <p:cNvSpPr/>
          <p:nvPr/>
        </p:nvSpPr>
        <p:spPr>
          <a:xfrm>
            <a:off x="1004507" y="3748728"/>
            <a:ext cx="2005870" cy="1106700"/>
          </a:xfrm>
          <a:prstGeom prst="rect">
            <a:avLst/>
          </a:prstGeom>
          <a:noFill/>
          <a:ln w="22225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05C6C4B-75A9-44E0-BA32-ABBC0D65D9A8}"/>
              </a:ext>
            </a:extLst>
          </p:cNvPr>
          <p:cNvSpPr txBox="1"/>
          <p:nvPr/>
        </p:nvSpPr>
        <p:spPr>
          <a:xfrm>
            <a:off x="4509507" y="4809751"/>
            <a:ext cx="41052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Diesel Engine Generator (1 off)</a:t>
            </a:r>
            <a:r>
              <a:rPr lang="en-US" sz="1400" dirty="0"/>
              <a:t>:</a:t>
            </a:r>
          </a:p>
          <a:p>
            <a:r>
              <a:rPr lang="en-US" sz="1400" dirty="0"/>
              <a:t>Able to supply 1000kW for long period of time in case of black-out on utility grid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/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A7B79EA6-62C5-4B4A-B68D-1626BE164528}"/>
              </a:ext>
            </a:extLst>
          </p:cNvPr>
          <p:cNvCxnSpPr>
            <a:cxnSpLocks/>
          </p:cNvCxnSpPr>
          <p:nvPr/>
        </p:nvCxnSpPr>
        <p:spPr>
          <a:xfrm flipH="1" flipV="1">
            <a:off x="3039147" y="3865612"/>
            <a:ext cx="1532853" cy="216026"/>
          </a:xfrm>
          <a:prstGeom prst="straightConnector1">
            <a:avLst/>
          </a:prstGeom>
          <a:ln w="22225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ooter Placeholder 5">
            <a:extLst>
              <a:ext uri="{FF2B5EF4-FFF2-40B4-BE49-F238E27FC236}">
                <a16:creationId xmlns:a16="http://schemas.microsoft.com/office/drawing/2014/main" id="{893FDC83-CD90-4C5C-955A-32F2AF617AD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630001" y="5402791"/>
            <a:ext cx="6120000" cy="177074"/>
          </a:xfrm>
        </p:spPr>
        <p:txBody>
          <a:bodyPr/>
          <a:lstStyle/>
          <a:p>
            <a:r>
              <a:rPr lang="en-GB" dirty="0"/>
              <a:t>ASD Day– 24 January 2023 – L .JOLLY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3130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8" grpId="0"/>
      <p:bldP spid="30" grpId="0" animBg="1"/>
      <p:bldP spid="33" grpId="0" animBg="1"/>
      <p:bldP spid="38" grpId="0" animBg="1"/>
      <p:bldP spid="39" grpId="0"/>
    </p:bldLst>
  </p:timing>
</p:sld>
</file>

<file path=ppt/theme/theme1.xml><?xml version="1.0" encoding="utf-8"?>
<a:theme xmlns:a="http://schemas.openxmlformats.org/drawingml/2006/main" name="wide-screen">
  <a:themeElements>
    <a:clrScheme name="ESRF">
      <a:dk1>
        <a:sysClr val="windowText" lastClr="000000"/>
      </a:dk1>
      <a:lt1>
        <a:sysClr val="window" lastClr="FFFFFF"/>
      </a:lt1>
      <a:dk2>
        <a:srgbClr val="B7B9BA"/>
      </a:dk2>
      <a:lt2>
        <a:srgbClr val="AF007C"/>
      </a:lt2>
      <a:accent1>
        <a:srgbClr val="132577"/>
      </a:accent1>
      <a:accent2>
        <a:srgbClr val="ED7703"/>
      </a:accent2>
      <a:accent3>
        <a:srgbClr val="F4A300"/>
      </a:accent3>
      <a:accent4>
        <a:srgbClr val="FFDD00"/>
      </a:accent4>
      <a:accent5>
        <a:srgbClr val="51A026"/>
      </a:accent5>
      <a:accent6>
        <a:srgbClr val="0098D4"/>
      </a:accent6>
      <a:hlink>
        <a:srgbClr val="000000"/>
      </a:hlink>
      <a:folHlink>
        <a:srgbClr val="000000"/>
      </a:folHlink>
    </a:clrScheme>
    <a:fontScheme name="Solocal_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wide-screen</Template>
  <TotalTime>0</TotalTime>
  <Words>1083</Words>
  <Application>Microsoft Office PowerPoint</Application>
  <PresentationFormat>On-screen Show (16:10)</PresentationFormat>
  <Paragraphs>162</Paragraphs>
  <Slides>13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ITCOfficinaSans LT Book</vt:lpstr>
      <vt:lpstr>Symbol</vt:lpstr>
      <vt:lpstr>Wingdings</vt:lpstr>
      <vt:lpstr>wide-screen</vt:lpstr>
      <vt:lpstr>PowerPoint Presentation</vt:lpstr>
      <vt:lpstr>Presentation Outline:</vt:lpstr>
      <vt:lpstr>Storage Ring PS Reliability</vt:lpstr>
      <vt:lpstr>ProjectS: STATUM test and repair Lab (MD-0-16)</vt:lpstr>
      <vt:lpstr>PRoJECtS: Hotswap STATUS</vt:lpstr>
      <vt:lpstr>Projects: A peak at Hotswap System complexity</vt:lpstr>
      <vt:lpstr>Projects: TL2 Corrector PS revamping project</vt:lpstr>
      <vt:lpstr>Other Ongoing PRojects</vt:lpstr>
      <vt:lpstr>HQPS Overview</vt:lpstr>
      <vt:lpstr>Protection against Utility Black Out (1/2)</vt:lpstr>
      <vt:lpstr>Protection against Utility Black Out (2/2)</vt:lpstr>
      <vt:lpstr>Special Thanks to the PSG TEAM</vt:lpstr>
      <vt:lpstr>Many thanks for your attention</vt:lpstr>
    </vt:vector>
  </TitlesOfParts>
  <Company>ESRF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CLAVEL Corinne</dc:creator>
  <cp:lastModifiedBy>JOLLY Laurent</cp:lastModifiedBy>
  <cp:revision>349</cp:revision>
  <cp:lastPrinted>2021-05-17T08:24:34Z</cp:lastPrinted>
  <dcterms:created xsi:type="dcterms:W3CDTF">2014-01-17T08:20:57Z</dcterms:created>
  <dcterms:modified xsi:type="dcterms:W3CDTF">2023-01-23T22:43:59Z</dcterms:modified>
</cp:coreProperties>
</file>