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0" r:id="rId2"/>
    <p:sldId id="266" r:id="rId3"/>
    <p:sldId id="267" r:id="rId4"/>
    <p:sldId id="290" r:id="rId5"/>
    <p:sldId id="291" r:id="rId6"/>
    <p:sldId id="271" r:id="rId7"/>
    <p:sldId id="270" r:id="rId8"/>
    <p:sldId id="287" r:id="rId9"/>
    <p:sldId id="2110" r:id="rId10"/>
    <p:sldId id="2111" r:id="rId11"/>
    <p:sldId id="2112" r:id="rId12"/>
    <p:sldId id="2113" r:id="rId13"/>
    <p:sldId id="263" r:id="rId14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9BA"/>
    <a:srgbClr val="ED7703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84530" autoAdjust="0"/>
  </p:normalViewPr>
  <p:slideViewPr>
    <p:cSldViewPr showGuides="1">
      <p:cViewPr varScale="1">
        <p:scale>
          <a:sx n="73" d="100"/>
          <a:sy n="73" d="100"/>
        </p:scale>
        <p:origin x="1722" y="7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lly\Desktop\ASD%20Day%202023\SRPS_FailureHistory_2023-01-1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lly\Desktop\ASD%20Day%202023\SRPS_FailureHistory_2023-01-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aseline="0"/>
              <a:t>Power Supplies monthly failure rate</a:t>
            </a:r>
            <a:endParaRPr lang="en-GB" sz="110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Common Source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2023'!$B$44:$AL$44</c:f>
              <c:numCache>
                <c:formatCode>General</c:formatCode>
                <c:ptCount val="37"/>
                <c:pt idx="0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23">
                  <c:v>2</c:v>
                </c:pt>
                <c:pt idx="28">
                  <c:v>1</c:v>
                </c:pt>
                <c:pt idx="31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0-4E29-9193-4900AA8AD3A8}"/>
            </c:ext>
          </c:extLst>
        </c:ser>
        <c:ser>
          <c:idx val="1"/>
          <c:order val="1"/>
          <c:tx>
            <c:v>STATUM PS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2023'!$B$45:$AL$45</c:f>
              <c:numCache>
                <c:formatCode>General</c:formatCode>
                <c:ptCount val="37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8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0-4E29-9193-4900AA8AD3A8}"/>
            </c:ext>
          </c:extLst>
        </c:ser>
        <c:ser>
          <c:idx val="2"/>
          <c:order val="2"/>
          <c:tx>
            <c:v>MOSplates</c:v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2023'!$B$46:$AL$46</c:f>
              <c:numCache>
                <c:formatCode>General</c:formatCode>
                <c:ptCount val="37"/>
                <c:pt idx="7">
                  <c:v>1</c:v>
                </c:pt>
                <c:pt idx="9">
                  <c:v>1</c:v>
                </c:pt>
                <c:pt idx="12">
                  <c:v>1</c:v>
                </c:pt>
                <c:pt idx="17">
                  <c:v>1</c:v>
                </c:pt>
                <c:pt idx="19">
                  <c:v>2</c:v>
                </c:pt>
                <c:pt idx="20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0-4E29-9193-4900AA8AD3A8}"/>
            </c:ext>
          </c:extLst>
        </c:ser>
        <c:ser>
          <c:idx val="3"/>
          <c:order val="3"/>
          <c:tx>
            <c:v>SF/SD Corrector PS</c:v>
          </c:tx>
          <c:spPr>
            <a:solidFill>
              <a:srgbClr val="05FB40"/>
            </a:solidFill>
          </c:spPr>
          <c:invertIfNegative val="0"/>
          <c:val>
            <c:numRef>
              <c:f>'ASDDay PS Fail Jan 2023'!$B$47:$AL$47</c:f>
              <c:numCache>
                <c:formatCode>General</c:formatCode>
                <c:ptCount val="37"/>
                <c:pt idx="1">
                  <c:v>1</c:v>
                </c:pt>
                <c:pt idx="8">
                  <c:v>2</c:v>
                </c:pt>
                <c:pt idx="10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0-4E29-9193-4900AA8AD3A8}"/>
            </c:ext>
          </c:extLst>
        </c:ser>
        <c:ser>
          <c:idx val="4"/>
          <c:order val="4"/>
          <c:tx>
            <c:v>SH Corrector PS</c:v>
          </c:tx>
          <c:spPr>
            <a:solidFill>
              <a:srgbClr val="F51DBC"/>
            </a:solidFill>
          </c:spPr>
          <c:invertIfNegative val="0"/>
          <c:val>
            <c:numRef>
              <c:f>'ASDDay PS Fail Jan 2023'!$B$48:$AL$48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0-4E29-9193-4900AA8A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726832"/>
        <c:axId val="1"/>
      </c:barChart>
      <c:dateAx>
        <c:axId val="92372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726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1A-46C5-8AC6-2F884125A0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1A-46C5-8AC6-2F884125A0C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1A-46C5-8AC6-2F884125A0CD}"/>
              </c:ext>
            </c:extLst>
          </c:dPt>
          <c:dLbls>
            <c:dLbl>
              <c:idx val="1"/>
              <c:layout>
                <c:manualLayout>
                  <c:x val="4.4444463886467139E-2"/>
                  <c:y val="-0.238374953868864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05569468753048"/>
                      <c:h val="0.23967221731399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B1A-46C5-8AC6-2F884125A0CD}"/>
                </c:ext>
              </c:extLst>
            </c:dLbl>
            <c:dLbl>
              <c:idx val="2"/>
              <c:layout>
                <c:manualLayout>
                  <c:x val="9.5402491427161548E-2"/>
                  <c:y val="0.11619035104396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1119011863086"/>
                      <c:h val="0.26300059271519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1A-46C5-8AC6-2F884125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CS</c:v>
              </c:pt>
              <c:pt idx="1">
                <c:v>STATUM</c:v>
              </c:pt>
              <c:pt idx="2">
                <c:v>SF/SD Corr</c:v>
              </c:pt>
            </c:strLit>
          </c:cat>
          <c:val>
            <c:numRef>
              <c:f>('ASDDay PS Fail Jan 2023'!$AM$44,'ASDDay PS Fail Jan 2023'!$AM$45,'ASDDay PS Fail Jan 2023'!$AM$47)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1A-46C5-8AC6-2F884125A0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6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5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0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1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17TH MAC MEETING – 7/8 NOVEMBER 2022 - NAME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17TH MAC MEETING – 7/8 NOVEMBER 2022 - NAME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17TH MAC MEETING – 7/8 NOVEMBER 2022 -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17TH MAC MEETING – 7/8 NOVEMBER 2022 - NAME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17TH MAC MEETING – 7/8 NOVEMBER 2022 - NAME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002514"/>
            <a:ext cx="9144000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Power Supplies Group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Laurent JOLLY</a:t>
            </a:r>
            <a:endParaRPr lang="en-US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320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b="1" kern="0">
                <a:solidFill>
                  <a:srgbClr val="132577"/>
                </a:solidFill>
              </a:rPr>
              <a:t>ASD Workshop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kern="0" dirty="0">
                <a:solidFill>
                  <a:srgbClr val="132577"/>
                </a:solidFill>
              </a:rPr>
              <a:t>24 January 2023</a:t>
            </a:r>
            <a:endParaRPr lang="en-GB" sz="1600" kern="0" dirty="0">
              <a:solidFill>
                <a:srgbClr val="132577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60A12-2851-44B0-B8F5-9A95721D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40292"/>
            <a:ext cx="3456384" cy="2226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Utility Black Out (1/2)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C7F7B-75C9-4ED1-9A61-D9813C568FCF}"/>
              </a:ext>
            </a:extLst>
          </p:cNvPr>
          <p:cNvSpPr txBox="1"/>
          <p:nvPr/>
        </p:nvSpPr>
        <p:spPr>
          <a:xfrm>
            <a:off x="4464496" y="795012"/>
            <a:ext cx="4306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 Normal operation (utility grid OK)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/>
              <a:t>HQPS alternators do not provide any active power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13835E-A099-47B4-BAEB-6055C7C9349F}"/>
              </a:ext>
            </a:extLst>
          </p:cNvPr>
          <p:cNvSpPr txBox="1">
            <a:spLocks/>
          </p:cNvSpPr>
          <p:nvPr/>
        </p:nvSpPr>
        <p:spPr bwMode="gray">
          <a:xfrm>
            <a:off x="4559920" y="1880166"/>
            <a:ext cx="4476576" cy="1062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2 - Suddenly a fault occurs on utility grid in the neighborhood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=&gt;This causes a large voltage dip upstream HQPS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6445-4286-4772-BF0B-BDE036042A8B}"/>
              </a:ext>
            </a:extLst>
          </p:cNvPr>
          <p:cNvSpPr/>
          <p:nvPr/>
        </p:nvSpPr>
        <p:spPr>
          <a:xfrm>
            <a:off x="4499892" y="311939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3 - Automatic disconnection of HQPS from the utility grid</a:t>
            </a:r>
            <a:br>
              <a:rPr lang="en-US" dirty="0"/>
            </a:br>
            <a:r>
              <a:rPr lang="en-US" sz="1600" dirty="0"/>
              <a:t>=&gt; HQPS’s accumulators powering ESRF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C3D54-0A31-46B2-8EFE-E38E438B4DC4}"/>
              </a:ext>
            </a:extLst>
          </p:cNvPr>
          <p:cNvSpPr/>
          <p:nvPr/>
        </p:nvSpPr>
        <p:spPr>
          <a:xfrm>
            <a:off x="4464496" y="48937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=&gt; Accumulator running out of kinetic energy</a:t>
            </a:r>
            <a:br>
              <a:rPr lang="en-US" sz="1600" dirty="0"/>
            </a:br>
            <a:r>
              <a:rPr lang="en-US" sz="1600" dirty="0"/>
              <a:t>=&gt; Load shedding of heavy consumers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7048C-960D-4C1F-B698-0ADED7A7A487}"/>
              </a:ext>
            </a:extLst>
          </p:cNvPr>
          <p:cNvSpPr/>
          <p:nvPr/>
        </p:nvSpPr>
        <p:spPr>
          <a:xfrm>
            <a:off x="4464496" y="431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– After long time utility grid voltage is still NOT back to normal condition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20763-3C98-4EB8-BCAC-49F765DC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8" y="747489"/>
            <a:ext cx="4133850" cy="448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7814B-724D-44C9-BEC0-4C94660A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8" y="761813"/>
            <a:ext cx="4133850" cy="448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F1F57-7811-425F-9DD5-495B52DD3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8" y="747488"/>
            <a:ext cx="4572000" cy="4486275"/>
          </a:xfrm>
          <a:prstGeom prst="rect">
            <a:avLst/>
          </a:prstGeom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B4C1DFF-ACBE-4686-AE80-8C6B886ECD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Utility Black Out (2/2)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C3D54-0A31-46B2-8EFE-E38E438B4DC4}"/>
              </a:ext>
            </a:extLst>
          </p:cNvPr>
          <p:cNvSpPr/>
          <p:nvPr/>
        </p:nvSpPr>
        <p:spPr>
          <a:xfrm>
            <a:off x="4464496" y="13525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=&gt; Accumulator running out of kinetic energy</a:t>
            </a:r>
            <a:br>
              <a:rPr lang="en-US" sz="1600" dirty="0"/>
            </a:br>
            <a:r>
              <a:rPr lang="en-US" sz="1600" dirty="0"/>
              <a:t>=&gt; Load shedding of heavy consumers to avoid blackout extending to ESRF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7048C-960D-4C1F-B698-0ADED7A7A487}"/>
              </a:ext>
            </a:extLst>
          </p:cNvPr>
          <p:cNvSpPr/>
          <p:nvPr/>
        </p:nvSpPr>
        <p:spPr>
          <a:xfrm>
            <a:off x="4464496" y="7692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– After long time utility grid voltage is still NOT back to normal condition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1F1F57-7811-425F-9DD5-495B52DD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7489"/>
            <a:ext cx="4572000" cy="4486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96730-D45E-4718-A945-4409D11AED9D}"/>
              </a:ext>
            </a:extLst>
          </p:cNvPr>
          <p:cNvSpPr/>
          <p:nvPr/>
        </p:nvSpPr>
        <p:spPr>
          <a:xfrm>
            <a:off x="4464496" y="24271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 – Diesel engine starts and accelerate to 1500rpm in 25s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74000-3FC2-41FA-9E27-9178AF3F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4" y="747488"/>
            <a:ext cx="4133850" cy="44862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E01098-4E6C-4A3A-BCFE-4089C9743F0A}"/>
              </a:ext>
            </a:extLst>
          </p:cNvPr>
          <p:cNvSpPr/>
          <p:nvPr/>
        </p:nvSpPr>
        <p:spPr>
          <a:xfrm>
            <a:off x="4477692" y="338536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6 – Generator connects to 20kV network and takes all the load</a:t>
            </a:r>
          </a:p>
          <a:p>
            <a:r>
              <a:rPr lang="en-US" sz="1600" dirty="0"/>
              <a:t>=&gt; Can run continuously in such conditions till blackout recovery from utility grid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2197D9-17E9-429F-B2E8-4588D49AC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4" y="747488"/>
            <a:ext cx="4133850" cy="4486275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487BDE7-D28D-4D1D-9D55-0D4641BC0F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4F08-C2F6-4408-876B-5F52072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 to the PSG TEAM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062C35-0E4C-4031-AC16-362673EE0F0E}"/>
              </a:ext>
            </a:extLst>
          </p:cNvPr>
          <p:cNvGrpSpPr/>
          <p:nvPr/>
        </p:nvGrpSpPr>
        <p:grpSpPr>
          <a:xfrm>
            <a:off x="7103620" y="621177"/>
            <a:ext cx="1313180" cy="1548376"/>
            <a:chOff x="423539" y="740672"/>
            <a:chExt cx="1313180" cy="1548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7CD16-A20C-4667-9533-E3CAAF60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740672"/>
              <a:ext cx="1081154" cy="11737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E6981E-5B94-40D0-8518-C241016BD966}"/>
                </a:ext>
              </a:extLst>
            </p:cNvPr>
            <p:cNvSpPr txBox="1"/>
            <p:nvPr/>
          </p:nvSpPr>
          <p:spPr>
            <a:xfrm>
              <a:off x="423539" y="191971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S. Lagarde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4D44A3-54C9-455C-AD9B-E8EDA9DE6875}"/>
              </a:ext>
            </a:extLst>
          </p:cNvPr>
          <p:cNvGrpSpPr/>
          <p:nvPr/>
        </p:nvGrpSpPr>
        <p:grpSpPr>
          <a:xfrm>
            <a:off x="2618926" y="647484"/>
            <a:ext cx="1390124" cy="1564222"/>
            <a:chOff x="1862220" y="737460"/>
            <a:chExt cx="1390124" cy="156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A9938F-5CB2-4D95-995C-F3682DEE6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3032" y="737460"/>
              <a:ext cx="903485" cy="1215031"/>
            </a:xfrm>
            <a:prstGeom prst="rect">
              <a:avLst/>
            </a:prstGeom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1896FE0-B1FB-41B6-A631-E12940E4297D}"/>
                </a:ext>
              </a:extLst>
            </p:cNvPr>
            <p:cNvSpPr txBox="1"/>
            <p:nvPr/>
          </p:nvSpPr>
          <p:spPr>
            <a:xfrm>
              <a:off x="1862220" y="193235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O. </a:t>
              </a:r>
              <a:r>
                <a:rPr lang="en-US" dirty="0" err="1"/>
                <a:t>Goudard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CF89D2-34EC-44EE-BC31-23E0FA258646}"/>
              </a:ext>
            </a:extLst>
          </p:cNvPr>
          <p:cNvGrpSpPr/>
          <p:nvPr/>
        </p:nvGrpSpPr>
        <p:grpSpPr>
          <a:xfrm>
            <a:off x="595058" y="658059"/>
            <a:ext cx="1180836" cy="1584363"/>
            <a:chOff x="6659742" y="746092"/>
            <a:chExt cx="1180836" cy="15843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DC0BD-4D19-463C-A73F-3CB8477D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057" y="746092"/>
              <a:ext cx="982982" cy="1168299"/>
            </a:xfrm>
            <a:prstGeom prst="rect">
              <a:avLst/>
            </a:prstGeom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0C7EA6E9-3DB3-4086-8B48-7237626CA973}"/>
                </a:ext>
              </a:extLst>
            </p:cNvPr>
            <p:cNvSpPr txBox="1"/>
            <p:nvPr/>
          </p:nvSpPr>
          <p:spPr>
            <a:xfrm>
              <a:off x="6659742" y="1961123"/>
              <a:ext cx="1180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Falaise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30C1AD-A6B1-4AE5-AB08-B22CB01B6D10}"/>
              </a:ext>
            </a:extLst>
          </p:cNvPr>
          <p:cNvGrpSpPr/>
          <p:nvPr/>
        </p:nvGrpSpPr>
        <p:grpSpPr>
          <a:xfrm>
            <a:off x="5021894" y="2258014"/>
            <a:ext cx="1113778" cy="1584363"/>
            <a:chOff x="3732595" y="737460"/>
            <a:chExt cx="1113778" cy="15843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3ECF5A-83BE-4086-910E-564697155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2595" y="737460"/>
              <a:ext cx="1113778" cy="1215031"/>
            </a:xfrm>
            <a:prstGeom prst="rect">
              <a:avLst/>
            </a:prstGeom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CB138685-5C02-4BC0-B386-2467C63482C1}"/>
                </a:ext>
              </a:extLst>
            </p:cNvPr>
            <p:cNvSpPr txBox="1"/>
            <p:nvPr/>
          </p:nvSpPr>
          <p:spPr>
            <a:xfrm>
              <a:off x="3817080" y="1952491"/>
              <a:ext cx="911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A. Thai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83E8E8-F053-4AEC-B63D-69AB6A6FEA9C}"/>
              </a:ext>
            </a:extLst>
          </p:cNvPr>
          <p:cNvGrpSpPr/>
          <p:nvPr/>
        </p:nvGrpSpPr>
        <p:grpSpPr>
          <a:xfrm>
            <a:off x="7203724" y="2258014"/>
            <a:ext cx="1020263" cy="1598024"/>
            <a:chOff x="7907893" y="732431"/>
            <a:chExt cx="1020263" cy="1598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8104D3-63FE-4087-BD2D-31E760AD1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5174" y="732431"/>
              <a:ext cx="982982" cy="1191331"/>
            </a:xfrm>
            <a:prstGeom prst="rect">
              <a:avLst/>
            </a:prstGeom>
          </p:spPr>
        </p:pic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A96D3C78-0422-4717-A43F-07A924B5D289}"/>
                </a:ext>
              </a:extLst>
            </p:cNvPr>
            <p:cNvSpPr txBox="1"/>
            <p:nvPr/>
          </p:nvSpPr>
          <p:spPr>
            <a:xfrm>
              <a:off x="7907893" y="1961123"/>
              <a:ext cx="94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Vidal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3FB5BC-9B7C-4504-9EC7-63133FDBE13A}"/>
              </a:ext>
            </a:extLst>
          </p:cNvPr>
          <p:cNvGrpSpPr/>
          <p:nvPr/>
        </p:nvGrpSpPr>
        <p:grpSpPr>
          <a:xfrm>
            <a:off x="2516586" y="2258014"/>
            <a:ext cx="1527085" cy="1569386"/>
            <a:chOff x="5065343" y="746092"/>
            <a:chExt cx="1527085" cy="15693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676A9-4541-4C09-BAB5-415C0365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9989" y="746092"/>
              <a:ext cx="957795" cy="1215031"/>
            </a:xfrm>
            <a:prstGeom prst="rect">
              <a:avLst/>
            </a:prstGeom>
          </p:spPr>
        </p:pic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A51A3FA8-E2CD-49A6-BCE6-CEDE01440AB0}"/>
                </a:ext>
              </a:extLst>
            </p:cNvPr>
            <p:cNvSpPr txBox="1"/>
            <p:nvPr/>
          </p:nvSpPr>
          <p:spPr>
            <a:xfrm>
              <a:off x="5065343" y="1946146"/>
              <a:ext cx="1527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</a:t>
              </a:r>
              <a:r>
                <a:rPr lang="en-US" dirty="0" err="1"/>
                <a:t>Sallamand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58D0CC-7085-458D-9674-1F9637544B93}"/>
              </a:ext>
            </a:extLst>
          </p:cNvPr>
          <p:cNvGrpSpPr/>
          <p:nvPr/>
        </p:nvGrpSpPr>
        <p:grpSpPr>
          <a:xfrm>
            <a:off x="667661" y="2258014"/>
            <a:ext cx="1172116" cy="1545448"/>
            <a:chOff x="502713" y="2409848"/>
            <a:chExt cx="1172116" cy="15454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3E9F50-2674-4925-827A-5885AE104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510" y="2409848"/>
              <a:ext cx="1113778" cy="117611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22D5E4-155C-44A4-AA67-5EC8533F51CA}"/>
                </a:ext>
              </a:extLst>
            </p:cNvPr>
            <p:cNvSpPr txBox="1"/>
            <p:nvPr/>
          </p:nvSpPr>
          <p:spPr>
            <a:xfrm>
              <a:off x="502713" y="3585964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M. Michel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6219F-70C7-4ACB-A9CE-2B556A03A378}"/>
              </a:ext>
            </a:extLst>
          </p:cNvPr>
          <p:cNvGrpSpPr/>
          <p:nvPr/>
        </p:nvGrpSpPr>
        <p:grpSpPr>
          <a:xfrm>
            <a:off x="4995275" y="630245"/>
            <a:ext cx="971771" cy="1515669"/>
            <a:chOff x="2207349" y="2439627"/>
            <a:chExt cx="971771" cy="151566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2B5FB9-B75C-427B-8998-78488BCBF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7349" y="2439627"/>
              <a:ext cx="971771" cy="1176116"/>
            </a:xfrm>
            <a:prstGeom prst="rect">
              <a:avLst/>
            </a:prstGeom>
          </p:spPr>
        </p:pic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63D58D79-BED2-440D-848B-C74C66B81618}"/>
                </a:ext>
              </a:extLst>
            </p:cNvPr>
            <p:cNvSpPr txBox="1"/>
            <p:nvPr/>
          </p:nvSpPr>
          <p:spPr>
            <a:xfrm>
              <a:off x="2241828" y="358596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L. Jolly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99897E7-EB2F-447E-B030-08679CA34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671" y="4065186"/>
            <a:ext cx="954420" cy="1230342"/>
          </a:xfrm>
          <a:prstGeom prst="rect">
            <a:avLst/>
          </a:prstGeom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id="{75A5730B-9B9E-4C5C-96B3-0ABC4EA5FC5E}"/>
              </a:ext>
            </a:extLst>
          </p:cNvPr>
          <p:cNvSpPr txBox="1"/>
          <p:nvPr/>
        </p:nvSpPr>
        <p:spPr>
          <a:xfrm>
            <a:off x="3937935" y="5261075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Di Vito</a:t>
            </a: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1F776AFA-2C05-486A-9EA3-D4FD596D5A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17TH MAC MEETING – 7/8 NOVEMBER 2022 – L. JOLLY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5" b="13077"/>
          <a:stretch/>
        </p:blipFill>
        <p:spPr bwMode="auto">
          <a:xfrm>
            <a:off x="395536" y="697260"/>
            <a:ext cx="8333999" cy="44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CA957-2C3E-429F-AB1C-9ECE7324BFF5}"/>
              </a:ext>
            </a:extLst>
          </p:cNvPr>
          <p:cNvSpPr txBox="1"/>
          <p:nvPr/>
        </p:nvSpPr>
        <p:spPr>
          <a:xfrm>
            <a:off x="630001" y="1489348"/>
            <a:ext cx="676419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Operation - Reliability of SR 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Review of PSG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HQPS Black Out Protection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EC564C-3A90-4275-B70E-343FAFDD1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76222"/>
              </p:ext>
            </p:extLst>
          </p:nvPr>
        </p:nvGraphicFramePr>
        <p:xfrm>
          <a:off x="35496" y="697260"/>
          <a:ext cx="4314322" cy="258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PS Reliability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211E62-661D-4931-A4F5-70A3E72B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68685"/>
              </p:ext>
            </p:extLst>
          </p:nvPr>
        </p:nvGraphicFramePr>
        <p:xfrm>
          <a:off x="4412696" y="725186"/>
          <a:ext cx="4372046" cy="1588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6034">
                  <a:extLst>
                    <a:ext uri="{9D8B030D-6E8A-4147-A177-3AD203B41FA5}">
                      <a16:colId xmlns:a16="http://schemas.microsoft.com/office/drawing/2014/main" val="1809387857"/>
                    </a:ext>
                  </a:extLst>
                </a:gridCol>
                <a:gridCol w="568210">
                  <a:extLst>
                    <a:ext uri="{9D8B030D-6E8A-4147-A177-3AD203B41FA5}">
                      <a16:colId xmlns:a16="http://schemas.microsoft.com/office/drawing/2014/main" val="288584774"/>
                    </a:ext>
                  </a:extLst>
                </a:gridCol>
                <a:gridCol w="911879">
                  <a:extLst>
                    <a:ext uri="{9D8B030D-6E8A-4147-A177-3AD203B41FA5}">
                      <a16:colId xmlns:a16="http://schemas.microsoft.com/office/drawing/2014/main" val="2093827216"/>
                    </a:ext>
                  </a:extLst>
                </a:gridCol>
                <a:gridCol w="845923">
                  <a:extLst>
                    <a:ext uri="{9D8B030D-6E8A-4147-A177-3AD203B41FA5}">
                      <a16:colId xmlns:a16="http://schemas.microsoft.com/office/drawing/2014/main" val="16804415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MTBF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[h]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64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Y2022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24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10   x CS 360V and CS 48V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6792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864 x Main PS (STATUM)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26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32   x Hotswap (</a:t>
                      </a:r>
                      <a:r>
                        <a:rPr lang="en-GB" sz="1100" u="none" strike="noStrike" dirty="0" err="1">
                          <a:effectLst/>
                        </a:rPr>
                        <a:t>MOSplates</a:t>
                      </a:r>
                      <a:r>
                        <a:rPr lang="en-GB" sz="1100" u="none" strike="noStrike" dirty="0">
                          <a:effectLst/>
                        </a:rPr>
                        <a:t>)*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&gt;6672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1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864 x SF/SD </a:t>
                      </a:r>
                      <a:r>
                        <a:rPr lang="en-GB" sz="1100" u="none" strike="noStrike" dirty="0" err="1">
                          <a:effectLst/>
                        </a:rPr>
                        <a:t>Corr</a:t>
                      </a:r>
                      <a:r>
                        <a:rPr lang="en-GB" sz="1100" u="none" strike="noStrike" dirty="0">
                          <a:effectLst/>
                        </a:rPr>
                        <a:t> PS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3336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13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294 x SH </a:t>
                      </a:r>
                      <a:r>
                        <a:rPr lang="en-GB" sz="1100" u="none" strike="noStrike" dirty="0" err="1">
                          <a:effectLst/>
                        </a:rPr>
                        <a:t>Corr</a:t>
                      </a:r>
                      <a:r>
                        <a:rPr lang="en-GB" sz="1100" u="none" strike="noStrike" dirty="0">
                          <a:effectLst/>
                        </a:rPr>
                        <a:t> PS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&gt;6792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&gt;6672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88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Whole System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86986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B7148-3158-4678-8C38-8A0D96D74D63}"/>
              </a:ext>
            </a:extLst>
          </p:cNvPr>
          <p:cNvCxnSpPr>
            <a:cxnSpLocks/>
          </p:cNvCxnSpPr>
          <p:nvPr/>
        </p:nvCxnSpPr>
        <p:spPr>
          <a:xfrm flipH="1" flipV="1">
            <a:off x="1591097" y="985292"/>
            <a:ext cx="1" cy="145542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36709-CDF1-46DC-96CF-02993C891EEA}"/>
              </a:ext>
            </a:extLst>
          </p:cNvPr>
          <p:cNvSpPr/>
          <p:nvPr/>
        </p:nvSpPr>
        <p:spPr>
          <a:xfrm>
            <a:off x="1619672" y="1129308"/>
            <a:ext cx="58321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B0F5E-0B42-4E41-AC07-BF29FC500FAE}"/>
              </a:ext>
            </a:extLst>
          </p:cNvPr>
          <p:cNvSpPr/>
          <p:nvPr/>
        </p:nvSpPr>
        <p:spPr>
          <a:xfrm>
            <a:off x="359258" y="1131049"/>
            <a:ext cx="61366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2020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DCC74-5047-4EAA-864F-36066DE8E090}"/>
              </a:ext>
            </a:extLst>
          </p:cNvPr>
          <p:cNvCxnSpPr>
            <a:cxnSpLocks/>
          </p:cNvCxnSpPr>
          <p:nvPr/>
        </p:nvCxnSpPr>
        <p:spPr>
          <a:xfrm flipV="1">
            <a:off x="2934866" y="985292"/>
            <a:ext cx="0" cy="144214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389E7-E180-4E13-8A4B-3C9D18CA3FC2}"/>
              </a:ext>
            </a:extLst>
          </p:cNvPr>
          <p:cNvSpPr/>
          <p:nvPr/>
        </p:nvSpPr>
        <p:spPr>
          <a:xfrm>
            <a:off x="2980677" y="1129308"/>
            <a:ext cx="58321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2022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42EEE-D4C2-4F80-B0D8-01AD8194321A}"/>
              </a:ext>
            </a:extLst>
          </p:cNvPr>
          <p:cNvSpPr/>
          <p:nvPr/>
        </p:nvSpPr>
        <p:spPr>
          <a:xfrm>
            <a:off x="4349817" y="2328125"/>
            <a:ext cx="2022521" cy="43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* Hotswap hardware installed but automatic swap function not operational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3069D-C36B-48E1-A961-A262B8AC9F85}"/>
              </a:ext>
            </a:extLst>
          </p:cNvPr>
          <p:cNvSpPr txBox="1"/>
          <p:nvPr/>
        </p:nvSpPr>
        <p:spPr>
          <a:xfrm>
            <a:off x="363600" y="3309423"/>
            <a:ext cx="842114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23 failures in Y22 (USM + MDT + Shutdown restart), average 2 per month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MTBF for the overall system in Y22 increased by 50% versus Y21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65% of failures are embedded software related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Other less visible problems: overheating power connections in HSC, </a:t>
            </a:r>
            <a:r>
              <a:rPr lang="en-US" sz="1400" dirty="0" err="1"/>
              <a:t>waterleaks</a:t>
            </a:r>
            <a:endParaRPr lang="en-U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Prediction for 2023?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2874248-7A7B-4E7B-BA34-9620245E1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687410"/>
              </p:ext>
            </p:extLst>
          </p:nvPr>
        </p:nvGraphicFramePr>
        <p:xfrm>
          <a:off x="6290712" y="2081762"/>
          <a:ext cx="2673288" cy="245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04591E3-7FF4-4EBF-84F0-A0CF343FED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2CD-9CD2-4983-9A12-7ADB3DDD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TL2 Corrector PS revamping project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36C89-4434-41D1-81A2-29ED8077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16427"/>
            <a:ext cx="2448272" cy="3244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E29CA-4F27-47CB-B9E5-77BF5E066821}"/>
              </a:ext>
            </a:extLst>
          </p:cNvPr>
          <p:cNvSpPr txBox="1"/>
          <p:nvPr/>
        </p:nvSpPr>
        <p:spPr>
          <a:xfrm>
            <a:off x="164605" y="3297858"/>
            <a:ext cx="8582896" cy="20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Project Status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Cubicle design and construction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Strong focus on project doc (system specifications, </a:t>
            </a:r>
            <a:r>
              <a:rPr lang="en-US" sz="1200" dirty="0" err="1"/>
              <a:t>elec</a:t>
            </a:r>
            <a:r>
              <a:rPr lang="en-US" sz="1200" dirty="0"/>
              <a:t> and mech drawings)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Cubicle assembly and wiring done in house. Fully Completed.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Control software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PLC software completed at 50%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Functional specifications for TANGO device server implementation not started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4B31D-AE27-4FFC-8A7F-3E6F7AE22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4" y="746681"/>
            <a:ext cx="5652120" cy="2609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94AB6-75EA-4F8C-AA43-C56A3D777A29}"/>
              </a:ext>
            </a:extLst>
          </p:cNvPr>
          <p:cNvSpPr txBox="1"/>
          <p:nvPr/>
        </p:nvSpPr>
        <p:spPr>
          <a:xfrm>
            <a:off x="7092280" y="4239882"/>
            <a:ext cx="1782440" cy="822726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Main People involved:</a:t>
            </a:r>
            <a:br>
              <a:rPr lang="en-US" sz="1100" dirty="0"/>
            </a:br>
            <a:r>
              <a:rPr lang="en-US" sz="1100" dirty="0"/>
              <a:t>P. Falaise, L. Jolly, </a:t>
            </a:r>
            <a:br>
              <a:rPr lang="en-US" sz="1100" dirty="0"/>
            </a:br>
            <a:r>
              <a:rPr lang="en-US" sz="1100" dirty="0"/>
              <a:t>S. Lagarde, P. </a:t>
            </a:r>
            <a:r>
              <a:rPr lang="en-US" sz="1100" dirty="0" err="1"/>
              <a:t>Sallamand</a:t>
            </a:r>
            <a:endParaRPr lang="en-US" sz="110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BEED4C8-CA49-4818-B450-29E5A2921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2CD-9CD2-4983-9A12-7ADB3DDD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STATUM test and repair Lab (MD-0-16)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E29CA-4F27-47CB-B9E5-77BF5E066821}"/>
              </a:ext>
            </a:extLst>
          </p:cNvPr>
          <p:cNvSpPr txBox="1"/>
          <p:nvPr/>
        </p:nvSpPr>
        <p:spPr>
          <a:xfrm>
            <a:off x="179512" y="2641476"/>
            <a:ext cx="6048672" cy="26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Full SRPS System Test stand (CS + HSC + Magnets + TANGO control)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Used extensively for Hotswap development work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For validation test of STATUM firmware modifications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Repair station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Manufactured and tested 265 electronic boards (stock of spare parts)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Repaired 12 STATUM PS and 2 electronic boards in Y22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STATUM Calibration platform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Routine calibration of STATUM PS after repair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Future periodic calibration campaign for 862 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DA7D9-506A-4A83-AE2E-7A62EE8D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6" y="787226"/>
            <a:ext cx="2250122" cy="1633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D42D3-95BA-434B-9191-2289D99A4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889" y="787226"/>
            <a:ext cx="2268043" cy="1629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AF73C-A943-4B23-BB32-1AC641BF1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334" y="787226"/>
            <a:ext cx="1932914" cy="162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02DB1-0F25-4CE6-872C-2A5A90159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787226"/>
            <a:ext cx="1934204" cy="2986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42AC9C-B581-49E6-8B5E-D8BAE42C9C88}"/>
              </a:ext>
            </a:extLst>
          </p:cNvPr>
          <p:cNvSpPr txBox="1"/>
          <p:nvPr/>
        </p:nvSpPr>
        <p:spPr>
          <a:xfrm>
            <a:off x="7117764" y="3864888"/>
            <a:ext cx="1692696" cy="1166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Main People involved:</a:t>
            </a:r>
            <a:br>
              <a:rPr lang="en-US" sz="1200" dirty="0"/>
            </a:br>
            <a:r>
              <a:rPr lang="en-US" sz="1200" dirty="0"/>
              <a:t>A. Thai, S. Lagarde,</a:t>
            </a:r>
            <a:br>
              <a:rPr lang="en-US" sz="1200" dirty="0"/>
            </a:br>
            <a:r>
              <a:rPr lang="en-US" sz="1200" dirty="0"/>
              <a:t>M. Michel, B. Joly</a:t>
            </a:r>
            <a:br>
              <a:rPr lang="en-US" sz="1200" dirty="0"/>
            </a:br>
            <a:r>
              <a:rPr lang="en-US" sz="1200" dirty="0"/>
              <a:t>(+ PSG and TID)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1B465FD-F694-449E-8731-57F0EF78B6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Hotswap STATUS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D0E2A-160B-4B26-AC23-89F1E0734E3C}"/>
              </a:ext>
            </a:extLst>
          </p:cNvPr>
          <p:cNvSpPr txBox="1"/>
          <p:nvPr/>
        </p:nvSpPr>
        <p:spPr>
          <a:xfrm>
            <a:off x="3255779" y="744533"/>
            <a:ext cx="6117864" cy="490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Activities of last 12 months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Jan – Sept 22: Developed the TANGO controls and user interface</a:t>
            </a:r>
            <a:br>
              <a:rPr lang="en-US" sz="1400" dirty="0"/>
            </a:br>
            <a:r>
              <a:rPr lang="en-US" sz="1400" dirty="0"/>
              <a:t>	         Improved robustness of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Sept – Oct 22: activation in the SR during MDTs only (at night)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Nov 22: partial deployment in USM (2-3 weeks in 8 cells)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17</a:t>
            </a:r>
            <a:r>
              <a:rPr lang="en-US" sz="1400" baseline="30000" dirty="0"/>
              <a:t>th</a:t>
            </a:r>
            <a:r>
              <a:rPr lang="en-US" sz="1400" dirty="0"/>
              <a:t> Jan 23: full deployment in USM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What’s next: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assess reliability of the system in USM and fix arising issues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Improves user-interface for operators (automatic turn-off / turn-on when beam is on/off)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Y24: Equip sextupole magnets with MOSplates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EE880-84F2-4E71-9C9B-E727013E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534139"/>
            <a:ext cx="950536" cy="902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A3358-0A70-4C7D-B88D-C7CFA32A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36273"/>
            <a:ext cx="2956093" cy="176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8FCA1-C703-4869-8AEB-CF5A6560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9" y="2489448"/>
            <a:ext cx="3009144" cy="1761187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771AE74-1DEB-4AFF-B57C-688EE90994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180">
            <a:extLst>
              <a:ext uri="{FF2B5EF4-FFF2-40B4-BE49-F238E27FC236}">
                <a16:creationId xmlns:a16="http://schemas.microsoft.com/office/drawing/2014/main" id="{4218237A-B3D4-4CF1-9A24-58352C654A39}"/>
              </a:ext>
            </a:extLst>
          </p:cNvPr>
          <p:cNvSpPr txBox="1"/>
          <p:nvPr/>
        </p:nvSpPr>
        <p:spPr>
          <a:xfrm>
            <a:off x="5436860" y="711123"/>
            <a:ext cx="2156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33 x PS Current Setpoints</a:t>
            </a:r>
            <a:endParaRPr lang="en-GB" sz="12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B5A268-C7CF-43BF-8AB4-4CA11733DA71}"/>
              </a:ext>
            </a:extLst>
          </p:cNvPr>
          <p:cNvSpPr/>
          <p:nvPr/>
        </p:nvSpPr>
        <p:spPr>
          <a:xfrm>
            <a:off x="2868082" y="2023195"/>
            <a:ext cx="2622528" cy="1691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7" name="Elbow Connector 91">
            <a:extLst>
              <a:ext uri="{FF2B5EF4-FFF2-40B4-BE49-F238E27FC236}">
                <a16:creationId xmlns:a16="http://schemas.microsoft.com/office/drawing/2014/main" id="{212A3D8B-EB86-4FB4-9311-2A9AF136AE51}"/>
              </a:ext>
            </a:extLst>
          </p:cNvPr>
          <p:cNvCxnSpPr>
            <a:cxnSpLocks/>
          </p:cNvCxnSpPr>
          <p:nvPr/>
        </p:nvCxnSpPr>
        <p:spPr>
          <a:xfrm>
            <a:off x="1356085" y="1082919"/>
            <a:ext cx="0" cy="22151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91">
            <a:extLst>
              <a:ext uri="{FF2B5EF4-FFF2-40B4-BE49-F238E27FC236}">
                <a16:creationId xmlns:a16="http://schemas.microsoft.com/office/drawing/2014/main" id="{AFE75289-1A73-4178-A4FB-997FF9ACC1EE}"/>
              </a:ext>
            </a:extLst>
          </p:cNvPr>
          <p:cNvCxnSpPr>
            <a:cxnSpLocks/>
          </p:cNvCxnSpPr>
          <p:nvPr/>
        </p:nvCxnSpPr>
        <p:spPr>
          <a:xfrm>
            <a:off x="1212069" y="1082919"/>
            <a:ext cx="0" cy="91569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peak at Hotswap System complexity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F9D2C-7153-48D3-8D6A-B00CB3A091F1}"/>
              </a:ext>
            </a:extLst>
          </p:cNvPr>
          <p:cNvGrpSpPr/>
          <p:nvPr/>
        </p:nvGrpSpPr>
        <p:grpSpPr>
          <a:xfrm flipV="1">
            <a:off x="2351174" y="2593971"/>
            <a:ext cx="569913" cy="45719"/>
            <a:chOff x="2123728" y="1565761"/>
            <a:chExt cx="1512168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08587E-18A4-49ED-BF0B-D94044357BE8}"/>
                </a:ext>
              </a:extLst>
            </p:cNvPr>
            <p:cNvCxnSpPr/>
            <p:nvPr/>
          </p:nvCxnSpPr>
          <p:spPr>
            <a:xfrm>
              <a:off x="284380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B766F-F4B1-4EC2-9ECE-21E89215AEC9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C6F070-97EE-4155-A76D-4DBD7A8922C5}"/>
              </a:ext>
            </a:extLst>
          </p:cNvPr>
          <p:cNvGrpSpPr/>
          <p:nvPr/>
        </p:nvGrpSpPr>
        <p:grpSpPr>
          <a:xfrm>
            <a:off x="2903715" y="2460441"/>
            <a:ext cx="1120124" cy="182288"/>
            <a:chOff x="4139952" y="1414888"/>
            <a:chExt cx="1008112" cy="16405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74739C-EF5F-4E32-B10D-D886DC7F3610}"/>
                </a:ext>
              </a:extLst>
            </p:cNvPr>
            <p:cNvCxnSpPr/>
            <p:nvPr/>
          </p:nvCxnSpPr>
          <p:spPr>
            <a:xfrm>
              <a:off x="4499992" y="1414888"/>
              <a:ext cx="288032" cy="164059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0A9D7A-27E3-49A8-9CBE-ACC817491D39}"/>
                </a:ext>
              </a:extLst>
            </p:cNvPr>
            <p:cNvCxnSpPr/>
            <p:nvPr/>
          </p:nvCxnSpPr>
          <p:spPr>
            <a:xfrm>
              <a:off x="4139952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20D351-EB1B-45C7-8219-FC3AF699AD0F}"/>
                </a:ext>
              </a:extLst>
            </p:cNvPr>
            <p:cNvCxnSpPr/>
            <p:nvPr/>
          </p:nvCxnSpPr>
          <p:spPr>
            <a:xfrm>
              <a:off x="4788024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EF553-510B-48A3-87ED-96F34D43105E}"/>
              </a:ext>
            </a:extLst>
          </p:cNvPr>
          <p:cNvGrpSpPr/>
          <p:nvPr/>
        </p:nvGrpSpPr>
        <p:grpSpPr>
          <a:xfrm>
            <a:off x="5490610" y="2642148"/>
            <a:ext cx="505477" cy="154660"/>
            <a:chOff x="2123728" y="1565761"/>
            <a:chExt cx="1485831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5E25DE-6165-4722-BDE9-DF5B408C84E5}"/>
                </a:ext>
              </a:extLst>
            </p:cNvPr>
            <p:cNvCxnSpPr/>
            <p:nvPr/>
          </p:nvCxnSpPr>
          <p:spPr>
            <a:xfrm>
              <a:off x="2843808" y="1565761"/>
              <a:ext cx="76575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BBE13D-7B70-443D-9737-FC99D254E342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CF4924-1F59-4308-BAC0-C6E2D1A9B376}"/>
              </a:ext>
            </a:extLst>
          </p:cNvPr>
          <p:cNvCxnSpPr>
            <a:cxnSpLocks/>
          </p:cNvCxnSpPr>
          <p:nvPr/>
        </p:nvCxnSpPr>
        <p:spPr>
          <a:xfrm flipV="1">
            <a:off x="4036958" y="2646060"/>
            <a:ext cx="0" cy="762776"/>
          </a:xfrm>
          <a:prstGeom prst="line">
            <a:avLst/>
          </a:prstGeom>
          <a:ln w="381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2BDE3B46-3BD2-409F-85B6-7D37B864AED6}"/>
              </a:ext>
            </a:extLst>
          </p:cNvPr>
          <p:cNvSpPr/>
          <p:nvPr/>
        </p:nvSpPr>
        <p:spPr>
          <a:xfrm>
            <a:off x="5117078" y="2536047"/>
            <a:ext cx="129170" cy="24013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712094A-FF29-4933-977A-0E699554034A}"/>
              </a:ext>
            </a:extLst>
          </p:cNvPr>
          <p:cNvSpPr/>
          <p:nvPr/>
        </p:nvSpPr>
        <p:spPr>
          <a:xfrm>
            <a:off x="2884830" y="744540"/>
            <a:ext cx="2605789" cy="67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Hot-Swap + MOSplate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Manager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0" name="Elbow Connector 91">
            <a:extLst>
              <a:ext uri="{FF2B5EF4-FFF2-40B4-BE49-F238E27FC236}">
                <a16:creationId xmlns:a16="http://schemas.microsoft.com/office/drawing/2014/main" id="{63BCD4C2-A30D-4213-B6FD-E46DD27A8F1B}"/>
              </a:ext>
            </a:extLst>
          </p:cNvPr>
          <p:cNvCxnSpPr>
            <a:cxnSpLocks/>
          </p:cNvCxnSpPr>
          <p:nvPr/>
        </p:nvCxnSpPr>
        <p:spPr>
          <a:xfrm flipH="1" flipV="1">
            <a:off x="5490610" y="949531"/>
            <a:ext cx="2091632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27C5CB1-0061-45CA-98C3-095273BD7D21}"/>
              </a:ext>
            </a:extLst>
          </p:cNvPr>
          <p:cNvSpPr/>
          <p:nvPr/>
        </p:nvSpPr>
        <p:spPr>
          <a:xfrm>
            <a:off x="7572939" y="744540"/>
            <a:ext cx="1071485" cy="657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TANGO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82" name="Elbow Connector 91">
            <a:extLst>
              <a:ext uri="{FF2B5EF4-FFF2-40B4-BE49-F238E27FC236}">
                <a16:creationId xmlns:a16="http://schemas.microsoft.com/office/drawing/2014/main" id="{1D796AC9-E0EF-4C28-B814-1A9EB7C9BD00}"/>
              </a:ext>
            </a:extLst>
          </p:cNvPr>
          <p:cNvCxnSpPr>
            <a:cxnSpLocks/>
            <a:stCxn id="68" idx="1"/>
          </p:cNvCxnSpPr>
          <p:nvPr/>
        </p:nvCxnSpPr>
        <p:spPr>
          <a:xfrm flipH="1">
            <a:off x="1212070" y="1082919"/>
            <a:ext cx="1672760" cy="393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A712199-2FCE-484A-8962-848EF33D91B5}"/>
              </a:ext>
            </a:extLst>
          </p:cNvPr>
          <p:cNvSpPr/>
          <p:nvPr/>
        </p:nvSpPr>
        <p:spPr>
          <a:xfrm>
            <a:off x="546656" y="1998612"/>
            <a:ext cx="1823890" cy="10072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27x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Running PS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21BCA3-7EDB-4F11-9827-DE4B99E7E3A6}"/>
              </a:ext>
            </a:extLst>
          </p:cNvPr>
          <p:cNvSpPr/>
          <p:nvPr/>
        </p:nvSpPr>
        <p:spPr>
          <a:xfrm>
            <a:off x="551297" y="3298094"/>
            <a:ext cx="1823890" cy="326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6x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Standby PS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03138A8-9623-4B11-AA33-A613049B8440}"/>
              </a:ext>
            </a:extLst>
          </p:cNvPr>
          <p:cNvGrpSpPr/>
          <p:nvPr/>
        </p:nvGrpSpPr>
        <p:grpSpPr>
          <a:xfrm>
            <a:off x="2913467" y="3226548"/>
            <a:ext cx="1120124" cy="182288"/>
            <a:chOff x="4139952" y="1414888"/>
            <a:chExt cx="1008112" cy="16405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F788353-CAB0-495E-8D61-E40AD8C8D0F4}"/>
                </a:ext>
              </a:extLst>
            </p:cNvPr>
            <p:cNvCxnSpPr/>
            <p:nvPr/>
          </p:nvCxnSpPr>
          <p:spPr>
            <a:xfrm>
              <a:off x="4499992" y="1414888"/>
              <a:ext cx="288032" cy="164059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AE3A0E6-F4AF-4E9B-A0F9-12E363FA66AD}"/>
                </a:ext>
              </a:extLst>
            </p:cNvPr>
            <p:cNvCxnSpPr/>
            <p:nvPr/>
          </p:nvCxnSpPr>
          <p:spPr>
            <a:xfrm>
              <a:off x="4139952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E2DBF01-8452-49F3-B828-FACFC84FD86D}"/>
                </a:ext>
              </a:extLst>
            </p:cNvPr>
            <p:cNvCxnSpPr/>
            <p:nvPr/>
          </p:nvCxnSpPr>
          <p:spPr>
            <a:xfrm>
              <a:off x="4788024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1E5C1D41-D71F-4420-BDAC-94428377DBFD}"/>
              </a:ext>
            </a:extLst>
          </p:cNvPr>
          <p:cNvSpPr txBox="1"/>
          <p:nvPr/>
        </p:nvSpPr>
        <p:spPr>
          <a:xfrm>
            <a:off x="940614" y="816548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33 x PS Current Setpoints</a:t>
            </a:r>
            <a:endParaRPr lang="en-GB" sz="1200" dirty="0"/>
          </a:p>
        </p:txBody>
      </p:sp>
      <p:cxnSp>
        <p:nvCxnSpPr>
          <p:cNvPr id="139" name="Elbow Connector 91">
            <a:extLst>
              <a:ext uri="{FF2B5EF4-FFF2-40B4-BE49-F238E27FC236}">
                <a16:creationId xmlns:a16="http://schemas.microsoft.com/office/drawing/2014/main" id="{144AF0E9-01BC-47F0-B97A-25D2BACCB977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5181663" y="1421298"/>
            <a:ext cx="0" cy="111474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B433036-CA7F-4E9B-B52B-63C770111A15}"/>
              </a:ext>
            </a:extLst>
          </p:cNvPr>
          <p:cNvSpPr txBox="1"/>
          <p:nvPr/>
        </p:nvSpPr>
        <p:spPr>
          <a:xfrm>
            <a:off x="5176386" y="150701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27 x Magnet Current</a:t>
            </a:r>
          </a:p>
          <a:p>
            <a:r>
              <a:rPr lang="en-US" sz="1200" dirty="0"/>
              <a:t>Measurements</a:t>
            </a:r>
            <a:endParaRPr lang="en-GB" sz="12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0F2E79C-5CAB-42F0-9201-59694C25495D}"/>
              </a:ext>
            </a:extLst>
          </p:cNvPr>
          <p:cNvSpPr txBox="1"/>
          <p:nvPr/>
        </p:nvSpPr>
        <p:spPr>
          <a:xfrm>
            <a:off x="3551197" y="2210579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 x MOSplates</a:t>
            </a:r>
            <a:endParaRPr lang="en-GB" sz="1600" dirty="0"/>
          </a:p>
        </p:txBody>
      </p:sp>
      <p:cxnSp>
        <p:nvCxnSpPr>
          <p:cNvPr id="145" name="Elbow Connector 91">
            <a:extLst>
              <a:ext uri="{FF2B5EF4-FFF2-40B4-BE49-F238E27FC236}">
                <a16:creationId xmlns:a16="http://schemas.microsoft.com/office/drawing/2014/main" id="{7BC20D78-9D13-498D-A69B-683AC8F41F21}"/>
              </a:ext>
            </a:extLst>
          </p:cNvPr>
          <p:cNvCxnSpPr>
            <a:cxnSpLocks/>
          </p:cNvCxnSpPr>
          <p:nvPr/>
        </p:nvCxnSpPr>
        <p:spPr>
          <a:xfrm flipH="1">
            <a:off x="3321131" y="1461524"/>
            <a:ext cx="12763" cy="95464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91">
            <a:extLst>
              <a:ext uri="{FF2B5EF4-FFF2-40B4-BE49-F238E27FC236}">
                <a16:creationId xmlns:a16="http://schemas.microsoft.com/office/drawing/2014/main" id="{08AB31FE-D957-4ADF-B29D-F9713E131A1F}"/>
              </a:ext>
            </a:extLst>
          </p:cNvPr>
          <p:cNvCxnSpPr>
            <a:cxnSpLocks/>
          </p:cNvCxnSpPr>
          <p:nvPr/>
        </p:nvCxnSpPr>
        <p:spPr>
          <a:xfrm>
            <a:off x="3486294" y="2126241"/>
            <a:ext cx="0" cy="105596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91">
            <a:extLst>
              <a:ext uri="{FF2B5EF4-FFF2-40B4-BE49-F238E27FC236}">
                <a16:creationId xmlns:a16="http://schemas.microsoft.com/office/drawing/2014/main" id="{9FC3C673-F092-4697-81C7-2F108C15562C}"/>
              </a:ext>
            </a:extLst>
          </p:cNvPr>
          <p:cNvCxnSpPr>
            <a:cxnSpLocks/>
          </p:cNvCxnSpPr>
          <p:nvPr/>
        </p:nvCxnSpPr>
        <p:spPr>
          <a:xfrm>
            <a:off x="3353470" y="2126241"/>
            <a:ext cx="14586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D60E6BF-C6DF-4C76-A55D-33560C4EF2FA}"/>
              </a:ext>
            </a:extLst>
          </p:cNvPr>
          <p:cNvSpPr txBox="1"/>
          <p:nvPr/>
        </p:nvSpPr>
        <p:spPr>
          <a:xfrm>
            <a:off x="3313511" y="1494329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84 x Power Switch</a:t>
            </a:r>
          </a:p>
          <a:p>
            <a:r>
              <a:rPr lang="en-US" sz="1200" dirty="0"/>
              <a:t>Commands</a:t>
            </a:r>
            <a:endParaRPr lang="en-GB" sz="12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036B411-DDF8-494D-BD30-E21EAF98AB4F}"/>
              </a:ext>
            </a:extLst>
          </p:cNvPr>
          <p:cNvSpPr/>
          <p:nvPr/>
        </p:nvSpPr>
        <p:spPr>
          <a:xfrm>
            <a:off x="6012160" y="2112692"/>
            <a:ext cx="1823890" cy="1007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27x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Magnets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2070C21-E459-4BD1-9946-D08C41656719}"/>
              </a:ext>
            </a:extLst>
          </p:cNvPr>
          <p:cNvCxnSpPr>
            <a:cxnSpLocks/>
          </p:cNvCxnSpPr>
          <p:nvPr/>
        </p:nvCxnSpPr>
        <p:spPr>
          <a:xfrm flipH="1">
            <a:off x="4051502" y="2633796"/>
            <a:ext cx="1562013" cy="0"/>
          </a:xfrm>
          <a:prstGeom prst="line">
            <a:avLst/>
          </a:prstGeom>
          <a:ln w="381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A5CC448A-5A09-47DF-8075-0345F1AFBF2E}"/>
              </a:ext>
            </a:extLst>
          </p:cNvPr>
          <p:cNvSpPr txBox="1"/>
          <p:nvPr/>
        </p:nvSpPr>
        <p:spPr>
          <a:xfrm>
            <a:off x="5872131" y="1032572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Hotswap system status</a:t>
            </a:r>
            <a:endParaRPr lang="en-GB" sz="1200" dirty="0"/>
          </a:p>
        </p:txBody>
      </p:sp>
      <p:cxnSp>
        <p:nvCxnSpPr>
          <p:cNvPr id="185" name="Elbow Connector 91">
            <a:extLst>
              <a:ext uri="{FF2B5EF4-FFF2-40B4-BE49-F238E27FC236}">
                <a16:creationId xmlns:a16="http://schemas.microsoft.com/office/drawing/2014/main" id="{77F4F4DF-7A3B-4BDF-A430-337575AC3A8A}"/>
              </a:ext>
            </a:extLst>
          </p:cNvPr>
          <p:cNvCxnSpPr>
            <a:cxnSpLocks/>
          </p:cNvCxnSpPr>
          <p:nvPr/>
        </p:nvCxnSpPr>
        <p:spPr>
          <a:xfrm>
            <a:off x="5490619" y="1073293"/>
            <a:ext cx="2082322" cy="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C2B5EC-9B20-415C-AABF-69CCF60DA242}"/>
              </a:ext>
            </a:extLst>
          </p:cNvPr>
          <p:cNvGrpSpPr/>
          <p:nvPr/>
        </p:nvGrpSpPr>
        <p:grpSpPr>
          <a:xfrm flipV="1">
            <a:off x="2349451" y="3363117"/>
            <a:ext cx="569913" cy="45719"/>
            <a:chOff x="2123728" y="1565761"/>
            <a:chExt cx="1512168" cy="0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63D6662-6A81-4F47-AE60-E90A945FEC6D}"/>
                </a:ext>
              </a:extLst>
            </p:cNvPr>
            <p:cNvCxnSpPr/>
            <p:nvPr/>
          </p:nvCxnSpPr>
          <p:spPr>
            <a:xfrm>
              <a:off x="284380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50A3EAF-22D9-407C-903C-7A6EBBDC3D7E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2D1A37-AAEF-4D82-A7C8-8B323A1A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30" y="770373"/>
            <a:ext cx="2568607" cy="6436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193E3E-8019-4C87-ACBE-7A4D69235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15" y="1926567"/>
            <a:ext cx="2140656" cy="12932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9951B3C-82B7-4760-813A-8710185BB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2095" y="2023193"/>
            <a:ext cx="2544763" cy="17460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29E0585-74A4-4954-ADCB-CDE47C3B9425}"/>
              </a:ext>
            </a:extLst>
          </p:cNvPr>
          <p:cNvSpPr txBox="1"/>
          <p:nvPr/>
        </p:nvSpPr>
        <p:spPr>
          <a:xfrm>
            <a:off x="280552" y="3847328"/>
            <a:ext cx="858289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7 pieces of embedded software (DSP, </a:t>
            </a:r>
            <a:r>
              <a:rPr lang="en-US" sz="1400" dirty="0" err="1"/>
              <a:t>ucontroller</a:t>
            </a:r>
            <a:r>
              <a:rPr lang="en-US" sz="1400" dirty="0"/>
              <a:t>, FPGA) + 4 TANGO DS to control the system!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&gt;10 people involved in the project these last 3 years with high turnover: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JF </a:t>
            </a:r>
            <a:r>
              <a:rPr lang="en-US" sz="1400" dirty="0" err="1">
                <a:solidFill>
                  <a:srgbClr val="FF0000"/>
                </a:solidFill>
              </a:rPr>
              <a:t>Bouteille</a:t>
            </a:r>
            <a:r>
              <a:rPr lang="en-US" sz="1400" dirty="0">
                <a:solidFill>
                  <a:srgbClr val="FF0000"/>
                </a:solidFill>
              </a:rPr>
              <a:t>, M. Di Vito</a:t>
            </a:r>
            <a:r>
              <a:rPr lang="en-US" sz="1400" dirty="0"/>
              <a:t>, P. Falaise, A. Thai (PSG)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 </a:t>
            </a:r>
            <a:r>
              <a:rPr lang="en-US" sz="1400" dirty="0" err="1"/>
              <a:t>Biv</a:t>
            </a:r>
            <a:r>
              <a:rPr lang="en-US" sz="1400" dirty="0"/>
              <a:t>, A. </a:t>
            </a:r>
            <a:r>
              <a:rPr lang="en-US" sz="1400" dirty="0" err="1"/>
              <a:t>Broquet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</a:rPr>
              <a:t>C. Hervé</a:t>
            </a:r>
            <a:r>
              <a:rPr lang="en-US" sz="1400" dirty="0"/>
              <a:t>, L. Siron (ISDD-EU)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J.L. Pons, </a:t>
            </a:r>
            <a:r>
              <a:rPr lang="en-US" sz="1400" dirty="0">
                <a:solidFill>
                  <a:srgbClr val="FF0000"/>
                </a:solidFill>
              </a:rPr>
              <a:t>M. Taurel, A. </a:t>
            </a:r>
            <a:r>
              <a:rPr lang="en-US" sz="1400" dirty="0" err="1">
                <a:solidFill>
                  <a:srgbClr val="FF0000"/>
                </a:solidFill>
              </a:rPr>
              <a:t>Valiente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(ACU).</a:t>
            </a:r>
            <a:endParaRPr lang="en-US" sz="1200" dirty="0"/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34D40CF7-2995-433D-866A-31BA791719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Ongoing </a:t>
            </a:r>
            <a:r>
              <a:rPr lang="en-US" dirty="0" err="1"/>
              <a:t>PRojects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DC9D9-1B5C-477A-99CC-0908446A5185}"/>
              </a:ext>
            </a:extLst>
          </p:cNvPr>
          <p:cNvSpPr txBox="1"/>
          <p:nvPr/>
        </p:nvSpPr>
        <p:spPr>
          <a:xfrm>
            <a:off x="381104" y="769268"/>
            <a:ext cx="8582896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STATUM firmware improvement (O. </a:t>
            </a:r>
            <a:r>
              <a:rPr lang="en-US" sz="1600" b="1" dirty="0" err="1"/>
              <a:t>Goudard</a:t>
            </a:r>
            <a:r>
              <a:rPr lang="en-US" sz="1600" b="1" dirty="0"/>
              <a:t>, M. Di Vito):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Added features for facilitating maintenance / fault diagnosis.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Consolidated the code (software </a:t>
            </a:r>
            <a:r>
              <a:rPr lang="en-US" sz="1600" dirty="0" err="1"/>
              <a:t>maintenability</a:t>
            </a:r>
            <a:r>
              <a:rPr lang="en-US" sz="1600" dirty="0"/>
              <a:t>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Upgrade of RIPS embedded control system (S. Lagarde + L. Siron)</a:t>
            </a:r>
            <a:endParaRPr lang="en-US" sz="16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Regain knowledge on the current software eco-system (DSP + FPGA + TANGO DS)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Switch to a new DANCE control platform (Y23)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Improve RIPS current regulation performance (Y24?)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7F471-56BE-4E28-BBB7-EBB41E925C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246845-447B-48B0-B4B6-EF678520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5252"/>
            <a:ext cx="2819455" cy="499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HQPS Simplified Architecture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26E7D4-977B-42D0-9377-7F3CCB9F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28" y="774215"/>
            <a:ext cx="930787" cy="136458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635EAF-3ADF-49A3-B66C-6959BCF48B20}"/>
              </a:ext>
            </a:extLst>
          </p:cNvPr>
          <p:cNvCxnSpPr>
            <a:cxnSpLocks/>
          </p:cNvCxnSpPr>
          <p:nvPr/>
        </p:nvCxnSpPr>
        <p:spPr>
          <a:xfrm flipH="1">
            <a:off x="954982" y="2138795"/>
            <a:ext cx="1978246" cy="362025"/>
          </a:xfrm>
          <a:prstGeom prst="straightConnector1">
            <a:avLst/>
          </a:prstGeom>
          <a:ln w="2222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0C0E9-A504-4EC4-A3F2-0EAD009ED528}"/>
              </a:ext>
            </a:extLst>
          </p:cNvPr>
          <p:cNvSpPr txBox="1"/>
          <p:nvPr/>
        </p:nvSpPr>
        <p:spPr>
          <a:xfrm>
            <a:off x="3922579" y="777615"/>
            <a:ext cx="3668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Reactors</a:t>
            </a:r>
            <a:r>
              <a:rPr lang="en-US" sz="1400" dirty="0"/>
              <a:t>: barrier (high impedance) against HF disturbances coming from utility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B1F47F-2F10-44D8-9819-383585064F14}"/>
              </a:ext>
            </a:extLst>
          </p:cNvPr>
          <p:cNvCxnSpPr>
            <a:cxnSpLocks/>
          </p:cNvCxnSpPr>
          <p:nvPr/>
        </p:nvCxnSpPr>
        <p:spPr>
          <a:xfrm flipH="1">
            <a:off x="3010377" y="2569468"/>
            <a:ext cx="952384" cy="2160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A4FAFD4-E5DD-4612-A7B2-A8CC092DE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760" y="1497570"/>
            <a:ext cx="1951951" cy="16298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D372E0-32D6-455B-BF59-180AA36DE41E}"/>
              </a:ext>
            </a:extLst>
          </p:cNvPr>
          <p:cNvSpPr txBox="1"/>
          <p:nvPr/>
        </p:nvSpPr>
        <p:spPr>
          <a:xfrm>
            <a:off x="5926272" y="1744992"/>
            <a:ext cx="3182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Rotablocks</a:t>
            </a:r>
            <a:r>
              <a:rPr lang="en-US" sz="1400" b="1" dirty="0"/>
              <a:t> (14 off)</a:t>
            </a:r>
            <a:r>
              <a:rPr lang="en-US" sz="1400" dirty="0"/>
              <a:t>:</a:t>
            </a:r>
          </a:p>
          <a:p>
            <a:r>
              <a:rPr lang="en-US" sz="1400" dirty="0"/>
              <a:t>Combination of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 impedance alternator (clean sinewave voltage 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Kinetic energy accumulator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63A6C5-5546-491F-9E61-4B01835C620A}"/>
              </a:ext>
            </a:extLst>
          </p:cNvPr>
          <p:cNvSpPr/>
          <p:nvPr/>
        </p:nvSpPr>
        <p:spPr>
          <a:xfrm>
            <a:off x="995162" y="2556892"/>
            <a:ext cx="2043985" cy="1135764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FE951C-227E-44E7-AE9E-FCBB7B927769}"/>
              </a:ext>
            </a:extLst>
          </p:cNvPr>
          <p:cNvSpPr/>
          <p:nvPr/>
        </p:nvSpPr>
        <p:spPr>
          <a:xfrm>
            <a:off x="547021" y="2500820"/>
            <a:ext cx="407961" cy="626588"/>
          </a:xfrm>
          <a:prstGeom prst="rect">
            <a:avLst/>
          </a:prstGeom>
          <a:noFill/>
          <a:ln w="22225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9A722E-3F5F-415A-AEFB-080D12EDE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10" y="3127408"/>
            <a:ext cx="3657752" cy="172801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B62F919-EEA0-4702-BA6C-2B80CF4D31EF}"/>
              </a:ext>
            </a:extLst>
          </p:cNvPr>
          <p:cNvSpPr/>
          <p:nvPr/>
        </p:nvSpPr>
        <p:spPr>
          <a:xfrm>
            <a:off x="1004507" y="3748728"/>
            <a:ext cx="2005870" cy="110670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5C6C4B-75A9-44E0-BA32-ABBC0D65D9A8}"/>
              </a:ext>
            </a:extLst>
          </p:cNvPr>
          <p:cNvSpPr txBox="1"/>
          <p:nvPr/>
        </p:nvSpPr>
        <p:spPr>
          <a:xfrm>
            <a:off x="4509507" y="4809751"/>
            <a:ext cx="410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Diesel Engine Generator (1 off)</a:t>
            </a:r>
            <a:r>
              <a:rPr lang="en-US" sz="1400" dirty="0"/>
              <a:t>:</a:t>
            </a:r>
          </a:p>
          <a:p>
            <a:r>
              <a:rPr lang="en-US" sz="1400" dirty="0"/>
              <a:t>Able to supply 1000kW for long period of time in case of black-out on utility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B79EA6-62C5-4B4A-B68D-1626BE164528}"/>
              </a:ext>
            </a:extLst>
          </p:cNvPr>
          <p:cNvCxnSpPr>
            <a:cxnSpLocks/>
          </p:cNvCxnSpPr>
          <p:nvPr/>
        </p:nvCxnSpPr>
        <p:spPr>
          <a:xfrm flipH="1" flipV="1">
            <a:off x="3039147" y="3865612"/>
            <a:ext cx="1532853" cy="21602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893FDC83-CD90-4C5C-955A-32F2AF617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 animBg="1"/>
      <p:bldP spid="33" grpId="0" animBg="1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1052</Words>
  <Application>Microsoft Office PowerPoint</Application>
  <PresentationFormat>On-screen Show (16:10)</PresentationFormat>
  <Paragraphs>158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ITCOfficinaSans LT Book</vt:lpstr>
      <vt:lpstr>Symbol</vt:lpstr>
      <vt:lpstr>Wingdings</vt:lpstr>
      <vt:lpstr>wide-screen</vt:lpstr>
      <vt:lpstr>PowerPoint Presentation</vt:lpstr>
      <vt:lpstr>Presentation Outline</vt:lpstr>
      <vt:lpstr>Storage Ring PS Reliability</vt:lpstr>
      <vt:lpstr>TL2 Corrector PS revamping project</vt:lpstr>
      <vt:lpstr>STATUM test and repair Lab (MD-0-16)</vt:lpstr>
      <vt:lpstr>Hotswap STATUS</vt:lpstr>
      <vt:lpstr>A peak at Hotswap System complexity</vt:lpstr>
      <vt:lpstr>Other Ongoing PRojects</vt:lpstr>
      <vt:lpstr>HQPS Simplified Architecture</vt:lpstr>
      <vt:lpstr>Protection against Utility Black Out (1/2)</vt:lpstr>
      <vt:lpstr>Protection against Utility Black Out (2/2)</vt:lpstr>
      <vt:lpstr>Special Thanks to the PSG TEAM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JOLLY Laurent</cp:lastModifiedBy>
  <cp:revision>329</cp:revision>
  <cp:lastPrinted>2021-05-17T08:24:34Z</cp:lastPrinted>
  <dcterms:created xsi:type="dcterms:W3CDTF">2014-01-17T08:20:57Z</dcterms:created>
  <dcterms:modified xsi:type="dcterms:W3CDTF">2023-01-22T22:07:56Z</dcterms:modified>
</cp:coreProperties>
</file>