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0"/>
  </p:notesMasterIdLst>
  <p:handoutMasterIdLst>
    <p:handoutMasterId r:id="rId51"/>
  </p:handoutMasterIdLst>
  <p:sldIdLst>
    <p:sldId id="264" r:id="rId2"/>
    <p:sldId id="339" r:id="rId3"/>
    <p:sldId id="279" r:id="rId4"/>
    <p:sldId id="340" r:id="rId5"/>
    <p:sldId id="334" r:id="rId6"/>
    <p:sldId id="335" r:id="rId7"/>
    <p:sldId id="336" r:id="rId8"/>
    <p:sldId id="337" r:id="rId9"/>
    <p:sldId id="317" r:id="rId10"/>
    <p:sldId id="321" r:id="rId11"/>
    <p:sldId id="318" r:id="rId12"/>
    <p:sldId id="319" r:id="rId13"/>
    <p:sldId id="320" r:id="rId14"/>
    <p:sldId id="338" r:id="rId15"/>
    <p:sldId id="342" r:id="rId16"/>
    <p:sldId id="343" r:id="rId17"/>
    <p:sldId id="341" r:id="rId18"/>
    <p:sldId id="280" r:id="rId19"/>
    <p:sldId id="286" r:id="rId20"/>
    <p:sldId id="282" r:id="rId21"/>
    <p:sldId id="301" r:id="rId22"/>
    <p:sldId id="291" r:id="rId23"/>
    <p:sldId id="307" r:id="rId24"/>
    <p:sldId id="308" r:id="rId25"/>
    <p:sldId id="310" r:id="rId26"/>
    <p:sldId id="311" r:id="rId27"/>
    <p:sldId id="312" r:id="rId28"/>
    <p:sldId id="324" r:id="rId29"/>
    <p:sldId id="325" r:id="rId30"/>
    <p:sldId id="326" r:id="rId31"/>
    <p:sldId id="305" r:id="rId32"/>
    <p:sldId id="314" r:id="rId33"/>
    <p:sldId id="313" r:id="rId34"/>
    <p:sldId id="322" r:id="rId35"/>
    <p:sldId id="346" r:id="rId36"/>
    <p:sldId id="345" r:id="rId37"/>
    <p:sldId id="316" r:id="rId38"/>
    <p:sldId id="350" r:id="rId39"/>
    <p:sldId id="347" r:id="rId40"/>
    <p:sldId id="344" r:id="rId41"/>
    <p:sldId id="328" r:id="rId42"/>
    <p:sldId id="329" r:id="rId43"/>
    <p:sldId id="330" r:id="rId44"/>
    <p:sldId id="333" r:id="rId45"/>
    <p:sldId id="315" r:id="rId46"/>
    <p:sldId id="349" r:id="rId47"/>
    <p:sldId id="353" r:id="rId48"/>
    <p:sldId id="352" r:id="rId49"/>
  </p:sldIdLst>
  <p:sldSz cx="9144000" cy="5715000" type="screen16x10"/>
  <p:notesSz cx="6794500" cy="9931400"/>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VIER Frederic" initials="FF" lastIdx="1" clrIdx="0">
    <p:extLst>
      <p:ext uri="{19B8F6BF-5375-455C-9EA6-DF929625EA0E}">
        <p15:presenceInfo xmlns:p15="http://schemas.microsoft.com/office/powerpoint/2012/main" userId="FAVIER Frederi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5B99"/>
    <a:srgbClr val="B7B9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388" autoAdjust="0"/>
    <p:restoredTop sz="95932" autoAdjust="0"/>
  </p:normalViewPr>
  <p:slideViewPr>
    <p:cSldViewPr>
      <p:cViewPr varScale="1">
        <p:scale>
          <a:sx n="78" d="100"/>
          <a:sy n="78" d="100"/>
        </p:scale>
        <p:origin x="72" y="96"/>
      </p:cViewPr>
      <p:guideLst>
        <p:guide orient="horz" pos="180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14172"/>
    </p:cViewPr>
  </p:sorterViewPr>
  <p:notesViewPr>
    <p:cSldViewPr>
      <p:cViewPr varScale="1">
        <p:scale>
          <a:sx n="47" d="100"/>
          <a:sy n="47" d="100"/>
        </p:scale>
        <p:origin x="2792"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wfiles\groupshare\TID\BIG\NEW%20TRAPEC\S5%20-%20HVAC,%20Fluids%20et%20maintenance\S5%20D4%20dossier%20en%20cours\S5%20D4%2086%20PAC%20eau%20chaude%20SEC\Courbes\Simulation%20PAC%20-%2021.xlsm"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900" dirty="0"/>
              <a:t>SRE</a:t>
            </a:r>
            <a:r>
              <a:rPr lang="fr-FR" sz="900" baseline="0" dirty="0"/>
              <a:t> : Cooper concentration ( µg/l</a:t>
            </a:r>
            <a:r>
              <a:rPr lang="fr-FR" baseline="0" dirty="0"/>
              <a:t>)</a:t>
            </a:r>
            <a:endParaRPr lang="fr-FR" dirty="0"/>
          </a:p>
        </c:rich>
      </c:tx>
      <c:layout>
        <c:manualLayout>
          <c:xMode val="edge"/>
          <c:yMode val="edge"/>
          <c:x val="0.18006491504027791"/>
          <c:y val="4.822244596649615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'DECUIVREUR SRE '!$EX$3:$HH$3</c:f>
              <c:numCache>
                <c:formatCode>d/m/yy\ h:mm;@</c:formatCode>
                <c:ptCount val="63"/>
                <c:pt idx="0">
                  <c:v>44827.375</c:v>
                </c:pt>
                <c:pt idx="1">
                  <c:v>44840.375</c:v>
                </c:pt>
                <c:pt idx="2">
                  <c:v>44844.375</c:v>
                </c:pt>
                <c:pt idx="3">
                  <c:v>44845.375</c:v>
                </c:pt>
                <c:pt idx="4">
                  <c:v>44846.375</c:v>
                </c:pt>
                <c:pt idx="5">
                  <c:v>44847.375</c:v>
                </c:pt>
                <c:pt idx="6">
                  <c:v>44848.375</c:v>
                </c:pt>
                <c:pt idx="7">
                  <c:v>44851.375</c:v>
                </c:pt>
                <c:pt idx="8">
                  <c:v>44852.375</c:v>
                </c:pt>
                <c:pt idx="9">
                  <c:v>44853.375</c:v>
                </c:pt>
                <c:pt idx="10">
                  <c:v>44854.458333333336</c:v>
                </c:pt>
                <c:pt idx="11">
                  <c:v>44855.4375</c:v>
                </c:pt>
                <c:pt idx="12">
                  <c:v>44858.4375</c:v>
                </c:pt>
                <c:pt idx="13">
                  <c:v>44859.364583333336</c:v>
                </c:pt>
                <c:pt idx="14">
                  <c:v>44860.479166666664</c:v>
                </c:pt>
                <c:pt idx="15">
                  <c:v>44861.59375</c:v>
                </c:pt>
                <c:pt idx="16">
                  <c:v>44862.416666666664</c:v>
                </c:pt>
                <c:pt idx="17">
                  <c:v>44865.375</c:v>
                </c:pt>
                <c:pt idx="18">
                  <c:v>44867.625</c:v>
                </c:pt>
                <c:pt idx="19">
                  <c:v>44868.364583333336</c:v>
                </c:pt>
                <c:pt idx="20">
                  <c:v>44869.375</c:v>
                </c:pt>
                <c:pt idx="21">
                  <c:v>44872.666666666664</c:v>
                </c:pt>
                <c:pt idx="22">
                  <c:v>44873.666666666664</c:v>
                </c:pt>
                <c:pt idx="23">
                  <c:v>44874.375</c:v>
                </c:pt>
                <c:pt idx="24">
                  <c:v>44875.645833333336</c:v>
                </c:pt>
                <c:pt idx="25">
                  <c:v>44879.645833333336</c:v>
                </c:pt>
                <c:pt idx="26">
                  <c:v>44880.354166666664</c:v>
                </c:pt>
                <c:pt idx="27">
                  <c:v>44881.625</c:v>
                </c:pt>
                <c:pt idx="28">
                  <c:v>44881.354166666664</c:v>
                </c:pt>
                <c:pt idx="29">
                  <c:v>44882.375</c:v>
                </c:pt>
                <c:pt idx="30">
                  <c:v>44883.583333333336</c:v>
                </c:pt>
                <c:pt idx="31">
                  <c:v>44886.583333333336</c:v>
                </c:pt>
                <c:pt idx="32">
                  <c:v>44887.604166666664</c:v>
                </c:pt>
                <c:pt idx="33">
                  <c:v>44888.625</c:v>
                </c:pt>
                <c:pt idx="34">
                  <c:v>44889.375</c:v>
                </c:pt>
                <c:pt idx="35">
                  <c:v>44890.458333333336</c:v>
                </c:pt>
                <c:pt idx="36">
                  <c:v>44893.541666666664</c:v>
                </c:pt>
                <c:pt idx="37">
                  <c:v>44894.541666666664</c:v>
                </c:pt>
                <c:pt idx="38">
                  <c:v>44895.583333333336</c:v>
                </c:pt>
                <c:pt idx="39">
                  <c:v>44896.666666666664</c:v>
                </c:pt>
                <c:pt idx="40">
                  <c:v>44897.666666608799</c:v>
                </c:pt>
                <c:pt idx="41">
                  <c:v>44900.5625</c:v>
                </c:pt>
                <c:pt idx="42">
                  <c:v>44901.645833333336</c:v>
                </c:pt>
                <c:pt idx="43">
                  <c:v>44903.604166666664</c:v>
                </c:pt>
                <c:pt idx="44">
                  <c:v>44907.604166666664</c:v>
                </c:pt>
                <c:pt idx="45">
                  <c:v>44908.6875</c:v>
                </c:pt>
                <c:pt idx="46">
                  <c:v>44909.375</c:v>
                </c:pt>
                <c:pt idx="47">
                  <c:v>44910.666666666664</c:v>
                </c:pt>
                <c:pt idx="48">
                  <c:v>44911.375</c:v>
                </c:pt>
                <c:pt idx="49">
                  <c:v>44914.375</c:v>
                </c:pt>
                <c:pt idx="50">
                  <c:v>44916.375</c:v>
                </c:pt>
                <c:pt idx="51">
                  <c:v>44917.375</c:v>
                </c:pt>
                <c:pt idx="52">
                  <c:v>44918.354166666664</c:v>
                </c:pt>
                <c:pt idx="53">
                  <c:v>44921.385416666664</c:v>
                </c:pt>
                <c:pt idx="54">
                  <c:v>44922.361111111109</c:v>
                </c:pt>
                <c:pt idx="55">
                  <c:v>44923.354166666664</c:v>
                </c:pt>
                <c:pt idx="56">
                  <c:v>44924.381944444445</c:v>
                </c:pt>
                <c:pt idx="57">
                  <c:v>44925.356249999997</c:v>
                </c:pt>
                <c:pt idx="58">
                  <c:v>44928.458333333336</c:v>
                </c:pt>
                <c:pt idx="59">
                  <c:v>44929.458333333336</c:v>
                </c:pt>
                <c:pt idx="60">
                  <c:v>44930.354166666664</c:v>
                </c:pt>
                <c:pt idx="61">
                  <c:v>44932.625</c:v>
                </c:pt>
                <c:pt idx="62">
                  <c:v>44935.458333333336</c:v>
                </c:pt>
              </c:numCache>
            </c:numRef>
          </c:cat>
          <c:val>
            <c:numRef>
              <c:f>'DECUIVREUR SRE '!$EX$4:$HH$4</c:f>
              <c:numCache>
                <c:formatCode>0.00</c:formatCode>
                <c:ptCount val="63"/>
                <c:pt idx="0">
                  <c:v>34.1</c:v>
                </c:pt>
                <c:pt idx="1">
                  <c:v>64.099999999999994</c:v>
                </c:pt>
                <c:pt idx="2">
                  <c:v>32.799999999999997</c:v>
                </c:pt>
                <c:pt idx="3">
                  <c:v>35.6</c:v>
                </c:pt>
                <c:pt idx="4">
                  <c:v>25.2</c:v>
                </c:pt>
                <c:pt idx="5">
                  <c:v>34.6</c:v>
                </c:pt>
                <c:pt idx="6">
                  <c:v>31.8</c:v>
                </c:pt>
                <c:pt idx="7">
                  <c:v>19.600000000000001</c:v>
                </c:pt>
                <c:pt idx="8">
                  <c:v>42.9</c:v>
                </c:pt>
                <c:pt idx="9">
                  <c:v>25.8</c:v>
                </c:pt>
                <c:pt idx="10">
                  <c:v>45.8</c:v>
                </c:pt>
                <c:pt idx="11">
                  <c:v>23.8</c:v>
                </c:pt>
                <c:pt idx="12">
                  <c:v>38.9</c:v>
                </c:pt>
                <c:pt idx="13">
                  <c:v>29.5</c:v>
                </c:pt>
                <c:pt idx="14">
                  <c:v>29.5</c:v>
                </c:pt>
                <c:pt idx="15">
                  <c:v>25.8</c:v>
                </c:pt>
                <c:pt idx="16">
                  <c:v>15.6</c:v>
                </c:pt>
                <c:pt idx="17">
                  <c:v>23.2</c:v>
                </c:pt>
                <c:pt idx="18">
                  <c:v>26.5</c:v>
                </c:pt>
                <c:pt idx="19">
                  <c:v>20</c:v>
                </c:pt>
                <c:pt idx="20">
                  <c:v>24.3</c:v>
                </c:pt>
                <c:pt idx="21">
                  <c:v>22</c:v>
                </c:pt>
                <c:pt idx="22">
                  <c:v>9.1999999999999993</c:v>
                </c:pt>
                <c:pt idx="23">
                  <c:v>30.6</c:v>
                </c:pt>
                <c:pt idx="24">
                  <c:v>7.2</c:v>
                </c:pt>
                <c:pt idx="25">
                  <c:v>7.2</c:v>
                </c:pt>
                <c:pt idx="26">
                  <c:v>29.5</c:v>
                </c:pt>
                <c:pt idx="27">
                  <c:v>28.8</c:v>
                </c:pt>
                <c:pt idx="28">
                  <c:v>21.9</c:v>
                </c:pt>
                <c:pt idx="29">
                  <c:v>27</c:v>
                </c:pt>
                <c:pt idx="30">
                  <c:v>22</c:v>
                </c:pt>
                <c:pt idx="31">
                  <c:v>23</c:v>
                </c:pt>
                <c:pt idx="32">
                  <c:v>44.8</c:v>
                </c:pt>
                <c:pt idx="33">
                  <c:v>29.7</c:v>
                </c:pt>
                <c:pt idx="34">
                  <c:v>31.4</c:v>
                </c:pt>
                <c:pt idx="35">
                  <c:v>45.8</c:v>
                </c:pt>
                <c:pt idx="36">
                  <c:v>18.5</c:v>
                </c:pt>
                <c:pt idx="37">
                  <c:v>21.4</c:v>
                </c:pt>
                <c:pt idx="38">
                  <c:v>33.9</c:v>
                </c:pt>
                <c:pt idx="39">
                  <c:v>25.6</c:v>
                </c:pt>
                <c:pt idx="40">
                  <c:v>25.2</c:v>
                </c:pt>
                <c:pt idx="41">
                  <c:v>26.7</c:v>
                </c:pt>
                <c:pt idx="42">
                  <c:v>30.5</c:v>
                </c:pt>
                <c:pt idx="43">
                  <c:v>37.700000000000003</c:v>
                </c:pt>
                <c:pt idx="44">
                  <c:v>34.6</c:v>
                </c:pt>
                <c:pt idx="45">
                  <c:v>31.4</c:v>
                </c:pt>
                <c:pt idx="46">
                  <c:v>30</c:v>
                </c:pt>
                <c:pt idx="47">
                  <c:v>24.4</c:v>
                </c:pt>
                <c:pt idx="48">
                  <c:v>31.7</c:v>
                </c:pt>
                <c:pt idx="49">
                  <c:v>43</c:v>
                </c:pt>
                <c:pt idx="50">
                  <c:v>33.4</c:v>
                </c:pt>
                <c:pt idx="51">
                  <c:v>36</c:v>
                </c:pt>
                <c:pt idx="52">
                  <c:v>25.1</c:v>
                </c:pt>
                <c:pt idx="53">
                  <c:v>24.7</c:v>
                </c:pt>
                <c:pt idx="54">
                  <c:v>24.9</c:v>
                </c:pt>
                <c:pt idx="55">
                  <c:v>17.8</c:v>
                </c:pt>
                <c:pt idx="56">
                  <c:v>19.3</c:v>
                </c:pt>
                <c:pt idx="57">
                  <c:v>28.9</c:v>
                </c:pt>
                <c:pt idx="58">
                  <c:v>10</c:v>
                </c:pt>
                <c:pt idx="59">
                  <c:v>16.399999999999999</c:v>
                </c:pt>
                <c:pt idx="60">
                  <c:v>26.2</c:v>
                </c:pt>
                <c:pt idx="61">
                  <c:v>36.9</c:v>
                </c:pt>
                <c:pt idx="62">
                  <c:v>34.9</c:v>
                </c:pt>
              </c:numCache>
            </c:numRef>
          </c:val>
          <c:smooth val="0"/>
          <c:extLst>
            <c:ext xmlns:c16="http://schemas.microsoft.com/office/drawing/2014/chart" uri="{C3380CC4-5D6E-409C-BE32-E72D297353CC}">
              <c16:uniqueId val="{00000000-04C5-4118-90B8-FFEC4E4DCB3F}"/>
            </c:ext>
          </c:extLst>
        </c:ser>
        <c:dLbls>
          <c:showLegendKey val="0"/>
          <c:showVal val="0"/>
          <c:showCatName val="0"/>
          <c:showSerName val="0"/>
          <c:showPercent val="0"/>
          <c:showBubbleSize val="0"/>
        </c:dLbls>
        <c:marker val="1"/>
        <c:smooth val="0"/>
        <c:axId val="479182328"/>
        <c:axId val="327151200"/>
      </c:lineChart>
      <c:dateAx>
        <c:axId val="479182328"/>
        <c:scaling>
          <c:orientation val="minMax"/>
        </c:scaling>
        <c:delete val="0"/>
        <c:axPos val="b"/>
        <c:numFmt formatCode="d/m/yy\ h: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7151200"/>
        <c:crosses val="autoZero"/>
        <c:auto val="1"/>
        <c:lblOffset val="100"/>
        <c:baseTimeUnit val="days"/>
      </c:dateAx>
      <c:valAx>
        <c:axId val="32715120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9182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[Simulation PAC - 21.xlsm]Data_CO2 cumul annuel!PivotTable1</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 dirty="0"/>
              <a:t>CO2</a:t>
            </a:r>
            <a:r>
              <a:rPr lang="en-US" noProof="0" dirty="0"/>
              <a:t> emissions according to </a:t>
            </a:r>
            <a:r>
              <a:rPr lang="en-US" baseline="0" noProof="0" dirty="0"/>
              <a:t>heat production </a:t>
            </a:r>
            <a:r>
              <a:rPr lang="en-US" noProof="0" dirty="0"/>
              <a:t>scenario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ivotFmts>
      <c:pivotFmt>
        <c:idx val="0"/>
        <c:spPr>
          <a:solidFill>
            <a:schemeClr val="accent1"/>
          </a:solidFill>
          <a:ln w="28575" cap="rnd">
            <a:solidFill>
              <a:schemeClr val="accent1"/>
            </a:solidFill>
            <a:round/>
          </a:ln>
          <a:effectLst/>
        </c:spPr>
        <c:marker>
          <c:symbol val="none"/>
        </c:marker>
      </c:pivotFmt>
      <c:pivotFmt>
        <c:idx val="1"/>
        <c:spPr>
          <a:solidFill>
            <a:schemeClr val="accent1"/>
          </a:solidFill>
          <a:ln w="28575" cap="rnd">
            <a:solidFill>
              <a:schemeClr val="accent1"/>
            </a:solidFill>
            <a:round/>
          </a:ln>
          <a:effectLst/>
        </c:spPr>
        <c:marker>
          <c:symbol val="none"/>
        </c:marker>
      </c:pivotFmt>
      <c:pivotFmt>
        <c:idx val="2"/>
        <c:spPr>
          <a:solidFill>
            <a:schemeClr val="accent1"/>
          </a:solidFill>
          <a:ln w="28575" cap="rnd">
            <a:solidFill>
              <a:schemeClr val="accent1"/>
            </a:solidFill>
            <a:round/>
          </a:ln>
          <a:effectLst/>
        </c:spPr>
        <c:marker>
          <c:symbol val="none"/>
        </c:marker>
      </c:pivotFmt>
      <c:pivotFmt>
        <c:idx val="3"/>
        <c:spPr>
          <a:solidFill>
            <a:schemeClr val="accent1"/>
          </a:solidFill>
          <a:ln w="28575" cap="rnd">
            <a:solidFill>
              <a:schemeClr val="accent1"/>
            </a:solidFill>
            <a:round/>
          </a:ln>
          <a:effectLst/>
        </c:spPr>
        <c:marker>
          <c:symbol val="none"/>
        </c:marker>
      </c:pivotFmt>
      <c:pivotFmt>
        <c:idx val="4"/>
        <c:spPr>
          <a:solidFill>
            <a:schemeClr val="accent1"/>
          </a:solidFill>
          <a:ln w="28575" cap="rnd">
            <a:solidFill>
              <a:schemeClr val="accent1"/>
            </a:solidFill>
            <a:round/>
          </a:ln>
          <a:effectLst/>
        </c:spPr>
        <c:marker>
          <c:symbol val="none"/>
        </c:marker>
      </c:pivotFmt>
      <c:pivotFmt>
        <c:idx val="5"/>
        <c:spPr>
          <a:solidFill>
            <a:schemeClr val="accent1"/>
          </a:solidFill>
          <a:ln w="28575" cap="rnd">
            <a:solidFill>
              <a:schemeClr val="accent1"/>
            </a:solidFill>
            <a:round/>
          </a:ln>
          <a:effectLst/>
        </c:spPr>
        <c:marker>
          <c:symbol val="none"/>
        </c:marker>
      </c:pivotFmt>
      <c:pivotFmt>
        <c:idx val="6"/>
        <c:spPr>
          <a:solidFill>
            <a:schemeClr val="accent1"/>
          </a:solidFill>
          <a:ln w="28575" cap="rnd">
            <a:solidFill>
              <a:schemeClr val="accent1"/>
            </a:solidFill>
            <a:round/>
          </a:ln>
          <a:effectLst/>
        </c:spPr>
        <c:marker>
          <c:symbol val="none"/>
        </c:marker>
      </c:pivotFmt>
      <c:pivotFmt>
        <c:idx val="7"/>
        <c:spPr>
          <a:solidFill>
            <a:schemeClr val="accent1"/>
          </a:solidFill>
          <a:ln w="28575" cap="rnd">
            <a:solidFill>
              <a:schemeClr val="accent1"/>
            </a:solidFill>
            <a:round/>
          </a:ln>
          <a:effectLst/>
        </c:spPr>
        <c:marker>
          <c:symbol val="none"/>
        </c:marker>
      </c:pivotFmt>
      <c:pivotFmt>
        <c:idx val="8"/>
        <c:spPr>
          <a:solidFill>
            <a:schemeClr val="accent1"/>
          </a:solidFill>
          <a:ln w="28575" cap="rnd">
            <a:solidFill>
              <a:schemeClr val="accent1"/>
            </a:solidFill>
            <a:round/>
          </a:ln>
          <a:effectLst/>
        </c:spPr>
        <c:marker>
          <c:symbol val="none"/>
        </c:marker>
      </c:pivotFmt>
      <c:pivotFmt>
        <c:idx val="9"/>
        <c:spPr>
          <a:solidFill>
            <a:schemeClr val="accent1"/>
          </a:solidFill>
          <a:ln w="28575" cap="rnd">
            <a:solidFill>
              <a:schemeClr val="accent1"/>
            </a:solidFill>
            <a:round/>
          </a:ln>
          <a:effectLst/>
        </c:spPr>
        <c:marker>
          <c:symbol val="none"/>
        </c:marker>
      </c:pivotFmt>
      <c:pivotFmt>
        <c:idx val="10"/>
        <c:spPr>
          <a:solidFill>
            <a:schemeClr val="accent1"/>
          </a:solidFill>
          <a:ln w="28575" cap="rnd">
            <a:solidFill>
              <a:schemeClr val="accent1"/>
            </a:solidFill>
            <a:round/>
          </a:ln>
          <a:effectLst/>
        </c:spPr>
        <c:marker>
          <c:symbol val="none"/>
        </c:marker>
      </c:pivotFmt>
      <c:pivotFmt>
        <c:idx val="11"/>
        <c:spPr>
          <a:solidFill>
            <a:schemeClr val="accent1"/>
          </a:solidFill>
          <a:ln w="28575" cap="rnd">
            <a:solidFill>
              <a:schemeClr val="accent1"/>
            </a:solidFill>
            <a:round/>
          </a:ln>
          <a:effectLst/>
        </c:spPr>
        <c:marker>
          <c:symbol val="none"/>
        </c:marker>
      </c:pivotFmt>
    </c:pivotFmts>
    <c:plotArea>
      <c:layout/>
      <c:lineChart>
        <c:grouping val="standard"/>
        <c:varyColors val="0"/>
        <c:ser>
          <c:idx val="0"/>
          <c:order val="0"/>
          <c:tx>
            <c:strRef>
              <c:f>'Data_CO2 cumul annuel'!$B$3</c:f>
              <c:strCache>
                <c:ptCount val="1"/>
                <c:pt idx="0">
                  <c:v>CO2 Scénario PAC elec (Kg)</c:v>
                </c:pt>
              </c:strCache>
            </c:strRef>
          </c:tx>
          <c:spPr>
            <a:ln w="28575" cap="rnd">
              <a:solidFill>
                <a:schemeClr val="accent1"/>
              </a:solidFill>
              <a:round/>
            </a:ln>
            <a:effectLst/>
          </c:spPr>
          <c:marker>
            <c:symbol val="none"/>
          </c:marker>
          <c:cat>
            <c:multiLvlStrRef>
              <c:f>'Data_CO2 cumul annuel'!$A$4:$A$17</c:f>
              <c:multiLvlStrCache>
                <c:ptCount val="12"/>
                <c:lvl>
                  <c:pt idx="0">
                    <c:v>1</c:v>
                  </c:pt>
                  <c:pt idx="1">
                    <c:v>2</c:v>
                  </c:pt>
                  <c:pt idx="2">
                    <c:v>3</c:v>
                  </c:pt>
                  <c:pt idx="3">
                    <c:v>4</c:v>
                  </c:pt>
                  <c:pt idx="4">
                    <c:v>5</c:v>
                  </c:pt>
                  <c:pt idx="5">
                    <c:v>6</c:v>
                  </c:pt>
                  <c:pt idx="6">
                    <c:v>7</c:v>
                  </c:pt>
                  <c:pt idx="7">
                    <c:v>8</c:v>
                  </c:pt>
                  <c:pt idx="8">
                    <c:v>9</c:v>
                  </c:pt>
                  <c:pt idx="9">
                    <c:v>10</c:v>
                  </c:pt>
                  <c:pt idx="10">
                    <c:v>11</c:v>
                  </c:pt>
                  <c:pt idx="11">
                    <c:v>12</c:v>
                  </c:pt>
                </c:lvl>
                <c:lvl>
                  <c:pt idx="0">
                    <c:v>Année 3</c:v>
                  </c:pt>
                </c:lvl>
              </c:multiLvlStrCache>
            </c:multiLvlStrRef>
          </c:cat>
          <c:val>
            <c:numRef>
              <c:f>'Data_CO2 cumul annuel'!$B$4:$B$17</c:f>
              <c:numCache>
                <c:formatCode>General</c:formatCode>
                <c:ptCount val="12"/>
                <c:pt idx="0">
                  <c:v>32847.78681663255</c:v>
                </c:pt>
                <c:pt idx="1">
                  <c:v>41792.343683824176</c:v>
                </c:pt>
                <c:pt idx="2">
                  <c:v>47089.939762683876</c:v>
                </c:pt>
                <c:pt idx="3">
                  <c:v>56321.829875206909</c:v>
                </c:pt>
                <c:pt idx="4">
                  <c:v>57536.446805084226</c:v>
                </c:pt>
                <c:pt idx="5">
                  <c:v>58419.884284798543</c:v>
                </c:pt>
                <c:pt idx="6">
                  <c:v>59541.783612357074</c:v>
                </c:pt>
                <c:pt idx="7">
                  <c:v>60571.750649980597</c:v>
                </c:pt>
                <c:pt idx="8">
                  <c:v>62366.548340999187</c:v>
                </c:pt>
                <c:pt idx="9">
                  <c:v>63756.645288957821</c:v>
                </c:pt>
                <c:pt idx="10">
                  <c:v>67837.633796654118</c:v>
                </c:pt>
                <c:pt idx="11">
                  <c:v>73960.633539537273</c:v>
                </c:pt>
              </c:numCache>
            </c:numRef>
          </c:val>
          <c:smooth val="0"/>
          <c:extLst>
            <c:ext xmlns:c16="http://schemas.microsoft.com/office/drawing/2014/chart" uri="{C3380CC4-5D6E-409C-BE32-E72D297353CC}">
              <c16:uniqueId val="{00000000-3E8C-4CBE-976E-7CACA680D254}"/>
            </c:ext>
          </c:extLst>
        </c:ser>
        <c:ser>
          <c:idx val="1"/>
          <c:order val="1"/>
          <c:tx>
            <c:strRef>
              <c:f>'Data_CO2 cumul annuel'!$C$3</c:f>
              <c:strCache>
                <c:ptCount val="1"/>
                <c:pt idx="0">
                  <c:v>CO2 Scénario PAC absorbtion (Kg)</c:v>
                </c:pt>
              </c:strCache>
            </c:strRef>
          </c:tx>
          <c:spPr>
            <a:ln w="28575" cap="rnd">
              <a:solidFill>
                <a:schemeClr val="accent2"/>
              </a:solidFill>
              <a:round/>
            </a:ln>
            <a:effectLst/>
          </c:spPr>
          <c:marker>
            <c:symbol val="none"/>
          </c:marker>
          <c:cat>
            <c:multiLvlStrRef>
              <c:f>'Data_CO2 cumul annuel'!$A$4:$A$17</c:f>
              <c:multiLvlStrCache>
                <c:ptCount val="12"/>
                <c:lvl>
                  <c:pt idx="0">
                    <c:v>1</c:v>
                  </c:pt>
                  <c:pt idx="1">
                    <c:v>2</c:v>
                  </c:pt>
                  <c:pt idx="2">
                    <c:v>3</c:v>
                  </c:pt>
                  <c:pt idx="3">
                    <c:v>4</c:v>
                  </c:pt>
                  <c:pt idx="4">
                    <c:v>5</c:v>
                  </c:pt>
                  <c:pt idx="5">
                    <c:v>6</c:v>
                  </c:pt>
                  <c:pt idx="6">
                    <c:v>7</c:v>
                  </c:pt>
                  <c:pt idx="7">
                    <c:v>8</c:v>
                  </c:pt>
                  <c:pt idx="8">
                    <c:v>9</c:v>
                  </c:pt>
                  <c:pt idx="9">
                    <c:v>10</c:v>
                  </c:pt>
                  <c:pt idx="10">
                    <c:v>11</c:v>
                  </c:pt>
                  <c:pt idx="11">
                    <c:v>12</c:v>
                  </c:pt>
                </c:lvl>
                <c:lvl>
                  <c:pt idx="0">
                    <c:v>Année 3</c:v>
                  </c:pt>
                </c:lvl>
              </c:multiLvlStrCache>
            </c:multiLvlStrRef>
          </c:cat>
          <c:val>
            <c:numRef>
              <c:f>'Data_CO2 cumul annuel'!$C$4:$C$17</c:f>
              <c:numCache>
                <c:formatCode>General</c:formatCode>
                <c:ptCount val="12"/>
                <c:pt idx="0">
                  <c:v>152615.80800552646</c:v>
                </c:pt>
                <c:pt idx="1">
                  <c:v>211572.32241926517</c:v>
                </c:pt>
                <c:pt idx="2">
                  <c:v>291932.537034104</c:v>
                </c:pt>
                <c:pt idx="3">
                  <c:v>309567.28259262955</c:v>
                </c:pt>
                <c:pt idx="4">
                  <c:v>322414.43120988487</c:v>
                </c:pt>
                <c:pt idx="5">
                  <c:v>330465.38769399369</c:v>
                </c:pt>
                <c:pt idx="6">
                  <c:v>334029.01486396336</c:v>
                </c:pt>
                <c:pt idx="7">
                  <c:v>337922.62353339576</c:v>
                </c:pt>
                <c:pt idx="8">
                  <c:v>342498.06551938248</c:v>
                </c:pt>
                <c:pt idx="9">
                  <c:v>349495.87917679059</c:v>
                </c:pt>
                <c:pt idx="10">
                  <c:v>388235.13210215518</c:v>
                </c:pt>
                <c:pt idx="11">
                  <c:v>433861.12264052028</c:v>
                </c:pt>
              </c:numCache>
            </c:numRef>
          </c:val>
          <c:smooth val="0"/>
          <c:extLst>
            <c:ext xmlns:c16="http://schemas.microsoft.com/office/drawing/2014/chart" uri="{C3380CC4-5D6E-409C-BE32-E72D297353CC}">
              <c16:uniqueId val="{00000001-3E8C-4CBE-976E-7CACA680D254}"/>
            </c:ext>
          </c:extLst>
        </c:ser>
        <c:ser>
          <c:idx val="2"/>
          <c:order val="2"/>
          <c:tx>
            <c:strRef>
              <c:f>'Data_CO2 cumul annuel'!$D$3</c:f>
              <c:strCache>
                <c:ptCount val="1"/>
                <c:pt idx="0">
                  <c:v>CO2 Scénario 100% CCIAG (Kg)</c:v>
                </c:pt>
              </c:strCache>
            </c:strRef>
          </c:tx>
          <c:spPr>
            <a:ln w="28575" cap="rnd">
              <a:solidFill>
                <a:schemeClr val="accent3"/>
              </a:solidFill>
              <a:round/>
            </a:ln>
            <a:effectLst/>
          </c:spPr>
          <c:marker>
            <c:symbol val="none"/>
          </c:marker>
          <c:cat>
            <c:multiLvlStrRef>
              <c:f>'Data_CO2 cumul annuel'!$A$4:$A$17</c:f>
              <c:multiLvlStrCache>
                <c:ptCount val="12"/>
                <c:lvl>
                  <c:pt idx="0">
                    <c:v>1</c:v>
                  </c:pt>
                  <c:pt idx="1">
                    <c:v>2</c:v>
                  </c:pt>
                  <c:pt idx="2">
                    <c:v>3</c:v>
                  </c:pt>
                  <c:pt idx="3">
                    <c:v>4</c:v>
                  </c:pt>
                  <c:pt idx="4">
                    <c:v>5</c:v>
                  </c:pt>
                  <c:pt idx="5">
                    <c:v>6</c:v>
                  </c:pt>
                  <c:pt idx="6">
                    <c:v>7</c:v>
                  </c:pt>
                  <c:pt idx="7">
                    <c:v>8</c:v>
                  </c:pt>
                  <c:pt idx="8">
                    <c:v>9</c:v>
                  </c:pt>
                  <c:pt idx="9">
                    <c:v>10</c:v>
                  </c:pt>
                  <c:pt idx="10">
                    <c:v>11</c:v>
                  </c:pt>
                  <c:pt idx="11">
                    <c:v>12</c:v>
                  </c:pt>
                </c:lvl>
                <c:lvl>
                  <c:pt idx="0">
                    <c:v>Année 3</c:v>
                  </c:pt>
                </c:lvl>
              </c:multiLvlStrCache>
            </c:multiLvlStrRef>
          </c:cat>
          <c:val>
            <c:numRef>
              <c:f>'Data_CO2 cumul annuel'!$D$4:$D$17</c:f>
              <c:numCache>
                <c:formatCode>General</c:formatCode>
                <c:ptCount val="12"/>
                <c:pt idx="0">
                  <c:v>230015.63038396873</c:v>
                </c:pt>
                <c:pt idx="1">
                  <c:v>321992.62860801566</c:v>
                </c:pt>
                <c:pt idx="2">
                  <c:v>454809.64352561557</c:v>
                </c:pt>
                <c:pt idx="3">
                  <c:v>484075.73698161927</c:v>
                </c:pt>
                <c:pt idx="4">
                  <c:v>505735.2315767887</c:v>
                </c:pt>
                <c:pt idx="5">
                  <c:v>519421.85759977368</c:v>
                </c:pt>
                <c:pt idx="6">
                  <c:v>525480.02378872212</c:v>
                </c:pt>
                <c:pt idx="7">
                  <c:v>532099.15852675715</c:v>
                </c:pt>
                <c:pt idx="8">
                  <c:v>539877.40990293457</c:v>
                </c:pt>
                <c:pt idx="9">
                  <c:v>551773.69312052836</c:v>
                </c:pt>
                <c:pt idx="10">
                  <c:v>615846.2101335664</c:v>
                </c:pt>
                <c:pt idx="11">
                  <c:v>690960.64210975065</c:v>
                </c:pt>
              </c:numCache>
            </c:numRef>
          </c:val>
          <c:smooth val="0"/>
          <c:extLst>
            <c:ext xmlns:c16="http://schemas.microsoft.com/office/drawing/2014/chart" uri="{C3380CC4-5D6E-409C-BE32-E72D297353CC}">
              <c16:uniqueId val="{00000002-3E8C-4CBE-976E-7CACA680D254}"/>
            </c:ext>
          </c:extLst>
        </c:ser>
        <c:dLbls>
          <c:showLegendKey val="0"/>
          <c:showVal val="0"/>
          <c:showCatName val="0"/>
          <c:showSerName val="0"/>
          <c:showPercent val="0"/>
          <c:showBubbleSize val="0"/>
        </c:dLbls>
        <c:smooth val="0"/>
        <c:axId val="480926488"/>
        <c:axId val="326383336"/>
      </c:lineChart>
      <c:catAx>
        <c:axId val="480926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6383336"/>
        <c:crosses val="autoZero"/>
        <c:auto val="1"/>
        <c:lblAlgn val="ctr"/>
        <c:lblOffset val="100"/>
        <c:noMultiLvlLbl val="0"/>
      </c:catAx>
      <c:valAx>
        <c:axId val="326383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8092648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extLst>
    <c:ext xmlns:c14="http://schemas.microsoft.com/office/drawing/2007/8/2/chart" uri="{781A3756-C4B2-4CAC-9D66-4F8BD8637D16}">
      <c14:pivotOptions>
        <c14:dropZoneFilter val="1"/>
        <c14:dropZoneCategories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6BE2FC-0373-4B0D-B5B6-2D6032C8B5FF}"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fr-FR"/>
        </a:p>
      </dgm:t>
    </dgm:pt>
    <dgm:pt modelId="{04E1A227-E96C-485E-8D3B-3107C6824790}">
      <dgm:prSet phldrT="[Text]" custT="1"/>
      <dgm:spPr/>
      <dgm:t>
        <a:bodyPr/>
        <a:lstStyle/>
        <a:p>
          <a:r>
            <a:rPr lang="en" sz="2400" dirty="0">
              <a:highlight>
                <a:srgbClr val="C0C0C0"/>
              </a:highlight>
            </a:rPr>
            <a:t>686 t</a:t>
          </a:r>
          <a:endParaRPr lang="fr-FR" sz="2400" dirty="0">
            <a:highlight>
              <a:srgbClr val="C0C0C0"/>
            </a:highlight>
          </a:endParaRPr>
        </a:p>
      </dgm:t>
    </dgm:pt>
    <dgm:pt modelId="{87AED9B7-A2E0-44E8-82A8-F9CEEA898879}" type="parTrans" cxnId="{802CBF35-BBB0-4D9B-A746-5B9D7ADFA8BD}">
      <dgm:prSet/>
      <dgm:spPr/>
      <dgm:t>
        <a:bodyPr/>
        <a:lstStyle/>
        <a:p>
          <a:endParaRPr lang="fr-FR"/>
        </a:p>
      </dgm:t>
    </dgm:pt>
    <dgm:pt modelId="{3E536356-B339-4F8A-86BF-1B9D5A1AB832}" type="sibTrans" cxnId="{802CBF35-BBB0-4D9B-A746-5B9D7ADFA8BD}">
      <dgm:prSet/>
      <dgm:spPr/>
      <dgm:t>
        <a:bodyPr/>
        <a:lstStyle/>
        <a:p>
          <a:endParaRPr lang="fr-FR"/>
        </a:p>
      </dgm:t>
    </dgm:pt>
    <dgm:pt modelId="{E53ECED1-8203-44A9-9F66-13FA6D839C7C}">
      <dgm:prSet phldrT="[Text]" custT="1"/>
      <dgm:spPr/>
      <dgm:t>
        <a:bodyPr/>
        <a:lstStyle/>
        <a:p>
          <a:r>
            <a:rPr lang="en" sz="4000" b="1" dirty="0">
              <a:ln>
                <a:solidFill>
                  <a:schemeClr val="tx1"/>
                </a:solidFill>
              </a:ln>
              <a:solidFill>
                <a:schemeClr val="bg1"/>
              </a:solidFill>
            </a:rPr>
            <a:t>- 410 </a:t>
          </a:r>
          <a:r>
            <a:rPr lang="en" sz="4000" b="1" noProof="0" dirty="0">
              <a:ln>
                <a:solidFill>
                  <a:schemeClr val="tx1"/>
                </a:solidFill>
              </a:ln>
              <a:solidFill>
                <a:schemeClr val="bg1"/>
              </a:solidFill>
            </a:rPr>
            <a:t>cars </a:t>
          </a:r>
          <a:r>
            <a:rPr lang="en" sz="4000" b="1" dirty="0">
              <a:ln>
                <a:solidFill>
                  <a:schemeClr val="tx1"/>
                </a:solidFill>
              </a:ln>
              <a:solidFill>
                <a:schemeClr val="bg1"/>
              </a:solidFill>
            </a:rPr>
            <a:t>!</a:t>
          </a:r>
          <a:endParaRPr lang="fr-FR" sz="4000" b="1" dirty="0">
            <a:ln>
              <a:solidFill>
                <a:schemeClr val="tx1"/>
              </a:solidFill>
            </a:ln>
            <a:solidFill>
              <a:schemeClr val="bg1"/>
            </a:solidFill>
          </a:endParaRPr>
        </a:p>
      </dgm:t>
    </dgm:pt>
    <dgm:pt modelId="{9E872CEA-9068-45E0-9CA6-71B194C13E9C}" type="parTrans" cxnId="{572962B4-16F9-416B-B697-B50621796604}">
      <dgm:prSet/>
      <dgm:spPr/>
      <dgm:t>
        <a:bodyPr/>
        <a:lstStyle/>
        <a:p>
          <a:endParaRPr lang="fr-FR"/>
        </a:p>
      </dgm:t>
    </dgm:pt>
    <dgm:pt modelId="{2FC89893-464E-405A-8409-C7E360637C5B}" type="sibTrans" cxnId="{572962B4-16F9-416B-B697-B50621796604}">
      <dgm:prSet/>
      <dgm:spPr/>
      <dgm:t>
        <a:bodyPr/>
        <a:lstStyle/>
        <a:p>
          <a:endParaRPr lang="fr-FR"/>
        </a:p>
      </dgm:t>
    </dgm:pt>
    <dgm:pt modelId="{9B903309-121F-448C-9D98-4F92C85219A7}">
      <dgm:prSet phldrT="[Text]" custT="1"/>
      <dgm:spPr/>
      <dgm:t>
        <a:bodyPr/>
        <a:lstStyle/>
        <a:p>
          <a:r>
            <a:rPr lang="en" sz="2400" b="1" dirty="0">
              <a:solidFill>
                <a:srgbClr val="00B050"/>
              </a:solidFill>
            </a:rPr>
            <a:t>100t</a:t>
          </a:r>
          <a:endParaRPr lang="fr-FR" sz="3900" b="1" dirty="0">
            <a:solidFill>
              <a:srgbClr val="00B050"/>
            </a:solidFill>
          </a:endParaRPr>
        </a:p>
      </dgm:t>
    </dgm:pt>
    <dgm:pt modelId="{0088EA5D-0E0B-4EA2-9431-60AB94B2DD53}" type="parTrans" cxnId="{CCE383F6-EE4A-4C07-9D90-94C25149F978}">
      <dgm:prSet/>
      <dgm:spPr/>
      <dgm:t>
        <a:bodyPr/>
        <a:lstStyle/>
        <a:p>
          <a:endParaRPr lang="fr-FR"/>
        </a:p>
      </dgm:t>
    </dgm:pt>
    <dgm:pt modelId="{B84A1167-9E67-4649-B7C6-E707CB940D9D}" type="sibTrans" cxnId="{CCE383F6-EE4A-4C07-9D90-94C25149F978}">
      <dgm:prSet/>
      <dgm:spPr/>
      <dgm:t>
        <a:bodyPr/>
        <a:lstStyle/>
        <a:p>
          <a:endParaRPr lang="fr-FR"/>
        </a:p>
      </dgm:t>
    </dgm:pt>
    <dgm:pt modelId="{F900469E-118D-4CAF-9552-039F4B6069C4}">
      <dgm:prSet phldrT="[Text]"/>
      <dgm:spPr/>
      <dgm:t>
        <a:bodyPr/>
        <a:lstStyle/>
        <a:p>
          <a:r>
            <a:rPr lang="fr-FR" dirty="0"/>
            <a:t>    </a:t>
          </a:r>
        </a:p>
      </dgm:t>
    </dgm:pt>
    <dgm:pt modelId="{DE3C1710-02AC-412C-9AAA-DCB5DF963898}" type="sibTrans" cxnId="{75194418-A27E-4719-A5AA-06D40B14EB57}">
      <dgm:prSet/>
      <dgm:spPr/>
      <dgm:t>
        <a:bodyPr/>
        <a:lstStyle/>
        <a:p>
          <a:endParaRPr lang="fr-FR"/>
        </a:p>
      </dgm:t>
    </dgm:pt>
    <dgm:pt modelId="{A37A5CAF-1FFB-41FA-9FDA-4B568766951C}" type="parTrans" cxnId="{75194418-A27E-4719-A5AA-06D40B14EB57}">
      <dgm:prSet/>
      <dgm:spPr/>
      <dgm:t>
        <a:bodyPr/>
        <a:lstStyle/>
        <a:p>
          <a:endParaRPr lang="fr-FR"/>
        </a:p>
      </dgm:t>
    </dgm:pt>
    <dgm:pt modelId="{6877B346-03C2-4169-8213-6313F83E1FD3}">
      <dgm:prSet phldrT="[Text]"/>
      <dgm:spPr/>
      <dgm:t>
        <a:bodyPr/>
        <a:lstStyle/>
        <a:p>
          <a:r>
            <a:rPr lang="fr-FR" dirty="0"/>
            <a:t>        </a:t>
          </a:r>
        </a:p>
      </dgm:t>
    </dgm:pt>
    <dgm:pt modelId="{94DAB8E0-08F3-4ACE-AB1F-A860C964B5AF}" type="sibTrans" cxnId="{217EC5C1-7D49-4B34-9BBE-902A1C830476}">
      <dgm:prSet/>
      <dgm:spPr/>
      <dgm:t>
        <a:bodyPr/>
        <a:lstStyle/>
        <a:p>
          <a:endParaRPr lang="fr-FR"/>
        </a:p>
      </dgm:t>
    </dgm:pt>
    <dgm:pt modelId="{9497C649-BCC7-49C3-96EF-03BE7E73B06F}" type="parTrans" cxnId="{217EC5C1-7D49-4B34-9BBE-902A1C830476}">
      <dgm:prSet/>
      <dgm:spPr/>
      <dgm:t>
        <a:bodyPr/>
        <a:lstStyle/>
        <a:p>
          <a:endParaRPr lang="fr-FR"/>
        </a:p>
      </dgm:t>
    </dgm:pt>
    <dgm:pt modelId="{2CC71817-B818-4852-B9B1-3A6F3D666FFF}" type="pres">
      <dgm:prSet presAssocID="{596BE2FC-0373-4B0D-B5B6-2D6032C8B5FF}" presName="Name0" presStyleCnt="0">
        <dgm:presLayoutVars>
          <dgm:chMax val="7"/>
          <dgm:chPref val="5"/>
        </dgm:presLayoutVars>
      </dgm:prSet>
      <dgm:spPr/>
    </dgm:pt>
    <dgm:pt modelId="{79140BE2-72E9-489A-9C3B-89A1B5125504}" type="pres">
      <dgm:prSet presAssocID="{596BE2FC-0373-4B0D-B5B6-2D6032C8B5FF}" presName="arrowNode" presStyleLbl="node1" presStyleIdx="0" presStyleCnt="1" custScaleX="132601" custLinFactNeighborX="-21060" custLinFactNeighborY="458"/>
      <dgm:spPr>
        <a:solidFill>
          <a:schemeClr val="bg1">
            <a:lumMod val="75000"/>
            <a:alpha val="80000"/>
          </a:schemeClr>
        </a:solidFill>
      </dgm:spPr>
    </dgm:pt>
    <dgm:pt modelId="{A78746AD-AB82-477D-B87A-E50881814F2C}" type="pres">
      <dgm:prSet presAssocID="{04E1A227-E96C-485E-8D3B-3107C6824790}" presName="txNode1" presStyleLbl="revTx" presStyleIdx="0" presStyleCnt="5" custLinFactNeighborX="-53413" custLinFactNeighborY="66433">
        <dgm:presLayoutVars>
          <dgm:bulletEnabled val="1"/>
        </dgm:presLayoutVars>
      </dgm:prSet>
      <dgm:spPr/>
    </dgm:pt>
    <dgm:pt modelId="{AB03BE3D-E2E2-43A8-B7A4-5B5659044B72}" type="pres">
      <dgm:prSet presAssocID="{6877B346-03C2-4169-8213-6313F83E1FD3}" presName="txNode2" presStyleLbl="revTx" presStyleIdx="1" presStyleCnt="5" custLinFactNeighborY="8592">
        <dgm:presLayoutVars>
          <dgm:bulletEnabled val="1"/>
        </dgm:presLayoutVars>
      </dgm:prSet>
      <dgm:spPr/>
    </dgm:pt>
    <dgm:pt modelId="{85CD0E4C-8951-4699-9B90-D6BE14C692A6}" type="pres">
      <dgm:prSet presAssocID="{94DAB8E0-08F3-4ACE-AB1F-A860C964B5AF}" presName="dotNode2" presStyleCnt="0"/>
      <dgm:spPr/>
    </dgm:pt>
    <dgm:pt modelId="{F8CC185B-8F56-4A50-861F-981BECBC241A}" type="pres">
      <dgm:prSet presAssocID="{94DAB8E0-08F3-4ACE-AB1F-A860C964B5AF}" presName="dotRepeatNode" presStyleLbl="fgShp" presStyleIdx="0" presStyleCnt="3" custLinFactY="100000" custLinFactNeighborY="184940"/>
      <dgm:spPr/>
    </dgm:pt>
    <dgm:pt modelId="{FE85FCEE-A2AC-413F-9AA2-8878A647DFF6}" type="pres">
      <dgm:prSet presAssocID="{E53ECED1-8203-44A9-9F66-13FA6D839C7C}" presName="txNode3" presStyleLbl="revTx" presStyleIdx="2" presStyleCnt="5" custScaleX="244552" custLinFactNeighborX="11214" custLinFactNeighborY="6938">
        <dgm:presLayoutVars>
          <dgm:bulletEnabled val="1"/>
        </dgm:presLayoutVars>
      </dgm:prSet>
      <dgm:spPr/>
    </dgm:pt>
    <dgm:pt modelId="{1CA2B0F1-3A9B-4D76-93D3-30F22D90922B}" type="pres">
      <dgm:prSet presAssocID="{2FC89893-464E-405A-8409-C7E360637C5B}" presName="dotNode3" presStyleCnt="0"/>
      <dgm:spPr/>
    </dgm:pt>
    <dgm:pt modelId="{03AC944F-2545-4A0F-A9E6-E5C2944D5F0E}" type="pres">
      <dgm:prSet presAssocID="{2FC89893-464E-405A-8409-C7E360637C5B}" presName="dotRepeatNode" presStyleLbl="fgShp" presStyleIdx="1" presStyleCnt="3" custLinFactY="100000" custLinFactNeighborY="184940"/>
      <dgm:spPr/>
    </dgm:pt>
    <dgm:pt modelId="{C80EC66F-6619-42DC-9592-4E0DD1F3BFBC}" type="pres">
      <dgm:prSet presAssocID="{9B903309-121F-448C-9D98-4F92C85219A7}" presName="txNode4" presStyleLbl="revTx" presStyleIdx="3" presStyleCnt="5" custLinFactNeighborX="-65263" custLinFactNeighborY="94565">
        <dgm:presLayoutVars>
          <dgm:bulletEnabled val="1"/>
        </dgm:presLayoutVars>
      </dgm:prSet>
      <dgm:spPr/>
    </dgm:pt>
    <dgm:pt modelId="{873A289D-2517-48C5-8857-2D165FB505E6}" type="pres">
      <dgm:prSet presAssocID="{B84A1167-9E67-4649-B7C6-E707CB940D9D}" presName="dotNode4" presStyleCnt="0"/>
      <dgm:spPr/>
    </dgm:pt>
    <dgm:pt modelId="{2D717DCD-921D-4794-8FB6-39F440215B43}" type="pres">
      <dgm:prSet presAssocID="{B84A1167-9E67-4649-B7C6-E707CB940D9D}" presName="dotRepeatNode" presStyleLbl="fgShp" presStyleIdx="2" presStyleCnt="3" custLinFactY="100000" custLinFactNeighborY="184940"/>
      <dgm:spPr/>
    </dgm:pt>
    <dgm:pt modelId="{60BDA6FD-AD14-449E-9674-FE0D8293B030}" type="pres">
      <dgm:prSet presAssocID="{F900469E-118D-4CAF-9552-039F4B6069C4}" presName="txNode5" presStyleLbl="revTx" presStyleIdx="4" presStyleCnt="5">
        <dgm:presLayoutVars>
          <dgm:bulletEnabled val="1"/>
        </dgm:presLayoutVars>
      </dgm:prSet>
      <dgm:spPr/>
    </dgm:pt>
  </dgm:ptLst>
  <dgm:cxnLst>
    <dgm:cxn modelId="{75194418-A27E-4719-A5AA-06D40B14EB57}" srcId="{596BE2FC-0373-4B0D-B5B6-2D6032C8B5FF}" destId="{F900469E-118D-4CAF-9552-039F4B6069C4}" srcOrd="4" destOrd="0" parTransId="{A37A5CAF-1FFB-41FA-9FDA-4B568766951C}" sibTransId="{DE3C1710-02AC-412C-9AAA-DCB5DF963898}"/>
    <dgm:cxn modelId="{7FF07B21-B533-4C0C-B2B9-FE8E3038FB63}" type="presOf" srcId="{6877B346-03C2-4169-8213-6313F83E1FD3}" destId="{AB03BE3D-E2E2-43A8-B7A4-5B5659044B72}" srcOrd="0" destOrd="0" presId="urn:microsoft.com/office/officeart/2009/3/layout/DescendingProcess"/>
    <dgm:cxn modelId="{802CBF35-BBB0-4D9B-A746-5B9D7ADFA8BD}" srcId="{596BE2FC-0373-4B0D-B5B6-2D6032C8B5FF}" destId="{04E1A227-E96C-485E-8D3B-3107C6824790}" srcOrd="0" destOrd="0" parTransId="{87AED9B7-A2E0-44E8-82A8-F9CEEA898879}" sibTransId="{3E536356-B339-4F8A-86BF-1B9D5A1AB832}"/>
    <dgm:cxn modelId="{7CCE8545-A83B-4171-BD2B-ABE3B9524088}" type="presOf" srcId="{2FC89893-464E-405A-8409-C7E360637C5B}" destId="{03AC944F-2545-4A0F-A9E6-E5C2944D5F0E}" srcOrd="0" destOrd="0" presId="urn:microsoft.com/office/officeart/2009/3/layout/DescendingProcess"/>
    <dgm:cxn modelId="{11B3849F-C77B-4E16-BD31-9F33F96F145E}" type="presOf" srcId="{04E1A227-E96C-485E-8D3B-3107C6824790}" destId="{A78746AD-AB82-477D-B87A-E50881814F2C}" srcOrd="0" destOrd="0" presId="urn:microsoft.com/office/officeart/2009/3/layout/DescendingProcess"/>
    <dgm:cxn modelId="{F9916AAF-3D12-419F-BEAF-4D65668F90CF}" type="presOf" srcId="{F900469E-118D-4CAF-9552-039F4B6069C4}" destId="{60BDA6FD-AD14-449E-9674-FE0D8293B030}" srcOrd="0" destOrd="0" presId="urn:microsoft.com/office/officeart/2009/3/layout/DescendingProcess"/>
    <dgm:cxn modelId="{572962B4-16F9-416B-B697-B50621796604}" srcId="{596BE2FC-0373-4B0D-B5B6-2D6032C8B5FF}" destId="{E53ECED1-8203-44A9-9F66-13FA6D839C7C}" srcOrd="2" destOrd="0" parTransId="{9E872CEA-9068-45E0-9CA6-71B194C13E9C}" sibTransId="{2FC89893-464E-405A-8409-C7E360637C5B}"/>
    <dgm:cxn modelId="{217EC5C1-7D49-4B34-9BBE-902A1C830476}" srcId="{596BE2FC-0373-4B0D-B5B6-2D6032C8B5FF}" destId="{6877B346-03C2-4169-8213-6313F83E1FD3}" srcOrd="1" destOrd="0" parTransId="{9497C649-BCC7-49C3-96EF-03BE7E73B06F}" sibTransId="{94DAB8E0-08F3-4ACE-AB1F-A860C964B5AF}"/>
    <dgm:cxn modelId="{6CCA10C9-F7CA-491F-A843-C14948248BD1}" type="presOf" srcId="{9B903309-121F-448C-9D98-4F92C85219A7}" destId="{C80EC66F-6619-42DC-9592-4E0DD1F3BFBC}" srcOrd="0" destOrd="0" presId="urn:microsoft.com/office/officeart/2009/3/layout/DescendingProcess"/>
    <dgm:cxn modelId="{565AAFD1-A9FF-4C12-8225-9743D045E370}" type="presOf" srcId="{94DAB8E0-08F3-4ACE-AB1F-A860C964B5AF}" destId="{F8CC185B-8F56-4A50-861F-981BECBC241A}" srcOrd="0" destOrd="0" presId="urn:microsoft.com/office/officeart/2009/3/layout/DescendingProcess"/>
    <dgm:cxn modelId="{EBE48EF1-A652-4FDD-B98A-374B8232BC5D}" type="presOf" srcId="{E53ECED1-8203-44A9-9F66-13FA6D839C7C}" destId="{FE85FCEE-A2AC-413F-9AA2-8878A647DFF6}" srcOrd="0" destOrd="0" presId="urn:microsoft.com/office/officeart/2009/3/layout/DescendingProcess"/>
    <dgm:cxn modelId="{CCE383F6-EE4A-4C07-9D90-94C25149F978}" srcId="{596BE2FC-0373-4B0D-B5B6-2D6032C8B5FF}" destId="{9B903309-121F-448C-9D98-4F92C85219A7}" srcOrd="3" destOrd="0" parTransId="{0088EA5D-0E0B-4EA2-9431-60AB94B2DD53}" sibTransId="{B84A1167-9E67-4649-B7C6-E707CB940D9D}"/>
    <dgm:cxn modelId="{C7CB79F7-9453-4300-BB39-CE62A31E61D2}" type="presOf" srcId="{596BE2FC-0373-4B0D-B5B6-2D6032C8B5FF}" destId="{2CC71817-B818-4852-B9B1-3A6F3D666FFF}" srcOrd="0" destOrd="0" presId="urn:microsoft.com/office/officeart/2009/3/layout/DescendingProcess"/>
    <dgm:cxn modelId="{E9B098F7-EBBF-40D6-AAE4-AFDB9AAE8B27}" type="presOf" srcId="{B84A1167-9E67-4649-B7C6-E707CB940D9D}" destId="{2D717DCD-921D-4794-8FB6-39F440215B43}" srcOrd="0" destOrd="0" presId="urn:microsoft.com/office/officeart/2009/3/layout/DescendingProcess"/>
    <dgm:cxn modelId="{F30BFABF-B6AA-43DD-8D03-9CAF8D2A0661}" type="presParOf" srcId="{2CC71817-B818-4852-B9B1-3A6F3D666FFF}" destId="{79140BE2-72E9-489A-9C3B-89A1B5125504}" srcOrd="0" destOrd="0" presId="urn:microsoft.com/office/officeart/2009/3/layout/DescendingProcess"/>
    <dgm:cxn modelId="{F6ADDDD6-F05F-4745-8CF8-47A6064AEBFB}" type="presParOf" srcId="{2CC71817-B818-4852-B9B1-3A6F3D666FFF}" destId="{A78746AD-AB82-477D-B87A-E50881814F2C}" srcOrd="1" destOrd="0" presId="urn:microsoft.com/office/officeart/2009/3/layout/DescendingProcess"/>
    <dgm:cxn modelId="{8BA34911-9C1E-4FE6-B66E-3A8B95C956C6}" type="presParOf" srcId="{2CC71817-B818-4852-B9B1-3A6F3D666FFF}" destId="{AB03BE3D-E2E2-43A8-B7A4-5B5659044B72}" srcOrd="2" destOrd="0" presId="urn:microsoft.com/office/officeart/2009/3/layout/DescendingProcess"/>
    <dgm:cxn modelId="{71B9813C-E896-4B7E-BCFD-7D1B6CC31A56}" type="presParOf" srcId="{2CC71817-B818-4852-B9B1-3A6F3D666FFF}" destId="{85CD0E4C-8951-4699-9B90-D6BE14C692A6}" srcOrd="3" destOrd="0" presId="urn:microsoft.com/office/officeart/2009/3/layout/DescendingProcess"/>
    <dgm:cxn modelId="{DDD50A82-43DE-422C-870A-71814E609EA3}" type="presParOf" srcId="{85CD0E4C-8951-4699-9B90-D6BE14C692A6}" destId="{F8CC185B-8F56-4A50-861F-981BECBC241A}" srcOrd="0" destOrd="0" presId="urn:microsoft.com/office/officeart/2009/3/layout/DescendingProcess"/>
    <dgm:cxn modelId="{B0F40C61-EABC-46BC-B93B-15E5F0147B62}" type="presParOf" srcId="{2CC71817-B818-4852-B9B1-3A6F3D666FFF}" destId="{FE85FCEE-A2AC-413F-9AA2-8878A647DFF6}" srcOrd="4" destOrd="0" presId="urn:microsoft.com/office/officeart/2009/3/layout/DescendingProcess"/>
    <dgm:cxn modelId="{BFDF2998-F9A9-4A5E-B950-0FE9F415189B}" type="presParOf" srcId="{2CC71817-B818-4852-B9B1-3A6F3D666FFF}" destId="{1CA2B0F1-3A9B-4D76-93D3-30F22D90922B}" srcOrd="5" destOrd="0" presId="urn:microsoft.com/office/officeart/2009/3/layout/DescendingProcess"/>
    <dgm:cxn modelId="{F35D15D4-AAF5-4B67-A9AE-388D34872696}" type="presParOf" srcId="{1CA2B0F1-3A9B-4D76-93D3-30F22D90922B}" destId="{03AC944F-2545-4A0F-A9E6-E5C2944D5F0E}" srcOrd="0" destOrd="0" presId="urn:microsoft.com/office/officeart/2009/3/layout/DescendingProcess"/>
    <dgm:cxn modelId="{8D93ED86-5152-4B91-805C-BA494FB8F0BD}" type="presParOf" srcId="{2CC71817-B818-4852-B9B1-3A6F3D666FFF}" destId="{C80EC66F-6619-42DC-9592-4E0DD1F3BFBC}" srcOrd="6" destOrd="0" presId="urn:microsoft.com/office/officeart/2009/3/layout/DescendingProcess"/>
    <dgm:cxn modelId="{BFA003E9-65BC-4AD6-A82B-FC3C70F20798}" type="presParOf" srcId="{2CC71817-B818-4852-B9B1-3A6F3D666FFF}" destId="{873A289D-2517-48C5-8857-2D165FB505E6}" srcOrd="7" destOrd="0" presId="urn:microsoft.com/office/officeart/2009/3/layout/DescendingProcess"/>
    <dgm:cxn modelId="{1C8DA434-CA84-444C-942E-9BE402A248F6}" type="presParOf" srcId="{873A289D-2517-48C5-8857-2D165FB505E6}" destId="{2D717DCD-921D-4794-8FB6-39F440215B43}" srcOrd="0" destOrd="0" presId="urn:microsoft.com/office/officeart/2009/3/layout/DescendingProcess"/>
    <dgm:cxn modelId="{971CE3C9-D0CF-4EEC-87B9-24DCD16379F2}" type="presParOf" srcId="{2CC71817-B818-4852-B9B1-3A6F3D666FFF}" destId="{60BDA6FD-AD14-449E-9674-FE0D8293B030}" srcOrd="8" destOrd="0" presId="urn:microsoft.com/office/officeart/2009/3/layout/Descending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40BE2-72E9-489A-9C3B-89A1B5125504}">
      <dsp:nvSpPr>
        <dsp:cNvPr id="0" name=""/>
        <dsp:cNvSpPr/>
      </dsp:nvSpPr>
      <dsp:spPr>
        <a:xfrm rot="4396374">
          <a:off x="1151832" y="152264"/>
          <a:ext cx="2628664" cy="3107203"/>
        </a:xfrm>
        <a:prstGeom prst="swooshArrow">
          <a:avLst>
            <a:gd name="adj1" fmla="val 16310"/>
            <a:gd name="adj2" fmla="val 31370"/>
          </a:avLst>
        </a:prstGeom>
        <a:solidFill>
          <a:schemeClr val="bg1">
            <a:lumMod val="75000"/>
            <a:alpha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CC185B-8F56-4A50-861F-981BECBC241A}">
      <dsp:nvSpPr>
        <dsp:cNvPr id="0" name=""/>
        <dsp:cNvSpPr/>
      </dsp:nvSpPr>
      <dsp:spPr>
        <a:xfrm>
          <a:off x="2689616" y="1159023"/>
          <a:ext cx="74375" cy="74375"/>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AC944F-2545-4A0F-A9E6-E5C2944D5F0E}">
      <dsp:nvSpPr>
        <dsp:cNvPr id="0" name=""/>
        <dsp:cNvSpPr/>
      </dsp:nvSpPr>
      <dsp:spPr>
        <a:xfrm>
          <a:off x="3198885" y="1569795"/>
          <a:ext cx="74375" cy="74375"/>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717DCD-921D-4794-8FB6-39F440215B43}">
      <dsp:nvSpPr>
        <dsp:cNvPr id="0" name=""/>
        <dsp:cNvSpPr/>
      </dsp:nvSpPr>
      <dsp:spPr>
        <a:xfrm>
          <a:off x="3580556" y="2050167"/>
          <a:ext cx="74375" cy="74375"/>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8746AD-AB82-477D-B87A-E50881814F2C}">
      <dsp:nvSpPr>
        <dsp:cNvPr id="0" name=""/>
        <dsp:cNvSpPr/>
      </dsp:nvSpPr>
      <dsp:spPr>
        <a:xfrm>
          <a:off x="647214" y="362642"/>
          <a:ext cx="1388574" cy="545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marL="0" lvl="0" indent="0" algn="ctr" defTabSz="1066800">
            <a:lnSpc>
              <a:spcPct val="90000"/>
            </a:lnSpc>
            <a:spcBef>
              <a:spcPct val="0"/>
            </a:spcBef>
            <a:spcAft>
              <a:spcPct val="35000"/>
            </a:spcAft>
            <a:buNone/>
          </a:pPr>
          <a:r>
            <a:rPr lang="en" sz="2400" kern="1200" dirty="0">
              <a:highlight>
                <a:srgbClr val="C0C0C0"/>
              </a:highlight>
            </a:rPr>
            <a:t>686 t</a:t>
          </a:r>
          <a:endParaRPr lang="fr-FR" sz="2400" kern="1200" dirty="0">
            <a:highlight>
              <a:srgbClr val="C0C0C0"/>
            </a:highlight>
          </a:endParaRPr>
        </a:p>
      </dsp:txBody>
      <dsp:txXfrm>
        <a:off x="647214" y="362642"/>
        <a:ext cx="1388574" cy="545877"/>
      </dsp:txXfrm>
    </dsp:sp>
    <dsp:sp modelId="{AB03BE3D-E2E2-43A8-B7A4-5B5659044B72}">
      <dsp:nvSpPr>
        <dsp:cNvPr id="0" name=""/>
        <dsp:cNvSpPr/>
      </dsp:nvSpPr>
      <dsp:spPr>
        <a:xfrm>
          <a:off x="3115229" y="758247"/>
          <a:ext cx="2026568" cy="545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l" defTabSz="1511300">
            <a:lnSpc>
              <a:spcPct val="90000"/>
            </a:lnSpc>
            <a:spcBef>
              <a:spcPct val="0"/>
            </a:spcBef>
            <a:spcAft>
              <a:spcPct val="35000"/>
            </a:spcAft>
            <a:buNone/>
          </a:pPr>
          <a:r>
            <a:rPr lang="fr-FR" sz="3400" kern="1200" dirty="0"/>
            <a:t>        </a:t>
          </a:r>
        </a:p>
      </dsp:txBody>
      <dsp:txXfrm>
        <a:off x="3115229" y="758247"/>
        <a:ext cx="2026568" cy="545877"/>
      </dsp:txXfrm>
    </dsp:sp>
    <dsp:sp modelId="{FE85FCEE-A2AC-413F-9AA2-8878A647DFF6}">
      <dsp:nvSpPr>
        <dsp:cNvPr id="0" name=""/>
        <dsp:cNvSpPr/>
      </dsp:nvSpPr>
      <dsp:spPr>
        <a:xfrm>
          <a:off x="403506" y="1159991"/>
          <a:ext cx="3946456" cy="545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r" defTabSz="1778000">
            <a:lnSpc>
              <a:spcPct val="90000"/>
            </a:lnSpc>
            <a:spcBef>
              <a:spcPct val="0"/>
            </a:spcBef>
            <a:spcAft>
              <a:spcPct val="35000"/>
            </a:spcAft>
            <a:buNone/>
          </a:pPr>
          <a:r>
            <a:rPr lang="en" sz="4000" b="1" kern="1200" dirty="0">
              <a:ln>
                <a:solidFill>
                  <a:schemeClr val="tx1"/>
                </a:solidFill>
              </a:ln>
              <a:solidFill>
                <a:schemeClr val="bg1"/>
              </a:solidFill>
            </a:rPr>
            <a:t>- 410 </a:t>
          </a:r>
          <a:r>
            <a:rPr lang="en" sz="4000" b="1" kern="1200" noProof="0" dirty="0">
              <a:ln>
                <a:solidFill>
                  <a:schemeClr val="tx1"/>
                </a:solidFill>
              </a:ln>
              <a:solidFill>
                <a:schemeClr val="bg1"/>
              </a:solidFill>
            </a:rPr>
            <a:t>cars </a:t>
          </a:r>
          <a:r>
            <a:rPr lang="en" sz="4000" b="1" kern="1200" dirty="0">
              <a:ln>
                <a:solidFill>
                  <a:schemeClr val="tx1"/>
                </a:solidFill>
              </a:ln>
              <a:solidFill>
                <a:schemeClr val="bg1"/>
              </a:solidFill>
            </a:rPr>
            <a:t>!</a:t>
          </a:r>
          <a:endParaRPr lang="fr-FR" sz="4000" b="1" kern="1200" dirty="0">
            <a:ln>
              <a:solidFill>
                <a:schemeClr val="tx1"/>
              </a:solidFill>
            </a:ln>
            <a:solidFill>
              <a:schemeClr val="bg1"/>
            </a:solidFill>
          </a:endParaRPr>
        </a:p>
      </dsp:txBody>
      <dsp:txXfrm>
        <a:off x="403506" y="1159991"/>
        <a:ext cx="3946456" cy="545877"/>
      </dsp:txXfrm>
    </dsp:sp>
    <dsp:sp modelId="{C80EC66F-6619-42DC-9592-4E0DD1F3BFBC}">
      <dsp:nvSpPr>
        <dsp:cNvPr id="0" name=""/>
        <dsp:cNvSpPr/>
      </dsp:nvSpPr>
      <dsp:spPr>
        <a:xfrm>
          <a:off x="3095084" y="2118699"/>
          <a:ext cx="1238458" cy="545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en" sz="2400" b="1" kern="1200" dirty="0">
              <a:solidFill>
                <a:srgbClr val="00B050"/>
              </a:solidFill>
            </a:rPr>
            <a:t>100t</a:t>
          </a:r>
          <a:endParaRPr lang="fr-FR" sz="3900" b="1" kern="1200" dirty="0">
            <a:solidFill>
              <a:srgbClr val="00B050"/>
            </a:solidFill>
          </a:endParaRPr>
        </a:p>
      </dsp:txBody>
      <dsp:txXfrm>
        <a:off x="3095084" y="2118699"/>
        <a:ext cx="1238458" cy="545877"/>
      </dsp:txXfrm>
    </dsp:sp>
    <dsp:sp modelId="{60BDA6FD-AD14-449E-9674-FE0D8293B030}">
      <dsp:nvSpPr>
        <dsp:cNvPr id="0" name=""/>
        <dsp:cNvSpPr/>
      </dsp:nvSpPr>
      <dsp:spPr>
        <a:xfrm>
          <a:off x="3265346" y="2865854"/>
          <a:ext cx="1876452" cy="545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t" anchorCtr="0">
          <a:noAutofit/>
        </a:bodyPr>
        <a:lstStyle/>
        <a:p>
          <a:pPr marL="0" lvl="0" indent="0" algn="ctr" defTabSz="1511300">
            <a:lnSpc>
              <a:spcPct val="90000"/>
            </a:lnSpc>
            <a:spcBef>
              <a:spcPct val="0"/>
            </a:spcBef>
            <a:spcAft>
              <a:spcPct val="35000"/>
            </a:spcAft>
            <a:buNone/>
          </a:pPr>
          <a:r>
            <a:rPr lang="fr-FR" sz="3400" kern="1200" dirty="0"/>
            <a:t>    </a:t>
          </a:r>
        </a:p>
      </dsp:txBody>
      <dsp:txXfrm>
        <a:off x="3265346" y="2865854"/>
        <a:ext cx="1876452" cy="545877"/>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240DDD1-3173-722D-B0C4-A78C9F31F711}"/>
              </a:ext>
            </a:extLst>
          </p:cNvPr>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BFCD21DC-D338-DDDC-1E16-2E2C5431C0E2}"/>
              </a:ext>
            </a:extLst>
          </p:cNvPr>
          <p:cNvSpPr>
            <a:spLocks noGrp="1"/>
          </p:cNvSpPr>
          <p:nvPr>
            <p:ph type="dt" sz="quarter" idx="1"/>
          </p:nvPr>
        </p:nvSpPr>
        <p:spPr>
          <a:xfrm>
            <a:off x="3848100" y="0"/>
            <a:ext cx="2944813" cy="498475"/>
          </a:xfrm>
          <a:prstGeom prst="rect">
            <a:avLst/>
          </a:prstGeom>
        </p:spPr>
        <p:txBody>
          <a:bodyPr vert="horz" lIns="91440" tIns="45720" rIns="91440" bIns="45720" rtlCol="0"/>
          <a:lstStyle>
            <a:lvl1pPr algn="r">
              <a:defRPr sz="1200"/>
            </a:lvl1pPr>
          </a:lstStyle>
          <a:p>
            <a:fld id="{CE9FF9A2-4FC3-410E-9274-615F0E17474B}" type="datetimeFigureOut">
              <a:rPr lang="fr-FR" smtClean="0"/>
              <a:t>22/01/2023</a:t>
            </a:fld>
            <a:endParaRPr lang="fr-FR"/>
          </a:p>
        </p:txBody>
      </p:sp>
      <p:sp>
        <p:nvSpPr>
          <p:cNvPr id="4" name="Espace réservé du pied de page 3">
            <a:extLst>
              <a:ext uri="{FF2B5EF4-FFF2-40B4-BE49-F238E27FC236}">
                <a16:creationId xmlns:a16="http://schemas.microsoft.com/office/drawing/2014/main" id="{23661846-1AC3-8A9C-8987-FF59C83D0063}"/>
              </a:ext>
            </a:extLst>
          </p:cNvPr>
          <p:cNvSpPr>
            <a:spLocks noGrp="1"/>
          </p:cNvSpPr>
          <p:nvPr>
            <p:ph type="ftr" sz="quarter" idx="2"/>
          </p:nvPr>
        </p:nvSpPr>
        <p:spPr>
          <a:xfrm>
            <a:off x="0" y="9432925"/>
            <a:ext cx="2944813" cy="49847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78F61365-60CE-8B60-852C-3C7E7F14C0D7}"/>
              </a:ext>
            </a:extLst>
          </p:cNvPr>
          <p:cNvSpPr>
            <a:spLocks noGrp="1"/>
          </p:cNvSpPr>
          <p:nvPr>
            <p:ph type="sldNum" sz="quarter" idx="3"/>
          </p:nvPr>
        </p:nvSpPr>
        <p:spPr>
          <a:xfrm>
            <a:off x="3848100" y="9432925"/>
            <a:ext cx="2944813" cy="498475"/>
          </a:xfrm>
          <a:prstGeom prst="rect">
            <a:avLst/>
          </a:prstGeom>
        </p:spPr>
        <p:txBody>
          <a:bodyPr vert="horz" lIns="91440" tIns="45720" rIns="91440" bIns="45720" rtlCol="0" anchor="b"/>
          <a:lstStyle>
            <a:lvl1pPr algn="r">
              <a:defRPr sz="1200"/>
            </a:lvl1pPr>
          </a:lstStyle>
          <a:p>
            <a:fld id="{64E6A50E-FEFC-4DDA-8237-42B67C54FA5F}" type="slidenum">
              <a:rPr lang="fr-FR" smtClean="0"/>
              <a:t>‹N°›</a:t>
            </a:fld>
            <a:endParaRPr lang="fr-FR"/>
          </a:p>
        </p:txBody>
      </p:sp>
    </p:spTree>
    <p:extLst>
      <p:ext uri="{BB962C8B-B14F-4D97-AF65-F5344CB8AC3E}">
        <p14:creationId xmlns:p14="http://schemas.microsoft.com/office/powerpoint/2010/main" val="4283565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4283" cy="49657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fr-FR" dirty="0"/>
          </a:p>
        </p:txBody>
      </p:sp>
      <p:sp>
        <p:nvSpPr>
          <p:cNvPr id="3" name="Espace réservé de la date 2"/>
          <p:cNvSpPr>
            <a:spLocks noGrp="1"/>
          </p:cNvSpPr>
          <p:nvPr>
            <p:ph type="dt" idx="1"/>
          </p:nvPr>
        </p:nvSpPr>
        <p:spPr>
          <a:xfrm>
            <a:off x="3848646" y="0"/>
            <a:ext cx="2944283" cy="49657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5D93520F-D369-475D-B496-D563443671DA}" type="datetimeFigureOut">
              <a:rPr lang="fr-FR"/>
              <a:pPr>
                <a:defRPr/>
              </a:pPr>
              <a:t>22/01/2023</a:t>
            </a:fld>
            <a:endParaRPr lang="fr-FR" dirty="0"/>
          </a:p>
        </p:txBody>
      </p:sp>
      <p:sp>
        <p:nvSpPr>
          <p:cNvPr id="4" name="Espace réservé de l'image des diapositives 3"/>
          <p:cNvSpPr>
            <a:spLocks noGrp="1" noRot="1" noChangeAspect="1"/>
          </p:cNvSpPr>
          <p:nvPr>
            <p:ph type="sldImg" idx="2"/>
          </p:nvPr>
        </p:nvSpPr>
        <p:spPr>
          <a:xfrm>
            <a:off x="419100" y="744538"/>
            <a:ext cx="5956300" cy="3724275"/>
          </a:xfrm>
          <a:prstGeom prst="rect">
            <a:avLst/>
          </a:prstGeom>
          <a:noFill/>
          <a:ln w="12700">
            <a:solidFill>
              <a:prstClr val="black"/>
            </a:solidFill>
          </a:ln>
        </p:spPr>
        <p:txBody>
          <a:bodyPr vert="horz" lIns="91440" tIns="45720" rIns="91440" bIns="45720" rtlCol="0" anchor="ctr"/>
          <a:lstStyle/>
          <a:p>
            <a:pPr lvl="0"/>
            <a:endParaRPr lang="fr-FR" noProof="0" dirty="0"/>
          </a:p>
        </p:txBody>
      </p:sp>
      <p:sp>
        <p:nvSpPr>
          <p:cNvPr id="5" name="Espace réservé des commentaires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1" y="9433106"/>
            <a:ext cx="2944283" cy="49657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fr-FR" dirty="0"/>
          </a:p>
        </p:txBody>
      </p:sp>
      <p:sp>
        <p:nvSpPr>
          <p:cNvPr id="7" name="Espace réservé du numéro de diapositive 6"/>
          <p:cNvSpPr>
            <a:spLocks noGrp="1"/>
          </p:cNvSpPr>
          <p:nvPr>
            <p:ph type="sldNum" sz="quarter" idx="5"/>
          </p:nvPr>
        </p:nvSpPr>
        <p:spPr>
          <a:xfrm>
            <a:off x="3848646" y="9433106"/>
            <a:ext cx="2944283" cy="49657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F0F65C5-65A8-4B1B-8A15-E3608A92C2E9}" type="slidenum">
              <a:rPr lang="fr-FR" altLang="en-US"/>
              <a:pPr>
                <a:defRPr/>
              </a:pPr>
              <a:t>‹N°›</a:t>
            </a:fld>
            <a:endParaRPr lang="fr-FR" altLang="en-US" dirty="0"/>
          </a:p>
        </p:txBody>
      </p:sp>
    </p:spTree>
    <p:extLst>
      <p:ext uri="{BB962C8B-B14F-4D97-AF65-F5344CB8AC3E}">
        <p14:creationId xmlns:p14="http://schemas.microsoft.com/office/powerpoint/2010/main" val="25587244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714B68B-394A-4806-96FA-1D6D612CEB49}" type="slidenum">
              <a:rPr lang="fr-FR" altLang="en-US" smtClean="0">
                <a:latin typeface="Calibri" panose="020F0502020204030204" pitchFamily="34" charset="0"/>
              </a:rPr>
              <a:pPr/>
              <a:t>1</a:t>
            </a:fld>
            <a:endParaRPr lang="fr-FR" altLang="en-US" dirty="0">
              <a:latin typeface="Calibri" panose="020F0502020204030204" pitchFamily="34" charset="0"/>
            </a:endParaRPr>
          </a:p>
        </p:txBody>
      </p:sp>
    </p:spTree>
    <p:extLst>
      <p:ext uri="{BB962C8B-B14F-4D97-AF65-F5344CB8AC3E}">
        <p14:creationId xmlns:p14="http://schemas.microsoft.com/office/powerpoint/2010/main" val="2134982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endParaRPr lang="fr-FR" baseline="0" dirty="0"/>
          </a:p>
        </p:txBody>
      </p:sp>
      <p:sp>
        <p:nvSpPr>
          <p:cNvPr id="4" name="Espace réservé du numéro de diapositive 3"/>
          <p:cNvSpPr>
            <a:spLocks noGrp="1"/>
          </p:cNvSpPr>
          <p:nvPr>
            <p:ph type="sldNum" sz="quarter" idx="5"/>
          </p:nvPr>
        </p:nvSpPr>
        <p:spPr/>
        <p:txBody>
          <a:bodyPr/>
          <a:lstStyle/>
          <a:p>
            <a:pPr>
              <a:defRPr/>
            </a:pPr>
            <a:fld id="{5F0F65C5-65A8-4B1B-8A15-E3608A92C2E9}" type="slidenum">
              <a:rPr lang="fr-FR" altLang="en-US" smtClean="0"/>
              <a:pPr>
                <a:defRPr/>
              </a:pPr>
              <a:t>20</a:t>
            </a:fld>
            <a:endParaRPr lang="fr-FR" altLang="en-US"/>
          </a:p>
        </p:txBody>
      </p:sp>
    </p:spTree>
    <p:extLst>
      <p:ext uri="{BB962C8B-B14F-4D97-AF65-F5344CB8AC3E}">
        <p14:creationId xmlns:p14="http://schemas.microsoft.com/office/powerpoint/2010/main" val="1101643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5F0F65C5-65A8-4B1B-8A15-E3608A92C2E9}" type="slidenum">
              <a:rPr lang="fr-FR" altLang="en-US" smtClean="0"/>
              <a:pPr>
                <a:defRPr/>
              </a:pPr>
              <a:t>21</a:t>
            </a:fld>
            <a:endParaRPr lang="fr-FR" altLang="en-US"/>
          </a:p>
        </p:txBody>
      </p:sp>
    </p:spTree>
    <p:extLst>
      <p:ext uri="{BB962C8B-B14F-4D97-AF65-F5344CB8AC3E}">
        <p14:creationId xmlns:p14="http://schemas.microsoft.com/office/powerpoint/2010/main" val="3830906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5F0F65C5-65A8-4B1B-8A15-E3608A92C2E9}" type="slidenum">
              <a:rPr lang="fr-FR" altLang="en-US" smtClean="0"/>
              <a:pPr>
                <a:defRPr/>
              </a:pPr>
              <a:t>22</a:t>
            </a:fld>
            <a:endParaRPr lang="fr-FR" altLang="en-US"/>
          </a:p>
        </p:txBody>
      </p:sp>
    </p:spTree>
    <p:extLst>
      <p:ext uri="{BB962C8B-B14F-4D97-AF65-F5344CB8AC3E}">
        <p14:creationId xmlns:p14="http://schemas.microsoft.com/office/powerpoint/2010/main" val="368599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5F0F65C5-65A8-4B1B-8A15-E3608A92C2E9}" type="slidenum">
              <a:rPr lang="fr-FR" altLang="en-US" smtClean="0"/>
              <a:pPr>
                <a:defRPr/>
              </a:pPr>
              <a:t>29</a:t>
            </a:fld>
            <a:endParaRPr lang="fr-FR" altLang="en-US"/>
          </a:p>
        </p:txBody>
      </p:sp>
    </p:spTree>
    <p:extLst>
      <p:ext uri="{BB962C8B-B14F-4D97-AF65-F5344CB8AC3E}">
        <p14:creationId xmlns:p14="http://schemas.microsoft.com/office/powerpoint/2010/main" val="1629386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5F0F65C5-65A8-4B1B-8A15-E3608A92C2E9}" type="slidenum">
              <a:rPr lang="fr-FR" altLang="en-US" smtClean="0"/>
              <a:pPr>
                <a:defRPr/>
              </a:pPr>
              <a:t>30</a:t>
            </a:fld>
            <a:endParaRPr lang="fr-FR" altLang="en-US"/>
          </a:p>
        </p:txBody>
      </p:sp>
    </p:spTree>
    <p:extLst>
      <p:ext uri="{BB962C8B-B14F-4D97-AF65-F5344CB8AC3E}">
        <p14:creationId xmlns:p14="http://schemas.microsoft.com/office/powerpoint/2010/main" val="3477985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F0F65C5-65A8-4B1B-8A15-E3608A92C2E9}" type="slidenum">
              <a:rPr lang="fr-FR" altLang="en-US" smtClean="0"/>
              <a:pPr>
                <a:defRPr/>
              </a:pPr>
              <a:t>34</a:t>
            </a:fld>
            <a:endParaRPr lang="fr-FR" altLang="en-US" dirty="0"/>
          </a:p>
        </p:txBody>
      </p:sp>
    </p:spTree>
    <p:extLst>
      <p:ext uri="{BB962C8B-B14F-4D97-AF65-F5344CB8AC3E}">
        <p14:creationId xmlns:p14="http://schemas.microsoft.com/office/powerpoint/2010/main" val="2172856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 dirty="0"/>
              <a:t>To explain the waste heat at the ESRF, you should know that we have </a:t>
            </a:r>
            <a:r>
              <a:rPr lang="en" b="1" dirty="0"/>
              <a:t>a set of processes </a:t>
            </a:r>
            <a:r>
              <a:rPr lang="en" dirty="0"/>
              <a:t>that generate heat ( Datacentre , electron storage ring, radio frequency production, power supply, etc.) All these systems are </a:t>
            </a:r>
            <a:r>
              <a:rPr lang="en" b="1" dirty="0"/>
              <a:t>cooled by water circuits, </a:t>
            </a:r>
            <a:r>
              <a:rPr lang="en" dirty="0"/>
              <a:t>cold water is brought to the systems, </a:t>
            </a:r>
            <a:r>
              <a:rPr lang="en" b="1" dirty="0"/>
              <a:t>it heats up </a:t>
            </a:r>
            <a:r>
              <a:rPr lang="en" dirty="0"/>
              <a:t>, then it circulates in exchangers.</a:t>
            </a:r>
          </a:p>
          <a:p>
            <a:r>
              <a:rPr lang="en" dirty="0"/>
              <a:t>On the Drac river side, the cold water is pumped into the river and it is pumped then it heats up on contact with the heat exchangers, and it goes back to the Drac river. So it is at this point that the water have a thermal content of waste heat.</a:t>
            </a:r>
          </a:p>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41</a:t>
            </a:fld>
            <a:endParaRPr lang="fr-FR"/>
          </a:p>
        </p:txBody>
      </p:sp>
    </p:spTree>
    <p:extLst>
      <p:ext uri="{BB962C8B-B14F-4D97-AF65-F5344CB8AC3E}">
        <p14:creationId xmlns:p14="http://schemas.microsoft.com/office/powerpoint/2010/main" val="35875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 dirty="0"/>
              <a:t>In Grenoble, we have district heating which heats housing and institutions like the ESRF, we use 9 million kWh of heating from the district heating network.</a:t>
            </a:r>
          </a:p>
          <a:p>
            <a:r>
              <a:rPr lang="en" b="1" dirty="0"/>
              <a:t>I think you get the idea</a:t>
            </a:r>
            <a:r>
              <a:rPr lang="en" dirty="0"/>
              <a:t>: it's to use the heat thrown at the Drac to heat the ESRF.</a:t>
            </a:r>
          </a:p>
          <a:p>
            <a:r>
              <a:rPr lang="en" dirty="0"/>
              <a:t>To do this we need to </a:t>
            </a:r>
            <a:r>
              <a:rPr lang="en" b="1" dirty="0"/>
              <a:t>raise the temperature </a:t>
            </a:r>
            <a:r>
              <a:rPr lang="en" b="0" dirty="0"/>
              <a:t>level </a:t>
            </a:r>
            <a:r>
              <a:rPr lang="en" dirty="0"/>
              <a:t>of waste heat . To go from 20 to 45°C we need a heat pump, in this case it will have a </a:t>
            </a:r>
            <a:r>
              <a:rPr lang="en" b="1" dirty="0" err="1"/>
              <a:t>coefficient </a:t>
            </a:r>
            <a:r>
              <a:rPr lang="en" b="1" dirty="0"/>
              <a:t>of performance </a:t>
            </a:r>
            <a:r>
              <a:rPr lang="en" dirty="0"/>
              <a:t>of 5, and this will allow us to reduce heat </a:t>
            </a:r>
            <a:r>
              <a:rPr lang="en" dirty="0" err="1"/>
              <a:t>consumption </a:t>
            </a:r>
            <a:r>
              <a:rPr lang="en" dirty="0"/>
              <a:t>from 9 million </a:t>
            </a:r>
            <a:r>
              <a:rPr lang="en" dirty="0" err="1"/>
              <a:t>kwh </a:t>
            </a:r>
            <a:r>
              <a:rPr lang="en" dirty="0"/>
              <a:t>to 3.</a:t>
            </a:r>
          </a:p>
          <a:p>
            <a:r>
              <a:rPr lang="en" dirty="0"/>
              <a:t>The </a:t>
            </a:r>
            <a:r>
              <a:rPr lang="en" b="1" dirty="0"/>
              <a:t>other goal</a:t>
            </a:r>
            <a:r>
              <a:rPr lang="en" dirty="0"/>
              <a:t> would be to sell heat to the district network, we would have an </a:t>
            </a:r>
            <a:r>
              <a:rPr lang="en" b="1" dirty="0"/>
              <a:t>unused remainder of heat</a:t>
            </a:r>
            <a:r>
              <a:rPr lang="en" dirty="0"/>
              <a:t>, and in terms of image that would be very interesting . </a:t>
            </a:r>
            <a:r>
              <a:rPr lang="en" b="1" dirty="0"/>
              <a:t>On the other hand, given the temperature </a:t>
            </a:r>
            <a:r>
              <a:rPr lang="en" dirty="0"/>
              <a:t>levels of the </a:t>
            </a:r>
            <a:r>
              <a:rPr lang="en" b="1" dirty="0"/>
              <a:t>district network</a:t>
            </a:r>
            <a:r>
              <a:rPr lang="en" dirty="0"/>
              <a:t>, it is forced to operate their heat pump at lower performance coefficients .</a:t>
            </a:r>
          </a:p>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42</a:t>
            </a:fld>
            <a:endParaRPr lang="fr-FR"/>
          </a:p>
        </p:txBody>
      </p:sp>
    </p:spTree>
    <p:extLst>
      <p:ext uri="{BB962C8B-B14F-4D97-AF65-F5344CB8AC3E}">
        <p14:creationId xmlns:p14="http://schemas.microsoft.com/office/powerpoint/2010/main" val="1894962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Here we can visualize the </a:t>
            </a:r>
            <a:r>
              <a:rPr lang="en" b="1" dirty="0"/>
              <a:t>cumulative emissions </a:t>
            </a:r>
            <a:r>
              <a:rPr lang="en" dirty="0"/>
              <a:t>for 3 different scenarios:</a:t>
            </a:r>
          </a:p>
          <a:p>
            <a:r>
              <a:rPr lang="en" dirty="0"/>
              <a:t>100% District heating.</a:t>
            </a:r>
          </a:p>
          <a:p>
            <a:r>
              <a:rPr lang="fr-FR" dirty="0"/>
              <a:t>A</a:t>
            </a:r>
            <a:r>
              <a:rPr lang="en" dirty="0"/>
              <a:t>bsobtion heat pump .</a:t>
            </a:r>
          </a:p>
          <a:p>
            <a:r>
              <a:rPr lang="en" dirty="0"/>
              <a:t>Electric heat pump .</a:t>
            </a:r>
          </a:p>
          <a:p>
            <a:r>
              <a:rPr lang="en" dirty="0"/>
              <a:t>The electrical heat pump represent a </a:t>
            </a:r>
            <a:r>
              <a:rPr lang="en" b="1" dirty="0"/>
              <a:t>very significant </a:t>
            </a:r>
            <a:r>
              <a:rPr lang="en" dirty="0"/>
              <a:t>reduction of the emission.</a:t>
            </a:r>
          </a:p>
          <a:p>
            <a:endParaRPr lang="fr-FR" dirty="0"/>
          </a:p>
        </p:txBody>
      </p:sp>
      <p:sp>
        <p:nvSpPr>
          <p:cNvPr id="4" name="Slide Number Placeholder 3"/>
          <p:cNvSpPr>
            <a:spLocks noGrp="1"/>
          </p:cNvSpPr>
          <p:nvPr>
            <p:ph type="sldNum" sz="quarter" idx="5"/>
          </p:nvPr>
        </p:nvSpPr>
        <p:spPr/>
        <p:txBody>
          <a:bodyPr/>
          <a:lstStyle/>
          <a:p>
            <a:fld id="{1B06CD8F-B7ED-4A05-9FB1-A01CC0EF02CC}" type="slidenum">
              <a:rPr lang="fr-FR" smtClean="0"/>
              <a:pPr/>
              <a:t>43</a:t>
            </a:fld>
            <a:endParaRPr lang="fr-FR"/>
          </a:p>
        </p:txBody>
      </p:sp>
    </p:spTree>
    <p:extLst>
      <p:ext uri="{BB962C8B-B14F-4D97-AF65-F5344CB8AC3E}">
        <p14:creationId xmlns:p14="http://schemas.microsoft.com/office/powerpoint/2010/main" val="2494726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Here I calculated the opérating cost using différent scenario for a year : </a:t>
            </a:r>
          </a:p>
          <a:p>
            <a:pPr marL="171450" indent="-171450">
              <a:buFontTx/>
              <a:buChar char="-"/>
            </a:pPr>
            <a:r>
              <a:rPr lang="en" dirty="0"/>
              <a:t>With an electric heat pump.</a:t>
            </a:r>
          </a:p>
          <a:p>
            <a:pPr marL="171450" indent="-171450">
              <a:buFontTx/>
              <a:buChar char="-"/>
            </a:pPr>
            <a:r>
              <a:rPr lang="en" dirty="0"/>
              <a:t>Using only the district .</a:t>
            </a:r>
          </a:p>
          <a:p>
            <a:pPr marL="171450" indent="-171450">
              <a:buFontTx/>
              <a:buChar char="-"/>
            </a:pPr>
            <a:endParaRPr lang="en" dirty="0"/>
          </a:p>
          <a:p>
            <a:pPr marL="171450" indent="-171450">
              <a:buFontTx/>
              <a:buChar char="-"/>
            </a:pPr>
            <a:r>
              <a:rPr lang="en" dirty="0"/>
              <a:t>So it is an reduction of expenses of 207 thousand euro per year.</a:t>
            </a:r>
          </a:p>
        </p:txBody>
      </p:sp>
      <p:sp>
        <p:nvSpPr>
          <p:cNvPr id="4" name="Slide Number Placeholder 3"/>
          <p:cNvSpPr>
            <a:spLocks noGrp="1"/>
          </p:cNvSpPr>
          <p:nvPr>
            <p:ph type="sldNum" sz="quarter" idx="5"/>
          </p:nvPr>
        </p:nvSpPr>
        <p:spPr/>
        <p:txBody>
          <a:bodyPr/>
          <a:lstStyle/>
          <a:p>
            <a:fld id="{1B06CD8F-B7ED-4A05-9FB1-A01CC0EF02CC}" type="slidenum">
              <a:rPr lang="fr-FR" smtClean="0"/>
              <a:pPr/>
              <a:t>44</a:t>
            </a:fld>
            <a:endParaRPr lang="fr-FR"/>
          </a:p>
        </p:txBody>
      </p:sp>
    </p:spTree>
    <p:extLst>
      <p:ext uri="{BB962C8B-B14F-4D97-AF65-F5344CB8AC3E}">
        <p14:creationId xmlns:p14="http://schemas.microsoft.com/office/powerpoint/2010/main" val="2999376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F0F65C5-65A8-4B1B-8A15-E3608A92C2E9}" type="slidenum">
              <a:rPr lang="fr-FR" altLang="en-US" smtClean="0"/>
              <a:pPr>
                <a:defRPr/>
              </a:pPr>
              <a:t>2</a:t>
            </a:fld>
            <a:endParaRPr lang="fr-FR" altLang="en-US" dirty="0"/>
          </a:p>
        </p:txBody>
      </p:sp>
    </p:spTree>
    <p:extLst>
      <p:ext uri="{BB962C8B-B14F-4D97-AF65-F5344CB8AC3E}">
        <p14:creationId xmlns:p14="http://schemas.microsoft.com/office/powerpoint/2010/main" val="572598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21896B8-D152-4D92-8EFF-9460E8DBDD82}" type="slidenum">
              <a:rPr lang="fr-FR" altLang="en-US" smtClean="0"/>
              <a:pPr>
                <a:defRPr/>
              </a:pPr>
              <a:t>48</a:t>
            </a:fld>
            <a:endParaRPr lang="fr-FR" altLang="en-US"/>
          </a:p>
        </p:txBody>
      </p:sp>
    </p:spTree>
    <p:extLst>
      <p:ext uri="{BB962C8B-B14F-4D97-AF65-F5344CB8AC3E}">
        <p14:creationId xmlns:p14="http://schemas.microsoft.com/office/powerpoint/2010/main" val="322401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5F0F65C5-65A8-4B1B-8A15-E3608A92C2E9}" type="slidenum">
              <a:rPr lang="fr-FR" altLang="en-US" smtClean="0"/>
              <a:pPr>
                <a:defRPr/>
              </a:pPr>
              <a:t>3</a:t>
            </a:fld>
            <a:endParaRPr lang="fr-FR" altLang="en-US"/>
          </a:p>
        </p:txBody>
      </p:sp>
    </p:spTree>
    <p:extLst>
      <p:ext uri="{BB962C8B-B14F-4D97-AF65-F5344CB8AC3E}">
        <p14:creationId xmlns:p14="http://schemas.microsoft.com/office/powerpoint/2010/main" val="444207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5F0F65C5-65A8-4B1B-8A15-E3608A92C2E9}" type="slidenum">
              <a:rPr lang="fr-FR" altLang="en-US" smtClean="0"/>
              <a:pPr>
                <a:defRPr/>
              </a:pPr>
              <a:t>5</a:t>
            </a:fld>
            <a:endParaRPr lang="fr-FR" altLang="en-US"/>
          </a:p>
        </p:txBody>
      </p:sp>
    </p:spTree>
    <p:extLst>
      <p:ext uri="{BB962C8B-B14F-4D97-AF65-F5344CB8AC3E}">
        <p14:creationId xmlns:p14="http://schemas.microsoft.com/office/powerpoint/2010/main" val="2356888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5F0F65C5-65A8-4B1B-8A15-E3608A92C2E9}" type="slidenum">
              <a:rPr lang="fr-FR" altLang="en-US" smtClean="0"/>
              <a:pPr>
                <a:defRPr/>
              </a:pPr>
              <a:t>6</a:t>
            </a:fld>
            <a:endParaRPr lang="fr-FR" altLang="en-US"/>
          </a:p>
        </p:txBody>
      </p:sp>
    </p:spTree>
    <p:extLst>
      <p:ext uri="{BB962C8B-B14F-4D97-AF65-F5344CB8AC3E}">
        <p14:creationId xmlns:p14="http://schemas.microsoft.com/office/powerpoint/2010/main" val="2628450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5F0F65C5-65A8-4B1B-8A15-E3608A92C2E9}" type="slidenum">
              <a:rPr lang="fr-FR" altLang="en-US" smtClean="0"/>
              <a:pPr>
                <a:defRPr/>
              </a:pPr>
              <a:t>7</a:t>
            </a:fld>
            <a:endParaRPr lang="fr-FR" altLang="en-US"/>
          </a:p>
        </p:txBody>
      </p:sp>
    </p:spTree>
    <p:extLst>
      <p:ext uri="{BB962C8B-B14F-4D97-AF65-F5344CB8AC3E}">
        <p14:creationId xmlns:p14="http://schemas.microsoft.com/office/powerpoint/2010/main" val="4018747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5F0F65C5-65A8-4B1B-8A15-E3608A92C2E9}" type="slidenum">
              <a:rPr lang="fr-FR" altLang="en-US" smtClean="0"/>
              <a:pPr>
                <a:defRPr/>
              </a:pPr>
              <a:t>8</a:t>
            </a:fld>
            <a:endParaRPr lang="fr-FR" altLang="en-US"/>
          </a:p>
        </p:txBody>
      </p:sp>
    </p:spTree>
    <p:extLst>
      <p:ext uri="{BB962C8B-B14F-4D97-AF65-F5344CB8AC3E}">
        <p14:creationId xmlns:p14="http://schemas.microsoft.com/office/powerpoint/2010/main" val="1054990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5F0F65C5-65A8-4B1B-8A15-E3608A92C2E9}" type="slidenum">
              <a:rPr lang="fr-FR" altLang="en-US" smtClean="0"/>
              <a:pPr>
                <a:defRPr/>
              </a:pPr>
              <a:t>18</a:t>
            </a:fld>
            <a:endParaRPr lang="fr-FR" altLang="en-US"/>
          </a:p>
        </p:txBody>
      </p:sp>
    </p:spTree>
    <p:extLst>
      <p:ext uri="{BB962C8B-B14F-4D97-AF65-F5344CB8AC3E}">
        <p14:creationId xmlns:p14="http://schemas.microsoft.com/office/powerpoint/2010/main" val="1209933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5"/>
          </p:nvPr>
        </p:nvSpPr>
        <p:spPr/>
        <p:txBody>
          <a:bodyPr/>
          <a:lstStyle/>
          <a:p>
            <a:pPr>
              <a:defRPr/>
            </a:pPr>
            <a:fld id="{5F0F65C5-65A8-4B1B-8A15-E3608A92C2E9}" type="slidenum">
              <a:rPr lang="fr-FR" altLang="en-US" smtClean="0"/>
              <a:pPr>
                <a:defRPr/>
              </a:pPr>
              <a:t>19</a:t>
            </a:fld>
            <a:endParaRPr lang="fr-FR" altLang="en-US"/>
          </a:p>
        </p:txBody>
      </p:sp>
    </p:spTree>
    <p:extLst>
      <p:ext uri="{BB962C8B-B14F-4D97-AF65-F5344CB8AC3E}">
        <p14:creationId xmlns:p14="http://schemas.microsoft.com/office/powerpoint/2010/main" val="2292792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page">
    <p:spTree>
      <p:nvGrpSpPr>
        <p:cNvPr id="1" name=""/>
        <p:cNvGrpSpPr/>
        <p:nvPr/>
      </p:nvGrpSpPr>
      <p:grpSpPr>
        <a:xfrm>
          <a:off x="0" y="0"/>
          <a:ext cx="0" cy="0"/>
          <a:chOff x="0" y="0"/>
          <a:chExt cx="0" cy="0"/>
        </a:xfrm>
      </p:grpSpPr>
      <p:pic>
        <p:nvPicPr>
          <p:cNvPr id="4" name="Image 8" descr="logo_couv.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17638"/>
            <a:ext cx="72009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bwMode="gray">
          <a:xfrm>
            <a:off x="827089" y="1"/>
            <a:ext cx="7489825" cy="457729"/>
          </a:xfrm>
          <a:noFill/>
        </p:spPr>
        <p:txBody>
          <a:bodyPr anchor="b"/>
          <a:lstStyle>
            <a:lvl1pPr>
              <a:defRPr sz="1200">
                <a:solidFill>
                  <a:schemeClr val="bg1"/>
                </a:solidFill>
              </a:defRPr>
            </a:lvl1pPr>
          </a:lstStyle>
          <a:p>
            <a:r>
              <a:rPr lang="en-US" noProof="0"/>
              <a:t>Click to edit Master title style</a:t>
            </a:r>
            <a:endParaRPr lang="en-US" noProof="0" dirty="0"/>
          </a:p>
        </p:txBody>
      </p:sp>
      <p:sp>
        <p:nvSpPr>
          <p:cNvPr id="3" name="Sous-titre 2"/>
          <p:cNvSpPr>
            <a:spLocks noGrp="1"/>
          </p:cNvSpPr>
          <p:nvPr>
            <p:ph type="subTitle" idx="1"/>
          </p:nvPr>
        </p:nvSpPr>
        <p:spPr bwMode="gray">
          <a:xfrm>
            <a:off x="827088" y="457729"/>
            <a:ext cx="7489825" cy="479558"/>
          </a:xfrm>
        </p:spPr>
        <p:txBody>
          <a:bodyPr/>
          <a:lstStyle>
            <a:lvl1pPr marL="0" indent="0" algn="l">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
        <p:nvSpPr>
          <p:cNvPr id="5" name="Espace réservé de la date 11"/>
          <p:cNvSpPr>
            <a:spLocks noGrp="1"/>
          </p:cNvSpPr>
          <p:nvPr>
            <p:ph type="dt" sz="half" idx="10"/>
          </p:nvPr>
        </p:nvSpPr>
        <p:spPr/>
        <p:txBody>
          <a:bodyPr/>
          <a:lstStyle>
            <a:lvl1pPr>
              <a:defRPr/>
            </a:lvl1pPr>
          </a:lstStyle>
          <a:p>
            <a:pPr>
              <a:defRPr/>
            </a:pPr>
            <a:r>
              <a:rPr lang="en-US"/>
              <a:t>26/07/2013</a:t>
            </a:r>
            <a:endParaRPr lang="en-US" dirty="0"/>
          </a:p>
        </p:txBody>
      </p:sp>
      <p:sp>
        <p:nvSpPr>
          <p:cNvPr id="6" name="Espace réservé du numéro de diapositive 12"/>
          <p:cNvSpPr>
            <a:spLocks noGrp="1"/>
          </p:cNvSpPr>
          <p:nvPr>
            <p:ph type="sldNum" sz="quarter" idx="11"/>
          </p:nvPr>
        </p:nvSpPr>
        <p:spPr/>
        <p:txBody>
          <a:bodyPr/>
          <a:lstStyle>
            <a:lvl1pPr>
              <a:defRPr>
                <a:solidFill>
                  <a:schemeClr val="bg1"/>
                </a:solidFill>
              </a:defRPr>
            </a:lvl1pPr>
          </a:lstStyle>
          <a:p>
            <a:pPr>
              <a:defRPr/>
            </a:pPr>
            <a:r>
              <a:rPr lang="en-US" altLang="en-US" dirty="0"/>
              <a:t>Page </a:t>
            </a:r>
            <a:fld id="{D519724A-E858-4019-AFC3-A8F9613B8DDE}" type="slidenum">
              <a:rPr lang="en-US" altLang="en-US"/>
              <a:pPr>
                <a:defRPr/>
              </a:pPr>
              <a:t>‹N°›</a:t>
            </a:fld>
            <a:endParaRPr lang="en-US" altLang="en-US" dirty="0"/>
          </a:p>
        </p:txBody>
      </p:sp>
      <p:sp>
        <p:nvSpPr>
          <p:cNvPr id="7" name="Espace réservé du pied de page 13"/>
          <p:cNvSpPr>
            <a:spLocks noGrp="1"/>
          </p:cNvSpPr>
          <p:nvPr>
            <p:ph type="ftr" sz="quarter" idx="12"/>
          </p:nvPr>
        </p:nvSpPr>
        <p:spPr/>
        <p:txBody>
          <a:bodyPr/>
          <a:lstStyle>
            <a:lvl1pPr>
              <a:defRPr>
                <a:solidFill>
                  <a:schemeClr val="bg1"/>
                </a:solidFill>
              </a:defRPr>
            </a:lvl1pPr>
          </a:lstStyle>
          <a:p>
            <a:pPr>
              <a:defRPr/>
            </a:pPr>
            <a:r>
              <a:rPr lang="en-US"/>
              <a:t>ASD Workshop - 24 January 2023 - TID BIG T Marchial - ESRF Infrastructure - Status and Plans</a:t>
            </a:r>
            <a:endParaRPr lang="en-US" dirty="0"/>
          </a:p>
        </p:txBody>
      </p:sp>
    </p:spTree>
    <p:extLst>
      <p:ext uri="{BB962C8B-B14F-4D97-AF65-F5344CB8AC3E}">
        <p14:creationId xmlns:p14="http://schemas.microsoft.com/office/powerpoint/2010/main" val="196505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re 1"/>
          <p:cNvSpPr>
            <a:spLocks noGrp="1"/>
          </p:cNvSpPr>
          <p:nvPr>
            <p:ph type="title"/>
          </p:nvPr>
        </p:nvSpPr>
        <p:spPr bwMode="gray">
          <a:xfrm>
            <a:off x="727200" y="126000"/>
            <a:ext cx="8236800" cy="496800"/>
          </a:xfrm>
          <a:solidFill>
            <a:schemeClr val="accent1"/>
          </a:solidFill>
        </p:spPr>
        <p:txBody>
          <a:bodyPr lIns="108000" rIns="108000"/>
          <a:lstStyle>
            <a:lvl1pPr>
              <a:lnSpc>
                <a:spcPct val="85000"/>
              </a:lnSpc>
              <a:defRPr sz="2500">
                <a:solidFill>
                  <a:schemeClr val="bg1"/>
                </a:solidFill>
              </a:defRPr>
            </a:lvl1pPr>
          </a:lstStyle>
          <a:p>
            <a:r>
              <a:rPr lang="en-US" noProof="0"/>
              <a:t>Click to edit Master title style</a:t>
            </a:r>
            <a:endParaRPr lang="en-US" noProof="0" dirty="0"/>
          </a:p>
        </p:txBody>
      </p:sp>
      <p:sp>
        <p:nvSpPr>
          <p:cNvPr id="3" name="Espace réservé du contenu 2"/>
          <p:cNvSpPr>
            <a:spLocks noGrp="1"/>
          </p:cNvSpPr>
          <p:nvPr>
            <p:ph idx="1"/>
          </p:nvPr>
        </p:nvSpPr>
        <p:spPr bwMode="gray">
          <a:xfrm>
            <a:off x="3351600" y="915000"/>
            <a:ext cx="5612400" cy="2970000"/>
          </a:xfrm>
          <a:solidFill>
            <a:srgbClr val="4E5B99"/>
          </a:solidFill>
        </p:spPr>
        <p:txBody>
          <a:bodyPr lIns="216000" tIns="252000"/>
          <a:lstStyle>
            <a:lvl1pPr marL="0" indent="0">
              <a:spcAft>
                <a:spcPts val="300"/>
              </a:spcAft>
              <a:buFont typeface="Arial" pitchFamily="34" charset="0"/>
              <a:buNone/>
              <a:defRPr sz="2800">
                <a:solidFill>
                  <a:schemeClr val="bg1"/>
                </a:solidFill>
              </a:defRPr>
            </a:lvl1pPr>
            <a:lvl2pPr marL="0" indent="0">
              <a:spcBef>
                <a:spcPts val="400"/>
              </a:spcBef>
              <a:spcAft>
                <a:spcPts val="0"/>
              </a:spcAft>
              <a:buFont typeface="Arial" pitchFamily="34" charset="0"/>
              <a:buNone/>
              <a:defRPr sz="2600" b="1">
                <a:solidFill>
                  <a:schemeClr val="bg1"/>
                </a:solidFill>
              </a:defRPr>
            </a:lvl2pPr>
            <a:lvl3pPr marL="0" indent="0">
              <a:lnSpc>
                <a:spcPct val="80000"/>
              </a:lnSpc>
              <a:spcAft>
                <a:spcPts val="0"/>
              </a:spcAft>
              <a:buFont typeface="Arial" pitchFamily="34" charset="0"/>
              <a:buNone/>
              <a:defRPr sz="2250">
                <a:solidFill>
                  <a:schemeClr val="bg1"/>
                </a:solidFill>
              </a:defRPr>
            </a:lvl3pPr>
            <a:lvl4pPr marL="0" indent="0">
              <a:lnSpc>
                <a:spcPct val="100000"/>
              </a:lnSpc>
              <a:spcBef>
                <a:spcPts val="0"/>
              </a:spcBef>
              <a:spcAft>
                <a:spcPts val="200"/>
              </a:spcAft>
              <a:buSzPct val="80000"/>
              <a:buNone/>
              <a:defRPr sz="1750">
                <a:solidFill>
                  <a:schemeClr val="bg1"/>
                </a:solidFill>
              </a:defRPr>
            </a:lvl4pPr>
            <a:lvl5pPr marL="0" indent="0">
              <a:lnSpc>
                <a:spcPct val="80000"/>
              </a:lnSpc>
              <a:spcAft>
                <a:spcPts val="0"/>
              </a:spcAft>
              <a:buNone/>
              <a:defRPr sz="1500" b="1" i="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Espace réservé pour une image  7"/>
          <p:cNvSpPr>
            <a:spLocks noGrp="1"/>
          </p:cNvSpPr>
          <p:nvPr>
            <p:ph type="pic" sz="quarter" idx="13"/>
          </p:nvPr>
        </p:nvSpPr>
        <p:spPr>
          <a:xfrm>
            <a:off x="727200" y="915000"/>
            <a:ext cx="2574000" cy="2970000"/>
          </a:xfrm>
        </p:spPr>
        <p:txBody>
          <a:bodyPr rtlCol="0" anchor="ctr">
            <a:noAutofit/>
          </a:bodyPr>
          <a:lstStyle>
            <a:lvl1pPr algn="ctr">
              <a:defRPr/>
            </a:lvl1pPr>
          </a:lstStyle>
          <a:p>
            <a:pPr lvl="0"/>
            <a:r>
              <a:rPr lang="en-US" noProof="0" dirty="0"/>
              <a:t>Click icon to add picture</a:t>
            </a:r>
          </a:p>
        </p:txBody>
      </p:sp>
      <p:sp>
        <p:nvSpPr>
          <p:cNvPr id="5" name="Espace réservé de la date 16"/>
          <p:cNvSpPr>
            <a:spLocks noGrp="1"/>
          </p:cNvSpPr>
          <p:nvPr>
            <p:ph type="dt" sz="half" idx="14"/>
          </p:nvPr>
        </p:nvSpPr>
        <p:spPr/>
        <p:txBody>
          <a:bodyPr/>
          <a:lstStyle>
            <a:lvl1pPr>
              <a:defRPr/>
            </a:lvl1pPr>
          </a:lstStyle>
          <a:p>
            <a:pPr>
              <a:defRPr/>
            </a:pPr>
            <a:r>
              <a:rPr lang="en-US"/>
              <a:t>26/07/2013</a:t>
            </a:r>
            <a:endParaRPr lang="en-US" dirty="0"/>
          </a:p>
        </p:txBody>
      </p:sp>
      <p:sp>
        <p:nvSpPr>
          <p:cNvPr id="6" name="Espace réservé du numéro de diapositive 17"/>
          <p:cNvSpPr>
            <a:spLocks noGrp="1"/>
          </p:cNvSpPr>
          <p:nvPr>
            <p:ph type="sldNum" sz="quarter" idx="15"/>
          </p:nvPr>
        </p:nvSpPr>
        <p:spPr/>
        <p:txBody>
          <a:bodyPr/>
          <a:lstStyle>
            <a:lvl1pPr>
              <a:defRPr/>
            </a:lvl1pPr>
          </a:lstStyle>
          <a:p>
            <a:pPr>
              <a:defRPr/>
            </a:pPr>
            <a:r>
              <a:rPr lang="en-US" altLang="en-US" dirty="0"/>
              <a:t>Page </a:t>
            </a:r>
            <a:fld id="{49684E89-8A97-4FE0-B040-34239A9E97F1}" type="slidenum">
              <a:rPr lang="en-US" altLang="en-US"/>
              <a:pPr>
                <a:defRPr/>
              </a:pPr>
              <a:t>‹N°›</a:t>
            </a:fld>
            <a:endParaRPr lang="en-US" altLang="en-US" dirty="0"/>
          </a:p>
        </p:txBody>
      </p:sp>
      <p:sp>
        <p:nvSpPr>
          <p:cNvPr id="7" name="Espace réservé du pied de page 18"/>
          <p:cNvSpPr>
            <a:spLocks noGrp="1"/>
          </p:cNvSpPr>
          <p:nvPr>
            <p:ph type="ftr" sz="quarter" idx="16"/>
          </p:nvPr>
        </p:nvSpPr>
        <p:spPr/>
        <p:txBody>
          <a:bodyPr/>
          <a:lstStyle>
            <a:lvl1pPr>
              <a:defRPr/>
            </a:lvl1pPr>
          </a:lstStyle>
          <a:p>
            <a:pPr>
              <a:defRPr/>
            </a:pPr>
            <a:r>
              <a:rPr lang="en-US"/>
              <a:t>ASD Workshop - 24 January 2023 - TID BIG T Marchial - ESRF Infrastructure - Status and Plans</a:t>
            </a:r>
            <a:endParaRPr lang="en-US" dirty="0"/>
          </a:p>
        </p:txBody>
      </p:sp>
    </p:spTree>
    <p:extLst>
      <p:ext uri="{BB962C8B-B14F-4D97-AF65-F5344CB8AC3E}">
        <p14:creationId xmlns:p14="http://schemas.microsoft.com/office/powerpoint/2010/main" val="3738143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en-US" noProof="0"/>
              <a:t>Click to edit Master title style</a:t>
            </a:r>
            <a:endParaRPr lang="en-US" noProof="0" dirty="0"/>
          </a:p>
        </p:txBody>
      </p:sp>
      <p:sp>
        <p:nvSpPr>
          <p:cNvPr id="3" name="Espace réservé du contenu 2"/>
          <p:cNvSpPr>
            <a:spLocks noGrp="1"/>
          </p:cNvSpPr>
          <p:nvPr>
            <p:ph idx="1"/>
          </p:nvPr>
        </p:nvSpPr>
        <p:spPr bwMode="gray"/>
        <p:txBody>
          <a:bodyPr/>
          <a:lstStyle>
            <a:lvl4pPr>
              <a:spcBef>
                <a:spcPts val="0"/>
              </a:spcBef>
              <a:spcAft>
                <a:spcPts val="300"/>
              </a:spcAft>
              <a:buSzPct val="80000"/>
              <a:defRPr/>
            </a:lvl4pPr>
            <a:lvl5pPr>
              <a:spcAft>
                <a:spcPts val="300"/>
              </a:spcAf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Espace réservé de la date 6"/>
          <p:cNvSpPr>
            <a:spLocks noGrp="1"/>
          </p:cNvSpPr>
          <p:nvPr>
            <p:ph type="dt" sz="half" idx="10"/>
          </p:nvPr>
        </p:nvSpPr>
        <p:spPr/>
        <p:txBody>
          <a:bodyPr/>
          <a:lstStyle>
            <a:lvl1pPr>
              <a:defRPr/>
            </a:lvl1pPr>
          </a:lstStyle>
          <a:p>
            <a:pPr>
              <a:defRPr/>
            </a:pPr>
            <a:r>
              <a:rPr lang="en-US"/>
              <a:t>26/07/2013</a:t>
            </a:r>
            <a:endParaRPr lang="en-US" dirty="0"/>
          </a:p>
        </p:txBody>
      </p:sp>
      <p:sp>
        <p:nvSpPr>
          <p:cNvPr id="5" name="Espace réservé du numéro de diapositive 7"/>
          <p:cNvSpPr>
            <a:spLocks noGrp="1"/>
          </p:cNvSpPr>
          <p:nvPr>
            <p:ph type="sldNum" sz="quarter" idx="11"/>
          </p:nvPr>
        </p:nvSpPr>
        <p:spPr/>
        <p:txBody>
          <a:bodyPr/>
          <a:lstStyle>
            <a:lvl1pPr>
              <a:defRPr/>
            </a:lvl1pPr>
          </a:lstStyle>
          <a:p>
            <a:pPr>
              <a:defRPr/>
            </a:pPr>
            <a:r>
              <a:rPr lang="en-US" altLang="en-US" dirty="0"/>
              <a:t>Page </a:t>
            </a:r>
            <a:fld id="{364A2B99-97B3-4B53-8437-4DC6F7DA69A9}" type="slidenum">
              <a:rPr lang="en-US" altLang="en-US"/>
              <a:pPr>
                <a:defRPr/>
              </a:pPr>
              <a:t>‹N°›</a:t>
            </a:fld>
            <a:endParaRPr lang="en-US" altLang="en-US" dirty="0"/>
          </a:p>
        </p:txBody>
      </p:sp>
      <p:sp>
        <p:nvSpPr>
          <p:cNvPr id="6" name="Espace réservé du pied de page 8"/>
          <p:cNvSpPr>
            <a:spLocks noGrp="1"/>
          </p:cNvSpPr>
          <p:nvPr>
            <p:ph type="ftr" sz="quarter" idx="12"/>
          </p:nvPr>
        </p:nvSpPr>
        <p:spPr/>
        <p:txBody>
          <a:bodyPr/>
          <a:lstStyle>
            <a:lvl1pPr>
              <a:defRPr/>
            </a:lvl1pPr>
          </a:lstStyle>
          <a:p>
            <a:pPr>
              <a:defRPr/>
            </a:pPr>
            <a:r>
              <a:rPr lang="en-US"/>
              <a:t>ASD Workshop - 24 January 2023 - TID BIG T Marchial - ESRF Infrastructure - Status and Plans</a:t>
            </a:r>
            <a:endParaRPr lang="en-US" dirty="0"/>
          </a:p>
        </p:txBody>
      </p:sp>
    </p:spTree>
    <p:extLst>
      <p:ext uri="{BB962C8B-B14F-4D97-AF65-F5344CB8AC3E}">
        <p14:creationId xmlns:p14="http://schemas.microsoft.com/office/powerpoint/2010/main" val="2186888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se for importing slides">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en-US" noProof="0"/>
              <a:t>Click to edit Master title style</a:t>
            </a:r>
            <a:endParaRPr lang="en-US" noProof="0" dirty="0"/>
          </a:p>
        </p:txBody>
      </p:sp>
      <p:sp>
        <p:nvSpPr>
          <p:cNvPr id="3" name="Espace réservé de la date 6"/>
          <p:cNvSpPr>
            <a:spLocks noGrp="1"/>
          </p:cNvSpPr>
          <p:nvPr>
            <p:ph type="dt" sz="half" idx="10"/>
          </p:nvPr>
        </p:nvSpPr>
        <p:spPr/>
        <p:txBody>
          <a:bodyPr/>
          <a:lstStyle>
            <a:lvl1pPr>
              <a:defRPr/>
            </a:lvl1pPr>
          </a:lstStyle>
          <a:p>
            <a:pPr>
              <a:defRPr/>
            </a:pPr>
            <a:r>
              <a:rPr lang="en-US"/>
              <a:t>26/07/2013</a:t>
            </a:r>
            <a:endParaRPr lang="en-US" dirty="0"/>
          </a:p>
        </p:txBody>
      </p:sp>
      <p:sp>
        <p:nvSpPr>
          <p:cNvPr id="4" name="Espace réservé du numéro de diapositive 7"/>
          <p:cNvSpPr>
            <a:spLocks noGrp="1"/>
          </p:cNvSpPr>
          <p:nvPr>
            <p:ph type="sldNum" sz="quarter" idx="11"/>
          </p:nvPr>
        </p:nvSpPr>
        <p:spPr/>
        <p:txBody>
          <a:bodyPr/>
          <a:lstStyle>
            <a:lvl1pPr>
              <a:defRPr/>
            </a:lvl1pPr>
          </a:lstStyle>
          <a:p>
            <a:pPr>
              <a:defRPr/>
            </a:pPr>
            <a:r>
              <a:rPr lang="en-US" altLang="en-US" dirty="0"/>
              <a:t>Page </a:t>
            </a:r>
            <a:fld id="{B4A9F184-8CD3-4C60-AAAF-344DF966F6CA}" type="slidenum">
              <a:rPr lang="en-US" altLang="en-US"/>
              <a:pPr>
                <a:defRPr/>
              </a:pPr>
              <a:t>‹N°›</a:t>
            </a:fld>
            <a:endParaRPr lang="en-US" altLang="en-US" dirty="0"/>
          </a:p>
        </p:txBody>
      </p:sp>
      <p:sp>
        <p:nvSpPr>
          <p:cNvPr id="5" name="Espace réservé du pied de page 8"/>
          <p:cNvSpPr>
            <a:spLocks noGrp="1"/>
          </p:cNvSpPr>
          <p:nvPr>
            <p:ph type="ftr" sz="quarter" idx="12"/>
          </p:nvPr>
        </p:nvSpPr>
        <p:spPr/>
        <p:txBody>
          <a:bodyPr/>
          <a:lstStyle>
            <a:lvl1pPr>
              <a:defRPr/>
            </a:lvl1pPr>
          </a:lstStyle>
          <a:p>
            <a:pPr>
              <a:defRPr/>
            </a:pPr>
            <a:r>
              <a:rPr lang="en-US"/>
              <a:t>ASD Workshop - 24 January 2023 - TID BIG T Marchial - ESRF Infrastructure - Status and Plans</a:t>
            </a:r>
            <a:endParaRPr lang="en-US" dirty="0"/>
          </a:p>
        </p:txBody>
      </p:sp>
    </p:spTree>
    <p:extLst>
      <p:ext uri="{BB962C8B-B14F-4D97-AF65-F5344CB8AC3E}">
        <p14:creationId xmlns:p14="http://schemas.microsoft.com/office/powerpoint/2010/main" val="4261836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bwMode="gray">
          <a:xfrm>
            <a:off x="629050" y="147757"/>
            <a:ext cx="8305400" cy="300000"/>
          </a:xfrm>
        </p:spPr>
        <p:txBody>
          <a:bodyPr/>
          <a:lstStyle/>
          <a:p>
            <a:r>
              <a:rPr lang="en-US" dirty="0"/>
              <a:t>Click to edit Master title style</a:t>
            </a:r>
            <a:endParaRPr lang="fr-FR" dirty="0"/>
          </a:p>
        </p:txBody>
      </p:sp>
    </p:spTree>
    <p:extLst>
      <p:ext uri="{BB962C8B-B14F-4D97-AF65-F5344CB8AC3E}">
        <p14:creationId xmlns:p14="http://schemas.microsoft.com/office/powerpoint/2010/main" val="27092417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age 10" descr="logo_text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67563" y="5078413"/>
            <a:ext cx="19764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titre 1"/>
          <p:cNvSpPr>
            <a:spLocks noGrp="1"/>
          </p:cNvSpPr>
          <p:nvPr>
            <p:ph type="title"/>
          </p:nvPr>
        </p:nvSpPr>
        <p:spPr bwMode="gray">
          <a:xfrm>
            <a:off x="727075" y="125413"/>
            <a:ext cx="8237538" cy="496887"/>
          </a:xfrm>
          <a:prstGeom prst="rect">
            <a:avLst/>
          </a:prstGeom>
          <a:solidFill>
            <a:schemeClr val="accent1"/>
          </a:solidFill>
        </p:spPr>
        <p:txBody>
          <a:bodyPr vert="horz" lIns="72000" tIns="0" rIns="72000" bIns="0" rtlCol="0" anchor="ctr" anchorCtr="0">
            <a:noAutofit/>
          </a:bodyPr>
          <a:lstStyle/>
          <a:p>
            <a:r>
              <a:rPr lang="en-US"/>
              <a:t>Click to edit Master title style</a:t>
            </a:r>
            <a:endParaRPr lang="fr-FR" dirty="0"/>
          </a:p>
        </p:txBody>
      </p:sp>
      <p:sp>
        <p:nvSpPr>
          <p:cNvPr id="1028" name="Espace réservé du texte 2"/>
          <p:cNvSpPr>
            <a:spLocks noGrp="1"/>
          </p:cNvSpPr>
          <p:nvPr>
            <p:ph type="body" idx="1"/>
          </p:nvPr>
        </p:nvSpPr>
        <p:spPr bwMode="gray">
          <a:xfrm>
            <a:off x="727075" y="804863"/>
            <a:ext cx="8237538" cy="43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Espace réservé de la date 3"/>
          <p:cNvSpPr>
            <a:spLocks noGrp="1"/>
          </p:cNvSpPr>
          <p:nvPr>
            <p:ph type="dt" sz="half" idx="2"/>
          </p:nvPr>
        </p:nvSpPr>
        <p:spPr bwMode="gray">
          <a:xfrm>
            <a:off x="0" y="5588000"/>
            <a:ext cx="611188" cy="127000"/>
          </a:xfrm>
          <a:prstGeom prst="rect">
            <a:avLst/>
          </a:prstGeom>
        </p:spPr>
        <p:txBody>
          <a:bodyPr vert="horz" lIns="0" tIns="0" rIns="0" bIns="0" rtlCol="0" anchor="b" anchorCtr="0">
            <a:noAutofit/>
          </a:bodyPr>
          <a:lstStyle>
            <a:lvl1pPr algn="l" eaLnBrk="1" fontAlgn="auto" hangingPunct="1">
              <a:spcBef>
                <a:spcPts val="0"/>
              </a:spcBef>
              <a:spcAft>
                <a:spcPts val="0"/>
              </a:spcAft>
              <a:defRPr sz="600" b="1">
                <a:solidFill>
                  <a:schemeClr val="bg1"/>
                </a:solidFill>
                <a:latin typeface="+mn-lt"/>
                <a:cs typeface="+mn-cs"/>
              </a:defRPr>
            </a:lvl1pPr>
          </a:lstStyle>
          <a:p>
            <a:pPr>
              <a:defRPr/>
            </a:pPr>
            <a:r>
              <a:rPr lang="en-US"/>
              <a:t>26/07/2013</a:t>
            </a:r>
            <a:endParaRPr lang="fr-FR" dirty="0"/>
          </a:p>
        </p:txBody>
      </p:sp>
      <p:sp>
        <p:nvSpPr>
          <p:cNvPr id="5" name="Espace réservé du pied de page 4"/>
          <p:cNvSpPr>
            <a:spLocks noGrp="1"/>
          </p:cNvSpPr>
          <p:nvPr>
            <p:ph type="ftr" sz="quarter" idx="3"/>
          </p:nvPr>
        </p:nvSpPr>
        <p:spPr bwMode="gray">
          <a:xfrm>
            <a:off x="630238" y="5402263"/>
            <a:ext cx="6119812" cy="177800"/>
          </a:xfrm>
          <a:prstGeom prst="rect">
            <a:avLst/>
          </a:prstGeom>
        </p:spPr>
        <p:txBody>
          <a:bodyPr vert="horz" lIns="0" tIns="0" rIns="0" bIns="0" rtlCol="0" anchor="b" anchorCtr="0">
            <a:noAutofit/>
          </a:bodyPr>
          <a:lstStyle>
            <a:lvl1pPr algn="l" eaLnBrk="1" fontAlgn="auto" hangingPunct="1">
              <a:spcBef>
                <a:spcPts val="0"/>
              </a:spcBef>
              <a:spcAft>
                <a:spcPts val="0"/>
              </a:spcAft>
              <a:defRPr sz="600" b="1" cap="none" baseline="0">
                <a:solidFill>
                  <a:schemeClr val="accent1"/>
                </a:solidFill>
                <a:latin typeface="+mn-lt"/>
                <a:cs typeface="+mn-cs"/>
              </a:defRPr>
            </a:lvl1pPr>
          </a:lstStyle>
          <a:p>
            <a:pPr>
              <a:defRPr/>
            </a:pPr>
            <a:r>
              <a:rPr lang="en-US"/>
              <a:t>ASD Workshop - 24 January 2023 - TID BIG T Marchial - ESRF Infrastructure - Status and Plans</a:t>
            </a:r>
            <a:endParaRPr lang="fr-FR" dirty="0"/>
          </a:p>
        </p:txBody>
      </p:sp>
      <p:sp>
        <p:nvSpPr>
          <p:cNvPr id="6" name="Espace réservé du numéro de diapositive 5"/>
          <p:cNvSpPr>
            <a:spLocks noGrp="1"/>
          </p:cNvSpPr>
          <p:nvPr>
            <p:ph type="sldNum" sz="quarter" idx="4"/>
          </p:nvPr>
        </p:nvSpPr>
        <p:spPr bwMode="gray">
          <a:xfrm>
            <a:off x="198438" y="5402263"/>
            <a:ext cx="412750" cy="177800"/>
          </a:xfrm>
          <a:prstGeom prst="rect">
            <a:avLst/>
          </a:prstGeom>
        </p:spPr>
        <p:txBody>
          <a:bodyPr vert="horz" wrap="square" lIns="0" tIns="0" rIns="0" bIns="0" numCol="1" anchor="b" anchorCtr="0" compatLnSpc="1">
            <a:prstTxWarp prst="textNoShape">
              <a:avLst/>
            </a:prstTxWarp>
            <a:noAutofit/>
          </a:bodyPr>
          <a:lstStyle>
            <a:lvl1pPr eaLnBrk="1" hangingPunct="1">
              <a:defRPr sz="600" b="1">
                <a:solidFill>
                  <a:schemeClr val="accent1"/>
                </a:solidFill>
              </a:defRPr>
            </a:lvl1pPr>
          </a:lstStyle>
          <a:p>
            <a:pPr>
              <a:defRPr/>
            </a:pPr>
            <a:r>
              <a:rPr lang="fr-FR" altLang="en-US" dirty="0"/>
              <a:t>Page </a:t>
            </a:r>
            <a:fld id="{6C919B11-192F-453F-80AA-E964E2BC4F2C}" type="slidenum">
              <a:rPr lang="fr-FR" altLang="en-US"/>
              <a:pPr>
                <a:defRPr/>
              </a:pPr>
              <a:t>‹N°›</a:t>
            </a:fld>
            <a:endParaRPr lang="fr-FR" altLang="en-US" dirty="0"/>
          </a:p>
        </p:txBody>
      </p:sp>
      <p:sp>
        <p:nvSpPr>
          <p:cNvPr id="8" name="Rectangle 7"/>
          <p:cNvSpPr/>
          <p:nvPr/>
        </p:nvSpPr>
        <p:spPr>
          <a:xfrm>
            <a:off x="179388" y="125413"/>
            <a:ext cx="496887" cy="4968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p:hf sldNum="0" hdr="0" dt="0"/>
  <p:txStyles>
    <p:titleStyle>
      <a:lvl1pPr algn="l" rtl="0" eaLnBrk="1" fontAlgn="base" hangingPunct="1">
        <a:spcBef>
          <a:spcPct val="0"/>
        </a:spcBef>
        <a:spcAft>
          <a:spcPct val="0"/>
        </a:spcAft>
        <a:defRPr sz="1600" b="1" kern="1200" cap="all">
          <a:solidFill>
            <a:schemeClr val="bg1"/>
          </a:solidFill>
          <a:latin typeface="+mj-lt"/>
          <a:ea typeface="+mj-ea"/>
          <a:cs typeface="+mj-cs"/>
        </a:defRPr>
      </a:lvl1pPr>
      <a:lvl2pPr algn="l" rtl="0" eaLnBrk="1" fontAlgn="base" hangingPunct="1">
        <a:spcBef>
          <a:spcPct val="0"/>
        </a:spcBef>
        <a:spcAft>
          <a:spcPct val="0"/>
        </a:spcAft>
        <a:defRPr sz="1600" b="1">
          <a:solidFill>
            <a:schemeClr val="bg1"/>
          </a:solidFill>
          <a:latin typeface="Arial" panose="020B0604020202020204" pitchFamily="34" charset="0"/>
        </a:defRPr>
      </a:lvl2pPr>
      <a:lvl3pPr algn="l" rtl="0" eaLnBrk="1" fontAlgn="base" hangingPunct="1">
        <a:spcBef>
          <a:spcPct val="0"/>
        </a:spcBef>
        <a:spcAft>
          <a:spcPct val="0"/>
        </a:spcAft>
        <a:defRPr sz="1600" b="1">
          <a:solidFill>
            <a:schemeClr val="bg1"/>
          </a:solidFill>
          <a:latin typeface="Arial" panose="020B0604020202020204" pitchFamily="34" charset="0"/>
        </a:defRPr>
      </a:lvl3pPr>
      <a:lvl4pPr algn="l" rtl="0" eaLnBrk="1" fontAlgn="base" hangingPunct="1">
        <a:spcBef>
          <a:spcPct val="0"/>
        </a:spcBef>
        <a:spcAft>
          <a:spcPct val="0"/>
        </a:spcAft>
        <a:defRPr sz="1600" b="1">
          <a:solidFill>
            <a:schemeClr val="bg1"/>
          </a:solidFill>
          <a:latin typeface="Arial" panose="020B0604020202020204" pitchFamily="34" charset="0"/>
        </a:defRPr>
      </a:lvl4pPr>
      <a:lvl5pPr algn="l" rtl="0" eaLnBrk="1" fontAlgn="base" hangingPunct="1">
        <a:spcBef>
          <a:spcPct val="0"/>
        </a:spcBef>
        <a:spcAft>
          <a:spcPct val="0"/>
        </a:spcAft>
        <a:defRPr sz="1600" b="1">
          <a:solidFill>
            <a:schemeClr val="bg1"/>
          </a:solidFill>
          <a:latin typeface="Arial" panose="020B0604020202020204" pitchFamily="34" charset="0"/>
        </a:defRPr>
      </a:lvl5pPr>
      <a:lvl6pPr marL="457200" algn="l" rtl="0" eaLnBrk="1" fontAlgn="base" hangingPunct="1">
        <a:spcBef>
          <a:spcPct val="0"/>
        </a:spcBef>
        <a:spcAft>
          <a:spcPct val="0"/>
        </a:spcAft>
        <a:defRPr sz="1600" b="1">
          <a:solidFill>
            <a:schemeClr val="bg1"/>
          </a:solidFill>
          <a:latin typeface="Arial" panose="020B0604020202020204" pitchFamily="34" charset="0"/>
        </a:defRPr>
      </a:lvl6pPr>
      <a:lvl7pPr marL="914400" algn="l" rtl="0" eaLnBrk="1" fontAlgn="base" hangingPunct="1">
        <a:spcBef>
          <a:spcPct val="0"/>
        </a:spcBef>
        <a:spcAft>
          <a:spcPct val="0"/>
        </a:spcAft>
        <a:defRPr sz="1600" b="1">
          <a:solidFill>
            <a:schemeClr val="bg1"/>
          </a:solidFill>
          <a:latin typeface="Arial" panose="020B0604020202020204" pitchFamily="34" charset="0"/>
        </a:defRPr>
      </a:lvl7pPr>
      <a:lvl8pPr marL="1371600" algn="l" rtl="0" eaLnBrk="1" fontAlgn="base" hangingPunct="1">
        <a:spcBef>
          <a:spcPct val="0"/>
        </a:spcBef>
        <a:spcAft>
          <a:spcPct val="0"/>
        </a:spcAft>
        <a:defRPr sz="1600" b="1">
          <a:solidFill>
            <a:schemeClr val="bg1"/>
          </a:solidFill>
          <a:latin typeface="Arial" panose="020B0604020202020204" pitchFamily="34" charset="0"/>
        </a:defRPr>
      </a:lvl8pPr>
      <a:lvl9pPr marL="1828800" algn="l" rtl="0" eaLnBrk="1" fontAlgn="base" hangingPunct="1">
        <a:spcBef>
          <a:spcPct val="0"/>
        </a:spcBef>
        <a:spcAft>
          <a:spcPct val="0"/>
        </a:spcAft>
        <a:defRPr sz="1600" b="1">
          <a:solidFill>
            <a:schemeClr val="bg1"/>
          </a:solidFill>
          <a:latin typeface="Arial" panose="020B0604020202020204" pitchFamily="34" charset="0"/>
        </a:defRPr>
      </a:lvl9pPr>
    </p:titleStyle>
    <p:bodyStyle>
      <a:lvl1pPr algn="l" rtl="0" eaLnBrk="1" fontAlgn="base" hangingPunct="1">
        <a:spcBef>
          <a:spcPct val="0"/>
        </a:spcBef>
        <a:spcAft>
          <a:spcPts val="1000"/>
        </a:spcAft>
        <a:buFont typeface="Arial" panose="020B0604020202020204" pitchFamily="34" charset="0"/>
        <a:defRPr b="1" kern="1200">
          <a:solidFill>
            <a:srgbClr val="0098D4"/>
          </a:solidFill>
          <a:latin typeface="+mn-lt"/>
          <a:ea typeface="+mn-ea"/>
          <a:cs typeface="+mn-cs"/>
        </a:defRPr>
      </a:lvl1pPr>
      <a:lvl2pPr algn="l" rtl="0" eaLnBrk="1" fontAlgn="base" hangingPunct="1">
        <a:spcBef>
          <a:spcPct val="0"/>
        </a:spcBef>
        <a:spcAft>
          <a:spcPts val="1500"/>
        </a:spcAft>
        <a:buFont typeface="Arial" panose="020B0604020202020204" pitchFamily="34" charset="0"/>
        <a:defRPr sz="1700" kern="1200">
          <a:solidFill>
            <a:srgbClr val="0098D4"/>
          </a:solidFill>
          <a:latin typeface="+mn-lt"/>
          <a:ea typeface="+mn-ea"/>
          <a:cs typeface="+mn-cs"/>
        </a:defRPr>
      </a:lvl2pPr>
      <a:lvl3pPr algn="l" rtl="0" eaLnBrk="1" fontAlgn="base" hangingPunct="1">
        <a:lnSpc>
          <a:spcPct val="105000"/>
        </a:lnSpc>
        <a:spcBef>
          <a:spcPct val="0"/>
        </a:spcBef>
        <a:spcAft>
          <a:spcPts val="500"/>
        </a:spcAft>
        <a:buFont typeface="Arial" panose="020B0604020202020204" pitchFamily="34" charset="0"/>
        <a:defRPr sz="1500" kern="1200">
          <a:solidFill>
            <a:schemeClr val="tx1"/>
          </a:solidFill>
          <a:latin typeface="+mn-lt"/>
          <a:ea typeface="+mn-ea"/>
          <a:cs typeface="+mn-cs"/>
        </a:defRPr>
      </a:lvl3pPr>
      <a:lvl4pPr marL="357188" indent="-174625" algn="l" rtl="0" eaLnBrk="1" fontAlgn="base" hangingPunct="1">
        <a:lnSpc>
          <a:spcPct val="110000"/>
        </a:lnSpc>
        <a:spcBef>
          <a:spcPct val="0"/>
        </a:spcBef>
        <a:spcAft>
          <a:spcPts val="300"/>
        </a:spcAft>
        <a:buClr>
          <a:srgbClr val="0098D4"/>
        </a:buClr>
        <a:buSzPct val="80000"/>
        <a:buFont typeface="Wingdings" panose="05000000000000000000" pitchFamily="2" charset="2"/>
        <a:buChar char="l"/>
        <a:defRPr sz="1500" kern="1200">
          <a:solidFill>
            <a:schemeClr val="tx1"/>
          </a:solidFill>
          <a:latin typeface="+mn-lt"/>
          <a:ea typeface="+mn-ea"/>
          <a:cs typeface="+mn-cs"/>
        </a:defRPr>
      </a:lvl4pPr>
      <a:lvl5pPr marL="1162050" indent="-174625" algn="l" rtl="0" eaLnBrk="1" fontAlgn="base" hangingPunct="1">
        <a:spcBef>
          <a:spcPct val="0"/>
        </a:spcBef>
        <a:spcAft>
          <a:spcPts val="600"/>
        </a:spcAft>
        <a:buClr>
          <a:srgbClr val="0098D4"/>
        </a:buClr>
        <a:buFont typeface="ITCOfficinaSans LT Book"/>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https://encrypted-tbn0.gstatic.com/images?q=tbn%3AANd9GcQ82RPtQEKwSffgjAt2K1xOHMQAi9GrXPpomagcvT9--lMv4VYP&amp;usqp=CA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4.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https://encrypted-tbn0.gstatic.com/images?q=tbn%3AANd9GcQ82RPtQEKwSffgjAt2K1xOHMQAi9GrXPpomagcvT9--lMv4VYP&amp;usqp=CA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3.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image" Target="../media/image65.jpeg"/></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jpeg"/><Relationship Id="rId7" Type="http://schemas.openxmlformats.org/officeDocument/2006/relationships/image" Target="../media/image70.png"/><Relationship Id="rId2" Type="http://schemas.openxmlformats.org/officeDocument/2006/relationships/image" Target="../media/image66.jpeg"/><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chart" Target="../charts/chart1.xml"/><Relationship Id="rId10" Type="http://schemas.openxmlformats.org/officeDocument/2006/relationships/image" Target="../media/image73.tmp"/><Relationship Id="rId4" Type="http://schemas.openxmlformats.org/officeDocument/2006/relationships/image" Target="../media/image68.jpg"/><Relationship Id="rId9"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80.jpeg"/><Relationship Id="rId5" Type="http://schemas.openxmlformats.org/officeDocument/2006/relationships/image" Target="../media/image77.jpe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emf"/><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2.jpeg"/><Relationship Id="rId4" Type="http://schemas.openxmlformats.org/officeDocument/2006/relationships/image" Target="https://encrypted-tbn0.gstatic.com/images?q=tbn%3AANd9GcQ82RPtQEKwSffgjAt2K1xOHMQAi9GrXPpomagcvT9--lMv4VYP&amp;usqp=CAU"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41.jpeg"/><Relationship Id="rId7" Type="http://schemas.openxmlformats.org/officeDocument/2006/relationships/image" Target="../media/image107.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06.jpeg"/><Relationship Id="rId11" Type="http://schemas.openxmlformats.org/officeDocument/2006/relationships/image" Target="../media/image110.png"/><Relationship Id="rId5" Type="http://schemas.openxmlformats.org/officeDocument/2006/relationships/image" Target="../media/image42.jpeg"/><Relationship Id="rId10" Type="http://schemas.microsoft.com/office/2007/relationships/hdphoto" Target="../media/hdphoto2.wdp"/><Relationship Id="rId4" Type="http://schemas.openxmlformats.org/officeDocument/2006/relationships/image" Target="https://encrypted-tbn0.gstatic.com/images?q=tbn%3AANd9GcQ82RPtQEKwSffgjAt2K1xOHMQAi9GrXPpomagcvT9--lMv4VYP&amp;usqp=CAU" TargetMode="External"/><Relationship Id="rId9" Type="http://schemas.openxmlformats.org/officeDocument/2006/relationships/image" Target="../media/image109.png"/></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11.jpeg"/><Relationship Id="rId7" Type="http://schemas.openxmlformats.org/officeDocument/2006/relationships/diagramQuickStyle" Target="../diagrams/quickStyle1.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chart" Target="../charts/chart2.xml"/><Relationship Id="rId9" Type="http://schemas.microsoft.com/office/2007/relationships/diagramDrawing" Target="../diagrams/drawing1.xml"/></Relationships>
</file>

<file path=ppt/slides/_rels/slide44.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5.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14.jpeg"/><Relationship Id="rId5" Type="http://schemas.openxmlformats.org/officeDocument/2006/relationships/image" Target="../media/image110.png"/><Relationship Id="rId4" Type="http://schemas.openxmlformats.org/officeDocument/2006/relationships/image" Target="../media/image11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3.xml"/><Relationship Id="rId6" Type="http://schemas.openxmlformats.org/officeDocument/2006/relationships/image" Target="../media/image120.emf"/><Relationship Id="rId5" Type="http://schemas.openxmlformats.org/officeDocument/2006/relationships/image" Target="../media/image119.png"/><Relationship Id="rId4" Type="http://schemas.openxmlformats.org/officeDocument/2006/relationships/image" Target="../media/image118.png"/></Relationships>
</file>

<file path=ppt/slides/_rels/slide4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2" cstate="print">
            <a:extLst>
              <a:ext uri="{28A0092B-C50C-407E-A947-70E740481C1C}">
                <a14:useLocalDpi xmlns:a14="http://schemas.microsoft.com/office/drawing/2010/main" val="0"/>
              </a:ext>
            </a:extLst>
          </a:blip>
          <a:stretch>
            <a:fillRect/>
          </a:stretch>
        </p:blipFill>
        <p:spPr>
          <a:xfrm>
            <a:off x="6099332" y="2284422"/>
            <a:ext cx="2774618" cy="1781151"/>
          </a:xfrm>
          <a:prstGeom prst="rect">
            <a:avLst/>
          </a:prstGeom>
          <a:ln>
            <a:noFill/>
          </a:ln>
          <a:effectLst>
            <a:outerShdw blurRad="292100" dist="139700" dir="2700000" algn="tl" rotWithShape="0">
              <a:srgbClr val="333333">
                <a:alpha val="65000"/>
              </a:srgbClr>
            </a:outerShdw>
          </a:effectLst>
        </p:spPr>
      </p:pic>
      <p:pic>
        <p:nvPicPr>
          <p:cNvPr id="11" name="Picture 10"/>
          <p:cNvPicPr/>
          <p:nvPr/>
        </p:nvPicPr>
        <p:blipFill>
          <a:blip r:embed="rId3"/>
          <a:stretch>
            <a:fillRect/>
          </a:stretch>
        </p:blipFill>
        <p:spPr>
          <a:xfrm>
            <a:off x="5296260" y="3716913"/>
            <a:ext cx="1578741" cy="1385545"/>
          </a:xfrm>
          <a:prstGeom prst="rect">
            <a:avLst/>
          </a:prstGeom>
          <a:ln>
            <a:noFill/>
          </a:ln>
          <a:effectLst>
            <a:outerShdw blurRad="292100" dist="139700" dir="2700000" algn="tl" rotWithShape="0">
              <a:srgbClr val="333333">
                <a:alpha val="65000"/>
              </a:srgbClr>
            </a:outerShdw>
          </a:effectLst>
        </p:spPr>
      </p:pic>
      <p:pic>
        <p:nvPicPr>
          <p:cNvPr id="10" name="Picture 9"/>
          <p:cNvPicPr/>
          <p:nvPr/>
        </p:nvPicPr>
        <p:blipFill>
          <a:blip r:embed="rId4"/>
          <a:stretch>
            <a:fillRect/>
          </a:stretch>
        </p:blipFill>
        <p:spPr>
          <a:xfrm>
            <a:off x="3988305" y="3466440"/>
            <a:ext cx="1816868" cy="1275449"/>
          </a:xfrm>
          <a:prstGeom prst="rect">
            <a:avLst/>
          </a:prstGeom>
          <a:ln>
            <a:noFill/>
          </a:ln>
          <a:effectLst>
            <a:outerShdw blurRad="292100" dist="139700" dir="2700000" algn="tl" rotWithShape="0">
              <a:srgbClr val="333333">
                <a:alpha val="65000"/>
              </a:srgbClr>
            </a:outerShdw>
          </a:effectLst>
        </p:spPr>
      </p:pic>
      <p:pic>
        <p:nvPicPr>
          <p:cNvPr id="6" name="Picture 5"/>
          <p:cNvPicPr/>
          <p:nvPr/>
        </p:nvPicPr>
        <p:blipFill>
          <a:blip r:embed="rId5"/>
          <a:stretch>
            <a:fillRect/>
          </a:stretch>
        </p:blipFill>
        <p:spPr>
          <a:xfrm>
            <a:off x="2525536" y="2890451"/>
            <a:ext cx="2329215" cy="1456177"/>
          </a:xfrm>
          <a:prstGeom prst="rect">
            <a:avLst/>
          </a:prstGeom>
          <a:ln>
            <a:noFill/>
          </a:ln>
          <a:effectLst>
            <a:outerShdw blurRad="292100" dist="139700" dir="2700000" algn="tl" rotWithShape="0">
              <a:srgbClr val="333333">
                <a:alpha val="65000"/>
              </a:srgbClr>
            </a:outerShdw>
          </a:effectLst>
        </p:spPr>
      </p:pic>
      <p:pic>
        <p:nvPicPr>
          <p:cNvPr id="12" name="Picture 11"/>
          <p:cNvPicPr/>
          <p:nvPr/>
        </p:nvPicPr>
        <p:blipFill>
          <a:blip r:embed="rId6"/>
          <a:stretch>
            <a:fillRect/>
          </a:stretch>
        </p:blipFill>
        <p:spPr>
          <a:xfrm>
            <a:off x="2103478" y="1803206"/>
            <a:ext cx="1326553" cy="184638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GB" dirty="0"/>
              <a:t>Securing the technical areas of the accelerator and source</a:t>
            </a:r>
          </a:p>
        </p:txBody>
      </p:sp>
      <p:sp>
        <p:nvSpPr>
          <p:cNvPr id="3" name="Content Placeholder 2"/>
          <p:cNvSpPr>
            <a:spLocks noGrp="1"/>
          </p:cNvSpPr>
          <p:nvPr>
            <p:ph idx="1"/>
          </p:nvPr>
        </p:nvSpPr>
        <p:spPr/>
        <p:txBody>
          <a:bodyPr/>
          <a:lstStyle/>
          <a:p>
            <a:r>
              <a:rPr lang="en-GB" dirty="0">
                <a:solidFill>
                  <a:schemeClr val="tx1"/>
                </a:solidFill>
              </a:rPr>
              <a:t>Fences and access control of the technical zones – Phase 1 done in 2020</a:t>
            </a:r>
          </a:p>
          <a:p>
            <a:r>
              <a:rPr lang="en-GB" dirty="0">
                <a:solidFill>
                  <a:schemeClr val="tx1"/>
                </a:solidFill>
              </a:rPr>
              <a:t>Phase 2 (all the zones ) to be done in 2023 / 2024 </a:t>
            </a:r>
          </a:p>
        </p:txBody>
      </p:sp>
      <p:sp>
        <p:nvSpPr>
          <p:cNvPr id="4" name="Footer Placeholder 3"/>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pic>
        <p:nvPicPr>
          <p:cNvPr id="8" name="Picture 7"/>
          <p:cNvPicPr/>
          <p:nvPr/>
        </p:nvPicPr>
        <p:blipFill>
          <a:blip r:embed="rId7"/>
          <a:stretch>
            <a:fillRect/>
          </a:stretch>
        </p:blipFill>
        <p:spPr>
          <a:xfrm>
            <a:off x="179512" y="1556562"/>
            <a:ext cx="2206384" cy="1455720"/>
          </a:xfrm>
          <a:prstGeom prst="rect">
            <a:avLst/>
          </a:prstGeom>
        </p:spPr>
      </p:pic>
    </p:spTree>
    <p:extLst>
      <p:ext uri="{BB962C8B-B14F-4D97-AF65-F5344CB8AC3E}">
        <p14:creationId xmlns:p14="http://schemas.microsoft.com/office/powerpoint/2010/main" val="1509833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1600" dirty="0" err="1"/>
              <a:t>Video</a:t>
            </a:r>
            <a:r>
              <a:rPr lang="fr-FR" sz="1600" dirty="0"/>
              <a:t> system</a:t>
            </a:r>
            <a:endParaRPr lang="en-GB" sz="1600" dirty="0"/>
          </a:p>
        </p:txBody>
      </p:sp>
      <p:sp>
        <p:nvSpPr>
          <p:cNvPr id="6" name="Footer Placeholder 5"/>
          <p:cNvSpPr>
            <a:spLocks noGrp="1"/>
          </p:cNvSpPr>
          <p:nvPr>
            <p:ph type="ftr" sz="quarter" idx="16"/>
          </p:nvPr>
        </p:nvSpPr>
        <p:spPr/>
        <p:txBody>
          <a:bodyPr/>
          <a:lstStyle/>
          <a:p>
            <a:r>
              <a:rPr lang="en-US"/>
              <a:t>ASD Workshop - 24 January 2023 - TID BIG T Marchial - ESRF Infrastructure - Status and Plans</a:t>
            </a:r>
            <a:endParaRPr lang="fr-FR" dirty="0"/>
          </a:p>
        </p:txBody>
      </p:sp>
      <p:sp>
        <p:nvSpPr>
          <p:cNvPr id="14" name="TextBox 13"/>
          <p:cNvSpPr txBox="1"/>
          <p:nvPr/>
        </p:nvSpPr>
        <p:spPr>
          <a:xfrm>
            <a:off x="5984355" y="1021297"/>
            <a:ext cx="3070143" cy="2215991"/>
          </a:xfrm>
          <a:prstGeom prst="rect">
            <a:avLst/>
          </a:prstGeom>
          <a:solidFill>
            <a:schemeClr val="bg1"/>
          </a:solidFill>
        </p:spPr>
        <p:txBody>
          <a:bodyPr wrap="square" rtlCol="0">
            <a:spAutoFit/>
          </a:bodyPr>
          <a:lstStyle/>
          <a:p>
            <a:r>
              <a:rPr lang="en-US" sz="1500" dirty="0"/>
              <a:t>11 cameras have been installed in chicane entrances to control the access to SYTU and SRTU.</a:t>
            </a:r>
          </a:p>
          <a:p>
            <a:endParaRPr lang="en-US" sz="1500" dirty="0"/>
          </a:p>
          <a:p>
            <a:endParaRPr lang="en-US" sz="1500" dirty="0"/>
          </a:p>
          <a:p>
            <a:r>
              <a:rPr lang="en-US" sz="1500" b="1" dirty="0"/>
              <a:t>The recording is done 24/24h - 7/7 days only during shutdown periods </a:t>
            </a:r>
          </a:p>
          <a:p>
            <a:endParaRPr lang="en-GB" dirty="0"/>
          </a:p>
        </p:txBody>
      </p:sp>
      <p:pic>
        <p:nvPicPr>
          <p:cNvPr id="13" name="Picture 12"/>
          <p:cNvPicPr>
            <a:picLocks noChangeAspect="1"/>
          </p:cNvPicPr>
          <p:nvPr/>
        </p:nvPicPr>
        <p:blipFill>
          <a:blip r:embed="rId2"/>
          <a:stretch>
            <a:fillRect/>
          </a:stretch>
        </p:blipFill>
        <p:spPr>
          <a:xfrm>
            <a:off x="251520" y="859278"/>
            <a:ext cx="5732835" cy="4050450"/>
          </a:xfrm>
          <a:prstGeom prst="rect">
            <a:avLst/>
          </a:prstGeom>
        </p:spPr>
      </p:pic>
    </p:spTree>
    <p:extLst>
      <p:ext uri="{BB962C8B-B14F-4D97-AF65-F5344CB8AC3E}">
        <p14:creationId xmlns:p14="http://schemas.microsoft.com/office/powerpoint/2010/main" val="4021885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1600" dirty="0" err="1"/>
              <a:t>Video</a:t>
            </a:r>
            <a:r>
              <a:rPr lang="fr-FR" sz="1600" dirty="0"/>
              <a:t> </a:t>
            </a:r>
            <a:r>
              <a:rPr lang="fr-FR" sz="1600" dirty="0" err="1"/>
              <a:t>SyStem</a:t>
            </a:r>
            <a:endParaRPr lang="en-GB" sz="1600" dirty="0"/>
          </a:p>
        </p:txBody>
      </p:sp>
      <p:sp>
        <p:nvSpPr>
          <p:cNvPr id="6" name="Footer Placeholder 5"/>
          <p:cNvSpPr>
            <a:spLocks noGrp="1"/>
          </p:cNvSpPr>
          <p:nvPr>
            <p:ph type="ftr" sz="quarter" idx="16"/>
          </p:nvPr>
        </p:nvSpPr>
        <p:spPr/>
        <p:txBody>
          <a:bodyPr/>
          <a:lstStyle/>
          <a:p>
            <a:r>
              <a:rPr lang="en-US"/>
              <a:t>ASD Workshop - 24 January 2023 - TID BIG T Marchial - ESRF Infrastructure - Status and Plans</a:t>
            </a:r>
            <a:endParaRPr lang="fr-FR" dirty="0"/>
          </a:p>
        </p:txBody>
      </p:sp>
      <p:pic>
        <p:nvPicPr>
          <p:cNvPr id="7" name="Picture 6"/>
          <p:cNvPicPr>
            <a:picLocks noChangeAspect="1"/>
          </p:cNvPicPr>
          <p:nvPr/>
        </p:nvPicPr>
        <p:blipFill>
          <a:blip r:embed="rId2"/>
          <a:stretch>
            <a:fillRect/>
          </a:stretch>
        </p:blipFill>
        <p:spPr>
          <a:xfrm>
            <a:off x="197514" y="805273"/>
            <a:ext cx="2214246" cy="1383440"/>
          </a:xfrm>
          <a:prstGeom prst="rect">
            <a:avLst/>
          </a:prstGeom>
        </p:spPr>
      </p:pic>
      <p:pic>
        <p:nvPicPr>
          <p:cNvPr id="8" name="Picture 7"/>
          <p:cNvPicPr>
            <a:picLocks noChangeAspect="1"/>
          </p:cNvPicPr>
          <p:nvPr/>
        </p:nvPicPr>
        <p:blipFill>
          <a:blip r:embed="rId3"/>
          <a:stretch>
            <a:fillRect/>
          </a:stretch>
        </p:blipFill>
        <p:spPr>
          <a:xfrm>
            <a:off x="251520" y="2101416"/>
            <a:ext cx="2160240" cy="1515168"/>
          </a:xfrm>
          <a:prstGeom prst="rect">
            <a:avLst/>
          </a:prstGeom>
        </p:spPr>
      </p:pic>
      <p:pic>
        <p:nvPicPr>
          <p:cNvPr id="9" name="Picture 8"/>
          <p:cNvPicPr>
            <a:picLocks noChangeAspect="1"/>
          </p:cNvPicPr>
          <p:nvPr/>
        </p:nvPicPr>
        <p:blipFill>
          <a:blip r:embed="rId4"/>
          <a:stretch>
            <a:fillRect/>
          </a:stretch>
        </p:blipFill>
        <p:spPr>
          <a:xfrm>
            <a:off x="251520" y="3721596"/>
            <a:ext cx="2193720" cy="1576257"/>
          </a:xfrm>
          <a:prstGeom prst="rect">
            <a:avLst/>
          </a:prstGeom>
        </p:spPr>
      </p:pic>
      <p:pic>
        <p:nvPicPr>
          <p:cNvPr id="10" name="Picture 9"/>
          <p:cNvPicPr>
            <a:picLocks noChangeAspect="1"/>
          </p:cNvPicPr>
          <p:nvPr/>
        </p:nvPicPr>
        <p:blipFill>
          <a:blip r:embed="rId5"/>
          <a:stretch>
            <a:fillRect/>
          </a:stretch>
        </p:blipFill>
        <p:spPr>
          <a:xfrm>
            <a:off x="2519772" y="805272"/>
            <a:ext cx="2214246" cy="1585510"/>
          </a:xfrm>
          <a:prstGeom prst="rect">
            <a:avLst/>
          </a:prstGeom>
        </p:spPr>
      </p:pic>
      <p:pic>
        <p:nvPicPr>
          <p:cNvPr id="11" name="Picture 10"/>
          <p:cNvPicPr>
            <a:picLocks noChangeAspect="1"/>
          </p:cNvPicPr>
          <p:nvPr/>
        </p:nvPicPr>
        <p:blipFill>
          <a:blip r:embed="rId6"/>
          <a:stretch>
            <a:fillRect/>
          </a:stretch>
        </p:blipFill>
        <p:spPr>
          <a:xfrm>
            <a:off x="2573778" y="2101416"/>
            <a:ext cx="2160240" cy="1510658"/>
          </a:xfrm>
          <a:prstGeom prst="rect">
            <a:avLst/>
          </a:prstGeom>
        </p:spPr>
      </p:pic>
      <p:sp>
        <p:nvSpPr>
          <p:cNvPr id="14" name="TextBox 13"/>
          <p:cNvSpPr txBox="1"/>
          <p:nvPr/>
        </p:nvSpPr>
        <p:spPr>
          <a:xfrm>
            <a:off x="5058054" y="1021296"/>
            <a:ext cx="3780420" cy="1985159"/>
          </a:xfrm>
          <a:prstGeom prst="rect">
            <a:avLst/>
          </a:prstGeom>
          <a:solidFill>
            <a:schemeClr val="bg1"/>
          </a:solidFill>
        </p:spPr>
        <p:txBody>
          <a:bodyPr wrap="square" rtlCol="0">
            <a:spAutoFit/>
          </a:bodyPr>
          <a:lstStyle/>
          <a:p>
            <a:r>
              <a:rPr lang="en-US" sz="1500" dirty="0"/>
              <a:t>6 cameras have been installed in the Technical zones to control the access from the beamlines’ side of the experimental hall.</a:t>
            </a:r>
          </a:p>
          <a:p>
            <a:endParaRPr lang="en-US" sz="1500" dirty="0"/>
          </a:p>
          <a:p>
            <a:r>
              <a:rPr lang="en-US" sz="1500" b="1" dirty="0"/>
              <a:t>The recording is done 24/24h - 7/7 days – 365 days/ year.</a:t>
            </a:r>
          </a:p>
          <a:p>
            <a:endParaRPr lang="en-GB" dirty="0"/>
          </a:p>
        </p:txBody>
      </p:sp>
    </p:spTree>
    <p:extLst>
      <p:ext uri="{BB962C8B-B14F-4D97-AF65-F5344CB8AC3E}">
        <p14:creationId xmlns:p14="http://schemas.microsoft.com/office/powerpoint/2010/main" val="341291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1600" dirty="0"/>
              <a:t>Access to the SRTU / SYTU / PINJ</a:t>
            </a:r>
            <a:endParaRPr lang="en-GB" sz="1600" dirty="0"/>
          </a:p>
        </p:txBody>
      </p:sp>
      <p:sp>
        <p:nvSpPr>
          <p:cNvPr id="5" name="Footer Placeholder 4"/>
          <p:cNvSpPr>
            <a:spLocks noGrp="1"/>
          </p:cNvSpPr>
          <p:nvPr>
            <p:ph type="ftr" sz="quarter" idx="16"/>
          </p:nvPr>
        </p:nvSpPr>
        <p:spPr/>
        <p:txBody>
          <a:bodyPr/>
          <a:lstStyle/>
          <a:p>
            <a:pPr>
              <a:defRPr/>
            </a:pPr>
            <a:r>
              <a:rPr lang="en-US"/>
              <a:t>ASD Workshop - 24 January 2023 - TID BIG T Marchial - ESRF Infrastructure - Status and Plans</a:t>
            </a:r>
            <a:endParaRPr lang="en-US" dirty="0"/>
          </a:p>
        </p:txBody>
      </p:sp>
      <p:pic>
        <p:nvPicPr>
          <p:cNvPr id="6" name="Picture 5" descr="C:\Users\sonzogni\Desktop\PINJ2.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561356"/>
            <a:ext cx="4502785" cy="3154045"/>
          </a:xfrm>
          <a:prstGeom prst="rect">
            <a:avLst/>
          </a:prstGeom>
          <a:noFill/>
          <a:ln>
            <a:noFill/>
          </a:ln>
        </p:spPr>
      </p:pic>
      <p:pic>
        <p:nvPicPr>
          <p:cNvPr id="7" name="Picture 6" descr="C:\Users\sonzogni\Desktop\IMG_20220817_154450.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2506" y="1897589"/>
            <a:ext cx="1823976" cy="2721997"/>
          </a:xfrm>
          <a:prstGeom prst="rect">
            <a:avLst/>
          </a:prstGeom>
          <a:noFill/>
          <a:ln>
            <a:noFill/>
          </a:ln>
        </p:spPr>
      </p:pic>
      <p:pic>
        <p:nvPicPr>
          <p:cNvPr id="8" name="Picture 7" descr="C:\Users\sonzogni\Desktop\Capture89.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7978" y="3289548"/>
            <a:ext cx="1935515" cy="1901079"/>
          </a:xfrm>
          <a:prstGeom prst="rect">
            <a:avLst/>
          </a:prstGeom>
          <a:ln>
            <a:noFill/>
          </a:ln>
          <a:effectLst>
            <a:outerShdw blurRad="292100" dist="139700" dir="2700000" algn="tl" rotWithShape="0">
              <a:srgbClr val="333333">
                <a:alpha val="65000"/>
              </a:srgbClr>
            </a:outerShdw>
          </a:effectLst>
        </p:spPr>
      </p:pic>
      <p:cxnSp>
        <p:nvCxnSpPr>
          <p:cNvPr id="9" name="Straight Arrow Connector 8"/>
          <p:cNvCxnSpPr/>
          <p:nvPr/>
        </p:nvCxnSpPr>
        <p:spPr>
          <a:xfrm>
            <a:off x="6416482" y="3721596"/>
            <a:ext cx="1539894" cy="5760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7200" y="670620"/>
            <a:ext cx="8165280" cy="1200329"/>
          </a:xfrm>
          <a:prstGeom prst="rect">
            <a:avLst/>
          </a:prstGeom>
          <a:noFill/>
        </p:spPr>
        <p:txBody>
          <a:bodyPr wrap="square" rtlCol="0">
            <a:spAutoFit/>
          </a:bodyPr>
          <a:lstStyle/>
          <a:p>
            <a:r>
              <a:rPr lang="en-GB" dirty="0"/>
              <a:t>In order to secure access to the SRTU, SYTU and PINJ tunnels during shutdowns, a door equipped with a SALTO system will be installed on each access chicanes (8 for the SRTU, 1 for SYTU, 1 for PINJ)</a:t>
            </a:r>
          </a:p>
          <a:p>
            <a:endParaRPr lang="en-GB" dirty="0"/>
          </a:p>
        </p:txBody>
      </p:sp>
    </p:spTree>
    <p:extLst>
      <p:ext uri="{BB962C8B-B14F-4D97-AF65-F5344CB8AC3E}">
        <p14:creationId xmlns:p14="http://schemas.microsoft.com/office/powerpoint/2010/main" val="3001234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5000"/>
              </a:lnSpc>
            </a:pPr>
            <a:r>
              <a:rPr lang="en-US" dirty="0"/>
              <a:t>ELECTRICAL ACTIVITIES</a:t>
            </a:r>
            <a:endParaRPr lang="en-GB" dirty="0"/>
          </a:p>
        </p:txBody>
      </p:sp>
      <p:sp>
        <p:nvSpPr>
          <p:cNvPr id="3" name="Content Placeholder 2"/>
          <p:cNvSpPr>
            <a:spLocks noGrp="1"/>
          </p:cNvSpPr>
          <p:nvPr>
            <p:ph idx="1"/>
          </p:nvPr>
        </p:nvSpPr>
        <p:spPr>
          <a:xfrm>
            <a:off x="2051720" y="1057300"/>
            <a:ext cx="5184576" cy="1728192"/>
          </a:xfrm>
          <a:ln>
            <a:solidFill>
              <a:schemeClr val="tx1"/>
            </a:solidFill>
          </a:ln>
        </p:spPr>
        <p:txBody>
          <a:bodyPr/>
          <a:lstStyle/>
          <a:p>
            <a:pPr algn="ctr"/>
            <a:r>
              <a:rPr lang="en-GB" u="sng" dirty="0">
                <a:solidFill>
                  <a:schemeClr val="tx1"/>
                </a:solidFill>
              </a:rPr>
              <a:t>Electrical activities</a:t>
            </a:r>
          </a:p>
          <a:p>
            <a:pPr algn="ctr"/>
            <a:r>
              <a:rPr lang="en-GB" dirty="0">
                <a:solidFill>
                  <a:schemeClr val="tx1"/>
                </a:solidFill>
              </a:rPr>
              <a:t>Interventions on damaged cables in the SRTU</a:t>
            </a:r>
          </a:p>
        </p:txBody>
      </p:sp>
      <p:sp>
        <p:nvSpPr>
          <p:cNvPr id="4" name="Footer Placeholder 3"/>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sp>
        <p:nvSpPr>
          <p:cNvPr id="5" name="Rectangle 4"/>
          <p:cNvSpPr/>
          <p:nvPr/>
        </p:nvSpPr>
        <p:spPr>
          <a:xfrm rot="20696477">
            <a:off x="1115220" y="2942904"/>
            <a:ext cx="6913559" cy="1200329"/>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See Isabelle’s Talk this afternoon</a:t>
            </a:r>
          </a:p>
          <a:p>
            <a:pPr algn="ctr"/>
            <a:r>
              <a:rPr lang="en-US" sz="3600" dirty="0">
                <a:ln w="0"/>
                <a:effectLst>
                  <a:outerShdw blurRad="38100" dist="19050" dir="2700000" algn="tl" rotWithShape="0">
                    <a:schemeClr val="dk1">
                      <a:alpha val="40000"/>
                    </a:schemeClr>
                  </a:outerShdw>
                </a:effectLst>
              </a:rPr>
              <a:t>For more details</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22050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CABLING: Intervention  on damaged cables</a:t>
            </a:r>
          </a:p>
        </p:txBody>
      </p:sp>
      <p:pic>
        <p:nvPicPr>
          <p:cNvPr id="7" name="Picture Placeholder 6"/>
          <p:cNvPicPr>
            <a:picLocks noGrp="1" noChangeAspect="1"/>
          </p:cNvPicPr>
          <p:nvPr>
            <p:ph type="pic" sz="quarter" idx="13"/>
          </p:nvPr>
        </p:nvPicPr>
        <p:blipFill>
          <a:blip r:embed="rId2"/>
          <a:srcRect t="3783" b="3783"/>
          <a:stretch>
            <a:fillRect/>
          </a:stretch>
        </p:blipFill>
        <p:spPr>
          <a:xfrm>
            <a:off x="197514" y="805272"/>
            <a:ext cx="2574000" cy="2673000"/>
          </a:xfrm>
          <a:prstGeom prst="rect">
            <a:avLst/>
          </a:prstGeom>
        </p:spPr>
      </p:pic>
      <p:sp>
        <p:nvSpPr>
          <p:cNvPr id="9" name="TextBox 8"/>
          <p:cNvSpPr txBox="1"/>
          <p:nvPr/>
        </p:nvSpPr>
        <p:spPr>
          <a:xfrm>
            <a:off x="143508" y="3613584"/>
            <a:ext cx="4590510" cy="1477328"/>
          </a:xfrm>
          <a:prstGeom prst="rect">
            <a:avLst/>
          </a:prstGeom>
          <a:noFill/>
        </p:spPr>
        <p:txBody>
          <a:bodyPr wrap="square" rtlCol="0">
            <a:spAutoFit/>
          </a:bodyPr>
          <a:lstStyle/>
          <a:p>
            <a:r>
              <a:rPr lang="en-US" sz="900" dirty="0"/>
              <a:t>Since 2021, about </a:t>
            </a:r>
            <a:r>
              <a:rPr lang="en-US" sz="900" b="1" dirty="0"/>
              <a:t>150</a:t>
            </a:r>
            <a:r>
              <a:rPr lang="en-US" sz="900" dirty="0"/>
              <a:t> interventions on cables have been carried out. </a:t>
            </a:r>
          </a:p>
          <a:p>
            <a:r>
              <a:rPr lang="en-US" sz="900" dirty="0"/>
              <a:t>Interventions on ID cables are the most difficult for the following reasons:</a:t>
            </a:r>
          </a:p>
          <a:p>
            <a:pPr marL="128588" indent="-128588">
              <a:buFont typeface="Arial" panose="020B0604020202020204" pitchFamily="34" charset="0"/>
              <a:buChar char="•"/>
            </a:pPr>
            <a:r>
              <a:rPr lang="en-US" sz="900" dirty="0"/>
              <a:t>It requires working inside the SRTU</a:t>
            </a:r>
          </a:p>
          <a:p>
            <a:pPr marL="128588" indent="-128588">
              <a:buFont typeface="Arial" panose="020B0604020202020204" pitchFamily="34" charset="0"/>
              <a:buChar char="•"/>
            </a:pPr>
            <a:r>
              <a:rPr lang="en-US" sz="900" dirty="0"/>
              <a:t>Multi-wires connectors must be installed</a:t>
            </a:r>
          </a:p>
          <a:p>
            <a:pPr marL="128588" indent="-128588">
              <a:buFont typeface="Arial" panose="020B0604020202020204" pitchFamily="34" charset="0"/>
              <a:buChar char="•"/>
            </a:pPr>
            <a:r>
              <a:rPr lang="en-US" sz="900" dirty="0"/>
              <a:t>The delivery time for the connectors is about 20 weeks.</a:t>
            </a:r>
          </a:p>
          <a:p>
            <a:endParaRPr lang="en-US" sz="900" dirty="0"/>
          </a:p>
          <a:p>
            <a:r>
              <a:rPr lang="en-US" sz="900" dirty="0"/>
              <a:t>In 2023, it is planned to create 209 cable extensions for ID equipment.</a:t>
            </a:r>
          </a:p>
          <a:p>
            <a:endParaRPr lang="en-US" sz="900" dirty="0"/>
          </a:p>
          <a:p>
            <a:r>
              <a:rPr lang="en-US" sz="900" dirty="0"/>
              <a:t>At the time being, BIG does not have any information on the number of cables to be replaced for VA and FE group equipment.</a:t>
            </a:r>
            <a:endParaRPr lang="fr-FR" sz="900" dirty="0"/>
          </a:p>
        </p:txBody>
      </p:sp>
      <p:pic>
        <p:nvPicPr>
          <p:cNvPr id="3" name="Picture 2"/>
          <p:cNvPicPr>
            <a:picLocks noChangeAspect="1"/>
          </p:cNvPicPr>
          <p:nvPr/>
        </p:nvPicPr>
        <p:blipFill>
          <a:blip r:embed="rId3"/>
          <a:stretch>
            <a:fillRect/>
          </a:stretch>
        </p:blipFill>
        <p:spPr>
          <a:xfrm>
            <a:off x="3437875" y="805272"/>
            <a:ext cx="5356919" cy="2754306"/>
          </a:xfrm>
          <a:prstGeom prst="rect">
            <a:avLst/>
          </a:prstGeom>
        </p:spPr>
      </p:pic>
      <p:graphicFrame>
        <p:nvGraphicFramePr>
          <p:cNvPr id="12" name="Table 11"/>
          <p:cNvGraphicFramePr>
            <a:graphicFrameLocks noGrp="1"/>
          </p:cNvGraphicFramePr>
          <p:nvPr/>
        </p:nvGraphicFramePr>
        <p:xfrm>
          <a:off x="5004048" y="3937620"/>
          <a:ext cx="3362326" cy="1034416"/>
        </p:xfrm>
        <a:graphic>
          <a:graphicData uri="http://schemas.openxmlformats.org/drawingml/2006/table">
            <a:tbl>
              <a:tblPr>
                <a:tableStyleId>{5C22544A-7EE6-4342-B048-85BDC9FD1C3A}</a:tableStyleId>
              </a:tblPr>
              <a:tblGrid>
                <a:gridCol w="849505">
                  <a:extLst>
                    <a:ext uri="{9D8B030D-6E8A-4147-A177-3AD203B41FA5}">
                      <a16:colId xmlns:a16="http://schemas.microsoft.com/office/drawing/2014/main" val="876522823"/>
                    </a:ext>
                  </a:extLst>
                </a:gridCol>
                <a:gridCol w="824681">
                  <a:extLst>
                    <a:ext uri="{9D8B030D-6E8A-4147-A177-3AD203B41FA5}">
                      <a16:colId xmlns:a16="http://schemas.microsoft.com/office/drawing/2014/main" val="274616569"/>
                    </a:ext>
                  </a:extLst>
                </a:gridCol>
                <a:gridCol w="783905">
                  <a:extLst>
                    <a:ext uri="{9D8B030D-6E8A-4147-A177-3AD203B41FA5}">
                      <a16:colId xmlns:a16="http://schemas.microsoft.com/office/drawing/2014/main" val="742098462"/>
                    </a:ext>
                  </a:extLst>
                </a:gridCol>
                <a:gridCol w="904235">
                  <a:extLst>
                    <a:ext uri="{9D8B030D-6E8A-4147-A177-3AD203B41FA5}">
                      <a16:colId xmlns:a16="http://schemas.microsoft.com/office/drawing/2014/main" val="3111190328"/>
                    </a:ext>
                  </a:extLst>
                </a:gridCol>
              </a:tblGrid>
              <a:tr h="258604">
                <a:tc>
                  <a:txBody>
                    <a:bodyPr/>
                    <a:lstStyle/>
                    <a:p>
                      <a:pPr algn="ctr" fontAlgn="b"/>
                      <a:r>
                        <a:rPr lang="en-GB" sz="800" u="none" strike="noStrike" dirty="0">
                          <a:effectLst/>
                        </a:rPr>
                        <a:t>Group</a:t>
                      </a:r>
                      <a:endParaRPr lang="en-GB" sz="800" b="1" i="0" u="none" strike="noStrike" dirty="0">
                        <a:solidFill>
                          <a:srgbClr val="FFFFFF"/>
                        </a:solidFill>
                        <a:effectLst/>
                        <a:latin typeface="Calibri" panose="020F0502020204030204" pitchFamily="34" charset="0"/>
                      </a:endParaRPr>
                    </a:p>
                  </a:txBody>
                  <a:tcPr marL="7144" marR="7144" marT="7144" marB="0" anchor="ctr"/>
                </a:tc>
                <a:tc>
                  <a:txBody>
                    <a:bodyPr/>
                    <a:lstStyle/>
                    <a:p>
                      <a:pPr algn="ctr" fontAlgn="b"/>
                      <a:r>
                        <a:rPr lang="en-GB" sz="800" u="none" strike="noStrike" dirty="0">
                          <a:effectLst/>
                        </a:rPr>
                        <a:t>2021 and 2022 Expense</a:t>
                      </a:r>
                      <a:endParaRPr lang="en-GB" sz="800" b="1" i="0" u="none" strike="noStrike" dirty="0">
                        <a:solidFill>
                          <a:srgbClr val="FFFFFF"/>
                        </a:solidFill>
                        <a:effectLst/>
                        <a:latin typeface="Calibri" panose="020F0502020204030204" pitchFamily="34" charset="0"/>
                      </a:endParaRPr>
                    </a:p>
                  </a:txBody>
                  <a:tcPr marL="7144" marR="7144" marT="7144" marB="0" anchor="ctr"/>
                </a:tc>
                <a:tc>
                  <a:txBody>
                    <a:bodyPr/>
                    <a:lstStyle/>
                    <a:p>
                      <a:pPr lvl="0" algn="ctr" fontAlgn="b"/>
                      <a:r>
                        <a:rPr lang="en-GB" sz="800" u="none" strike="noStrike" dirty="0">
                          <a:effectLst/>
                        </a:rPr>
                        <a:t>Number of cables</a:t>
                      </a:r>
                      <a:endParaRPr lang="en-GB" sz="800" b="1" i="0" u="none" strike="noStrike" dirty="0">
                        <a:solidFill>
                          <a:srgbClr val="FFFFFF"/>
                        </a:solidFill>
                        <a:effectLst/>
                        <a:latin typeface="Calibri" panose="020F0502020204030204" pitchFamily="34" charset="0"/>
                      </a:endParaRPr>
                    </a:p>
                  </a:txBody>
                  <a:tcPr marL="7144" marR="7144" marT="7144" marB="0" anchor="b"/>
                </a:tc>
                <a:tc>
                  <a:txBody>
                    <a:bodyPr/>
                    <a:lstStyle/>
                    <a:p>
                      <a:pPr algn="l" fontAlgn="b"/>
                      <a:r>
                        <a:rPr lang="en-GB" sz="800" u="none" strike="noStrike" dirty="0">
                          <a:effectLst/>
                        </a:rPr>
                        <a:t>Average amount</a:t>
                      </a:r>
                      <a:endParaRPr lang="en-GB" sz="800" b="1" i="0" u="none" strike="noStrike" dirty="0">
                        <a:solidFill>
                          <a:srgbClr val="FFFFFF"/>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749318920"/>
                  </a:ext>
                </a:extLst>
              </a:tr>
              <a:tr h="258604">
                <a:tc>
                  <a:txBody>
                    <a:bodyPr/>
                    <a:lstStyle/>
                    <a:p>
                      <a:pPr algn="ctr" fontAlgn="b"/>
                      <a:r>
                        <a:rPr lang="en-GB" sz="800" u="none" strike="noStrike" dirty="0">
                          <a:effectLst/>
                        </a:rPr>
                        <a:t>FE</a:t>
                      </a:r>
                      <a:endParaRPr lang="en-GB"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GB" sz="800" u="none" strike="noStrike" dirty="0">
                          <a:effectLst/>
                        </a:rPr>
                        <a:t>     20 768,20 € </a:t>
                      </a:r>
                      <a:endParaRPr lang="en-GB" sz="800" b="0" i="0" u="none" strike="noStrike" dirty="0">
                        <a:solidFill>
                          <a:srgbClr val="000000"/>
                        </a:solidFill>
                        <a:effectLst/>
                        <a:latin typeface="Calibri" panose="020F0502020204030204" pitchFamily="34" charset="0"/>
                      </a:endParaRPr>
                    </a:p>
                  </a:txBody>
                  <a:tcPr marL="7144" marR="7144" marT="7144" marB="0" anchor="b"/>
                </a:tc>
                <a:tc>
                  <a:txBody>
                    <a:bodyPr/>
                    <a:lstStyle/>
                    <a:p>
                      <a:pPr lvl="0" algn="ctr" fontAlgn="b"/>
                      <a:r>
                        <a:rPr lang="en-GB" sz="800" u="none" strike="noStrike" dirty="0">
                          <a:effectLst/>
                        </a:rPr>
                        <a:t>48</a:t>
                      </a:r>
                      <a:endParaRPr lang="en-GB"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GB" sz="800" u="none" strike="noStrike">
                          <a:effectLst/>
                        </a:rPr>
                        <a:t>                       432,67 € </a:t>
                      </a:r>
                      <a:endParaRPr lang="en-GB"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116437784"/>
                  </a:ext>
                </a:extLst>
              </a:tr>
              <a:tr h="258604">
                <a:tc>
                  <a:txBody>
                    <a:bodyPr/>
                    <a:lstStyle/>
                    <a:p>
                      <a:pPr algn="ctr" fontAlgn="b"/>
                      <a:r>
                        <a:rPr lang="en-GB" sz="800" u="none" strike="noStrike" dirty="0">
                          <a:effectLst/>
                        </a:rPr>
                        <a:t>ID</a:t>
                      </a:r>
                      <a:endParaRPr lang="en-GB" sz="8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GB" sz="800" u="none" strike="noStrike">
                          <a:effectLst/>
                        </a:rPr>
                        <a:t>     26 903,42 € </a:t>
                      </a:r>
                      <a:endParaRPr lang="en-GB" sz="800" b="1" i="0" u="none" strike="noStrike">
                        <a:solidFill>
                          <a:srgbClr val="000000"/>
                        </a:solidFill>
                        <a:effectLst/>
                        <a:latin typeface="Calibri" panose="020F0502020204030204" pitchFamily="34" charset="0"/>
                      </a:endParaRPr>
                    </a:p>
                  </a:txBody>
                  <a:tcPr marL="7144" marR="7144" marT="7144" marB="0" anchor="b"/>
                </a:tc>
                <a:tc>
                  <a:txBody>
                    <a:bodyPr/>
                    <a:lstStyle/>
                    <a:p>
                      <a:pPr lvl="0" algn="ctr" fontAlgn="b"/>
                      <a:r>
                        <a:rPr lang="en-GB" sz="800" u="none" strike="noStrike" dirty="0">
                          <a:effectLst/>
                        </a:rPr>
                        <a:t>70</a:t>
                      </a:r>
                      <a:endParaRPr lang="en-GB"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GB" sz="800" u="none" strike="noStrike">
                          <a:effectLst/>
                        </a:rPr>
                        <a:t>                       384,33 € </a:t>
                      </a:r>
                      <a:endParaRPr lang="en-GB"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782680977"/>
                  </a:ext>
                </a:extLst>
              </a:tr>
              <a:tr h="258604">
                <a:tc>
                  <a:txBody>
                    <a:bodyPr/>
                    <a:lstStyle/>
                    <a:p>
                      <a:pPr algn="ctr" fontAlgn="b"/>
                      <a:r>
                        <a:rPr lang="en-GB" sz="800" u="none" strike="noStrike" dirty="0">
                          <a:effectLst/>
                        </a:rPr>
                        <a:t>VA</a:t>
                      </a:r>
                      <a:endParaRPr lang="en-GB"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GB" sz="800" u="none" strike="noStrike">
                          <a:effectLst/>
                        </a:rPr>
                        <a:t>     13 554,95 € </a:t>
                      </a:r>
                      <a:endParaRPr lang="en-GB" sz="800" b="0" i="0" u="none" strike="noStrike">
                        <a:solidFill>
                          <a:srgbClr val="000000"/>
                        </a:solidFill>
                        <a:effectLst/>
                        <a:latin typeface="Calibri" panose="020F0502020204030204" pitchFamily="34" charset="0"/>
                      </a:endParaRPr>
                    </a:p>
                  </a:txBody>
                  <a:tcPr marL="7144" marR="7144" marT="7144" marB="0" anchor="b"/>
                </a:tc>
                <a:tc>
                  <a:txBody>
                    <a:bodyPr/>
                    <a:lstStyle/>
                    <a:p>
                      <a:pPr lvl="0" algn="ctr" fontAlgn="b"/>
                      <a:r>
                        <a:rPr lang="en-GB" sz="800" u="none" strike="noStrike" dirty="0">
                          <a:effectLst/>
                        </a:rPr>
                        <a:t>29</a:t>
                      </a:r>
                      <a:endParaRPr lang="en-GB"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GB" sz="800" u="none" strike="noStrike" dirty="0">
                          <a:effectLst/>
                        </a:rPr>
                        <a:t>                       467,41 € </a:t>
                      </a:r>
                      <a:endParaRPr lang="en-GB"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015600436"/>
                  </a:ext>
                </a:extLst>
              </a:tr>
            </a:tbl>
          </a:graphicData>
        </a:graphic>
      </p:graphicFrame>
      <p:sp>
        <p:nvSpPr>
          <p:cNvPr id="11" name="Footer Placeholder 4"/>
          <p:cNvSpPr>
            <a:spLocks noGrp="1"/>
          </p:cNvSpPr>
          <p:nvPr>
            <p:ph type="ftr" sz="quarter" idx="16"/>
          </p:nvPr>
        </p:nvSpPr>
        <p:spPr>
          <a:xfrm>
            <a:off x="630238" y="5402263"/>
            <a:ext cx="6119812" cy="177800"/>
          </a:xfrm>
        </p:spPr>
        <p:txBody>
          <a:bodyPr/>
          <a:lstStyle/>
          <a:p>
            <a:pPr>
              <a:defRPr/>
            </a:pPr>
            <a:r>
              <a:rPr lang="en-US"/>
              <a:t>ASD Workshop - 24 January 2023 - TID BIG T Marchial - ESRF Infrastructure - Status and Plans</a:t>
            </a:r>
            <a:endParaRPr lang="en-US" dirty="0"/>
          </a:p>
        </p:txBody>
      </p:sp>
    </p:spTree>
    <p:extLst>
      <p:ext uri="{BB962C8B-B14F-4D97-AF65-F5344CB8AC3E}">
        <p14:creationId xmlns:p14="http://schemas.microsoft.com/office/powerpoint/2010/main" val="3134265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a:t>CABLING: Intervention  on damaged cables</a:t>
            </a:r>
          </a:p>
        </p:txBody>
      </p:sp>
      <p:sp>
        <p:nvSpPr>
          <p:cNvPr id="9" name="TextBox 8"/>
          <p:cNvSpPr txBox="1"/>
          <p:nvPr/>
        </p:nvSpPr>
        <p:spPr>
          <a:xfrm>
            <a:off x="251520" y="4315663"/>
            <a:ext cx="8586954" cy="507831"/>
          </a:xfrm>
          <a:prstGeom prst="rect">
            <a:avLst/>
          </a:prstGeom>
          <a:noFill/>
        </p:spPr>
        <p:txBody>
          <a:bodyPr wrap="square" rtlCol="0">
            <a:spAutoFit/>
          </a:bodyPr>
          <a:lstStyle/>
          <a:p>
            <a:r>
              <a:rPr lang="en-US" sz="900" dirty="0"/>
              <a:t>The repartition of the damaged cables over the cells did not show any clear tendency.</a:t>
            </a:r>
          </a:p>
          <a:p>
            <a:endParaRPr lang="en-US" sz="900" dirty="0"/>
          </a:p>
          <a:p>
            <a:r>
              <a:rPr lang="en-US" sz="900" dirty="0"/>
              <a:t> But on the other hand, the repartition of the cables according to the types of equipment clearly shows that the damage occurs mostly in the straight sections areas</a:t>
            </a:r>
            <a:endParaRPr lang="fr-FR" sz="900" dirty="0"/>
          </a:p>
        </p:txBody>
      </p:sp>
      <p:pic>
        <p:nvPicPr>
          <p:cNvPr id="16" name="Picture 15"/>
          <p:cNvPicPr>
            <a:picLocks noChangeAspect="1"/>
          </p:cNvPicPr>
          <p:nvPr/>
        </p:nvPicPr>
        <p:blipFill>
          <a:blip r:embed="rId2"/>
          <a:stretch>
            <a:fillRect/>
          </a:stretch>
        </p:blipFill>
        <p:spPr>
          <a:xfrm>
            <a:off x="4896037" y="1345332"/>
            <a:ext cx="4054577" cy="2591937"/>
          </a:xfrm>
          <a:prstGeom prst="rect">
            <a:avLst/>
          </a:prstGeom>
        </p:spPr>
      </p:pic>
      <p:pic>
        <p:nvPicPr>
          <p:cNvPr id="17" name="Picture 16"/>
          <p:cNvPicPr>
            <a:picLocks noChangeAspect="1"/>
          </p:cNvPicPr>
          <p:nvPr/>
        </p:nvPicPr>
        <p:blipFill>
          <a:blip r:embed="rId3"/>
          <a:stretch>
            <a:fillRect/>
          </a:stretch>
        </p:blipFill>
        <p:spPr>
          <a:xfrm>
            <a:off x="251521" y="1291326"/>
            <a:ext cx="4579448" cy="2484276"/>
          </a:xfrm>
          <a:prstGeom prst="rect">
            <a:avLst/>
          </a:prstGeom>
        </p:spPr>
      </p:pic>
      <p:sp>
        <p:nvSpPr>
          <p:cNvPr id="8" name="Footer Placeholder 4"/>
          <p:cNvSpPr>
            <a:spLocks noGrp="1"/>
          </p:cNvSpPr>
          <p:nvPr>
            <p:ph type="ftr" sz="quarter" idx="16"/>
          </p:nvPr>
        </p:nvSpPr>
        <p:spPr>
          <a:xfrm>
            <a:off x="630238" y="5402263"/>
            <a:ext cx="6119812" cy="177800"/>
          </a:xfrm>
        </p:spPr>
        <p:txBody>
          <a:bodyPr/>
          <a:lstStyle/>
          <a:p>
            <a:pPr>
              <a:defRPr/>
            </a:pPr>
            <a:r>
              <a:rPr lang="en-US"/>
              <a:t>ASD Workshop - 24 January 2023 - TID BIG T Marchial - ESRF Infrastructure - Status and Plans</a:t>
            </a:r>
            <a:endParaRPr lang="en-US" dirty="0"/>
          </a:p>
        </p:txBody>
      </p:sp>
    </p:spTree>
    <p:extLst>
      <p:ext uri="{BB962C8B-B14F-4D97-AF65-F5344CB8AC3E}">
        <p14:creationId xmlns:p14="http://schemas.microsoft.com/office/powerpoint/2010/main" val="1291162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HVAC AND FLUIDS ACTIVITIES</a:t>
            </a:r>
            <a:endParaRPr lang="en-GB" dirty="0"/>
          </a:p>
        </p:txBody>
      </p:sp>
      <p:sp>
        <p:nvSpPr>
          <p:cNvPr id="3" name="Content Placeholder 2"/>
          <p:cNvSpPr>
            <a:spLocks noGrp="1"/>
          </p:cNvSpPr>
          <p:nvPr>
            <p:ph idx="1"/>
          </p:nvPr>
        </p:nvSpPr>
        <p:spPr>
          <a:xfrm>
            <a:off x="2051720" y="1057300"/>
            <a:ext cx="5184576" cy="1728192"/>
          </a:xfrm>
          <a:ln>
            <a:solidFill>
              <a:schemeClr val="tx1"/>
            </a:solidFill>
          </a:ln>
        </p:spPr>
        <p:txBody>
          <a:bodyPr/>
          <a:lstStyle/>
          <a:p>
            <a:pPr algn="ctr"/>
            <a:r>
              <a:rPr lang="en-GB" u="sng" dirty="0">
                <a:solidFill>
                  <a:schemeClr val="tx1"/>
                </a:solidFill>
              </a:rPr>
              <a:t>HVAC and Fluids activities</a:t>
            </a:r>
          </a:p>
          <a:p>
            <a:pPr algn="ctr"/>
            <a:r>
              <a:rPr lang="en-GB" dirty="0">
                <a:solidFill>
                  <a:schemeClr val="tx1"/>
                </a:solidFill>
              </a:rPr>
              <a:t>SRE - Cooling System of the machine </a:t>
            </a:r>
          </a:p>
          <a:p>
            <a:pPr algn="ctr"/>
            <a:r>
              <a:rPr lang="en-GB" dirty="0">
                <a:solidFill>
                  <a:schemeClr val="tx1"/>
                </a:solidFill>
              </a:rPr>
              <a:t>Status and Review of the works done in 2022</a:t>
            </a:r>
          </a:p>
          <a:p>
            <a:pPr algn="ctr"/>
            <a:r>
              <a:rPr lang="en-US" dirty="0">
                <a:solidFill>
                  <a:schemeClr val="tx1"/>
                </a:solidFill>
              </a:rPr>
              <a:t>Perspective for the forthcoming year</a:t>
            </a:r>
          </a:p>
        </p:txBody>
      </p:sp>
      <p:sp>
        <p:nvSpPr>
          <p:cNvPr id="4" name="Footer Placeholder 3"/>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spTree>
    <p:extLst>
      <p:ext uri="{BB962C8B-B14F-4D97-AF65-F5344CB8AC3E}">
        <p14:creationId xmlns:p14="http://schemas.microsoft.com/office/powerpoint/2010/main" val="975212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DEEB7-FCAA-4CBD-BFBE-9450F35A6972}"/>
              </a:ext>
            </a:extLst>
          </p:cNvPr>
          <p:cNvSpPr>
            <a:spLocks noGrp="1"/>
          </p:cNvSpPr>
          <p:nvPr>
            <p:ph type="title"/>
          </p:nvPr>
        </p:nvSpPr>
        <p:spPr/>
        <p:txBody>
          <a:bodyPr/>
          <a:lstStyle/>
          <a:p>
            <a:r>
              <a:rPr lang="en-US" dirty="0"/>
              <a:t>SRTU cooling system (SRE)</a:t>
            </a:r>
          </a:p>
        </p:txBody>
      </p:sp>
      <p:sp>
        <p:nvSpPr>
          <p:cNvPr id="83" name="ZoneTexte 82">
            <a:extLst>
              <a:ext uri="{FF2B5EF4-FFF2-40B4-BE49-F238E27FC236}">
                <a16:creationId xmlns:a16="http://schemas.microsoft.com/office/drawing/2014/main" id="{8A7A2ECE-AD76-46BD-BAF6-47B50456A9EB}"/>
              </a:ext>
            </a:extLst>
          </p:cNvPr>
          <p:cNvSpPr txBox="1"/>
          <p:nvPr/>
        </p:nvSpPr>
        <p:spPr>
          <a:xfrm>
            <a:off x="179512" y="986463"/>
            <a:ext cx="1909485" cy="416893"/>
          </a:xfrm>
          <a:prstGeom prst="rect">
            <a:avLst/>
          </a:prstGeom>
          <a:noFill/>
        </p:spPr>
        <p:txBody>
          <a:bodyPr wrap="square" rtlCol="0">
            <a:spAutoFit/>
          </a:bodyPr>
          <a:lstStyle/>
          <a:p>
            <a:pPr algn="ctr"/>
            <a:r>
              <a:rPr lang="fr-FR" dirty="0"/>
              <a:t>Drac river</a:t>
            </a:r>
          </a:p>
        </p:txBody>
      </p:sp>
      <p:sp>
        <p:nvSpPr>
          <p:cNvPr id="87" name="ZoneTexte 86">
            <a:extLst>
              <a:ext uri="{FF2B5EF4-FFF2-40B4-BE49-F238E27FC236}">
                <a16:creationId xmlns:a16="http://schemas.microsoft.com/office/drawing/2014/main" id="{5769D32B-2BE3-4582-A234-0C6960B8AB46}"/>
              </a:ext>
            </a:extLst>
          </p:cNvPr>
          <p:cNvSpPr txBox="1"/>
          <p:nvPr/>
        </p:nvSpPr>
        <p:spPr>
          <a:xfrm>
            <a:off x="6812366" y="986462"/>
            <a:ext cx="1909485" cy="369332"/>
          </a:xfrm>
          <a:prstGeom prst="rect">
            <a:avLst/>
          </a:prstGeom>
          <a:noFill/>
        </p:spPr>
        <p:txBody>
          <a:bodyPr wrap="square" rtlCol="0">
            <a:spAutoFit/>
          </a:bodyPr>
          <a:lstStyle/>
          <a:p>
            <a:pPr algn="ctr"/>
            <a:r>
              <a:rPr lang="fr-FR" dirty="0"/>
              <a:t>SRTU-SYTU…</a:t>
            </a:r>
          </a:p>
        </p:txBody>
      </p:sp>
      <p:grpSp>
        <p:nvGrpSpPr>
          <p:cNvPr id="109" name="Groupe 108">
            <a:extLst>
              <a:ext uri="{FF2B5EF4-FFF2-40B4-BE49-F238E27FC236}">
                <a16:creationId xmlns:a16="http://schemas.microsoft.com/office/drawing/2014/main" id="{15B6FAC9-1151-40FA-A29E-CBA36D454D41}"/>
              </a:ext>
            </a:extLst>
          </p:cNvPr>
          <p:cNvGrpSpPr>
            <a:grpSpLocks noChangeAspect="1"/>
          </p:cNvGrpSpPr>
          <p:nvPr/>
        </p:nvGrpSpPr>
        <p:grpSpPr>
          <a:xfrm>
            <a:off x="216613" y="1857292"/>
            <a:ext cx="8748000" cy="1416836"/>
            <a:chOff x="520133" y="2968345"/>
            <a:chExt cx="8226332" cy="1329315"/>
          </a:xfrm>
        </p:grpSpPr>
        <p:pic>
          <p:nvPicPr>
            <p:cNvPr id="5" name="Picture 84" descr="ESRF | WayForLight">
              <a:extLst>
                <a:ext uri="{FF2B5EF4-FFF2-40B4-BE49-F238E27FC236}">
                  <a16:creationId xmlns:a16="http://schemas.microsoft.com/office/drawing/2014/main" id="{BEE03FCE-076B-4C52-9441-730B6C5517C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829949" y="2986126"/>
              <a:ext cx="1916516" cy="12868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3">
              <a:extLst>
                <a:ext uri="{FF2B5EF4-FFF2-40B4-BE49-F238E27FC236}">
                  <a16:creationId xmlns:a16="http://schemas.microsoft.com/office/drawing/2014/main" id="{FDB9F8D9-A2DB-44D5-B137-A6786B2C064B}"/>
                </a:ext>
              </a:extLst>
            </p:cNvPr>
            <p:cNvSpPr>
              <a:spLocks noChangeArrowheads="1"/>
            </p:cNvSpPr>
            <p:nvPr/>
          </p:nvSpPr>
          <p:spPr bwMode="auto">
            <a:xfrm>
              <a:off x="2671910" y="3929236"/>
              <a:ext cx="540237" cy="348942"/>
            </a:xfrm>
            <a:prstGeom prst="rect">
              <a:avLst/>
            </a:prstGeom>
            <a:solidFill>
              <a:srgbClr val="8EAA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fr-FR"/>
            </a:p>
          </p:txBody>
        </p:sp>
        <p:sp>
          <p:nvSpPr>
            <p:cNvPr id="7" name="Text Box 82">
              <a:extLst>
                <a:ext uri="{FF2B5EF4-FFF2-40B4-BE49-F238E27FC236}">
                  <a16:creationId xmlns:a16="http://schemas.microsoft.com/office/drawing/2014/main" id="{2F5D34AE-0220-4255-B959-58524DD3FE2F}"/>
                </a:ext>
              </a:extLst>
            </p:cNvPr>
            <p:cNvSpPr txBox="1">
              <a:spLocks noChangeArrowheads="1"/>
            </p:cNvSpPr>
            <p:nvPr/>
          </p:nvSpPr>
          <p:spPr bwMode="auto">
            <a:xfrm>
              <a:off x="3482828" y="3021263"/>
              <a:ext cx="200154" cy="14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defTabSz="761970"/>
              <a:endParaRPr lang="en-GB" altLang="fr-FR" sz="1500" dirty="0"/>
            </a:p>
          </p:txBody>
        </p:sp>
        <p:sp>
          <p:nvSpPr>
            <p:cNvPr id="8" name="Line 80">
              <a:extLst>
                <a:ext uri="{FF2B5EF4-FFF2-40B4-BE49-F238E27FC236}">
                  <a16:creationId xmlns:a16="http://schemas.microsoft.com/office/drawing/2014/main" id="{99E74E48-8500-402F-9E25-D421C1CF4500}"/>
                </a:ext>
              </a:extLst>
            </p:cNvPr>
            <p:cNvSpPr>
              <a:spLocks noChangeShapeType="1"/>
            </p:cNvSpPr>
            <p:nvPr/>
          </p:nvSpPr>
          <p:spPr bwMode="auto">
            <a:xfrm flipH="1">
              <a:off x="2425167" y="3167558"/>
              <a:ext cx="1915280" cy="0"/>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9" name="Line 79">
              <a:extLst>
                <a:ext uri="{FF2B5EF4-FFF2-40B4-BE49-F238E27FC236}">
                  <a16:creationId xmlns:a16="http://schemas.microsoft.com/office/drawing/2014/main" id="{B613DA17-4AFA-4552-BD41-EDD100B5EE44}"/>
                </a:ext>
              </a:extLst>
            </p:cNvPr>
            <p:cNvSpPr>
              <a:spLocks noChangeShapeType="1"/>
            </p:cNvSpPr>
            <p:nvPr/>
          </p:nvSpPr>
          <p:spPr bwMode="auto">
            <a:xfrm>
              <a:off x="3897630" y="3167559"/>
              <a:ext cx="0" cy="600461"/>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0" name="Line 78">
              <a:extLst>
                <a:ext uri="{FF2B5EF4-FFF2-40B4-BE49-F238E27FC236}">
                  <a16:creationId xmlns:a16="http://schemas.microsoft.com/office/drawing/2014/main" id="{5A6FA48A-238A-4C95-9EA7-211012A436F4}"/>
                </a:ext>
              </a:extLst>
            </p:cNvPr>
            <p:cNvSpPr>
              <a:spLocks noChangeShapeType="1"/>
            </p:cNvSpPr>
            <p:nvPr/>
          </p:nvSpPr>
          <p:spPr bwMode="auto">
            <a:xfrm flipH="1">
              <a:off x="6168400" y="3167559"/>
              <a:ext cx="7085" cy="61286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1" name="Line 77">
              <a:extLst>
                <a:ext uri="{FF2B5EF4-FFF2-40B4-BE49-F238E27FC236}">
                  <a16:creationId xmlns:a16="http://schemas.microsoft.com/office/drawing/2014/main" id="{A40FBA41-F81A-4EFD-AB69-B35CCC404073}"/>
                </a:ext>
              </a:extLst>
            </p:cNvPr>
            <p:cNvSpPr>
              <a:spLocks noChangeShapeType="1"/>
            </p:cNvSpPr>
            <p:nvPr/>
          </p:nvSpPr>
          <p:spPr bwMode="auto">
            <a:xfrm>
              <a:off x="4703559" y="3162246"/>
              <a:ext cx="2756256" cy="71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2" name="Line 76">
              <a:extLst>
                <a:ext uri="{FF2B5EF4-FFF2-40B4-BE49-F238E27FC236}">
                  <a16:creationId xmlns:a16="http://schemas.microsoft.com/office/drawing/2014/main" id="{FAFEB52F-A9F1-466E-8E9F-2C642543DEA2}"/>
                </a:ext>
              </a:extLst>
            </p:cNvPr>
            <p:cNvSpPr>
              <a:spLocks noChangeShapeType="1"/>
            </p:cNvSpPr>
            <p:nvPr/>
          </p:nvSpPr>
          <p:spPr bwMode="auto">
            <a:xfrm flipH="1">
              <a:off x="4703559" y="3491702"/>
              <a:ext cx="883865"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3" name="Line 75">
              <a:extLst>
                <a:ext uri="{FF2B5EF4-FFF2-40B4-BE49-F238E27FC236}">
                  <a16:creationId xmlns:a16="http://schemas.microsoft.com/office/drawing/2014/main" id="{3DDB8DF1-AA7B-4FEA-8FC3-19BDCE65D3AB}"/>
                </a:ext>
              </a:extLst>
            </p:cNvPr>
            <p:cNvSpPr>
              <a:spLocks noChangeShapeType="1"/>
            </p:cNvSpPr>
            <p:nvPr/>
          </p:nvSpPr>
          <p:spPr bwMode="auto">
            <a:xfrm flipH="1">
              <a:off x="4703559" y="4086850"/>
              <a:ext cx="252052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grpSp>
          <p:nvGrpSpPr>
            <p:cNvPr id="14" name="Group 70">
              <a:extLst>
                <a:ext uri="{FF2B5EF4-FFF2-40B4-BE49-F238E27FC236}">
                  <a16:creationId xmlns:a16="http://schemas.microsoft.com/office/drawing/2014/main" id="{5EE30A83-C54D-4F48-B080-712C4C149310}"/>
                </a:ext>
              </a:extLst>
            </p:cNvPr>
            <p:cNvGrpSpPr>
              <a:grpSpLocks/>
            </p:cNvGrpSpPr>
            <p:nvPr/>
          </p:nvGrpSpPr>
          <p:grpSpPr bwMode="auto">
            <a:xfrm rot="5400000">
              <a:off x="5878121" y="4008027"/>
              <a:ext cx="147016" cy="166500"/>
              <a:chOff x="11628" y="9508"/>
              <a:chExt cx="435" cy="435"/>
            </a:xfrm>
          </p:grpSpPr>
          <p:sp>
            <p:nvSpPr>
              <p:cNvPr id="15" name="Oval 74">
                <a:extLst>
                  <a:ext uri="{FF2B5EF4-FFF2-40B4-BE49-F238E27FC236}">
                    <a16:creationId xmlns:a16="http://schemas.microsoft.com/office/drawing/2014/main" id="{77B9FDFC-3D17-417F-94CA-14E8B47D56FF}"/>
                  </a:ext>
                </a:extLst>
              </p:cNvPr>
              <p:cNvSpPr>
                <a:spLocks noChangeArrowheads="1"/>
              </p:cNvSpPr>
              <p:nvPr/>
            </p:nvSpPr>
            <p:spPr bwMode="auto">
              <a:xfrm>
                <a:off x="11628" y="9508"/>
                <a:ext cx="435" cy="435"/>
              </a:xfrm>
              <a:prstGeom prst="ellipse">
                <a:avLst/>
              </a:prstGeom>
              <a:solidFill>
                <a:srgbClr val="FFFFFF"/>
              </a:solidFill>
              <a:ln w="9525">
                <a:solidFill>
                  <a:srgbClr val="000000"/>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16" name="Line 73">
                <a:extLst>
                  <a:ext uri="{FF2B5EF4-FFF2-40B4-BE49-F238E27FC236}">
                    <a16:creationId xmlns:a16="http://schemas.microsoft.com/office/drawing/2014/main" id="{AAB90186-58DC-4883-91C1-4176A31E0A5F}"/>
                  </a:ext>
                </a:extLst>
              </p:cNvPr>
              <p:cNvSpPr>
                <a:spLocks noChangeShapeType="1"/>
              </p:cNvSpPr>
              <p:nvPr/>
            </p:nvSpPr>
            <p:spPr bwMode="auto">
              <a:xfrm flipH="1">
                <a:off x="11667" y="9508"/>
                <a:ext cx="179" cy="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7" name="Line 72">
                <a:extLst>
                  <a:ext uri="{FF2B5EF4-FFF2-40B4-BE49-F238E27FC236}">
                    <a16:creationId xmlns:a16="http://schemas.microsoft.com/office/drawing/2014/main" id="{39D6B58D-12B2-4162-B25B-E2F10811EF76}"/>
                  </a:ext>
                </a:extLst>
              </p:cNvPr>
              <p:cNvSpPr>
                <a:spLocks noChangeShapeType="1"/>
              </p:cNvSpPr>
              <p:nvPr/>
            </p:nvSpPr>
            <p:spPr bwMode="auto">
              <a:xfrm>
                <a:off x="11667" y="9856"/>
                <a:ext cx="35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8" name="Line 71">
                <a:extLst>
                  <a:ext uri="{FF2B5EF4-FFF2-40B4-BE49-F238E27FC236}">
                    <a16:creationId xmlns:a16="http://schemas.microsoft.com/office/drawing/2014/main" id="{01BFBD1A-88F8-47F9-A63E-F322B0B18A0C}"/>
                  </a:ext>
                </a:extLst>
              </p:cNvPr>
              <p:cNvSpPr>
                <a:spLocks noChangeShapeType="1"/>
              </p:cNvSpPr>
              <p:nvPr/>
            </p:nvSpPr>
            <p:spPr bwMode="auto">
              <a:xfrm flipH="1" flipV="1">
                <a:off x="11838" y="9528"/>
                <a:ext cx="189" cy="32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grpSp>
        <p:sp>
          <p:nvSpPr>
            <p:cNvPr id="19" name="Oval 69">
              <a:extLst>
                <a:ext uri="{FF2B5EF4-FFF2-40B4-BE49-F238E27FC236}">
                  <a16:creationId xmlns:a16="http://schemas.microsoft.com/office/drawing/2014/main" id="{22A12717-DEF7-42CA-A837-879735AF4BE5}"/>
                </a:ext>
              </a:extLst>
            </p:cNvPr>
            <p:cNvSpPr>
              <a:spLocks noChangeArrowheads="1"/>
            </p:cNvSpPr>
            <p:nvPr/>
          </p:nvSpPr>
          <p:spPr bwMode="auto">
            <a:xfrm>
              <a:off x="5916202" y="3925663"/>
              <a:ext cx="74394" cy="65538"/>
            </a:xfrm>
            <a:prstGeom prst="ellipse">
              <a:avLst/>
            </a:prstGeom>
            <a:solidFill>
              <a:srgbClr val="FFFFFF"/>
            </a:solidFill>
            <a:ln w="19050">
              <a:solidFill>
                <a:srgbClr val="000000"/>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20" name="Line 68">
              <a:extLst>
                <a:ext uri="{FF2B5EF4-FFF2-40B4-BE49-F238E27FC236}">
                  <a16:creationId xmlns:a16="http://schemas.microsoft.com/office/drawing/2014/main" id="{87F08582-9A35-4208-98E5-50A986FD39D4}"/>
                </a:ext>
              </a:extLst>
            </p:cNvPr>
            <p:cNvSpPr>
              <a:spLocks noChangeShapeType="1"/>
            </p:cNvSpPr>
            <p:nvPr/>
          </p:nvSpPr>
          <p:spPr bwMode="auto">
            <a:xfrm flipV="1">
              <a:off x="5953400" y="3991201"/>
              <a:ext cx="0" cy="3011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 name="Line 67">
              <a:extLst>
                <a:ext uri="{FF2B5EF4-FFF2-40B4-BE49-F238E27FC236}">
                  <a16:creationId xmlns:a16="http://schemas.microsoft.com/office/drawing/2014/main" id="{71B959EE-960D-482A-A51D-CBB9366A43AD}"/>
                </a:ext>
              </a:extLst>
            </p:cNvPr>
            <p:cNvSpPr>
              <a:spLocks noChangeShapeType="1"/>
            </p:cNvSpPr>
            <p:nvPr/>
          </p:nvSpPr>
          <p:spPr bwMode="auto">
            <a:xfrm flipH="1" flipV="1">
              <a:off x="6554538" y="4086850"/>
              <a:ext cx="854799" cy="354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2" name="Text Box 66">
              <a:extLst>
                <a:ext uri="{FF2B5EF4-FFF2-40B4-BE49-F238E27FC236}">
                  <a16:creationId xmlns:a16="http://schemas.microsoft.com/office/drawing/2014/main" id="{D93F15CD-6A4C-49BB-A47F-AE4F7719C627}"/>
                </a:ext>
              </a:extLst>
            </p:cNvPr>
            <p:cNvSpPr txBox="1">
              <a:spLocks noChangeArrowheads="1"/>
            </p:cNvSpPr>
            <p:nvPr/>
          </p:nvSpPr>
          <p:spPr bwMode="auto">
            <a:xfrm>
              <a:off x="5767415" y="4161243"/>
              <a:ext cx="364882" cy="11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sp>
          <p:nvSpPr>
            <p:cNvPr id="23" name="Line 65">
              <a:extLst>
                <a:ext uri="{FF2B5EF4-FFF2-40B4-BE49-F238E27FC236}">
                  <a16:creationId xmlns:a16="http://schemas.microsoft.com/office/drawing/2014/main" id="{BE0553E6-AA99-4E91-9D03-619D2E200089}"/>
                </a:ext>
              </a:extLst>
            </p:cNvPr>
            <p:cNvSpPr>
              <a:spLocks noChangeShapeType="1"/>
            </p:cNvSpPr>
            <p:nvPr/>
          </p:nvSpPr>
          <p:spPr bwMode="auto">
            <a:xfrm>
              <a:off x="5589195" y="3486389"/>
              <a:ext cx="0" cy="59869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4" name="Line 64">
              <a:extLst>
                <a:ext uri="{FF2B5EF4-FFF2-40B4-BE49-F238E27FC236}">
                  <a16:creationId xmlns:a16="http://schemas.microsoft.com/office/drawing/2014/main" id="{27F7451D-8006-4A83-A447-6FA22EF93B9E}"/>
                </a:ext>
              </a:extLst>
            </p:cNvPr>
            <p:cNvSpPr>
              <a:spLocks noChangeShapeType="1"/>
            </p:cNvSpPr>
            <p:nvPr/>
          </p:nvSpPr>
          <p:spPr bwMode="auto">
            <a:xfrm flipH="1">
              <a:off x="6876332" y="3162245"/>
              <a:ext cx="143474" cy="0"/>
            </a:xfrm>
            <a:prstGeom prst="line">
              <a:avLst/>
            </a:prstGeom>
            <a:noFill/>
            <a:ln w="12700">
              <a:solidFill>
                <a:srgbClr val="FF00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5" name="Line 61">
              <a:extLst>
                <a:ext uri="{FF2B5EF4-FFF2-40B4-BE49-F238E27FC236}">
                  <a16:creationId xmlns:a16="http://schemas.microsoft.com/office/drawing/2014/main" id="{03A2F67F-3196-44F5-BAA5-1E2B4CC8E8B4}"/>
                </a:ext>
              </a:extLst>
            </p:cNvPr>
            <p:cNvSpPr>
              <a:spLocks noChangeShapeType="1"/>
            </p:cNvSpPr>
            <p:nvPr/>
          </p:nvSpPr>
          <p:spPr bwMode="auto">
            <a:xfrm>
              <a:off x="4797437" y="3489931"/>
              <a:ext cx="141702" cy="0"/>
            </a:xfrm>
            <a:prstGeom prst="line">
              <a:avLst/>
            </a:prstGeom>
            <a:noFill/>
            <a:ln w="12700">
              <a:solidFill>
                <a:srgbClr val="FF33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6" name="Line 60">
              <a:extLst>
                <a:ext uri="{FF2B5EF4-FFF2-40B4-BE49-F238E27FC236}">
                  <a16:creationId xmlns:a16="http://schemas.microsoft.com/office/drawing/2014/main" id="{D981D961-DED8-43AF-86FD-601EF91D3857}"/>
                </a:ext>
              </a:extLst>
            </p:cNvPr>
            <p:cNvSpPr>
              <a:spLocks noChangeShapeType="1"/>
            </p:cNvSpPr>
            <p:nvPr/>
          </p:nvSpPr>
          <p:spPr bwMode="auto">
            <a:xfrm flipH="1">
              <a:off x="4135502" y="3160632"/>
              <a:ext cx="142065" cy="6926"/>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7" name="Line 59">
              <a:extLst>
                <a:ext uri="{FF2B5EF4-FFF2-40B4-BE49-F238E27FC236}">
                  <a16:creationId xmlns:a16="http://schemas.microsoft.com/office/drawing/2014/main" id="{62215B95-90DB-407F-8EBA-EE9A2668B6FE}"/>
                </a:ext>
              </a:extLst>
            </p:cNvPr>
            <p:cNvSpPr>
              <a:spLocks noChangeShapeType="1"/>
            </p:cNvSpPr>
            <p:nvPr/>
          </p:nvSpPr>
          <p:spPr bwMode="auto">
            <a:xfrm flipH="1">
              <a:off x="4703559" y="4086850"/>
              <a:ext cx="883865" cy="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8" name="Line 58">
              <a:extLst>
                <a:ext uri="{FF2B5EF4-FFF2-40B4-BE49-F238E27FC236}">
                  <a16:creationId xmlns:a16="http://schemas.microsoft.com/office/drawing/2014/main" id="{4BEEDCB7-2AD0-4C63-A0DC-EAA16B9D7E81}"/>
                </a:ext>
              </a:extLst>
            </p:cNvPr>
            <p:cNvSpPr>
              <a:spLocks noChangeShapeType="1"/>
            </p:cNvSpPr>
            <p:nvPr/>
          </p:nvSpPr>
          <p:spPr bwMode="auto">
            <a:xfrm>
              <a:off x="4797437" y="4086850"/>
              <a:ext cx="141702" cy="0"/>
            </a:xfrm>
            <a:prstGeom prst="line">
              <a:avLst/>
            </a:prstGeom>
            <a:noFill/>
            <a:ln w="12700">
              <a:solidFill>
                <a:srgbClr val="FF33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grpSp>
          <p:nvGrpSpPr>
            <p:cNvPr id="29" name="Group 51">
              <a:extLst>
                <a:ext uri="{FF2B5EF4-FFF2-40B4-BE49-F238E27FC236}">
                  <a16:creationId xmlns:a16="http://schemas.microsoft.com/office/drawing/2014/main" id="{5139658F-54D3-4F6E-B281-6C75E059B997}"/>
                </a:ext>
              </a:extLst>
            </p:cNvPr>
            <p:cNvGrpSpPr>
              <a:grpSpLocks/>
            </p:cNvGrpSpPr>
            <p:nvPr/>
          </p:nvGrpSpPr>
          <p:grpSpPr bwMode="auto">
            <a:xfrm>
              <a:off x="2840181" y="4042598"/>
              <a:ext cx="166500" cy="147016"/>
              <a:chOff x="11628" y="9508"/>
              <a:chExt cx="435" cy="435"/>
            </a:xfrm>
          </p:grpSpPr>
          <p:sp>
            <p:nvSpPr>
              <p:cNvPr id="30" name="Oval 55">
                <a:extLst>
                  <a:ext uri="{FF2B5EF4-FFF2-40B4-BE49-F238E27FC236}">
                    <a16:creationId xmlns:a16="http://schemas.microsoft.com/office/drawing/2014/main" id="{07AB9703-C578-41E6-B7F6-1BBCE3D8C549}"/>
                  </a:ext>
                </a:extLst>
              </p:cNvPr>
              <p:cNvSpPr>
                <a:spLocks noChangeArrowheads="1"/>
              </p:cNvSpPr>
              <p:nvPr/>
            </p:nvSpPr>
            <p:spPr bwMode="auto">
              <a:xfrm>
                <a:off x="11628" y="9508"/>
                <a:ext cx="435" cy="435"/>
              </a:xfrm>
              <a:prstGeom prst="ellipse">
                <a:avLst/>
              </a:prstGeom>
              <a:solidFill>
                <a:srgbClr val="FFFFFF"/>
              </a:solidFill>
              <a:ln w="9525">
                <a:solidFill>
                  <a:srgbClr val="000000"/>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31" name="Line 54">
                <a:extLst>
                  <a:ext uri="{FF2B5EF4-FFF2-40B4-BE49-F238E27FC236}">
                    <a16:creationId xmlns:a16="http://schemas.microsoft.com/office/drawing/2014/main" id="{B7F93B7E-0B71-42F7-A480-837B7CFC27CD}"/>
                  </a:ext>
                </a:extLst>
              </p:cNvPr>
              <p:cNvSpPr>
                <a:spLocks noChangeShapeType="1"/>
              </p:cNvSpPr>
              <p:nvPr/>
            </p:nvSpPr>
            <p:spPr bwMode="auto">
              <a:xfrm flipH="1">
                <a:off x="11667" y="9508"/>
                <a:ext cx="179" cy="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32" name="Line 53">
                <a:extLst>
                  <a:ext uri="{FF2B5EF4-FFF2-40B4-BE49-F238E27FC236}">
                    <a16:creationId xmlns:a16="http://schemas.microsoft.com/office/drawing/2014/main" id="{A0AEAA9C-4AAD-4A27-AB46-B2A77889646B}"/>
                  </a:ext>
                </a:extLst>
              </p:cNvPr>
              <p:cNvSpPr>
                <a:spLocks noChangeShapeType="1"/>
              </p:cNvSpPr>
              <p:nvPr/>
            </p:nvSpPr>
            <p:spPr bwMode="auto">
              <a:xfrm>
                <a:off x="11667" y="9856"/>
                <a:ext cx="35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33" name="Line 52">
                <a:extLst>
                  <a:ext uri="{FF2B5EF4-FFF2-40B4-BE49-F238E27FC236}">
                    <a16:creationId xmlns:a16="http://schemas.microsoft.com/office/drawing/2014/main" id="{EBF51E68-33AA-49B3-AAFE-9037F474C71F}"/>
                  </a:ext>
                </a:extLst>
              </p:cNvPr>
              <p:cNvSpPr>
                <a:spLocks noChangeShapeType="1"/>
              </p:cNvSpPr>
              <p:nvPr/>
            </p:nvSpPr>
            <p:spPr bwMode="auto">
              <a:xfrm flipH="1" flipV="1">
                <a:off x="11838" y="9528"/>
                <a:ext cx="189" cy="32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grpSp>
        <p:sp>
          <p:nvSpPr>
            <p:cNvPr id="34" name="Oval 50">
              <a:extLst>
                <a:ext uri="{FF2B5EF4-FFF2-40B4-BE49-F238E27FC236}">
                  <a16:creationId xmlns:a16="http://schemas.microsoft.com/office/drawing/2014/main" id="{4C6FAD49-6059-46AB-BA5B-76FDD3CCF9C9}"/>
                </a:ext>
              </a:extLst>
            </p:cNvPr>
            <p:cNvSpPr>
              <a:spLocks noChangeArrowheads="1"/>
            </p:cNvSpPr>
            <p:nvPr/>
          </p:nvSpPr>
          <p:spPr bwMode="auto">
            <a:xfrm rot="16200000">
              <a:off x="3069562" y="4073593"/>
              <a:ext cx="65538" cy="74394"/>
            </a:xfrm>
            <a:prstGeom prst="ellipse">
              <a:avLst/>
            </a:prstGeom>
            <a:solidFill>
              <a:srgbClr val="FFFFFF"/>
            </a:solidFill>
            <a:ln w="19050">
              <a:solidFill>
                <a:srgbClr val="000000"/>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35" name="Line 49">
              <a:extLst>
                <a:ext uri="{FF2B5EF4-FFF2-40B4-BE49-F238E27FC236}">
                  <a16:creationId xmlns:a16="http://schemas.microsoft.com/office/drawing/2014/main" id="{792442F4-50AE-4E80-8612-5BBE2497E8E4}"/>
                </a:ext>
              </a:extLst>
            </p:cNvPr>
            <p:cNvSpPr>
              <a:spLocks noChangeShapeType="1"/>
            </p:cNvSpPr>
            <p:nvPr/>
          </p:nvSpPr>
          <p:spPr bwMode="auto">
            <a:xfrm rot="18900000" flipH="1" flipV="1">
              <a:off x="3017307" y="4099278"/>
              <a:ext cx="37197" cy="3365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36" name="Text Box 48">
              <a:extLst>
                <a:ext uri="{FF2B5EF4-FFF2-40B4-BE49-F238E27FC236}">
                  <a16:creationId xmlns:a16="http://schemas.microsoft.com/office/drawing/2014/main" id="{A316703A-39CC-48B7-9CCD-604F860CAAF7}"/>
                </a:ext>
              </a:extLst>
            </p:cNvPr>
            <p:cNvSpPr txBox="1">
              <a:spLocks noChangeArrowheads="1"/>
            </p:cNvSpPr>
            <p:nvPr/>
          </p:nvSpPr>
          <p:spPr bwMode="auto">
            <a:xfrm>
              <a:off x="3072218" y="4078023"/>
              <a:ext cx="79706" cy="8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sp>
          <p:nvSpPr>
            <p:cNvPr id="37" name="Text Box 47">
              <a:extLst>
                <a:ext uri="{FF2B5EF4-FFF2-40B4-BE49-F238E27FC236}">
                  <a16:creationId xmlns:a16="http://schemas.microsoft.com/office/drawing/2014/main" id="{D69B41D2-63E2-494C-9754-BE18267ADD79}"/>
                </a:ext>
              </a:extLst>
            </p:cNvPr>
            <p:cNvSpPr txBox="1">
              <a:spLocks noChangeArrowheads="1"/>
            </p:cNvSpPr>
            <p:nvPr/>
          </p:nvSpPr>
          <p:spPr bwMode="auto">
            <a:xfrm>
              <a:off x="2739219" y="4184299"/>
              <a:ext cx="364882" cy="11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761970"/>
              <a:r>
                <a:rPr lang="fr-FR" altLang="fr-FR" sz="500">
                  <a:latin typeface="New York"/>
                  <a:ea typeface="Times New Roman" panose="02020603050405020304" pitchFamily="18" charset="0"/>
                  <a:cs typeface="Times New Roman" panose="02020603050405020304" pitchFamily="18" charset="0"/>
                </a:rPr>
                <a:t>Pump 2500 m3/h</a:t>
              </a:r>
              <a:endParaRPr lang="fr-FR" altLang="fr-FR" sz="1500"/>
            </a:p>
          </p:txBody>
        </p:sp>
        <p:sp>
          <p:nvSpPr>
            <p:cNvPr id="38" name="Line 46">
              <a:extLst>
                <a:ext uri="{FF2B5EF4-FFF2-40B4-BE49-F238E27FC236}">
                  <a16:creationId xmlns:a16="http://schemas.microsoft.com/office/drawing/2014/main" id="{609BB6B2-51DA-4C34-A587-9F7051041059}"/>
                </a:ext>
              </a:extLst>
            </p:cNvPr>
            <p:cNvSpPr>
              <a:spLocks noChangeShapeType="1"/>
            </p:cNvSpPr>
            <p:nvPr/>
          </p:nvSpPr>
          <p:spPr bwMode="auto">
            <a:xfrm>
              <a:off x="4003907" y="3486388"/>
              <a:ext cx="0" cy="262149"/>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39" name="Oval 45">
              <a:extLst>
                <a:ext uri="{FF2B5EF4-FFF2-40B4-BE49-F238E27FC236}">
                  <a16:creationId xmlns:a16="http://schemas.microsoft.com/office/drawing/2014/main" id="{091D2160-EA87-43B5-9695-1F0CEE8C40DD}"/>
                </a:ext>
              </a:extLst>
            </p:cNvPr>
            <p:cNvSpPr>
              <a:spLocks noChangeArrowheads="1"/>
            </p:cNvSpPr>
            <p:nvPr/>
          </p:nvSpPr>
          <p:spPr bwMode="auto">
            <a:xfrm>
              <a:off x="3977338" y="3743222"/>
              <a:ext cx="54910" cy="65537"/>
            </a:xfrm>
            <a:prstGeom prst="ellipse">
              <a:avLst/>
            </a:prstGeom>
            <a:solidFill>
              <a:srgbClr val="FFFFFF"/>
            </a:solidFill>
            <a:ln w="28575">
              <a:solidFill>
                <a:srgbClr val="2F5496"/>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40" name="Rectangle 44">
              <a:extLst>
                <a:ext uri="{FF2B5EF4-FFF2-40B4-BE49-F238E27FC236}">
                  <a16:creationId xmlns:a16="http://schemas.microsoft.com/office/drawing/2014/main" id="{837B2C8A-09F9-4B52-8F20-6FAE0227D4F7}"/>
                </a:ext>
              </a:extLst>
            </p:cNvPr>
            <p:cNvSpPr>
              <a:spLocks noChangeArrowheads="1"/>
            </p:cNvSpPr>
            <p:nvPr/>
          </p:nvSpPr>
          <p:spPr bwMode="auto">
            <a:xfrm>
              <a:off x="4009220" y="3734366"/>
              <a:ext cx="33654" cy="867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fr-FR"/>
            </a:p>
          </p:txBody>
        </p:sp>
        <p:sp>
          <p:nvSpPr>
            <p:cNvPr id="41" name="Line 43">
              <a:extLst>
                <a:ext uri="{FF2B5EF4-FFF2-40B4-BE49-F238E27FC236}">
                  <a16:creationId xmlns:a16="http://schemas.microsoft.com/office/drawing/2014/main" id="{7FE5A93A-92DD-4E49-9199-E7D856154D0E}"/>
                </a:ext>
              </a:extLst>
            </p:cNvPr>
            <p:cNvSpPr>
              <a:spLocks noChangeShapeType="1"/>
            </p:cNvSpPr>
            <p:nvPr/>
          </p:nvSpPr>
          <p:spPr bwMode="auto">
            <a:xfrm>
              <a:off x="4003907" y="3806988"/>
              <a:ext cx="0" cy="278088"/>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42" name="Line 42">
              <a:extLst>
                <a:ext uri="{FF2B5EF4-FFF2-40B4-BE49-F238E27FC236}">
                  <a16:creationId xmlns:a16="http://schemas.microsoft.com/office/drawing/2014/main" id="{C1DD8E29-DEDB-4C74-9002-252BB7542E2B}"/>
                </a:ext>
              </a:extLst>
            </p:cNvPr>
            <p:cNvSpPr>
              <a:spLocks noChangeShapeType="1"/>
            </p:cNvSpPr>
            <p:nvPr/>
          </p:nvSpPr>
          <p:spPr bwMode="auto">
            <a:xfrm>
              <a:off x="4703559" y="3780419"/>
              <a:ext cx="1471927"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43" name="Oval 41">
              <a:extLst>
                <a:ext uri="{FF2B5EF4-FFF2-40B4-BE49-F238E27FC236}">
                  <a16:creationId xmlns:a16="http://schemas.microsoft.com/office/drawing/2014/main" id="{5A180B5B-755D-43E8-AFEE-E9FBF86D9F04}"/>
                </a:ext>
              </a:extLst>
            </p:cNvPr>
            <p:cNvSpPr>
              <a:spLocks noChangeArrowheads="1"/>
            </p:cNvSpPr>
            <p:nvPr/>
          </p:nvSpPr>
          <p:spPr bwMode="auto">
            <a:xfrm>
              <a:off x="5562626" y="3748537"/>
              <a:ext cx="54909" cy="67308"/>
            </a:xfrm>
            <a:prstGeom prst="ellipse">
              <a:avLst/>
            </a:prstGeom>
            <a:solidFill>
              <a:srgbClr val="FFFFFF"/>
            </a:solidFill>
            <a:ln w="28575">
              <a:solidFill>
                <a:srgbClr val="FF3300"/>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44" name="Rectangle 40">
              <a:extLst>
                <a:ext uri="{FF2B5EF4-FFF2-40B4-BE49-F238E27FC236}">
                  <a16:creationId xmlns:a16="http://schemas.microsoft.com/office/drawing/2014/main" id="{5BB0CF36-54EB-49D5-8498-5379A9D016AF}"/>
                </a:ext>
              </a:extLst>
            </p:cNvPr>
            <p:cNvSpPr>
              <a:spLocks noChangeArrowheads="1"/>
            </p:cNvSpPr>
            <p:nvPr/>
          </p:nvSpPr>
          <p:spPr bwMode="auto">
            <a:xfrm>
              <a:off x="5594509" y="3737908"/>
              <a:ext cx="33653" cy="867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fr-FR"/>
            </a:p>
          </p:txBody>
        </p:sp>
        <p:sp>
          <p:nvSpPr>
            <p:cNvPr id="45" name="Rectangle 39">
              <a:extLst>
                <a:ext uri="{FF2B5EF4-FFF2-40B4-BE49-F238E27FC236}">
                  <a16:creationId xmlns:a16="http://schemas.microsoft.com/office/drawing/2014/main" id="{6863A38A-6754-4F62-A9FF-88DA1B1544E1}"/>
                </a:ext>
              </a:extLst>
            </p:cNvPr>
            <p:cNvSpPr>
              <a:spLocks noChangeArrowheads="1"/>
            </p:cNvSpPr>
            <p:nvPr/>
          </p:nvSpPr>
          <p:spPr bwMode="auto">
            <a:xfrm>
              <a:off x="5532513" y="3741451"/>
              <a:ext cx="26569" cy="867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fr-FR"/>
            </a:p>
          </p:txBody>
        </p:sp>
        <p:sp>
          <p:nvSpPr>
            <p:cNvPr id="46" name="AutoShape 37">
              <a:extLst>
                <a:ext uri="{FF2B5EF4-FFF2-40B4-BE49-F238E27FC236}">
                  <a16:creationId xmlns:a16="http://schemas.microsoft.com/office/drawing/2014/main" id="{15026770-68FA-4B0C-B175-26B8584EC2CE}"/>
                </a:ext>
              </a:extLst>
            </p:cNvPr>
            <p:cNvSpPr>
              <a:spLocks noChangeShapeType="1"/>
            </p:cNvSpPr>
            <p:nvPr/>
          </p:nvSpPr>
          <p:spPr bwMode="auto">
            <a:xfrm>
              <a:off x="2666596" y="3932779"/>
              <a:ext cx="0" cy="343626"/>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47" name="AutoShape 36">
              <a:extLst>
                <a:ext uri="{FF2B5EF4-FFF2-40B4-BE49-F238E27FC236}">
                  <a16:creationId xmlns:a16="http://schemas.microsoft.com/office/drawing/2014/main" id="{2B2226AD-3624-427E-804A-14AC3F3D2682}"/>
                </a:ext>
              </a:extLst>
            </p:cNvPr>
            <p:cNvSpPr>
              <a:spLocks noChangeShapeType="1"/>
            </p:cNvSpPr>
            <p:nvPr/>
          </p:nvSpPr>
          <p:spPr bwMode="auto">
            <a:xfrm>
              <a:off x="3206175" y="3934551"/>
              <a:ext cx="0" cy="343626"/>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48" name="AutoShape 35">
              <a:extLst>
                <a:ext uri="{FF2B5EF4-FFF2-40B4-BE49-F238E27FC236}">
                  <a16:creationId xmlns:a16="http://schemas.microsoft.com/office/drawing/2014/main" id="{0B7E0AC1-38B6-4349-8C3C-6CCCF3548A6E}"/>
                </a:ext>
              </a:extLst>
            </p:cNvPr>
            <p:cNvSpPr>
              <a:spLocks noChangeShapeType="1"/>
            </p:cNvSpPr>
            <p:nvPr/>
          </p:nvSpPr>
          <p:spPr bwMode="auto">
            <a:xfrm flipH="1">
              <a:off x="2666596" y="4278177"/>
              <a:ext cx="545552"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49" name="Line 34">
              <a:extLst>
                <a:ext uri="{FF2B5EF4-FFF2-40B4-BE49-F238E27FC236}">
                  <a16:creationId xmlns:a16="http://schemas.microsoft.com/office/drawing/2014/main" id="{92A28F3D-7B4C-4083-908C-764BD9B41948}"/>
                </a:ext>
              </a:extLst>
            </p:cNvPr>
            <p:cNvSpPr>
              <a:spLocks noChangeShapeType="1"/>
            </p:cNvSpPr>
            <p:nvPr/>
          </p:nvSpPr>
          <p:spPr bwMode="auto">
            <a:xfrm flipH="1">
              <a:off x="3285863" y="4092162"/>
              <a:ext cx="1059897" cy="0"/>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50" name="Line 33">
              <a:extLst>
                <a:ext uri="{FF2B5EF4-FFF2-40B4-BE49-F238E27FC236}">
                  <a16:creationId xmlns:a16="http://schemas.microsoft.com/office/drawing/2014/main" id="{21792B43-CA24-4B74-91AC-46F027E41E59}"/>
                </a:ext>
              </a:extLst>
            </p:cNvPr>
            <p:cNvSpPr>
              <a:spLocks noChangeShapeType="1"/>
            </p:cNvSpPr>
            <p:nvPr/>
          </p:nvSpPr>
          <p:spPr bwMode="auto">
            <a:xfrm flipH="1">
              <a:off x="2919886" y="3843723"/>
              <a:ext cx="2" cy="205296"/>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51" name="Line 32">
              <a:extLst>
                <a:ext uri="{FF2B5EF4-FFF2-40B4-BE49-F238E27FC236}">
                  <a16:creationId xmlns:a16="http://schemas.microsoft.com/office/drawing/2014/main" id="{1980507F-B778-4AFF-BFCD-B1F908E2F706}"/>
                </a:ext>
              </a:extLst>
            </p:cNvPr>
            <p:cNvSpPr>
              <a:spLocks noChangeShapeType="1"/>
            </p:cNvSpPr>
            <p:nvPr/>
          </p:nvSpPr>
          <p:spPr bwMode="auto">
            <a:xfrm flipH="1" flipV="1">
              <a:off x="4003907" y="3486388"/>
              <a:ext cx="341855" cy="3542"/>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52" name="Rectangle 31">
              <a:extLst>
                <a:ext uri="{FF2B5EF4-FFF2-40B4-BE49-F238E27FC236}">
                  <a16:creationId xmlns:a16="http://schemas.microsoft.com/office/drawing/2014/main" id="{E9FFA7C0-0636-4CEF-BD81-CF2E19B6CC55}"/>
                </a:ext>
              </a:extLst>
            </p:cNvPr>
            <p:cNvSpPr>
              <a:spLocks noChangeArrowheads="1"/>
            </p:cNvSpPr>
            <p:nvPr/>
          </p:nvSpPr>
          <p:spPr bwMode="auto">
            <a:xfrm>
              <a:off x="4345762" y="3073682"/>
              <a:ext cx="352484" cy="503042"/>
            </a:xfrm>
            <a:prstGeom prst="rect">
              <a:avLst/>
            </a:prstGeom>
            <a:solidFill>
              <a:srgbClr val="FFFFFF"/>
            </a:solidFill>
            <a:ln w="19050">
              <a:solidFill>
                <a:srgbClr val="000000"/>
              </a:solidFill>
              <a:miter lim="800000"/>
              <a:headEnd/>
              <a:tailEnd/>
            </a:ln>
          </p:spPr>
          <p:txBody>
            <a:bodyPr vert="horz" wrap="square" lIns="76200" tIns="38100" rIns="76200" bIns="38100" numCol="1" anchor="t" anchorCtr="0" compatLnSpc="1">
              <a:prstTxWarp prst="textNoShape">
                <a:avLst/>
              </a:prstTxWarp>
            </a:bodyPr>
            <a:lstStyle/>
            <a:p>
              <a:endParaRPr lang="fr-FR"/>
            </a:p>
          </p:txBody>
        </p:sp>
        <p:sp>
          <p:nvSpPr>
            <p:cNvPr id="53" name="Line 30">
              <a:extLst>
                <a:ext uri="{FF2B5EF4-FFF2-40B4-BE49-F238E27FC236}">
                  <a16:creationId xmlns:a16="http://schemas.microsoft.com/office/drawing/2014/main" id="{A40E95CA-4907-44BC-BCBC-FA526342351C}"/>
                </a:ext>
              </a:extLst>
            </p:cNvPr>
            <p:cNvSpPr>
              <a:spLocks noChangeShapeType="1"/>
            </p:cNvSpPr>
            <p:nvPr/>
          </p:nvSpPr>
          <p:spPr bwMode="auto">
            <a:xfrm flipH="1">
              <a:off x="4522888" y="3071910"/>
              <a:ext cx="0" cy="50658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54" name="Rectangle 29">
              <a:extLst>
                <a:ext uri="{FF2B5EF4-FFF2-40B4-BE49-F238E27FC236}">
                  <a16:creationId xmlns:a16="http://schemas.microsoft.com/office/drawing/2014/main" id="{F14527EB-8F76-4FEB-895E-65CB917F6484}"/>
                </a:ext>
              </a:extLst>
            </p:cNvPr>
            <p:cNvSpPr>
              <a:spLocks noChangeArrowheads="1"/>
            </p:cNvSpPr>
            <p:nvPr/>
          </p:nvSpPr>
          <p:spPr bwMode="auto">
            <a:xfrm>
              <a:off x="4345762" y="3668829"/>
              <a:ext cx="352484" cy="504812"/>
            </a:xfrm>
            <a:prstGeom prst="rect">
              <a:avLst/>
            </a:prstGeom>
            <a:solidFill>
              <a:srgbClr val="FFFFFF"/>
            </a:solidFill>
            <a:ln w="19050">
              <a:solidFill>
                <a:srgbClr val="000000"/>
              </a:solidFill>
              <a:miter lim="800000"/>
              <a:headEnd/>
              <a:tailEnd/>
            </a:ln>
          </p:spPr>
          <p:txBody>
            <a:bodyPr vert="horz" wrap="square" lIns="76200" tIns="38100" rIns="76200" bIns="38100" numCol="1" anchor="t" anchorCtr="0" compatLnSpc="1">
              <a:prstTxWarp prst="textNoShape">
                <a:avLst/>
              </a:prstTxWarp>
            </a:bodyPr>
            <a:lstStyle/>
            <a:p>
              <a:endParaRPr lang="fr-FR"/>
            </a:p>
          </p:txBody>
        </p:sp>
        <p:sp>
          <p:nvSpPr>
            <p:cNvPr id="55" name="Line 28">
              <a:extLst>
                <a:ext uri="{FF2B5EF4-FFF2-40B4-BE49-F238E27FC236}">
                  <a16:creationId xmlns:a16="http://schemas.microsoft.com/office/drawing/2014/main" id="{554E6068-76CB-45E9-B1F4-BFD74D7FDABD}"/>
                </a:ext>
              </a:extLst>
            </p:cNvPr>
            <p:cNvSpPr>
              <a:spLocks noChangeShapeType="1"/>
            </p:cNvSpPr>
            <p:nvPr/>
          </p:nvSpPr>
          <p:spPr bwMode="auto">
            <a:xfrm flipH="1">
              <a:off x="4522888" y="3667057"/>
              <a:ext cx="0" cy="50658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56" name="Line 27">
              <a:extLst>
                <a:ext uri="{FF2B5EF4-FFF2-40B4-BE49-F238E27FC236}">
                  <a16:creationId xmlns:a16="http://schemas.microsoft.com/office/drawing/2014/main" id="{870FDB4F-CB93-4E7D-8A62-ECFC8E25ECFE}"/>
                </a:ext>
              </a:extLst>
            </p:cNvPr>
            <p:cNvSpPr>
              <a:spLocks noChangeShapeType="1"/>
            </p:cNvSpPr>
            <p:nvPr/>
          </p:nvSpPr>
          <p:spPr bwMode="auto">
            <a:xfrm>
              <a:off x="3890545" y="3776877"/>
              <a:ext cx="455215" cy="0"/>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57" name="Line 26">
              <a:extLst>
                <a:ext uri="{FF2B5EF4-FFF2-40B4-BE49-F238E27FC236}">
                  <a16:creationId xmlns:a16="http://schemas.microsoft.com/office/drawing/2014/main" id="{10BB8037-8AD4-4099-A6B6-A1183878BAFB}"/>
                </a:ext>
              </a:extLst>
            </p:cNvPr>
            <p:cNvSpPr>
              <a:spLocks noChangeShapeType="1"/>
            </p:cNvSpPr>
            <p:nvPr/>
          </p:nvSpPr>
          <p:spPr bwMode="auto">
            <a:xfrm>
              <a:off x="4140294" y="3489931"/>
              <a:ext cx="141702" cy="0"/>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58" name="Line 25">
              <a:extLst>
                <a:ext uri="{FF2B5EF4-FFF2-40B4-BE49-F238E27FC236}">
                  <a16:creationId xmlns:a16="http://schemas.microsoft.com/office/drawing/2014/main" id="{48354267-AECB-4B38-8BFE-10D1A0D87FD0}"/>
                </a:ext>
              </a:extLst>
            </p:cNvPr>
            <p:cNvSpPr>
              <a:spLocks noChangeShapeType="1"/>
            </p:cNvSpPr>
            <p:nvPr/>
          </p:nvSpPr>
          <p:spPr bwMode="auto">
            <a:xfrm>
              <a:off x="4124353" y="4093934"/>
              <a:ext cx="141702" cy="0"/>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59" name="Line 22">
              <a:extLst>
                <a:ext uri="{FF2B5EF4-FFF2-40B4-BE49-F238E27FC236}">
                  <a16:creationId xmlns:a16="http://schemas.microsoft.com/office/drawing/2014/main" id="{60F87513-0CFB-4B61-BAA5-E6E93A084AF6}"/>
                </a:ext>
              </a:extLst>
            </p:cNvPr>
            <p:cNvSpPr>
              <a:spLocks noChangeShapeType="1"/>
            </p:cNvSpPr>
            <p:nvPr/>
          </p:nvSpPr>
          <p:spPr bwMode="auto">
            <a:xfrm flipH="1">
              <a:off x="4166863" y="3780419"/>
              <a:ext cx="143472" cy="0"/>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60" name="Line 21">
              <a:extLst>
                <a:ext uri="{FF2B5EF4-FFF2-40B4-BE49-F238E27FC236}">
                  <a16:creationId xmlns:a16="http://schemas.microsoft.com/office/drawing/2014/main" id="{C076A4A7-B94F-440D-A7BC-B899DEDA1BC7}"/>
                </a:ext>
              </a:extLst>
            </p:cNvPr>
            <p:cNvSpPr>
              <a:spLocks noChangeShapeType="1"/>
            </p:cNvSpPr>
            <p:nvPr/>
          </p:nvSpPr>
          <p:spPr bwMode="auto">
            <a:xfrm rot="5400000" flipH="1">
              <a:off x="2857894" y="3946978"/>
              <a:ext cx="123989" cy="0"/>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61" name="AutoShape 20">
              <a:extLst>
                <a:ext uri="{FF2B5EF4-FFF2-40B4-BE49-F238E27FC236}">
                  <a16:creationId xmlns:a16="http://schemas.microsoft.com/office/drawing/2014/main" id="{E98AFB27-9F30-4796-A87B-9230B1857DE0}"/>
                </a:ext>
              </a:extLst>
            </p:cNvPr>
            <p:cNvSpPr>
              <a:spLocks noChangeArrowheads="1"/>
            </p:cNvSpPr>
            <p:nvPr/>
          </p:nvSpPr>
          <p:spPr bwMode="auto">
            <a:xfrm>
              <a:off x="4397129" y="3211840"/>
              <a:ext cx="69079" cy="88564"/>
            </a:xfrm>
            <a:prstGeom prst="upArrow">
              <a:avLst>
                <a:gd name="adj1" fmla="val 50000"/>
                <a:gd name="adj2" fmla="val 32052"/>
              </a:avLst>
            </a:prstGeom>
            <a:solidFill>
              <a:srgbClr val="2E74B5"/>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62" name="AutoShape 19">
              <a:extLst>
                <a:ext uri="{FF2B5EF4-FFF2-40B4-BE49-F238E27FC236}">
                  <a16:creationId xmlns:a16="http://schemas.microsoft.com/office/drawing/2014/main" id="{12E9345D-F051-48C9-A2F5-8D8BA01CC673}"/>
                </a:ext>
              </a:extLst>
            </p:cNvPr>
            <p:cNvSpPr>
              <a:spLocks noChangeArrowheads="1"/>
            </p:cNvSpPr>
            <p:nvPr/>
          </p:nvSpPr>
          <p:spPr bwMode="auto">
            <a:xfrm>
              <a:off x="4398900" y="3334058"/>
              <a:ext cx="69080" cy="88564"/>
            </a:xfrm>
            <a:prstGeom prst="upArrow">
              <a:avLst>
                <a:gd name="adj1" fmla="val 50000"/>
                <a:gd name="adj2" fmla="val 32051"/>
              </a:avLst>
            </a:prstGeom>
            <a:solidFill>
              <a:srgbClr val="2E74B5"/>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63" name="AutoShape 18">
              <a:extLst>
                <a:ext uri="{FF2B5EF4-FFF2-40B4-BE49-F238E27FC236}">
                  <a16:creationId xmlns:a16="http://schemas.microsoft.com/office/drawing/2014/main" id="{0DACAC76-6D05-4B55-AD1E-4F7BC92C2829}"/>
                </a:ext>
              </a:extLst>
            </p:cNvPr>
            <p:cNvSpPr>
              <a:spLocks noChangeArrowheads="1"/>
            </p:cNvSpPr>
            <p:nvPr/>
          </p:nvSpPr>
          <p:spPr bwMode="auto">
            <a:xfrm>
              <a:off x="4398900" y="3819387"/>
              <a:ext cx="69080" cy="88564"/>
            </a:xfrm>
            <a:prstGeom prst="upArrow">
              <a:avLst>
                <a:gd name="adj1" fmla="val 50000"/>
                <a:gd name="adj2" fmla="val 32051"/>
              </a:avLst>
            </a:prstGeom>
            <a:solidFill>
              <a:srgbClr val="2E74B5"/>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64" name="AutoShape 17">
              <a:extLst>
                <a:ext uri="{FF2B5EF4-FFF2-40B4-BE49-F238E27FC236}">
                  <a16:creationId xmlns:a16="http://schemas.microsoft.com/office/drawing/2014/main" id="{27AC5DA0-A0A5-4584-81EF-D54696B0D762}"/>
                </a:ext>
              </a:extLst>
            </p:cNvPr>
            <p:cNvSpPr>
              <a:spLocks noChangeArrowheads="1"/>
            </p:cNvSpPr>
            <p:nvPr/>
          </p:nvSpPr>
          <p:spPr bwMode="auto">
            <a:xfrm>
              <a:off x="4400671" y="3941605"/>
              <a:ext cx="69079" cy="88564"/>
            </a:xfrm>
            <a:prstGeom prst="upArrow">
              <a:avLst>
                <a:gd name="adj1" fmla="val 50000"/>
                <a:gd name="adj2" fmla="val 32052"/>
              </a:avLst>
            </a:prstGeom>
            <a:solidFill>
              <a:srgbClr val="2E74B5"/>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65" name="AutoShape 16">
              <a:extLst>
                <a:ext uri="{FF2B5EF4-FFF2-40B4-BE49-F238E27FC236}">
                  <a16:creationId xmlns:a16="http://schemas.microsoft.com/office/drawing/2014/main" id="{1BE62EA3-0FC9-48DA-8D8B-54C87F935FED}"/>
                </a:ext>
              </a:extLst>
            </p:cNvPr>
            <p:cNvSpPr>
              <a:spLocks noChangeArrowheads="1"/>
            </p:cNvSpPr>
            <p:nvPr/>
          </p:nvSpPr>
          <p:spPr bwMode="auto">
            <a:xfrm flipV="1">
              <a:off x="4579570" y="3213612"/>
              <a:ext cx="69080" cy="88564"/>
            </a:xfrm>
            <a:prstGeom prst="upArrow">
              <a:avLst>
                <a:gd name="adj1" fmla="val 50000"/>
                <a:gd name="adj2" fmla="val 32051"/>
              </a:avLst>
            </a:prstGeom>
            <a:solidFill>
              <a:srgbClr val="FF0000"/>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66" name="AutoShape 15">
              <a:extLst>
                <a:ext uri="{FF2B5EF4-FFF2-40B4-BE49-F238E27FC236}">
                  <a16:creationId xmlns:a16="http://schemas.microsoft.com/office/drawing/2014/main" id="{7140354C-0738-4993-89BF-A087A3ABEB05}"/>
                </a:ext>
              </a:extLst>
            </p:cNvPr>
            <p:cNvSpPr>
              <a:spLocks noChangeArrowheads="1"/>
            </p:cNvSpPr>
            <p:nvPr/>
          </p:nvSpPr>
          <p:spPr bwMode="auto">
            <a:xfrm flipV="1">
              <a:off x="4581342" y="3335831"/>
              <a:ext cx="69079" cy="88564"/>
            </a:xfrm>
            <a:prstGeom prst="upArrow">
              <a:avLst>
                <a:gd name="adj1" fmla="val 50000"/>
                <a:gd name="adj2" fmla="val 32052"/>
              </a:avLst>
            </a:prstGeom>
            <a:solidFill>
              <a:srgbClr val="FF0000"/>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67" name="AutoShape 14">
              <a:extLst>
                <a:ext uri="{FF2B5EF4-FFF2-40B4-BE49-F238E27FC236}">
                  <a16:creationId xmlns:a16="http://schemas.microsoft.com/office/drawing/2014/main" id="{777CC868-BE4A-4F41-A5AB-7C10EC9BC68C}"/>
                </a:ext>
              </a:extLst>
            </p:cNvPr>
            <p:cNvSpPr>
              <a:spLocks noChangeArrowheads="1"/>
            </p:cNvSpPr>
            <p:nvPr/>
          </p:nvSpPr>
          <p:spPr bwMode="auto">
            <a:xfrm flipV="1">
              <a:off x="4579570" y="3815843"/>
              <a:ext cx="69080" cy="88564"/>
            </a:xfrm>
            <a:prstGeom prst="upArrow">
              <a:avLst>
                <a:gd name="adj1" fmla="val 50000"/>
                <a:gd name="adj2" fmla="val 32051"/>
              </a:avLst>
            </a:prstGeom>
            <a:solidFill>
              <a:srgbClr val="FF0000"/>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68" name="AutoShape 13">
              <a:extLst>
                <a:ext uri="{FF2B5EF4-FFF2-40B4-BE49-F238E27FC236}">
                  <a16:creationId xmlns:a16="http://schemas.microsoft.com/office/drawing/2014/main" id="{CDD12C79-6962-4757-80EE-C7CE16EE219C}"/>
                </a:ext>
              </a:extLst>
            </p:cNvPr>
            <p:cNvSpPr>
              <a:spLocks noChangeArrowheads="1"/>
            </p:cNvSpPr>
            <p:nvPr/>
          </p:nvSpPr>
          <p:spPr bwMode="auto">
            <a:xfrm flipV="1">
              <a:off x="4581342" y="3938063"/>
              <a:ext cx="69079" cy="88564"/>
            </a:xfrm>
            <a:prstGeom prst="upArrow">
              <a:avLst>
                <a:gd name="adj1" fmla="val 50000"/>
                <a:gd name="adj2" fmla="val 32052"/>
              </a:avLst>
            </a:prstGeom>
            <a:solidFill>
              <a:srgbClr val="FF0000"/>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69" name="Text Box 12">
              <a:extLst>
                <a:ext uri="{FF2B5EF4-FFF2-40B4-BE49-F238E27FC236}">
                  <a16:creationId xmlns:a16="http://schemas.microsoft.com/office/drawing/2014/main" id="{E09EE9F2-200F-42C3-8B1D-06432A787557}"/>
                </a:ext>
              </a:extLst>
            </p:cNvPr>
            <p:cNvSpPr txBox="1">
              <a:spLocks noChangeArrowheads="1"/>
            </p:cNvSpPr>
            <p:nvPr/>
          </p:nvSpPr>
          <p:spPr bwMode="auto">
            <a:xfrm>
              <a:off x="2958857" y="3856123"/>
              <a:ext cx="301115" cy="11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sp>
          <p:nvSpPr>
            <p:cNvPr id="70" name="Text Box 11">
              <a:extLst>
                <a:ext uri="{FF2B5EF4-FFF2-40B4-BE49-F238E27FC236}">
                  <a16:creationId xmlns:a16="http://schemas.microsoft.com/office/drawing/2014/main" id="{7CE18C17-7B21-4663-8E5B-5CC82E431B9D}"/>
                </a:ext>
              </a:extLst>
            </p:cNvPr>
            <p:cNvSpPr txBox="1">
              <a:spLocks noChangeArrowheads="1"/>
            </p:cNvSpPr>
            <p:nvPr/>
          </p:nvSpPr>
          <p:spPr bwMode="auto">
            <a:xfrm>
              <a:off x="4005678" y="3794588"/>
              <a:ext cx="301115" cy="11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sp>
          <p:nvSpPr>
            <p:cNvPr id="71" name="Text Box 10">
              <a:extLst>
                <a:ext uri="{FF2B5EF4-FFF2-40B4-BE49-F238E27FC236}">
                  <a16:creationId xmlns:a16="http://schemas.microsoft.com/office/drawing/2014/main" id="{709A1E17-7F10-4DAC-BBAA-D5E5B082ACC4}"/>
                </a:ext>
              </a:extLst>
            </p:cNvPr>
            <p:cNvSpPr txBox="1">
              <a:spLocks noChangeArrowheads="1"/>
            </p:cNvSpPr>
            <p:nvPr/>
          </p:nvSpPr>
          <p:spPr bwMode="auto">
            <a:xfrm>
              <a:off x="4025162" y="3187043"/>
              <a:ext cx="301115" cy="11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sp>
          <p:nvSpPr>
            <p:cNvPr id="72" name="Line 9">
              <a:extLst>
                <a:ext uri="{FF2B5EF4-FFF2-40B4-BE49-F238E27FC236}">
                  <a16:creationId xmlns:a16="http://schemas.microsoft.com/office/drawing/2014/main" id="{72673479-B10F-4999-A049-24722457F3EE}"/>
                </a:ext>
              </a:extLst>
            </p:cNvPr>
            <p:cNvSpPr>
              <a:spLocks noChangeShapeType="1"/>
            </p:cNvSpPr>
            <p:nvPr/>
          </p:nvSpPr>
          <p:spPr bwMode="auto">
            <a:xfrm flipV="1">
              <a:off x="7172711" y="3100251"/>
              <a:ext cx="0" cy="6022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73" name="Text Box 8">
              <a:extLst>
                <a:ext uri="{FF2B5EF4-FFF2-40B4-BE49-F238E27FC236}">
                  <a16:creationId xmlns:a16="http://schemas.microsoft.com/office/drawing/2014/main" id="{4BE59434-74A0-4B15-ABE7-F4F0EF29D55C}"/>
                </a:ext>
              </a:extLst>
            </p:cNvPr>
            <p:cNvSpPr txBox="1">
              <a:spLocks noChangeArrowheads="1"/>
            </p:cNvSpPr>
            <p:nvPr/>
          </p:nvSpPr>
          <p:spPr bwMode="auto">
            <a:xfrm>
              <a:off x="6275472" y="2968970"/>
              <a:ext cx="394995" cy="135453"/>
            </a:xfrm>
            <a:prstGeom prst="rect">
              <a:avLst/>
            </a:prstGeom>
            <a:solidFill>
              <a:srgbClr val="C0C0C0"/>
            </a:solidFill>
            <a:ln w="9525">
              <a:solidFill>
                <a:srgbClr val="3366FF"/>
              </a:solidFill>
              <a:miter lim="800000"/>
              <a:headEnd/>
              <a:tailEnd/>
            </a:ln>
          </p:spPr>
          <p:txBody>
            <a:bodyPr vert="horz" wrap="square" lIns="0" tIns="0" rIns="0" bIns="0" numCol="1" anchor="t" anchorCtr="0" compatLnSpc="1">
              <a:prstTxWarp prst="textNoShape">
                <a:avLst/>
              </a:prstTxWarp>
            </a:bodyPr>
            <a:lstStyle/>
            <a:p>
              <a:pPr algn="ctr" defTabSz="761970"/>
              <a:r>
                <a:rPr lang="fr-FR" altLang="fr-FR" sz="833" dirty="0">
                  <a:solidFill>
                    <a:srgbClr val="3366FF"/>
                  </a:solidFill>
                  <a:latin typeface="New York"/>
                  <a:ea typeface="Times New Roman" panose="02020603050405020304" pitchFamily="18" charset="0"/>
                  <a:cs typeface="Times New Roman" panose="02020603050405020304" pitchFamily="18" charset="0"/>
                </a:rPr>
                <a:t>27.5°C</a:t>
              </a:r>
              <a:endParaRPr lang="fr-FR" altLang="fr-FR" sz="833" dirty="0"/>
            </a:p>
          </p:txBody>
        </p:sp>
        <p:sp>
          <p:nvSpPr>
            <p:cNvPr id="74" name="Line 7">
              <a:extLst>
                <a:ext uri="{FF2B5EF4-FFF2-40B4-BE49-F238E27FC236}">
                  <a16:creationId xmlns:a16="http://schemas.microsoft.com/office/drawing/2014/main" id="{E2425E0B-A419-411E-B4C9-B9563862E10E}"/>
                </a:ext>
              </a:extLst>
            </p:cNvPr>
            <p:cNvSpPr>
              <a:spLocks noChangeShapeType="1"/>
            </p:cNvSpPr>
            <p:nvPr/>
          </p:nvSpPr>
          <p:spPr bwMode="auto">
            <a:xfrm flipV="1">
              <a:off x="7183338" y="4021312"/>
              <a:ext cx="0" cy="6022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75" name="Text Box 6">
              <a:extLst>
                <a:ext uri="{FF2B5EF4-FFF2-40B4-BE49-F238E27FC236}">
                  <a16:creationId xmlns:a16="http://schemas.microsoft.com/office/drawing/2014/main" id="{0CFB8A6B-1F7C-4803-B28E-216C2D0BE8BA}"/>
                </a:ext>
              </a:extLst>
            </p:cNvPr>
            <p:cNvSpPr txBox="1">
              <a:spLocks noChangeArrowheads="1"/>
            </p:cNvSpPr>
            <p:nvPr/>
          </p:nvSpPr>
          <p:spPr bwMode="auto">
            <a:xfrm>
              <a:off x="6273602" y="3891802"/>
              <a:ext cx="394995" cy="135453"/>
            </a:xfrm>
            <a:prstGeom prst="rect">
              <a:avLst/>
            </a:prstGeom>
            <a:solidFill>
              <a:srgbClr val="C0C0C0"/>
            </a:solidFill>
            <a:ln w="9525">
              <a:solidFill>
                <a:srgbClr val="3366FF"/>
              </a:solidFill>
              <a:miter lim="800000"/>
              <a:headEnd/>
              <a:tailEnd/>
            </a:ln>
          </p:spPr>
          <p:txBody>
            <a:bodyPr vert="horz" wrap="square" lIns="0" tIns="0" rIns="0" bIns="0" numCol="1" anchor="t" anchorCtr="0" compatLnSpc="1">
              <a:prstTxWarp prst="textNoShape">
                <a:avLst/>
              </a:prstTxWarp>
            </a:bodyPr>
            <a:lstStyle/>
            <a:p>
              <a:pPr algn="ctr" defTabSz="761970"/>
              <a:r>
                <a:rPr lang="fr-FR" altLang="fr-FR" sz="833" dirty="0">
                  <a:solidFill>
                    <a:srgbClr val="3366FF"/>
                  </a:solidFill>
                  <a:latin typeface="New York"/>
                  <a:ea typeface="Times New Roman" panose="02020603050405020304" pitchFamily="18" charset="0"/>
                  <a:cs typeface="Times New Roman" panose="02020603050405020304" pitchFamily="18" charset="0"/>
                </a:rPr>
                <a:t>23°C</a:t>
              </a:r>
              <a:endParaRPr lang="fr-FR" altLang="fr-FR" sz="833" dirty="0"/>
            </a:p>
          </p:txBody>
        </p:sp>
        <p:sp>
          <p:nvSpPr>
            <p:cNvPr id="76" name="Line 5">
              <a:extLst>
                <a:ext uri="{FF2B5EF4-FFF2-40B4-BE49-F238E27FC236}">
                  <a16:creationId xmlns:a16="http://schemas.microsoft.com/office/drawing/2014/main" id="{BD21F77C-28EE-49BB-A760-FCD4CB565618}"/>
                </a:ext>
              </a:extLst>
            </p:cNvPr>
            <p:cNvSpPr>
              <a:spLocks noChangeShapeType="1"/>
            </p:cNvSpPr>
            <p:nvPr/>
          </p:nvSpPr>
          <p:spPr bwMode="auto">
            <a:xfrm flipV="1">
              <a:off x="3564305" y="4021312"/>
              <a:ext cx="0" cy="6022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77" name="Text Box 4">
              <a:extLst>
                <a:ext uri="{FF2B5EF4-FFF2-40B4-BE49-F238E27FC236}">
                  <a16:creationId xmlns:a16="http://schemas.microsoft.com/office/drawing/2014/main" id="{4ADB92E8-F14F-445D-B5AF-8BD12BF140F9}"/>
                </a:ext>
              </a:extLst>
            </p:cNvPr>
            <p:cNvSpPr txBox="1">
              <a:spLocks noChangeArrowheads="1"/>
            </p:cNvSpPr>
            <p:nvPr/>
          </p:nvSpPr>
          <p:spPr bwMode="auto">
            <a:xfrm>
              <a:off x="3362381" y="3909721"/>
              <a:ext cx="394995" cy="135453"/>
            </a:xfrm>
            <a:prstGeom prst="rect">
              <a:avLst/>
            </a:prstGeom>
            <a:solidFill>
              <a:srgbClr val="C0C0C0"/>
            </a:solidFill>
            <a:ln w="9525">
              <a:solidFill>
                <a:srgbClr val="3366FF"/>
              </a:solidFill>
              <a:miter lim="800000"/>
              <a:headEnd/>
              <a:tailEnd/>
            </a:ln>
          </p:spPr>
          <p:txBody>
            <a:bodyPr vert="horz" wrap="square" lIns="0" tIns="0" rIns="0" bIns="0" numCol="1" anchor="t" anchorCtr="0" compatLnSpc="1">
              <a:prstTxWarp prst="textNoShape">
                <a:avLst/>
              </a:prstTxWarp>
            </a:bodyPr>
            <a:lstStyle/>
            <a:p>
              <a:pPr algn="ctr" defTabSz="761970"/>
              <a:r>
                <a:rPr lang="fr-FR" altLang="fr-FR" sz="833" dirty="0">
                  <a:solidFill>
                    <a:srgbClr val="3366FF"/>
                  </a:solidFill>
                  <a:latin typeface="New York"/>
                  <a:ea typeface="Times New Roman" panose="02020603050405020304" pitchFamily="18" charset="0"/>
                  <a:cs typeface="Times New Roman" panose="02020603050405020304" pitchFamily="18" charset="0"/>
                </a:rPr>
                <a:t>5°C</a:t>
              </a:r>
              <a:endParaRPr lang="fr-FR" altLang="fr-FR" sz="833" dirty="0"/>
            </a:p>
          </p:txBody>
        </p:sp>
        <p:sp>
          <p:nvSpPr>
            <p:cNvPr id="78" name="Line 3">
              <a:extLst>
                <a:ext uri="{FF2B5EF4-FFF2-40B4-BE49-F238E27FC236}">
                  <a16:creationId xmlns:a16="http://schemas.microsoft.com/office/drawing/2014/main" id="{7ECD926A-0BA2-486F-B5CE-C73583CF4631}"/>
                </a:ext>
              </a:extLst>
            </p:cNvPr>
            <p:cNvSpPr>
              <a:spLocks noChangeShapeType="1"/>
            </p:cNvSpPr>
            <p:nvPr/>
          </p:nvSpPr>
          <p:spPr bwMode="auto">
            <a:xfrm flipV="1">
              <a:off x="3574934" y="3109827"/>
              <a:ext cx="0" cy="6022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79" name="Text Box 2">
              <a:extLst>
                <a:ext uri="{FF2B5EF4-FFF2-40B4-BE49-F238E27FC236}">
                  <a16:creationId xmlns:a16="http://schemas.microsoft.com/office/drawing/2014/main" id="{9EC6D92F-0EDF-4DC8-A68A-E65BBD41949E}"/>
                </a:ext>
              </a:extLst>
            </p:cNvPr>
            <p:cNvSpPr txBox="1">
              <a:spLocks noChangeArrowheads="1"/>
            </p:cNvSpPr>
            <p:nvPr/>
          </p:nvSpPr>
          <p:spPr bwMode="auto">
            <a:xfrm>
              <a:off x="3377436" y="2968345"/>
              <a:ext cx="394995" cy="135453"/>
            </a:xfrm>
            <a:prstGeom prst="rect">
              <a:avLst/>
            </a:prstGeom>
            <a:solidFill>
              <a:srgbClr val="C0C0C0"/>
            </a:solidFill>
            <a:ln w="9525">
              <a:solidFill>
                <a:srgbClr val="3366FF"/>
              </a:solidFill>
              <a:miter lim="800000"/>
              <a:headEnd/>
              <a:tailEnd/>
            </a:ln>
          </p:spPr>
          <p:txBody>
            <a:bodyPr vert="horz" wrap="square" lIns="0" tIns="0" rIns="0" bIns="0" numCol="1" anchor="t" anchorCtr="0" compatLnSpc="1">
              <a:prstTxWarp prst="textNoShape">
                <a:avLst/>
              </a:prstTxWarp>
            </a:bodyPr>
            <a:lstStyle/>
            <a:p>
              <a:pPr algn="ctr" defTabSz="761970"/>
              <a:r>
                <a:rPr lang="fr-FR" altLang="fr-FR" sz="833" dirty="0">
                  <a:solidFill>
                    <a:srgbClr val="3366FF"/>
                  </a:solidFill>
                  <a:latin typeface="New York"/>
                  <a:ea typeface="Times New Roman" panose="02020603050405020304" pitchFamily="18" charset="0"/>
                  <a:cs typeface="Times New Roman" panose="02020603050405020304" pitchFamily="18" charset="0"/>
                </a:rPr>
                <a:t>25°C</a:t>
              </a:r>
              <a:endParaRPr lang="fr-FR" altLang="fr-FR" sz="833" dirty="0"/>
            </a:p>
          </p:txBody>
        </p:sp>
        <p:sp>
          <p:nvSpPr>
            <p:cNvPr id="80" name="Line 58">
              <a:extLst>
                <a:ext uri="{FF2B5EF4-FFF2-40B4-BE49-F238E27FC236}">
                  <a16:creationId xmlns:a16="http://schemas.microsoft.com/office/drawing/2014/main" id="{78775C44-38E6-4E01-884E-B144A138FE5F}"/>
                </a:ext>
              </a:extLst>
            </p:cNvPr>
            <p:cNvSpPr>
              <a:spLocks noChangeShapeType="1"/>
            </p:cNvSpPr>
            <p:nvPr/>
          </p:nvSpPr>
          <p:spPr bwMode="auto">
            <a:xfrm>
              <a:off x="6861741" y="4088702"/>
              <a:ext cx="141702" cy="0"/>
            </a:xfrm>
            <a:prstGeom prst="line">
              <a:avLst/>
            </a:prstGeom>
            <a:noFill/>
            <a:ln w="12700">
              <a:solidFill>
                <a:srgbClr val="FF33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81" name="Line 64">
              <a:extLst>
                <a:ext uri="{FF2B5EF4-FFF2-40B4-BE49-F238E27FC236}">
                  <a16:creationId xmlns:a16="http://schemas.microsoft.com/office/drawing/2014/main" id="{BDEDA6BD-9DEB-4BA9-B31C-1478654133AF}"/>
                </a:ext>
              </a:extLst>
            </p:cNvPr>
            <p:cNvSpPr>
              <a:spLocks noChangeShapeType="1"/>
            </p:cNvSpPr>
            <p:nvPr/>
          </p:nvSpPr>
          <p:spPr bwMode="auto">
            <a:xfrm flipH="1">
              <a:off x="4797437" y="3162245"/>
              <a:ext cx="143474" cy="0"/>
            </a:xfrm>
            <a:prstGeom prst="line">
              <a:avLst/>
            </a:prstGeom>
            <a:noFill/>
            <a:ln w="12700">
              <a:solidFill>
                <a:srgbClr val="FF00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82" name="Line 64">
              <a:extLst>
                <a:ext uri="{FF2B5EF4-FFF2-40B4-BE49-F238E27FC236}">
                  <a16:creationId xmlns:a16="http://schemas.microsoft.com/office/drawing/2014/main" id="{ED2F8A75-60A3-4237-BEE4-016E5B3E2EBA}"/>
                </a:ext>
              </a:extLst>
            </p:cNvPr>
            <p:cNvSpPr>
              <a:spLocks noChangeShapeType="1"/>
            </p:cNvSpPr>
            <p:nvPr/>
          </p:nvSpPr>
          <p:spPr bwMode="auto">
            <a:xfrm flipH="1">
              <a:off x="4797437" y="3780004"/>
              <a:ext cx="143474" cy="0"/>
            </a:xfrm>
            <a:prstGeom prst="line">
              <a:avLst/>
            </a:prstGeom>
            <a:noFill/>
            <a:ln w="12700">
              <a:solidFill>
                <a:srgbClr val="FF00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84" name="Line 3">
              <a:extLst>
                <a:ext uri="{FF2B5EF4-FFF2-40B4-BE49-F238E27FC236}">
                  <a16:creationId xmlns:a16="http://schemas.microsoft.com/office/drawing/2014/main" id="{7FD6BDB7-8A1F-4F39-B9D9-B5DB13A767FD}"/>
                </a:ext>
              </a:extLst>
            </p:cNvPr>
            <p:cNvSpPr>
              <a:spLocks noChangeShapeType="1"/>
            </p:cNvSpPr>
            <p:nvPr/>
          </p:nvSpPr>
          <p:spPr bwMode="auto">
            <a:xfrm flipV="1">
              <a:off x="6471022" y="4021230"/>
              <a:ext cx="0" cy="6022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85" name="Line 3">
              <a:extLst>
                <a:ext uri="{FF2B5EF4-FFF2-40B4-BE49-F238E27FC236}">
                  <a16:creationId xmlns:a16="http://schemas.microsoft.com/office/drawing/2014/main" id="{24CD8CCD-1985-43BD-9A82-151873B07638}"/>
                </a:ext>
              </a:extLst>
            </p:cNvPr>
            <p:cNvSpPr>
              <a:spLocks noChangeShapeType="1"/>
            </p:cNvSpPr>
            <p:nvPr/>
          </p:nvSpPr>
          <p:spPr bwMode="auto">
            <a:xfrm flipV="1">
              <a:off x="6467110" y="3098480"/>
              <a:ext cx="0" cy="6022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88" name="Line 27">
              <a:extLst>
                <a:ext uri="{FF2B5EF4-FFF2-40B4-BE49-F238E27FC236}">
                  <a16:creationId xmlns:a16="http://schemas.microsoft.com/office/drawing/2014/main" id="{48B9C8F1-7FF8-456A-8F72-A5EF07C3311A}"/>
                </a:ext>
              </a:extLst>
            </p:cNvPr>
            <p:cNvSpPr>
              <a:spLocks noChangeShapeType="1"/>
            </p:cNvSpPr>
            <p:nvPr/>
          </p:nvSpPr>
          <p:spPr bwMode="auto">
            <a:xfrm flipV="1">
              <a:off x="2924318" y="3841323"/>
              <a:ext cx="360408" cy="2401"/>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89" name="Line 43">
              <a:extLst>
                <a:ext uri="{FF2B5EF4-FFF2-40B4-BE49-F238E27FC236}">
                  <a16:creationId xmlns:a16="http://schemas.microsoft.com/office/drawing/2014/main" id="{E6F9FAA8-FC53-4FAC-A5CB-ACF9B1E8BE88}"/>
                </a:ext>
              </a:extLst>
            </p:cNvPr>
            <p:cNvSpPr>
              <a:spLocks noChangeShapeType="1"/>
            </p:cNvSpPr>
            <p:nvPr/>
          </p:nvSpPr>
          <p:spPr bwMode="auto">
            <a:xfrm>
              <a:off x="3291130" y="3839552"/>
              <a:ext cx="0" cy="245524"/>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90" name="AutoShape 38">
              <a:extLst>
                <a:ext uri="{FF2B5EF4-FFF2-40B4-BE49-F238E27FC236}">
                  <a16:creationId xmlns:a16="http://schemas.microsoft.com/office/drawing/2014/main" id="{399227BC-FA9E-4EBB-9162-B65E42ABD363}"/>
                </a:ext>
              </a:extLst>
            </p:cNvPr>
            <p:cNvSpPr>
              <a:spLocks noChangeShapeType="1"/>
            </p:cNvSpPr>
            <p:nvPr/>
          </p:nvSpPr>
          <p:spPr bwMode="auto">
            <a:xfrm rot="21360000">
              <a:off x="2029611" y="4104206"/>
              <a:ext cx="647326" cy="43005"/>
            </a:xfrm>
            <a:prstGeom prst="straightConnector1">
              <a:avLst/>
            </a:prstGeom>
            <a:noFill/>
            <a:ln w="76200">
              <a:solidFill>
                <a:srgbClr val="8EAADB"/>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dirty="0"/>
            </a:p>
          </p:txBody>
        </p:sp>
        <p:pic>
          <p:nvPicPr>
            <p:cNvPr id="91" name="Picture 103" descr="4. LES EAUX SUPERFICIELLES">
              <a:extLst>
                <a:ext uri="{FF2B5EF4-FFF2-40B4-BE49-F238E27FC236}">
                  <a16:creationId xmlns:a16="http://schemas.microsoft.com/office/drawing/2014/main" id="{2EAD5651-0F07-4263-838A-71BE920046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53"/>
            <a:stretch/>
          </p:blipFill>
          <p:spPr bwMode="auto">
            <a:xfrm>
              <a:off x="520133" y="2999790"/>
              <a:ext cx="1909485" cy="1287704"/>
            </a:xfrm>
            <a:prstGeom prst="rect">
              <a:avLst/>
            </a:prstGeom>
            <a:noFill/>
            <a:extLst>
              <a:ext uri="{909E8E84-426E-40DD-AFC4-6F175D3DCCD1}">
                <a14:hiddenFill xmlns:a14="http://schemas.microsoft.com/office/drawing/2010/main">
                  <a:solidFill>
                    <a:srgbClr val="FFFFFF"/>
                  </a:solidFill>
                </a14:hiddenFill>
              </a:ext>
            </a:extLst>
          </p:spPr>
        </p:pic>
        <p:sp>
          <p:nvSpPr>
            <p:cNvPr id="92" name="Line 60">
              <a:extLst>
                <a:ext uri="{FF2B5EF4-FFF2-40B4-BE49-F238E27FC236}">
                  <a16:creationId xmlns:a16="http://schemas.microsoft.com/office/drawing/2014/main" id="{86C264DF-3ADB-40E3-87F6-0661749AEB2D}"/>
                </a:ext>
              </a:extLst>
            </p:cNvPr>
            <p:cNvSpPr>
              <a:spLocks noChangeShapeType="1"/>
            </p:cNvSpPr>
            <p:nvPr/>
          </p:nvSpPr>
          <p:spPr bwMode="auto">
            <a:xfrm flipH="1">
              <a:off x="2771527" y="3160632"/>
              <a:ext cx="142065" cy="6926"/>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grpSp>
      <p:sp>
        <p:nvSpPr>
          <p:cNvPr id="94" name="ZoneTexte 93">
            <a:extLst>
              <a:ext uri="{FF2B5EF4-FFF2-40B4-BE49-F238E27FC236}">
                <a16:creationId xmlns:a16="http://schemas.microsoft.com/office/drawing/2014/main" id="{5FE28F5D-C5D4-424C-A6F3-20D216CB4F3B}"/>
              </a:ext>
            </a:extLst>
          </p:cNvPr>
          <p:cNvSpPr txBox="1"/>
          <p:nvPr/>
        </p:nvSpPr>
        <p:spPr>
          <a:xfrm>
            <a:off x="2051720" y="1005609"/>
            <a:ext cx="1909485" cy="369332"/>
          </a:xfrm>
          <a:prstGeom prst="rect">
            <a:avLst/>
          </a:prstGeom>
          <a:noFill/>
        </p:spPr>
        <p:txBody>
          <a:bodyPr wrap="square" rtlCol="0">
            <a:spAutoFit/>
          </a:bodyPr>
          <a:lstStyle/>
          <a:p>
            <a:pPr algn="ctr"/>
            <a:r>
              <a:rPr lang="fr-FR" dirty="0"/>
              <a:t>ILL8</a:t>
            </a:r>
          </a:p>
        </p:txBody>
      </p:sp>
      <p:sp>
        <p:nvSpPr>
          <p:cNvPr id="95" name="ZoneTexte 94">
            <a:extLst>
              <a:ext uri="{FF2B5EF4-FFF2-40B4-BE49-F238E27FC236}">
                <a16:creationId xmlns:a16="http://schemas.microsoft.com/office/drawing/2014/main" id="{C5061118-11BB-4E17-8649-4CDE572DCEA6}"/>
              </a:ext>
            </a:extLst>
          </p:cNvPr>
          <p:cNvSpPr txBox="1"/>
          <p:nvPr/>
        </p:nvSpPr>
        <p:spPr>
          <a:xfrm>
            <a:off x="3995936" y="996929"/>
            <a:ext cx="1909485" cy="369332"/>
          </a:xfrm>
          <a:prstGeom prst="rect">
            <a:avLst/>
          </a:prstGeom>
          <a:noFill/>
        </p:spPr>
        <p:txBody>
          <a:bodyPr wrap="square" rtlCol="0">
            <a:spAutoFit/>
          </a:bodyPr>
          <a:lstStyle/>
          <a:p>
            <a:pPr algn="ctr"/>
            <a:r>
              <a:rPr lang="fr-FR" dirty="0"/>
              <a:t>PGUT</a:t>
            </a:r>
          </a:p>
        </p:txBody>
      </p:sp>
      <p:cxnSp>
        <p:nvCxnSpPr>
          <p:cNvPr id="99" name="Connecteur droit 98">
            <a:extLst>
              <a:ext uri="{FF2B5EF4-FFF2-40B4-BE49-F238E27FC236}">
                <a16:creationId xmlns:a16="http://schemas.microsoft.com/office/drawing/2014/main" id="{F51BF9F8-D06A-4D50-A1E3-DC338A75B121}"/>
              </a:ext>
            </a:extLst>
          </p:cNvPr>
          <p:cNvCxnSpPr>
            <a:cxnSpLocks/>
          </p:cNvCxnSpPr>
          <p:nvPr/>
        </p:nvCxnSpPr>
        <p:spPr>
          <a:xfrm>
            <a:off x="6812366" y="907221"/>
            <a:ext cx="0" cy="2811613"/>
          </a:xfrm>
          <a:prstGeom prst="line">
            <a:avLst/>
          </a:prstGeom>
          <a:ln w="38100">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107" name="Connecteur droit 106">
            <a:extLst>
              <a:ext uri="{FF2B5EF4-FFF2-40B4-BE49-F238E27FC236}">
                <a16:creationId xmlns:a16="http://schemas.microsoft.com/office/drawing/2014/main" id="{522E86FA-D120-4537-B19A-6DA769965EC1}"/>
              </a:ext>
            </a:extLst>
          </p:cNvPr>
          <p:cNvCxnSpPr>
            <a:cxnSpLocks/>
          </p:cNvCxnSpPr>
          <p:nvPr/>
        </p:nvCxnSpPr>
        <p:spPr>
          <a:xfrm>
            <a:off x="3675153" y="935671"/>
            <a:ext cx="0" cy="2811613"/>
          </a:xfrm>
          <a:prstGeom prst="line">
            <a:avLst/>
          </a:prstGeom>
          <a:ln w="38100">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108" name="Connecteur droit 107">
            <a:extLst>
              <a:ext uri="{FF2B5EF4-FFF2-40B4-BE49-F238E27FC236}">
                <a16:creationId xmlns:a16="http://schemas.microsoft.com/office/drawing/2014/main" id="{573BB766-DC67-4DB5-BEA9-A08C94409BB0}"/>
              </a:ext>
            </a:extLst>
          </p:cNvPr>
          <p:cNvCxnSpPr>
            <a:cxnSpLocks/>
          </p:cNvCxnSpPr>
          <p:nvPr/>
        </p:nvCxnSpPr>
        <p:spPr>
          <a:xfrm>
            <a:off x="2339752" y="983161"/>
            <a:ext cx="0" cy="2811613"/>
          </a:xfrm>
          <a:prstGeom prst="line">
            <a:avLst/>
          </a:prstGeom>
          <a:ln w="38100">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99285" y="3970719"/>
            <a:ext cx="2294909" cy="830997"/>
          </a:xfrm>
          <a:prstGeom prst="rect">
            <a:avLst/>
          </a:prstGeom>
          <a:noFill/>
        </p:spPr>
        <p:txBody>
          <a:bodyPr wrap="square" rtlCol="0">
            <a:spAutoFit/>
          </a:bodyPr>
          <a:lstStyle/>
          <a:p>
            <a:r>
              <a:rPr lang="en-US" sz="1200" dirty="0"/>
              <a:t>The </a:t>
            </a:r>
            <a:r>
              <a:rPr lang="en-US" sz="1200" dirty="0" err="1"/>
              <a:t>Drac</a:t>
            </a:r>
            <a:r>
              <a:rPr lang="en-US" sz="1200" dirty="0"/>
              <a:t> river supplies a basin at ILL8</a:t>
            </a:r>
          </a:p>
          <a:p>
            <a:r>
              <a:rPr lang="en-US" sz="1200" dirty="0"/>
              <a:t>This basin is common to ILL, CNRS and ESRF</a:t>
            </a:r>
          </a:p>
        </p:txBody>
      </p:sp>
      <p:sp>
        <p:nvSpPr>
          <p:cNvPr id="98" name="TextBox 97"/>
          <p:cNvSpPr txBox="1"/>
          <p:nvPr/>
        </p:nvSpPr>
        <p:spPr>
          <a:xfrm>
            <a:off x="2301666" y="3964088"/>
            <a:ext cx="2294909" cy="830997"/>
          </a:xfrm>
          <a:prstGeom prst="rect">
            <a:avLst/>
          </a:prstGeom>
          <a:noFill/>
        </p:spPr>
        <p:txBody>
          <a:bodyPr wrap="square" rtlCol="0">
            <a:spAutoFit/>
          </a:bodyPr>
          <a:lstStyle/>
          <a:p>
            <a:pPr algn="just"/>
            <a:r>
              <a:rPr lang="en-US" sz="1200" dirty="0"/>
              <a:t>The ILL8 pumping system (SEB) supplies the primary network of the SRE exchanger. It is an open network.</a:t>
            </a:r>
          </a:p>
        </p:txBody>
      </p:sp>
      <p:sp>
        <p:nvSpPr>
          <p:cNvPr id="100" name="TextBox 99"/>
          <p:cNvSpPr txBox="1"/>
          <p:nvPr/>
        </p:nvSpPr>
        <p:spPr>
          <a:xfrm>
            <a:off x="5640438" y="3892716"/>
            <a:ext cx="2294909" cy="1200329"/>
          </a:xfrm>
          <a:prstGeom prst="rect">
            <a:avLst/>
          </a:prstGeom>
          <a:noFill/>
        </p:spPr>
        <p:txBody>
          <a:bodyPr wrap="square" rtlCol="0">
            <a:spAutoFit/>
          </a:bodyPr>
          <a:lstStyle/>
          <a:p>
            <a:pPr algn="just"/>
            <a:r>
              <a:rPr lang="en-US" sz="1200" dirty="0"/>
              <a:t>The cooling water (SRE) circulates through the secondary network of this SRE exchanger and supplies the machine equipment. It is a closed network.</a:t>
            </a:r>
          </a:p>
        </p:txBody>
      </p:sp>
      <p:sp>
        <p:nvSpPr>
          <p:cNvPr id="86" name="Left Brace 85"/>
          <p:cNvSpPr/>
          <p:nvPr/>
        </p:nvSpPr>
        <p:spPr>
          <a:xfrm rot="16200000">
            <a:off x="1044794" y="2841643"/>
            <a:ext cx="216024" cy="1872386"/>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1" name="Left Brace 100"/>
          <p:cNvSpPr/>
          <p:nvPr/>
        </p:nvSpPr>
        <p:spPr>
          <a:xfrm rot="16200000">
            <a:off x="3301856" y="2780063"/>
            <a:ext cx="216024" cy="2006122"/>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2" name="Left Brace 101"/>
          <p:cNvSpPr/>
          <p:nvPr/>
        </p:nvSpPr>
        <p:spPr>
          <a:xfrm rot="16200000">
            <a:off x="6604970" y="1602080"/>
            <a:ext cx="216024" cy="4359005"/>
          </a:xfrm>
          <a:prstGeom prst="leftBrace">
            <a:avLst>
              <a:gd name="adj1" fmla="val 30759"/>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4" name="Footer Placeholder 3"/>
          <p:cNvSpPr>
            <a:spLocks noGrp="1"/>
          </p:cNvSpPr>
          <p:nvPr>
            <p:ph type="ftr" sz="quarter" idx="12"/>
          </p:nvPr>
        </p:nvSpPr>
        <p:spPr>
          <a:xfrm>
            <a:off x="630238" y="5402263"/>
            <a:ext cx="6119812" cy="177800"/>
          </a:xfrm>
        </p:spPr>
        <p:txBody>
          <a:bodyPr/>
          <a:lstStyle/>
          <a:p>
            <a:pPr>
              <a:defRPr/>
            </a:pPr>
            <a:r>
              <a:rPr lang="en-US"/>
              <a:t>ASD Workshop - 24 January 2023 - TID BIG T Marchial - ESRF Infrastructure - Status and Plans</a:t>
            </a:r>
            <a:endParaRPr lang="en-US" dirty="0"/>
          </a:p>
        </p:txBody>
      </p:sp>
    </p:spTree>
    <p:extLst>
      <p:ext uri="{BB962C8B-B14F-4D97-AF65-F5344CB8AC3E}">
        <p14:creationId xmlns:p14="http://schemas.microsoft.com/office/powerpoint/2010/main" val="3819623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727075" y="125413"/>
            <a:ext cx="8237538" cy="496887"/>
          </a:xfrm>
        </p:spPr>
        <p:txBody>
          <a:bodyPr/>
          <a:lstStyle/>
          <a:p>
            <a:pPr>
              <a:defRPr/>
            </a:pPr>
            <a:r>
              <a:rPr lang="fr-FR" sz="2000" dirty="0"/>
              <a:t> </a:t>
            </a:r>
            <a:r>
              <a:rPr lang="fr-FR" sz="1600" dirty="0"/>
              <a:t>Observation on </a:t>
            </a:r>
            <a:r>
              <a:rPr lang="en-US" sz="1600" dirty="0"/>
              <a:t>magnet flowmeters</a:t>
            </a:r>
            <a:endParaRPr lang="en-GB" sz="1600" dirty="0"/>
          </a:p>
        </p:txBody>
      </p:sp>
      <p:sp>
        <p:nvSpPr>
          <p:cNvPr id="8" name="ZoneTexte 7">
            <a:extLst>
              <a:ext uri="{FF2B5EF4-FFF2-40B4-BE49-F238E27FC236}">
                <a16:creationId xmlns:a16="http://schemas.microsoft.com/office/drawing/2014/main" id="{F9A3220B-9A83-48E5-BE2B-0EFFA4441406}"/>
              </a:ext>
            </a:extLst>
          </p:cNvPr>
          <p:cNvSpPr txBox="1"/>
          <p:nvPr/>
        </p:nvSpPr>
        <p:spPr>
          <a:xfrm>
            <a:off x="2671577" y="1948800"/>
            <a:ext cx="1250900" cy="369332"/>
          </a:xfrm>
          <a:prstGeom prst="rect">
            <a:avLst/>
          </a:prstGeom>
          <a:noFill/>
        </p:spPr>
        <p:txBody>
          <a:bodyPr wrap="square" rtlCol="0">
            <a:spAutoFit/>
          </a:bodyPr>
          <a:lstStyle/>
          <a:p>
            <a:r>
              <a:rPr lang="en-US" dirty="0"/>
              <a:t>Magnet</a:t>
            </a:r>
          </a:p>
        </p:txBody>
      </p:sp>
      <p:grpSp>
        <p:nvGrpSpPr>
          <p:cNvPr id="27" name="Groupe 26">
            <a:extLst>
              <a:ext uri="{FF2B5EF4-FFF2-40B4-BE49-F238E27FC236}">
                <a16:creationId xmlns:a16="http://schemas.microsoft.com/office/drawing/2014/main" id="{D9AFD3EE-22AE-4690-B8EA-FD30ABFAB447}"/>
              </a:ext>
            </a:extLst>
          </p:cNvPr>
          <p:cNvGrpSpPr/>
          <p:nvPr/>
        </p:nvGrpSpPr>
        <p:grpSpPr>
          <a:xfrm>
            <a:off x="755576" y="1201316"/>
            <a:ext cx="2448272" cy="369332"/>
            <a:chOff x="755576" y="1201316"/>
            <a:chExt cx="2448272" cy="369332"/>
          </a:xfrm>
        </p:grpSpPr>
        <p:cxnSp>
          <p:nvCxnSpPr>
            <p:cNvPr id="15" name="Connecteur droit 14">
              <a:extLst>
                <a:ext uri="{FF2B5EF4-FFF2-40B4-BE49-F238E27FC236}">
                  <a16:creationId xmlns:a16="http://schemas.microsoft.com/office/drawing/2014/main" id="{BD225591-388A-4ABD-874A-F85556B6AA1A}"/>
                </a:ext>
              </a:extLst>
            </p:cNvPr>
            <p:cNvCxnSpPr/>
            <p:nvPr/>
          </p:nvCxnSpPr>
          <p:spPr>
            <a:xfrm>
              <a:off x="755576" y="1561356"/>
              <a:ext cx="2448272" cy="0"/>
            </a:xfrm>
            <a:prstGeom prst="line">
              <a:avLst/>
            </a:prstGeom>
            <a:ln w="76200">
              <a:headEnd type="non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2946A773-5A53-4587-9EB3-EE8C9BDFAD7C}"/>
                </a:ext>
              </a:extLst>
            </p:cNvPr>
            <p:cNvSpPr txBox="1"/>
            <p:nvPr/>
          </p:nvSpPr>
          <p:spPr>
            <a:xfrm>
              <a:off x="755576" y="1201316"/>
              <a:ext cx="2100014" cy="369332"/>
            </a:xfrm>
            <a:prstGeom prst="rect">
              <a:avLst/>
            </a:prstGeom>
            <a:noFill/>
          </p:spPr>
          <p:txBody>
            <a:bodyPr wrap="square" rtlCol="0">
              <a:spAutoFit/>
            </a:bodyPr>
            <a:lstStyle/>
            <a:p>
              <a:r>
                <a:rPr lang="fr-FR" dirty="0"/>
                <a:t>SRE IN : 10 bars </a:t>
              </a:r>
            </a:p>
          </p:txBody>
        </p:sp>
      </p:grpSp>
      <p:grpSp>
        <p:nvGrpSpPr>
          <p:cNvPr id="64" name="Groupe 63">
            <a:extLst>
              <a:ext uri="{FF2B5EF4-FFF2-40B4-BE49-F238E27FC236}">
                <a16:creationId xmlns:a16="http://schemas.microsoft.com/office/drawing/2014/main" id="{D445B112-FFC8-478F-B72B-CFE2589FB9AA}"/>
              </a:ext>
            </a:extLst>
          </p:cNvPr>
          <p:cNvGrpSpPr/>
          <p:nvPr/>
        </p:nvGrpSpPr>
        <p:grpSpPr>
          <a:xfrm>
            <a:off x="755576" y="4720416"/>
            <a:ext cx="2448272" cy="369332"/>
            <a:chOff x="755576" y="4720416"/>
            <a:chExt cx="2448272" cy="369332"/>
          </a:xfrm>
        </p:grpSpPr>
        <p:cxnSp>
          <p:nvCxnSpPr>
            <p:cNvPr id="59" name="Connecteur droit 58">
              <a:extLst>
                <a:ext uri="{FF2B5EF4-FFF2-40B4-BE49-F238E27FC236}">
                  <a16:creationId xmlns:a16="http://schemas.microsoft.com/office/drawing/2014/main" id="{51724BCC-25C3-4EB9-A131-A2D7172E92F4}"/>
                </a:ext>
              </a:extLst>
            </p:cNvPr>
            <p:cNvCxnSpPr/>
            <p:nvPr/>
          </p:nvCxnSpPr>
          <p:spPr>
            <a:xfrm>
              <a:off x="755576" y="4729708"/>
              <a:ext cx="244827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1" name="ZoneTexte 60">
              <a:extLst>
                <a:ext uri="{FF2B5EF4-FFF2-40B4-BE49-F238E27FC236}">
                  <a16:creationId xmlns:a16="http://schemas.microsoft.com/office/drawing/2014/main" id="{A8C04B9A-A834-465D-B280-66EBCD916824}"/>
                </a:ext>
              </a:extLst>
            </p:cNvPr>
            <p:cNvSpPr txBox="1"/>
            <p:nvPr/>
          </p:nvSpPr>
          <p:spPr>
            <a:xfrm>
              <a:off x="755576" y="4720416"/>
              <a:ext cx="2232248" cy="369332"/>
            </a:xfrm>
            <a:prstGeom prst="rect">
              <a:avLst/>
            </a:prstGeom>
            <a:noFill/>
          </p:spPr>
          <p:txBody>
            <a:bodyPr wrap="square" rtlCol="0">
              <a:spAutoFit/>
            </a:bodyPr>
            <a:lstStyle/>
            <a:p>
              <a:r>
                <a:rPr lang="fr-FR" dirty="0"/>
                <a:t>SRE OUT : 2.5 bars</a:t>
              </a:r>
            </a:p>
          </p:txBody>
        </p:sp>
      </p:grpSp>
      <p:cxnSp>
        <p:nvCxnSpPr>
          <p:cNvPr id="65" name="Connecteur droit 64">
            <a:extLst>
              <a:ext uri="{FF2B5EF4-FFF2-40B4-BE49-F238E27FC236}">
                <a16:creationId xmlns:a16="http://schemas.microsoft.com/office/drawing/2014/main" id="{E4D2C872-5DEA-4D0C-84B5-953F34385842}"/>
              </a:ext>
            </a:extLst>
          </p:cNvPr>
          <p:cNvCxnSpPr>
            <a:cxnSpLocks/>
          </p:cNvCxnSpPr>
          <p:nvPr/>
        </p:nvCxnSpPr>
        <p:spPr>
          <a:xfrm flipV="1">
            <a:off x="2420276" y="1561358"/>
            <a:ext cx="0" cy="2880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6192C34D-54DE-4030-A215-A81082242704}"/>
              </a:ext>
            </a:extLst>
          </p:cNvPr>
          <p:cNvCxnSpPr>
            <a:cxnSpLocks/>
            <a:endCxn id="29" idx="2"/>
          </p:cNvCxnSpPr>
          <p:nvPr/>
        </p:nvCxnSpPr>
        <p:spPr>
          <a:xfrm flipV="1">
            <a:off x="2374617" y="2754030"/>
            <a:ext cx="14891" cy="11475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8BC0DB4D-FBB9-450D-B68A-04B60F6B8870}"/>
              </a:ext>
            </a:extLst>
          </p:cNvPr>
          <p:cNvCxnSpPr>
            <a:cxnSpLocks/>
          </p:cNvCxnSpPr>
          <p:nvPr/>
        </p:nvCxnSpPr>
        <p:spPr>
          <a:xfrm flipV="1">
            <a:off x="2384476" y="3217540"/>
            <a:ext cx="0" cy="144000"/>
          </a:xfrm>
          <a:prstGeom prst="line">
            <a:avLst/>
          </a:prstGeom>
          <a:ln w="38100">
            <a:headEnd type="triangle"/>
          </a:ln>
        </p:spPr>
        <p:style>
          <a:lnRef idx="1">
            <a:schemeClr val="accent1"/>
          </a:lnRef>
          <a:fillRef idx="0">
            <a:schemeClr val="accent1"/>
          </a:fillRef>
          <a:effectRef idx="0">
            <a:schemeClr val="accent1"/>
          </a:effectRef>
          <a:fontRef idx="minor">
            <a:schemeClr val="tx1"/>
          </a:fontRef>
        </p:style>
      </p:cxnSp>
      <p:sp>
        <p:nvSpPr>
          <p:cNvPr id="74" name="ZoneTexte 73">
            <a:extLst>
              <a:ext uri="{FF2B5EF4-FFF2-40B4-BE49-F238E27FC236}">
                <a16:creationId xmlns:a16="http://schemas.microsoft.com/office/drawing/2014/main" id="{8A57D32B-2223-4C36-A9B2-66A1E95F2CFB}"/>
              </a:ext>
            </a:extLst>
          </p:cNvPr>
          <p:cNvSpPr txBox="1"/>
          <p:nvPr/>
        </p:nvSpPr>
        <p:spPr>
          <a:xfrm>
            <a:off x="1329133" y="2970157"/>
            <a:ext cx="905673" cy="369332"/>
          </a:xfrm>
          <a:prstGeom prst="rect">
            <a:avLst/>
          </a:prstGeom>
          <a:noFill/>
        </p:spPr>
        <p:txBody>
          <a:bodyPr wrap="square" rtlCol="0">
            <a:spAutoFit/>
          </a:bodyPr>
          <a:lstStyle/>
          <a:p>
            <a:r>
              <a:rPr lang="fr-FR" dirty="0">
                <a:highlight>
                  <a:srgbClr val="FFFF00"/>
                </a:highlight>
              </a:rPr>
              <a:t>1l/min</a:t>
            </a:r>
          </a:p>
        </p:txBody>
      </p:sp>
      <p:cxnSp>
        <p:nvCxnSpPr>
          <p:cNvPr id="99" name="Connecteur droit 98">
            <a:extLst>
              <a:ext uri="{FF2B5EF4-FFF2-40B4-BE49-F238E27FC236}">
                <a16:creationId xmlns:a16="http://schemas.microsoft.com/office/drawing/2014/main" id="{B2DA5EDB-0001-49F6-8D99-DB5B9482ED48}"/>
              </a:ext>
            </a:extLst>
          </p:cNvPr>
          <p:cNvCxnSpPr>
            <a:cxnSpLocks/>
          </p:cNvCxnSpPr>
          <p:nvPr/>
        </p:nvCxnSpPr>
        <p:spPr>
          <a:xfrm flipH="1" flipV="1">
            <a:off x="2368849" y="4297660"/>
            <a:ext cx="5767" cy="4680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28" name="Picture 4" descr="Eletta V1-GL15 351006 Liquid Flow Meter/Monitor 2-4 L/MIN V1GL15 | eBay">
            <a:extLst>
              <a:ext uri="{FF2B5EF4-FFF2-40B4-BE49-F238E27FC236}">
                <a16:creationId xmlns:a16="http://schemas.microsoft.com/office/drawing/2014/main" id="{576027B3-5F0C-421F-9A29-0E23037C6F9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36" b="91803" l="9818" r="89818">
                        <a14:foregroundMark x1="49455" y1="85792" x2="49455" y2="85792"/>
                        <a14:foregroundMark x1="44727" y1="91803" x2="44727" y2="91803"/>
                        <a14:foregroundMark x1="42545" y1="90710" x2="43636" y2="89617"/>
                        <a14:foregroundMark x1="66182" y1="38798" x2="65455" y2="51366"/>
                        <a14:foregroundMark x1="40000" y1="29508" x2="41818" y2="55738"/>
                        <a14:foregroundMark x1="65455" y1="16940" x2="62545" y2="14208"/>
                        <a14:backgroundMark x1="34678" y1="42433" x2="33455" y2="93443"/>
                        <a14:backgroundMark x1="33455" y1="93443" x2="34182" y2="95082"/>
                      </a14:backgroundRemoval>
                    </a14:imgEffect>
                  </a14:imgLayer>
                </a14:imgProps>
              </a:ext>
              <a:ext uri="{28A0092B-C50C-407E-A947-70E740481C1C}">
                <a14:useLocalDpi xmlns:a14="http://schemas.microsoft.com/office/drawing/2010/main" val="0"/>
              </a:ext>
            </a:extLst>
          </a:blip>
          <a:srcRect l="38879" t="-1045" r="31635" b="1045"/>
          <a:stretch/>
        </p:blipFill>
        <p:spPr bwMode="auto">
          <a:xfrm rot="5400000" flipH="1" flipV="1">
            <a:off x="1456968" y="3128577"/>
            <a:ext cx="772339" cy="1743075"/>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
            <a:extLst>
              <a:ext uri="{FF2B5EF4-FFF2-40B4-BE49-F238E27FC236}">
                <a16:creationId xmlns:a16="http://schemas.microsoft.com/office/drawing/2014/main" id="{2260CB83-0080-4BDA-824C-94D4A3DFA38F}"/>
              </a:ext>
            </a:extLst>
          </p:cNvPr>
          <p:cNvGrpSpPr>
            <a:grpSpLocks/>
          </p:cNvGrpSpPr>
          <p:nvPr/>
        </p:nvGrpSpPr>
        <p:grpSpPr bwMode="auto">
          <a:xfrm>
            <a:off x="2006476" y="1858680"/>
            <a:ext cx="701675" cy="895350"/>
            <a:chOff x="16328" y="3638"/>
            <a:chExt cx="5525" cy="6785"/>
          </a:xfrm>
        </p:grpSpPr>
        <p:sp>
          <p:nvSpPr>
            <p:cNvPr id="29" name="Rectangle 3">
              <a:extLst>
                <a:ext uri="{FF2B5EF4-FFF2-40B4-BE49-F238E27FC236}">
                  <a16:creationId xmlns:a16="http://schemas.microsoft.com/office/drawing/2014/main" id="{ABF4C85D-78A2-4C1E-B002-6CC561F0AEA8}"/>
                </a:ext>
              </a:extLst>
            </p:cNvPr>
            <p:cNvSpPr>
              <a:spLocks noChangeArrowheads="1"/>
            </p:cNvSpPr>
            <p:nvPr/>
          </p:nvSpPr>
          <p:spPr bwMode="auto">
            <a:xfrm>
              <a:off x="17025" y="9488"/>
              <a:ext cx="4638" cy="935"/>
            </a:xfrm>
            <a:prstGeom prst="rect">
              <a:avLst/>
            </a:prstGeom>
            <a:solidFill>
              <a:srgbClr val="FFFFFF"/>
            </a:solidFill>
            <a:ln w="19050" algn="ctr">
              <a:solidFill>
                <a:srgbClr val="D8D8D8"/>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0" name="Oval 4">
              <a:extLst>
                <a:ext uri="{FF2B5EF4-FFF2-40B4-BE49-F238E27FC236}">
                  <a16:creationId xmlns:a16="http://schemas.microsoft.com/office/drawing/2014/main" id="{FFF1D73A-4BE6-48FF-A14F-37B595D90355}"/>
                </a:ext>
              </a:extLst>
            </p:cNvPr>
            <p:cNvSpPr>
              <a:spLocks noChangeArrowheads="1"/>
            </p:cNvSpPr>
            <p:nvPr/>
          </p:nvSpPr>
          <p:spPr bwMode="auto">
            <a:xfrm>
              <a:off x="18503" y="7182"/>
              <a:ext cx="1814" cy="1814"/>
            </a:xfrm>
            <a:prstGeom prst="ellipse">
              <a:avLst/>
            </a:prstGeom>
            <a:solidFill>
              <a:srgbClr val="FFFFFF"/>
            </a:solidFill>
            <a:ln w="19050" algn="ctr">
              <a:solidFill>
                <a:srgbClr val="D8D8D8"/>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1" name="Rectangle 5">
              <a:extLst>
                <a:ext uri="{FF2B5EF4-FFF2-40B4-BE49-F238E27FC236}">
                  <a16:creationId xmlns:a16="http://schemas.microsoft.com/office/drawing/2014/main" id="{19ECAA20-0AE9-4AA9-B0D9-3C41DB8452BD}"/>
                </a:ext>
              </a:extLst>
            </p:cNvPr>
            <p:cNvSpPr>
              <a:spLocks noChangeArrowheads="1"/>
            </p:cNvSpPr>
            <p:nvPr/>
          </p:nvSpPr>
          <p:spPr bwMode="auto">
            <a:xfrm>
              <a:off x="17421" y="8889"/>
              <a:ext cx="448" cy="599"/>
            </a:xfrm>
            <a:prstGeom prst="rect">
              <a:avLst/>
            </a:prstGeom>
            <a:solidFill>
              <a:srgbClr val="FFFFFF"/>
            </a:solidFill>
            <a:ln w="19050" algn="ctr">
              <a:solidFill>
                <a:srgbClr val="D8D8D8"/>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2" name="Rectangle 6">
              <a:extLst>
                <a:ext uri="{FF2B5EF4-FFF2-40B4-BE49-F238E27FC236}">
                  <a16:creationId xmlns:a16="http://schemas.microsoft.com/office/drawing/2014/main" id="{060EE0DB-4B36-40F8-AE0F-EE0CD06B2118}"/>
                </a:ext>
              </a:extLst>
            </p:cNvPr>
            <p:cNvSpPr>
              <a:spLocks noChangeArrowheads="1"/>
            </p:cNvSpPr>
            <p:nvPr/>
          </p:nvSpPr>
          <p:spPr bwMode="auto">
            <a:xfrm>
              <a:off x="20862" y="8889"/>
              <a:ext cx="448" cy="599"/>
            </a:xfrm>
            <a:prstGeom prst="rect">
              <a:avLst/>
            </a:prstGeom>
            <a:solidFill>
              <a:srgbClr val="FFFFFF"/>
            </a:solidFill>
            <a:ln w="19050" algn="ctr">
              <a:solidFill>
                <a:srgbClr val="D8D8D8"/>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3" name="Rectangle 7">
              <a:extLst>
                <a:ext uri="{FF2B5EF4-FFF2-40B4-BE49-F238E27FC236}">
                  <a16:creationId xmlns:a16="http://schemas.microsoft.com/office/drawing/2014/main" id="{3C36BC23-FB46-474B-8E65-18EF535EE5A2}"/>
                </a:ext>
              </a:extLst>
            </p:cNvPr>
            <p:cNvSpPr>
              <a:spLocks noChangeArrowheads="1"/>
            </p:cNvSpPr>
            <p:nvPr/>
          </p:nvSpPr>
          <p:spPr bwMode="auto">
            <a:xfrm>
              <a:off x="16328" y="7425"/>
              <a:ext cx="1210" cy="305"/>
            </a:xfrm>
            <a:prstGeom prst="rect">
              <a:avLst/>
            </a:prstGeom>
            <a:solidFill>
              <a:srgbClr val="FFFFFF"/>
            </a:solidFill>
            <a:ln w="19050" algn="ctr">
              <a:solidFill>
                <a:srgbClr val="D8D8D8"/>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4" name="AutoShape 8">
              <a:extLst>
                <a:ext uri="{FF2B5EF4-FFF2-40B4-BE49-F238E27FC236}">
                  <a16:creationId xmlns:a16="http://schemas.microsoft.com/office/drawing/2014/main" id="{DBFDE19C-B1D9-4EB1-A4B0-D18683DB61B5}"/>
                </a:ext>
              </a:extLst>
            </p:cNvPr>
            <p:cNvSpPr>
              <a:spLocks noChangeArrowheads="1"/>
            </p:cNvSpPr>
            <p:nvPr/>
          </p:nvSpPr>
          <p:spPr bwMode="auto">
            <a:xfrm>
              <a:off x="16916" y="6814"/>
              <a:ext cx="4937" cy="252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9050" algn="ctr">
              <a:solidFill>
                <a:srgbClr val="D8D8D8"/>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5" name="Rectangle 9">
              <a:extLst>
                <a:ext uri="{FF2B5EF4-FFF2-40B4-BE49-F238E27FC236}">
                  <a16:creationId xmlns:a16="http://schemas.microsoft.com/office/drawing/2014/main" id="{E19C3633-35FA-4F8D-9118-6F565B00BB8B}"/>
                </a:ext>
              </a:extLst>
            </p:cNvPr>
            <p:cNvSpPr>
              <a:spLocks noChangeArrowheads="1"/>
            </p:cNvSpPr>
            <p:nvPr/>
          </p:nvSpPr>
          <p:spPr bwMode="auto">
            <a:xfrm>
              <a:off x="16398" y="5494"/>
              <a:ext cx="1575" cy="305"/>
            </a:xfrm>
            <a:prstGeom prst="rect">
              <a:avLst/>
            </a:prstGeom>
            <a:solidFill>
              <a:srgbClr val="FFFFFF"/>
            </a:solidFill>
            <a:ln w="19050" algn="ctr">
              <a:solidFill>
                <a:srgbClr val="D8D8D8"/>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6" name="Rectangle 10">
              <a:extLst>
                <a:ext uri="{FF2B5EF4-FFF2-40B4-BE49-F238E27FC236}">
                  <a16:creationId xmlns:a16="http://schemas.microsoft.com/office/drawing/2014/main" id="{999FB6D8-2192-4F77-B7DA-2B67F04C4A89}"/>
                </a:ext>
              </a:extLst>
            </p:cNvPr>
            <p:cNvSpPr>
              <a:spLocks noChangeArrowheads="1"/>
            </p:cNvSpPr>
            <p:nvPr/>
          </p:nvSpPr>
          <p:spPr bwMode="auto">
            <a:xfrm>
              <a:off x="17719" y="3638"/>
              <a:ext cx="3423" cy="3176"/>
            </a:xfrm>
            <a:prstGeom prst="rect">
              <a:avLst/>
            </a:prstGeom>
            <a:gradFill rotWithShape="1">
              <a:gsLst>
                <a:gs pos="0">
                  <a:srgbClr val="E5B8B7">
                    <a:gamma/>
                    <a:tint val="0"/>
                    <a:invGamma/>
                  </a:srgbClr>
                </a:gs>
                <a:gs pos="100000">
                  <a:srgbClr val="E5B8B7"/>
                </a:gs>
              </a:gsLst>
              <a:path path="shape">
                <a:fillToRect l="50000" t="50000" r="50000" b="50000"/>
              </a:path>
            </a:gradFill>
            <a:ln w="19050" algn="ctr">
              <a:solidFill>
                <a:srgbClr val="D8D8D8"/>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37" name="Oval 11">
              <a:extLst>
                <a:ext uri="{FF2B5EF4-FFF2-40B4-BE49-F238E27FC236}">
                  <a16:creationId xmlns:a16="http://schemas.microsoft.com/office/drawing/2014/main" id="{8D9341C3-C54F-4BE7-8E86-011DFB8FFAA5}"/>
                </a:ext>
              </a:extLst>
            </p:cNvPr>
            <p:cNvSpPr>
              <a:spLocks noChangeArrowheads="1"/>
            </p:cNvSpPr>
            <p:nvPr/>
          </p:nvSpPr>
          <p:spPr bwMode="auto">
            <a:xfrm>
              <a:off x="18693" y="7376"/>
              <a:ext cx="1519" cy="1431"/>
            </a:xfrm>
            <a:prstGeom prst="ellipse">
              <a:avLst/>
            </a:prstGeom>
            <a:solidFill>
              <a:srgbClr val="FFFFFF"/>
            </a:solidFill>
            <a:ln w="19050" algn="ctr">
              <a:solidFill>
                <a:srgbClr val="D8D8D8"/>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pic>
        <p:nvPicPr>
          <p:cNvPr id="40" name="Picture 5">
            <a:extLst>
              <a:ext uri="{FF2B5EF4-FFF2-40B4-BE49-F238E27FC236}">
                <a16:creationId xmlns:a16="http://schemas.microsoft.com/office/drawing/2014/main" id="{CA847D66-DB6E-4BE7-8FC2-AC15D1214C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2535" y="968192"/>
            <a:ext cx="2621282" cy="1965962"/>
          </a:xfrm>
          <a:prstGeom prst="rect">
            <a:avLst/>
          </a:prstGeom>
        </p:spPr>
      </p:pic>
      <p:sp>
        <p:nvSpPr>
          <p:cNvPr id="18" name="ZoneTexte 17">
            <a:extLst>
              <a:ext uri="{FF2B5EF4-FFF2-40B4-BE49-F238E27FC236}">
                <a16:creationId xmlns:a16="http://schemas.microsoft.com/office/drawing/2014/main" id="{880940D9-4697-471A-85A4-15FF9FF0DB85}"/>
              </a:ext>
            </a:extLst>
          </p:cNvPr>
          <p:cNvSpPr txBox="1"/>
          <p:nvPr/>
        </p:nvSpPr>
        <p:spPr>
          <a:xfrm>
            <a:off x="5316235" y="1356508"/>
            <a:ext cx="2088233" cy="369332"/>
          </a:xfrm>
          <a:prstGeom prst="rect">
            <a:avLst/>
          </a:prstGeom>
          <a:noFill/>
        </p:spPr>
        <p:txBody>
          <a:bodyPr wrap="square" rtlCol="0">
            <a:spAutoFit/>
          </a:bodyPr>
          <a:lstStyle/>
          <a:p>
            <a:r>
              <a:rPr lang="en-US" b="1" dirty="0">
                <a:solidFill>
                  <a:schemeClr val="bg1"/>
                </a:solidFill>
              </a:rPr>
              <a:t>Copper clogging</a:t>
            </a:r>
          </a:p>
        </p:txBody>
      </p:sp>
      <p:sp>
        <p:nvSpPr>
          <p:cNvPr id="52" name="Ellipse 51">
            <a:extLst>
              <a:ext uri="{FF2B5EF4-FFF2-40B4-BE49-F238E27FC236}">
                <a16:creationId xmlns:a16="http://schemas.microsoft.com/office/drawing/2014/main" id="{8A76CE58-B0D7-461C-BD8E-80185554AA92}"/>
              </a:ext>
            </a:extLst>
          </p:cNvPr>
          <p:cNvSpPr/>
          <p:nvPr/>
        </p:nvSpPr>
        <p:spPr>
          <a:xfrm>
            <a:off x="2299154" y="3941617"/>
            <a:ext cx="302209" cy="30220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54" name="Connecteur droit avec flèche 53">
            <a:extLst>
              <a:ext uri="{FF2B5EF4-FFF2-40B4-BE49-F238E27FC236}">
                <a16:creationId xmlns:a16="http://schemas.microsoft.com/office/drawing/2014/main" id="{FBAD1BD7-EB74-43A8-8618-F3A13A79C99C}"/>
              </a:ext>
            </a:extLst>
          </p:cNvPr>
          <p:cNvCxnSpPr>
            <a:cxnSpLocks/>
            <a:stCxn id="52" idx="6"/>
            <a:endCxn id="40" idx="1"/>
          </p:cNvCxnSpPr>
          <p:nvPr/>
        </p:nvCxnSpPr>
        <p:spPr>
          <a:xfrm flipV="1">
            <a:off x="2601363" y="1951173"/>
            <a:ext cx="2501172" cy="214154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ZoneTexte 7">
            <a:extLst>
              <a:ext uri="{FF2B5EF4-FFF2-40B4-BE49-F238E27FC236}">
                <a16:creationId xmlns:a16="http://schemas.microsoft.com/office/drawing/2014/main" id="{F9A3220B-9A83-48E5-BE2B-0EFFA4441406}"/>
              </a:ext>
            </a:extLst>
          </p:cNvPr>
          <p:cNvSpPr txBox="1"/>
          <p:nvPr/>
        </p:nvSpPr>
        <p:spPr>
          <a:xfrm>
            <a:off x="2791329" y="3917348"/>
            <a:ext cx="1250900" cy="646331"/>
          </a:xfrm>
          <a:prstGeom prst="rect">
            <a:avLst/>
          </a:prstGeom>
          <a:noFill/>
        </p:spPr>
        <p:txBody>
          <a:bodyPr wrap="square" rtlCol="0">
            <a:spAutoFit/>
          </a:bodyPr>
          <a:lstStyle/>
          <a:p>
            <a:r>
              <a:rPr lang="en-US" dirty="0"/>
              <a:t>Flow controller</a:t>
            </a:r>
          </a:p>
        </p:txBody>
      </p:sp>
      <p:sp>
        <p:nvSpPr>
          <p:cNvPr id="50" name="ZoneTexte 7">
            <a:extLst>
              <a:ext uri="{FF2B5EF4-FFF2-40B4-BE49-F238E27FC236}">
                <a16:creationId xmlns:a16="http://schemas.microsoft.com/office/drawing/2014/main" id="{F9A3220B-9A83-48E5-BE2B-0EFFA4441406}"/>
              </a:ext>
            </a:extLst>
          </p:cNvPr>
          <p:cNvSpPr txBox="1"/>
          <p:nvPr/>
        </p:nvSpPr>
        <p:spPr>
          <a:xfrm>
            <a:off x="4458942" y="3036059"/>
            <a:ext cx="4433538" cy="2308324"/>
          </a:xfrm>
          <a:prstGeom prst="rect">
            <a:avLst/>
          </a:prstGeom>
          <a:noFill/>
        </p:spPr>
        <p:txBody>
          <a:bodyPr wrap="square" rtlCol="0">
            <a:spAutoFit/>
          </a:bodyPr>
          <a:lstStyle/>
          <a:p>
            <a:pPr algn="just"/>
            <a:r>
              <a:rPr lang="en-US" sz="1600" dirty="0"/>
              <a:t>The measurement is based on the differential pressure between the 2 chambers (“In” and “Out”). The reduction of the size of the orifice induces rapidly an increase of this pressure differential as if there was an increase of flow.</a:t>
            </a:r>
          </a:p>
          <a:p>
            <a:pPr algn="just"/>
            <a:r>
              <a:rPr lang="en-US" sz="1600" b="1" dirty="0"/>
              <a:t>But the flow rate “remains” OK  @ 1 l/min (according to the measurement)</a:t>
            </a:r>
          </a:p>
          <a:p>
            <a:pPr algn="just"/>
            <a:r>
              <a:rPr lang="en-US" sz="1600" dirty="0">
                <a:sym typeface="Wingdings" panose="05000000000000000000" pitchFamily="2" charset="2"/>
              </a:rPr>
              <a:t> </a:t>
            </a:r>
            <a:r>
              <a:rPr lang="en-US" sz="1600" dirty="0"/>
              <a:t>The controller measurement is falsified and the results of the tests are not conformed.</a:t>
            </a:r>
          </a:p>
        </p:txBody>
      </p:sp>
      <p:sp>
        <p:nvSpPr>
          <p:cNvPr id="2" name="Footer Placeholder 1"/>
          <p:cNvSpPr>
            <a:spLocks noGrp="1"/>
          </p:cNvSpPr>
          <p:nvPr>
            <p:ph type="ftr" sz="quarter" idx="16"/>
          </p:nvPr>
        </p:nvSpPr>
        <p:spPr/>
        <p:txBody>
          <a:bodyPr/>
          <a:lstStyle/>
          <a:p>
            <a:pPr>
              <a:defRPr/>
            </a:pPr>
            <a:r>
              <a:rPr lang="en-US"/>
              <a:t>ASD Workshop - 24 January 2023 - TID BIG T Marchial - ESRF Infrastructure - Status and Plans</a:t>
            </a:r>
          </a:p>
        </p:txBody>
      </p:sp>
      <p:sp>
        <p:nvSpPr>
          <p:cNvPr id="4" name="TextBox 3"/>
          <p:cNvSpPr txBox="1"/>
          <p:nvPr/>
        </p:nvSpPr>
        <p:spPr>
          <a:xfrm>
            <a:off x="5047817" y="2630647"/>
            <a:ext cx="2781833" cy="276999"/>
          </a:xfrm>
          <a:prstGeom prst="rect">
            <a:avLst/>
          </a:prstGeom>
          <a:noFill/>
        </p:spPr>
        <p:txBody>
          <a:bodyPr wrap="square" rtlCol="0">
            <a:spAutoFit/>
          </a:bodyPr>
          <a:lstStyle/>
          <a:p>
            <a:r>
              <a:rPr lang="fr-FR" sz="1200" b="1" dirty="0"/>
              <a:t>Picture </a:t>
            </a:r>
            <a:r>
              <a:rPr lang="en-US" sz="1200" b="1" dirty="0"/>
              <a:t>with</a:t>
            </a:r>
            <a:r>
              <a:rPr lang="fr-FR" sz="1200" b="1" dirty="0"/>
              <a:t> microscope</a:t>
            </a:r>
          </a:p>
        </p:txBody>
      </p:sp>
      <p:cxnSp>
        <p:nvCxnSpPr>
          <p:cNvPr id="6" name="Straight Arrow Connector 5"/>
          <p:cNvCxnSpPr/>
          <p:nvPr/>
        </p:nvCxnSpPr>
        <p:spPr>
          <a:xfrm>
            <a:off x="467544" y="3613945"/>
            <a:ext cx="0" cy="77233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32734" y="3867055"/>
            <a:ext cx="485378" cy="276999"/>
          </a:xfrm>
          <a:prstGeom prst="rect">
            <a:avLst/>
          </a:prstGeom>
          <a:noFill/>
        </p:spPr>
        <p:txBody>
          <a:bodyPr wrap="square" rtlCol="0">
            <a:spAutoFit/>
          </a:bodyPr>
          <a:lstStyle/>
          <a:p>
            <a:r>
              <a:rPr lang="fr-FR" sz="1200" dirty="0"/>
              <a:t>0,2b</a:t>
            </a:r>
            <a:endParaRPr lang="en-GB" sz="1200" dirty="0"/>
          </a:p>
        </p:txBody>
      </p:sp>
      <p:cxnSp>
        <p:nvCxnSpPr>
          <p:cNvPr id="41" name="Straight Arrow Connector 40"/>
          <p:cNvCxnSpPr/>
          <p:nvPr/>
        </p:nvCxnSpPr>
        <p:spPr>
          <a:xfrm>
            <a:off x="456257" y="2038953"/>
            <a:ext cx="11287" cy="15749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86222" y="2807094"/>
            <a:ext cx="485378" cy="276999"/>
          </a:xfrm>
          <a:prstGeom prst="rect">
            <a:avLst/>
          </a:prstGeom>
          <a:noFill/>
        </p:spPr>
        <p:txBody>
          <a:bodyPr wrap="square" rtlCol="0">
            <a:spAutoFit/>
          </a:bodyPr>
          <a:lstStyle/>
          <a:p>
            <a:r>
              <a:rPr lang="fr-FR" sz="1200" dirty="0"/>
              <a:t>7,3b</a:t>
            </a:r>
            <a:endParaRPr lang="en-GB" sz="1200" dirty="0"/>
          </a:p>
        </p:txBody>
      </p:sp>
      <p:sp>
        <p:nvSpPr>
          <p:cNvPr id="10" name="TextBox 9"/>
          <p:cNvSpPr txBox="1"/>
          <p:nvPr/>
        </p:nvSpPr>
        <p:spPr>
          <a:xfrm>
            <a:off x="5078405" y="2424645"/>
            <a:ext cx="2387926" cy="276999"/>
          </a:xfrm>
          <a:prstGeom prst="rect">
            <a:avLst/>
          </a:prstGeom>
          <a:noFill/>
        </p:spPr>
        <p:txBody>
          <a:bodyPr wrap="square" rtlCol="0">
            <a:spAutoFit/>
          </a:bodyPr>
          <a:lstStyle>
            <a:defPPr>
              <a:defRPr lang="fr-FR"/>
            </a:defPPr>
            <a:lvl1pPr>
              <a:defRPr sz="1200" b="1"/>
            </a:lvl1pPr>
          </a:lstStyle>
          <a:p>
            <a:r>
              <a:rPr lang="en-US" dirty="0"/>
              <a:t>Diameter</a:t>
            </a:r>
            <a:r>
              <a:rPr lang="fr-FR" dirty="0"/>
              <a:t> 1-2 mm</a:t>
            </a:r>
            <a:endParaRPr lang="en-GB" dirty="0"/>
          </a:p>
        </p:txBody>
      </p:sp>
    </p:spTree>
    <p:extLst>
      <p:ext uri="{BB962C8B-B14F-4D97-AF65-F5344CB8AC3E}">
        <p14:creationId xmlns:p14="http://schemas.microsoft.com/office/powerpoint/2010/main" val="225007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5843" y="1075302"/>
            <a:ext cx="6266368" cy="4036052"/>
          </a:xfrm>
          <a:prstGeom prst="rect">
            <a:avLst/>
          </a:prstGeom>
        </p:spPr>
      </p:pic>
      <p:sp>
        <p:nvSpPr>
          <p:cNvPr id="2" name="Title 1"/>
          <p:cNvSpPr>
            <a:spLocks noGrp="1"/>
          </p:cNvSpPr>
          <p:nvPr>
            <p:ph type="title"/>
          </p:nvPr>
        </p:nvSpPr>
        <p:spPr/>
        <p:txBody>
          <a:bodyPr/>
          <a:lstStyle/>
          <a:p>
            <a:r>
              <a:rPr lang="en-GB" sz="1600" dirty="0"/>
              <a:t>2022 ESRF electricity consumption</a:t>
            </a:r>
          </a:p>
        </p:txBody>
      </p:sp>
      <p:sp>
        <p:nvSpPr>
          <p:cNvPr id="6" name="Footer Placeholder 5"/>
          <p:cNvSpPr>
            <a:spLocks noGrp="1"/>
          </p:cNvSpPr>
          <p:nvPr>
            <p:ph type="ftr" sz="quarter" idx="16"/>
          </p:nvPr>
        </p:nvSpPr>
        <p:spPr/>
        <p:txBody>
          <a:bodyPr/>
          <a:lstStyle/>
          <a:p>
            <a:r>
              <a:rPr lang="en-US"/>
              <a:t>ASD Workshop - 24 January 2023 - TID BIG T Marchial - ESRF Infrastructure - Status and Plans</a:t>
            </a:r>
            <a:endParaRPr lang="fr-FR" dirty="0"/>
          </a:p>
        </p:txBody>
      </p:sp>
      <p:graphicFrame>
        <p:nvGraphicFramePr>
          <p:cNvPr id="13" name="Table 12"/>
          <p:cNvGraphicFramePr>
            <a:graphicFrameLocks noGrp="1"/>
          </p:cNvGraphicFramePr>
          <p:nvPr/>
        </p:nvGraphicFramePr>
        <p:xfrm>
          <a:off x="6138174" y="1021296"/>
          <a:ext cx="2538282" cy="1112520"/>
        </p:xfrm>
        <a:graphic>
          <a:graphicData uri="http://schemas.openxmlformats.org/drawingml/2006/table">
            <a:tbl>
              <a:tblPr firstRow="1" bandRow="1">
                <a:tableStyleId>{5C22544A-7EE6-4342-B048-85BDC9FD1C3A}</a:tableStyleId>
              </a:tblPr>
              <a:tblGrid>
                <a:gridCol w="1269141">
                  <a:extLst>
                    <a:ext uri="{9D8B030D-6E8A-4147-A177-3AD203B41FA5}">
                      <a16:colId xmlns:a16="http://schemas.microsoft.com/office/drawing/2014/main" val="711356924"/>
                    </a:ext>
                  </a:extLst>
                </a:gridCol>
                <a:gridCol w="1269141">
                  <a:extLst>
                    <a:ext uri="{9D8B030D-6E8A-4147-A177-3AD203B41FA5}">
                      <a16:colId xmlns:a16="http://schemas.microsoft.com/office/drawing/2014/main" val="3211308956"/>
                    </a:ext>
                  </a:extLst>
                </a:gridCol>
              </a:tblGrid>
              <a:tr h="278130">
                <a:tc>
                  <a:txBody>
                    <a:bodyPr/>
                    <a:lstStyle/>
                    <a:p>
                      <a:r>
                        <a:rPr lang="fr-FR" sz="1200" dirty="0"/>
                        <a:t>Site (F+P)</a:t>
                      </a:r>
                      <a:endParaRPr lang="en-GB" sz="1200" dirty="0"/>
                    </a:p>
                  </a:txBody>
                  <a:tcPr marL="68580" marR="68580" marT="34290" marB="34290"/>
                </a:tc>
                <a:tc>
                  <a:txBody>
                    <a:bodyPr/>
                    <a:lstStyle/>
                    <a:p>
                      <a:pPr algn="r" fontAlgn="b"/>
                      <a:r>
                        <a:rPr lang="en-GB" sz="1200" b="1" i="0" u="none" strike="noStrike" dirty="0">
                          <a:effectLst/>
                          <a:latin typeface="Arial" panose="020B0604020202020204" pitchFamily="34" charset="0"/>
                        </a:rPr>
                        <a:t>50 204 647</a:t>
                      </a:r>
                      <a:r>
                        <a:rPr lang="en-GB" sz="1200" b="1" i="0" u="none" strike="noStrike" baseline="0" dirty="0">
                          <a:effectLst/>
                          <a:latin typeface="Arial" panose="020B0604020202020204" pitchFamily="34" charset="0"/>
                        </a:rPr>
                        <a:t> </a:t>
                      </a:r>
                      <a:r>
                        <a:rPr lang="en-GB" sz="1200" b="1" i="0" u="none" strike="noStrike" dirty="0">
                          <a:effectLst/>
                          <a:latin typeface="Arial" panose="020B0604020202020204" pitchFamily="34" charset="0"/>
                        </a:rPr>
                        <a:t>kWh</a:t>
                      </a:r>
                    </a:p>
                  </a:txBody>
                  <a:tcPr marL="7144" marR="7144" marT="7144" marB="0" anchor="ctr"/>
                </a:tc>
                <a:extLst>
                  <a:ext uri="{0D108BD9-81ED-4DB2-BD59-A6C34878D82A}">
                    <a16:rowId xmlns:a16="http://schemas.microsoft.com/office/drawing/2014/main" val="319175327"/>
                  </a:ext>
                </a:extLst>
              </a:tr>
              <a:tr h="278130">
                <a:tc>
                  <a:txBody>
                    <a:bodyPr/>
                    <a:lstStyle/>
                    <a:p>
                      <a:pPr algn="l"/>
                      <a:r>
                        <a:rPr lang="fr-FR" sz="1200" b="1" dirty="0"/>
                        <a:t>Facility</a:t>
                      </a:r>
                    </a:p>
                  </a:txBody>
                  <a:tcPr marL="68580" marR="68580" marT="34290" marB="34290" anchor="ctr"/>
                </a:tc>
                <a:tc>
                  <a:txBody>
                    <a:bodyPr/>
                    <a:lstStyle/>
                    <a:p>
                      <a:pPr marL="0" algn="r" defTabSz="914400" rtl="0" eaLnBrk="1" fontAlgn="b" latinLnBrk="0" hangingPunct="1"/>
                      <a:r>
                        <a:rPr lang="en-GB" sz="1200" b="1" kern="1200" dirty="0">
                          <a:solidFill>
                            <a:schemeClr val="dk1"/>
                          </a:solidFill>
                          <a:latin typeface="+mn-lt"/>
                          <a:ea typeface="+mn-ea"/>
                          <a:cs typeface="+mn-cs"/>
                        </a:rPr>
                        <a:t>21 692 725 kWh</a:t>
                      </a:r>
                    </a:p>
                  </a:txBody>
                  <a:tcPr marL="7144" marR="7144" marT="7144" marB="0" anchor="ctr"/>
                </a:tc>
                <a:extLst>
                  <a:ext uri="{0D108BD9-81ED-4DB2-BD59-A6C34878D82A}">
                    <a16:rowId xmlns:a16="http://schemas.microsoft.com/office/drawing/2014/main" val="3870228655"/>
                  </a:ext>
                </a:extLst>
              </a:tr>
              <a:tr h="278130">
                <a:tc>
                  <a:txBody>
                    <a:bodyPr/>
                    <a:lstStyle/>
                    <a:p>
                      <a:pPr algn="l"/>
                      <a:r>
                        <a:rPr lang="fr-FR" sz="1200" b="1" dirty="0" err="1"/>
                        <a:t>Process</a:t>
                      </a:r>
                      <a:endParaRPr lang="en-GB" sz="1200" b="1" dirty="0"/>
                    </a:p>
                  </a:txBody>
                  <a:tcPr marL="68580" marR="68580" marT="34290" marB="34290" anchor="ctr"/>
                </a:tc>
                <a:tc>
                  <a:txBody>
                    <a:bodyPr/>
                    <a:lstStyle/>
                    <a:p>
                      <a:pPr algn="r" fontAlgn="b"/>
                      <a:r>
                        <a:rPr lang="en-GB" sz="1200" b="1" i="0" u="none" strike="noStrike" dirty="0">
                          <a:effectLst/>
                          <a:latin typeface="Arial" panose="020B0604020202020204" pitchFamily="34" charset="0"/>
                        </a:rPr>
                        <a:t>28 511 922</a:t>
                      </a:r>
                      <a:r>
                        <a:rPr lang="en-GB" sz="1200" b="1" i="0" u="none" strike="noStrike" baseline="0" dirty="0">
                          <a:effectLst/>
                          <a:latin typeface="Arial" panose="020B0604020202020204" pitchFamily="34" charset="0"/>
                        </a:rPr>
                        <a:t> </a:t>
                      </a:r>
                      <a:r>
                        <a:rPr lang="en-GB" sz="1200" b="1" i="0" u="none" strike="noStrike" dirty="0">
                          <a:effectLst/>
                          <a:latin typeface="Arial" panose="020B0604020202020204" pitchFamily="34" charset="0"/>
                        </a:rPr>
                        <a:t>kWh</a:t>
                      </a:r>
                    </a:p>
                  </a:txBody>
                  <a:tcPr marL="7144" marR="7144" marT="7144" marB="0" anchor="ctr"/>
                </a:tc>
                <a:extLst>
                  <a:ext uri="{0D108BD9-81ED-4DB2-BD59-A6C34878D82A}">
                    <a16:rowId xmlns:a16="http://schemas.microsoft.com/office/drawing/2014/main" val="3621947279"/>
                  </a:ext>
                </a:extLst>
              </a:tr>
              <a:tr h="278130">
                <a:tc>
                  <a:txBody>
                    <a:bodyPr/>
                    <a:lstStyle/>
                    <a:p>
                      <a:pPr algn="l"/>
                      <a:r>
                        <a:rPr lang="fr-FR" sz="1200" b="1" dirty="0" err="1"/>
                        <a:t>Average</a:t>
                      </a:r>
                      <a:r>
                        <a:rPr lang="fr-FR" sz="1200" b="1" dirty="0"/>
                        <a:t> Price</a:t>
                      </a:r>
                      <a:endParaRPr lang="en-GB" sz="1200" b="1" dirty="0"/>
                    </a:p>
                  </a:txBody>
                  <a:tcPr marL="68580" marR="68580" marT="34290" marB="34290" anchor="ctr"/>
                </a:tc>
                <a:tc>
                  <a:txBody>
                    <a:bodyPr/>
                    <a:lstStyle/>
                    <a:p>
                      <a:pPr algn="r" fontAlgn="b"/>
                      <a:r>
                        <a:rPr lang="fr-FR" sz="1200" b="1" i="0" u="none" strike="noStrike" dirty="0">
                          <a:effectLst/>
                          <a:latin typeface="Arial" panose="020B0604020202020204" pitchFamily="34" charset="0"/>
                        </a:rPr>
                        <a:t>153,43 €/MWh</a:t>
                      </a:r>
                      <a:endParaRPr lang="en-GB" sz="1200" b="1" i="0" u="none" strike="noStrike" dirty="0">
                        <a:effectLst/>
                        <a:latin typeface="Arial" panose="020B0604020202020204" pitchFamily="34" charset="0"/>
                      </a:endParaRPr>
                    </a:p>
                  </a:txBody>
                  <a:tcPr marL="7144" marR="7144" marT="7144" marB="0" anchor="ctr"/>
                </a:tc>
                <a:extLst>
                  <a:ext uri="{0D108BD9-81ED-4DB2-BD59-A6C34878D82A}">
                    <a16:rowId xmlns:a16="http://schemas.microsoft.com/office/drawing/2014/main" val="4127013316"/>
                  </a:ext>
                </a:extLst>
              </a:tr>
            </a:tbl>
          </a:graphicData>
        </a:graphic>
      </p:graphicFrame>
    </p:spTree>
    <p:extLst>
      <p:ext uri="{BB962C8B-B14F-4D97-AF65-F5344CB8AC3E}">
        <p14:creationId xmlns:p14="http://schemas.microsoft.com/office/powerpoint/2010/main" val="2197922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727075" y="125413"/>
            <a:ext cx="8237538" cy="496887"/>
          </a:xfrm>
        </p:spPr>
        <p:txBody>
          <a:bodyPr/>
          <a:lstStyle/>
          <a:p>
            <a:pPr>
              <a:defRPr/>
            </a:pPr>
            <a:r>
              <a:rPr lang="fr-FR" sz="2000" dirty="0"/>
              <a:t> </a:t>
            </a:r>
            <a:r>
              <a:rPr lang="fr-FR" sz="1600" dirty="0"/>
              <a:t>observations </a:t>
            </a:r>
            <a:r>
              <a:rPr lang="en-US" sz="1600" dirty="0"/>
              <a:t>on absorber flowmeters</a:t>
            </a:r>
            <a:endParaRPr lang="en-GB" sz="1600" dirty="0"/>
          </a:p>
        </p:txBody>
      </p:sp>
      <p:grpSp>
        <p:nvGrpSpPr>
          <p:cNvPr id="50" name="Groupe 49">
            <a:extLst>
              <a:ext uri="{FF2B5EF4-FFF2-40B4-BE49-F238E27FC236}">
                <a16:creationId xmlns:a16="http://schemas.microsoft.com/office/drawing/2014/main" id="{0672CB12-190F-40D1-AEC7-A18D3A9BB05F}"/>
              </a:ext>
            </a:extLst>
          </p:cNvPr>
          <p:cNvGrpSpPr/>
          <p:nvPr/>
        </p:nvGrpSpPr>
        <p:grpSpPr>
          <a:xfrm>
            <a:off x="4705671" y="745610"/>
            <a:ext cx="2025354" cy="2398109"/>
            <a:chOff x="4708555" y="1515736"/>
            <a:chExt cx="2746307" cy="3321165"/>
          </a:xfrm>
        </p:grpSpPr>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8555" y="1515736"/>
              <a:ext cx="2746307" cy="2530696"/>
            </a:xfrm>
            <a:prstGeom prst="rect">
              <a:avLst/>
            </a:prstGeom>
            <a:noFill/>
            <a:ln>
              <a:noFill/>
            </a:ln>
          </p:spPr>
        </p:pic>
        <p:sp>
          <p:nvSpPr>
            <p:cNvPr id="5" name="TextBox 4"/>
            <p:cNvSpPr txBox="1"/>
            <p:nvPr/>
          </p:nvSpPr>
          <p:spPr>
            <a:xfrm>
              <a:off x="4708555" y="4197537"/>
              <a:ext cx="2342247" cy="639364"/>
            </a:xfrm>
            <a:prstGeom prst="rect">
              <a:avLst/>
            </a:prstGeom>
            <a:noFill/>
          </p:spPr>
          <p:txBody>
            <a:bodyPr wrap="square" rtlCol="0">
              <a:spAutoFit/>
            </a:bodyPr>
            <a:lstStyle/>
            <a:p>
              <a:r>
                <a:rPr lang="en-US" sz="1200" b="1" dirty="0"/>
                <a:t>Copper deposit on the needle valve</a:t>
              </a:r>
            </a:p>
          </p:txBody>
        </p:sp>
      </p:grpSp>
      <p:sp>
        <p:nvSpPr>
          <p:cNvPr id="8" name="ZoneTexte 7">
            <a:extLst>
              <a:ext uri="{FF2B5EF4-FFF2-40B4-BE49-F238E27FC236}">
                <a16:creationId xmlns:a16="http://schemas.microsoft.com/office/drawing/2014/main" id="{F9A3220B-9A83-48E5-BE2B-0EFFA4441406}"/>
              </a:ext>
            </a:extLst>
          </p:cNvPr>
          <p:cNvSpPr txBox="1"/>
          <p:nvPr/>
        </p:nvSpPr>
        <p:spPr>
          <a:xfrm>
            <a:off x="755576" y="769268"/>
            <a:ext cx="7128792" cy="369332"/>
          </a:xfrm>
          <a:prstGeom prst="rect">
            <a:avLst/>
          </a:prstGeom>
          <a:noFill/>
        </p:spPr>
        <p:txBody>
          <a:bodyPr wrap="square" rtlCol="0">
            <a:spAutoFit/>
          </a:bodyPr>
          <a:lstStyle/>
          <a:p>
            <a:r>
              <a:rPr lang="fr-FR" dirty="0"/>
              <a:t>Incident </a:t>
            </a:r>
            <a:r>
              <a:rPr lang="en-US" dirty="0"/>
              <a:t>explanations</a:t>
            </a:r>
          </a:p>
        </p:txBody>
      </p:sp>
      <p:grpSp>
        <p:nvGrpSpPr>
          <p:cNvPr id="27" name="Groupe 26">
            <a:extLst>
              <a:ext uri="{FF2B5EF4-FFF2-40B4-BE49-F238E27FC236}">
                <a16:creationId xmlns:a16="http://schemas.microsoft.com/office/drawing/2014/main" id="{D9AFD3EE-22AE-4690-B8EA-FD30ABFAB447}"/>
              </a:ext>
            </a:extLst>
          </p:cNvPr>
          <p:cNvGrpSpPr/>
          <p:nvPr/>
        </p:nvGrpSpPr>
        <p:grpSpPr>
          <a:xfrm>
            <a:off x="755576" y="1201316"/>
            <a:ext cx="2448272" cy="369332"/>
            <a:chOff x="755576" y="1201316"/>
            <a:chExt cx="2448272" cy="369332"/>
          </a:xfrm>
        </p:grpSpPr>
        <p:cxnSp>
          <p:nvCxnSpPr>
            <p:cNvPr id="15" name="Connecteur droit 14">
              <a:extLst>
                <a:ext uri="{FF2B5EF4-FFF2-40B4-BE49-F238E27FC236}">
                  <a16:creationId xmlns:a16="http://schemas.microsoft.com/office/drawing/2014/main" id="{BD225591-388A-4ABD-874A-F85556B6AA1A}"/>
                </a:ext>
              </a:extLst>
            </p:cNvPr>
            <p:cNvCxnSpPr/>
            <p:nvPr/>
          </p:nvCxnSpPr>
          <p:spPr>
            <a:xfrm>
              <a:off x="755576" y="1561356"/>
              <a:ext cx="2448272" cy="0"/>
            </a:xfrm>
            <a:prstGeom prst="line">
              <a:avLst/>
            </a:prstGeom>
            <a:ln w="76200">
              <a:headEnd type="non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2946A773-5A53-4587-9EB3-EE8C9BDFAD7C}"/>
                </a:ext>
              </a:extLst>
            </p:cNvPr>
            <p:cNvSpPr txBox="1"/>
            <p:nvPr/>
          </p:nvSpPr>
          <p:spPr>
            <a:xfrm>
              <a:off x="755576" y="1201316"/>
              <a:ext cx="2100014" cy="369332"/>
            </a:xfrm>
            <a:prstGeom prst="rect">
              <a:avLst/>
            </a:prstGeom>
            <a:noFill/>
          </p:spPr>
          <p:txBody>
            <a:bodyPr wrap="square" rtlCol="0">
              <a:spAutoFit/>
            </a:bodyPr>
            <a:lstStyle/>
            <a:p>
              <a:r>
                <a:rPr lang="fr-FR" dirty="0"/>
                <a:t>SRE IN : 10 bars </a:t>
              </a:r>
            </a:p>
          </p:txBody>
        </p:sp>
      </p:grpSp>
      <p:grpSp>
        <p:nvGrpSpPr>
          <p:cNvPr id="64" name="Groupe 63">
            <a:extLst>
              <a:ext uri="{FF2B5EF4-FFF2-40B4-BE49-F238E27FC236}">
                <a16:creationId xmlns:a16="http://schemas.microsoft.com/office/drawing/2014/main" id="{D445B112-FFC8-478F-B72B-CFE2589FB9AA}"/>
              </a:ext>
            </a:extLst>
          </p:cNvPr>
          <p:cNvGrpSpPr/>
          <p:nvPr/>
        </p:nvGrpSpPr>
        <p:grpSpPr>
          <a:xfrm>
            <a:off x="755576" y="4720416"/>
            <a:ext cx="2448272" cy="369332"/>
            <a:chOff x="755576" y="4720416"/>
            <a:chExt cx="2448272" cy="369332"/>
          </a:xfrm>
        </p:grpSpPr>
        <p:cxnSp>
          <p:nvCxnSpPr>
            <p:cNvPr id="59" name="Connecteur droit 58">
              <a:extLst>
                <a:ext uri="{FF2B5EF4-FFF2-40B4-BE49-F238E27FC236}">
                  <a16:creationId xmlns:a16="http://schemas.microsoft.com/office/drawing/2014/main" id="{51724BCC-25C3-4EB9-A131-A2D7172E92F4}"/>
                </a:ext>
              </a:extLst>
            </p:cNvPr>
            <p:cNvCxnSpPr/>
            <p:nvPr/>
          </p:nvCxnSpPr>
          <p:spPr>
            <a:xfrm>
              <a:off x="755576" y="4729708"/>
              <a:ext cx="244827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1" name="ZoneTexte 60">
              <a:extLst>
                <a:ext uri="{FF2B5EF4-FFF2-40B4-BE49-F238E27FC236}">
                  <a16:creationId xmlns:a16="http://schemas.microsoft.com/office/drawing/2014/main" id="{A8C04B9A-A834-465D-B280-66EBCD916824}"/>
                </a:ext>
              </a:extLst>
            </p:cNvPr>
            <p:cNvSpPr txBox="1"/>
            <p:nvPr/>
          </p:nvSpPr>
          <p:spPr>
            <a:xfrm>
              <a:off x="755576" y="4720416"/>
              <a:ext cx="2271879" cy="369332"/>
            </a:xfrm>
            <a:prstGeom prst="rect">
              <a:avLst/>
            </a:prstGeom>
            <a:noFill/>
          </p:spPr>
          <p:txBody>
            <a:bodyPr wrap="square" rtlCol="0">
              <a:spAutoFit/>
            </a:bodyPr>
            <a:lstStyle/>
            <a:p>
              <a:r>
                <a:rPr lang="fr-FR" dirty="0"/>
                <a:t>SRE OUT : 2.5 bars </a:t>
              </a:r>
            </a:p>
          </p:txBody>
        </p:sp>
      </p:grpSp>
      <p:cxnSp>
        <p:nvCxnSpPr>
          <p:cNvPr id="65" name="Connecteur droit 64">
            <a:extLst>
              <a:ext uri="{FF2B5EF4-FFF2-40B4-BE49-F238E27FC236}">
                <a16:creationId xmlns:a16="http://schemas.microsoft.com/office/drawing/2014/main" id="{E4D2C872-5DEA-4D0C-84B5-953F34385842}"/>
              </a:ext>
            </a:extLst>
          </p:cNvPr>
          <p:cNvCxnSpPr>
            <a:cxnSpLocks/>
          </p:cNvCxnSpPr>
          <p:nvPr/>
        </p:nvCxnSpPr>
        <p:spPr>
          <a:xfrm flipV="1">
            <a:off x="2697272" y="1561358"/>
            <a:ext cx="0" cy="28803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26" name="Picture 2" descr="Vannes de fin réglage Séries S M L et 31 (MS-01-142;rev_11;fr-FR;Catalog)">
            <a:extLst>
              <a:ext uri="{FF2B5EF4-FFF2-40B4-BE49-F238E27FC236}">
                <a16:creationId xmlns:a16="http://schemas.microsoft.com/office/drawing/2014/main" id="{90958A06-16F5-4ADD-9F51-BF58DD1E97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68" r="7594"/>
          <a:stretch/>
        </p:blipFill>
        <p:spPr bwMode="auto">
          <a:xfrm rot="5400000" flipV="1">
            <a:off x="1782000" y="1514857"/>
            <a:ext cx="833893" cy="1386344"/>
          </a:xfrm>
          <a:prstGeom prst="rect">
            <a:avLst/>
          </a:prstGeom>
          <a:noFill/>
          <a:extLst>
            <a:ext uri="{909E8E84-426E-40DD-AFC4-6F175D3DCCD1}">
              <a14:hiddenFill xmlns:a14="http://schemas.microsoft.com/office/drawing/2010/main">
                <a:solidFill>
                  <a:srgbClr val="FFFFFF"/>
                </a:solidFill>
              </a14:hiddenFill>
            </a:ext>
          </a:extLst>
        </p:spPr>
      </p:pic>
      <p:cxnSp>
        <p:nvCxnSpPr>
          <p:cNvPr id="69" name="Connecteur droit 68">
            <a:extLst>
              <a:ext uri="{FF2B5EF4-FFF2-40B4-BE49-F238E27FC236}">
                <a16:creationId xmlns:a16="http://schemas.microsoft.com/office/drawing/2014/main" id="{6192C34D-54DE-4030-A215-A81082242704}"/>
              </a:ext>
            </a:extLst>
          </p:cNvPr>
          <p:cNvCxnSpPr>
            <a:cxnSpLocks/>
          </p:cNvCxnSpPr>
          <p:nvPr/>
        </p:nvCxnSpPr>
        <p:spPr>
          <a:xfrm flipH="1" flipV="1">
            <a:off x="2720373" y="3361556"/>
            <a:ext cx="5767" cy="540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8BC0DB4D-FBB9-450D-B68A-04B60F6B8870}"/>
              </a:ext>
            </a:extLst>
          </p:cNvPr>
          <p:cNvCxnSpPr>
            <a:cxnSpLocks/>
          </p:cNvCxnSpPr>
          <p:nvPr/>
        </p:nvCxnSpPr>
        <p:spPr>
          <a:xfrm flipV="1">
            <a:off x="2720373" y="3552384"/>
            <a:ext cx="0" cy="144000"/>
          </a:xfrm>
          <a:prstGeom prst="line">
            <a:avLst/>
          </a:prstGeom>
          <a:ln w="38100">
            <a:headEnd type="triangle"/>
          </a:ln>
        </p:spPr>
        <p:style>
          <a:lnRef idx="1">
            <a:schemeClr val="accent1"/>
          </a:lnRef>
          <a:fillRef idx="0">
            <a:schemeClr val="accent1"/>
          </a:fillRef>
          <a:effectRef idx="0">
            <a:schemeClr val="accent1"/>
          </a:effectRef>
          <a:fontRef idx="minor">
            <a:schemeClr val="tx1"/>
          </a:fontRef>
        </p:style>
      </p:cxnSp>
      <p:sp>
        <p:nvSpPr>
          <p:cNvPr id="74" name="ZoneTexte 73">
            <a:extLst>
              <a:ext uri="{FF2B5EF4-FFF2-40B4-BE49-F238E27FC236}">
                <a16:creationId xmlns:a16="http://schemas.microsoft.com/office/drawing/2014/main" id="{8A57D32B-2223-4C36-A9B2-66A1E95F2CFB}"/>
              </a:ext>
            </a:extLst>
          </p:cNvPr>
          <p:cNvSpPr txBox="1"/>
          <p:nvPr/>
        </p:nvSpPr>
        <p:spPr>
          <a:xfrm>
            <a:off x="1841041" y="2617491"/>
            <a:ext cx="905673" cy="369332"/>
          </a:xfrm>
          <a:prstGeom prst="rect">
            <a:avLst/>
          </a:prstGeom>
          <a:noFill/>
        </p:spPr>
        <p:txBody>
          <a:bodyPr wrap="square" rtlCol="0">
            <a:spAutoFit/>
          </a:bodyPr>
          <a:lstStyle/>
          <a:p>
            <a:r>
              <a:rPr lang="fr-FR" dirty="0"/>
              <a:t>4l/min</a:t>
            </a:r>
          </a:p>
        </p:txBody>
      </p:sp>
      <p:sp>
        <p:nvSpPr>
          <p:cNvPr id="24" name="Ellipse 23">
            <a:extLst>
              <a:ext uri="{FF2B5EF4-FFF2-40B4-BE49-F238E27FC236}">
                <a16:creationId xmlns:a16="http://schemas.microsoft.com/office/drawing/2014/main" id="{AE918535-B103-4EF7-B30D-9F8ABEA3C50A}"/>
              </a:ext>
            </a:extLst>
          </p:cNvPr>
          <p:cNvSpPr/>
          <p:nvPr/>
        </p:nvSpPr>
        <p:spPr>
          <a:xfrm>
            <a:off x="2406115" y="2085593"/>
            <a:ext cx="302209" cy="3022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avec flèche 25">
            <a:extLst>
              <a:ext uri="{FF2B5EF4-FFF2-40B4-BE49-F238E27FC236}">
                <a16:creationId xmlns:a16="http://schemas.microsoft.com/office/drawing/2014/main" id="{E68C199B-72C2-4DB1-AADB-1619F20EAB8E}"/>
              </a:ext>
            </a:extLst>
          </p:cNvPr>
          <p:cNvCxnSpPr>
            <a:stCxn id="24" idx="6"/>
            <a:endCxn id="6" idx="1"/>
          </p:cNvCxnSpPr>
          <p:nvPr/>
        </p:nvCxnSpPr>
        <p:spPr>
          <a:xfrm flipV="1">
            <a:off x="2708324" y="1659278"/>
            <a:ext cx="1997347" cy="57742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BE34F82B-887C-4587-8D1B-CB42BA3B8DDD}"/>
              </a:ext>
            </a:extLst>
          </p:cNvPr>
          <p:cNvCxnSpPr>
            <a:cxnSpLocks/>
          </p:cNvCxnSpPr>
          <p:nvPr/>
        </p:nvCxnSpPr>
        <p:spPr>
          <a:xfrm flipV="1">
            <a:off x="2697272" y="2617491"/>
            <a:ext cx="0" cy="307777"/>
          </a:xfrm>
          <a:prstGeom prst="line">
            <a:avLst/>
          </a:prstGeom>
          <a:ln w="38100">
            <a:headEnd type="triangle"/>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B2DA5EDB-0001-49F6-8D99-DB5B9482ED48}"/>
              </a:ext>
            </a:extLst>
          </p:cNvPr>
          <p:cNvCxnSpPr>
            <a:cxnSpLocks/>
          </p:cNvCxnSpPr>
          <p:nvPr/>
        </p:nvCxnSpPr>
        <p:spPr>
          <a:xfrm flipH="1" flipV="1">
            <a:off x="2720373" y="4297660"/>
            <a:ext cx="5767" cy="4680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28" name="Picture 4" descr="Eletta V1-GL15 351006 Liquid Flow Meter/Monitor 2-4 L/MIN V1GL15 | eBay">
            <a:extLst>
              <a:ext uri="{FF2B5EF4-FFF2-40B4-BE49-F238E27FC236}">
                <a16:creationId xmlns:a16="http://schemas.microsoft.com/office/drawing/2014/main" id="{576027B3-5F0C-421F-9A29-0E23037C6F9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36" b="91803" l="9818" r="89818">
                        <a14:foregroundMark x1="49455" y1="85792" x2="49455" y2="85792"/>
                        <a14:foregroundMark x1="44727" y1="91803" x2="44727" y2="91803"/>
                        <a14:foregroundMark x1="42545" y1="90710" x2="43636" y2="89617"/>
                        <a14:foregroundMark x1="66182" y1="38798" x2="65455" y2="51366"/>
                        <a14:foregroundMark x1="40000" y1="29508" x2="41818" y2="55738"/>
                        <a14:foregroundMark x1="65455" y1="16940" x2="62545" y2="14208"/>
                        <a14:backgroundMark x1="34678" y1="42433" x2="33455" y2="93443"/>
                        <a14:backgroundMark x1="33455" y1="93443" x2="34182" y2="95082"/>
                      </a14:backgroundRemoval>
                    </a14:imgEffect>
                  </a14:imgLayer>
                </a14:imgProps>
              </a:ext>
              <a:ext uri="{28A0092B-C50C-407E-A947-70E740481C1C}">
                <a14:useLocalDpi xmlns:a14="http://schemas.microsoft.com/office/drawing/2010/main" val="0"/>
              </a:ext>
            </a:extLst>
          </a:blip>
          <a:srcRect l="38879" t="-1045" r="31635" b="1045"/>
          <a:stretch/>
        </p:blipFill>
        <p:spPr bwMode="auto">
          <a:xfrm rot="5400000" flipH="1" flipV="1">
            <a:off x="1769748" y="3078719"/>
            <a:ext cx="772339" cy="1743075"/>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e 52">
            <a:extLst>
              <a:ext uri="{FF2B5EF4-FFF2-40B4-BE49-F238E27FC236}">
                <a16:creationId xmlns:a16="http://schemas.microsoft.com/office/drawing/2014/main" id="{A2D03CC3-61F2-4C08-954A-98BF6380ED05}"/>
              </a:ext>
            </a:extLst>
          </p:cNvPr>
          <p:cNvGrpSpPr/>
          <p:nvPr/>
        </p:nvGrpSpPr>
        <p:grpSpPr>
          <a:xfrm>
            <a:off x="2298175" y="2929508"/>
            <a:ext cx="905673" cy="462843"/>
            <a:chOff x="2294173" y="2494431"/>
            <a:chExt cx="905673" cy="462843"/>
          </a:xfrm>
        </p:grpSpPr>
        <p:sp>
          <p:nvSpPr>
            <p:cNvPr id="17" name="Rectangle 16">
              <a:extLst>
                <a:ext uri="{FF2B5EF4-FFF2-40B4-BE49-F238E27FC236}">
                  <a16:creationId xmlns:a16="http://schemas.microsoft.com/office/drawing/2014/main" id="{07D4406F-44A5-4F0A-BDFD-0946D8D1761D}"/>
                </a:ext>
              </a:extLst>
            </p:cNvPr>
            <p:cNvSpPr/>
            <p:nvPr/>
          </p:nvSpPr>
          <p:spPr>
            <a:xfrm>
              <a:off x="2335750" y="2494431"/>
              <a:ext cx="720080" cy="4628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ZoneTexte 72">
              <a:extLst>
                <a:ext uri="{FF2B5EF4-FFF2-40B4-BE49-F238E27FC236}">
                  <a16:creationId xmlns:a16="http://schemas.microsoft.com/office/drawing/2014/main" id="{41DC7508-450D-4653-AD6C-C2CA153612FA}"/>
                </a:ext>
              </a:extLst>
            </p:cNvPr>
            <p:cNvSpPr txBox="1"/>
            <p:nvPr/>
          </p:nvSpPr>
          <p:spPr>
            <a:xfrm>
              <a:off x="2294173" y="2595495"/>
              <a:ext cx="905673" cy="246221"/>
            </a:xfrm>
            <a:prstGeom prst="rect">
              <a:avLst/>
            </a:prstGeom>
            <a:noFill/>
          </p:spPr>
          <p:txBody>
            <a:bodyPr wrap="square" rtlCol="0">
              <a:spAutoFit/>
            </a:bodyPr>
            <a:lstStyle/>
            <a:p>
              <a:r>
                <a:rPr lang="fr-FR" sz="1000" dirty="0" err="1"/>
                <a:t>Absorbers</a:t>
              </a:r>
              <a:endParaRPr lang="fr-FR" sz="1000" dirty="0"/>
            </a:p>
          </p:txBody>
        </p:sp>
      </p:grpSp>
      <p:sp>
        <p:nvSpPr>
          <p:cNvPr id="28" name="ZoneTexte 7">
            <a:extLst>
              <a:ext uri="{FF2B5EF4-FFF2-40B4-BE49-F238E27FC236}">
                <a16:creationId xmlns:a16="http://schemas.microsoft.com/office/drawing/2014/main" id="{F9A3220B-9A83-48E5-BE2B-0EFFA4441406}"/>
              </a:ext>
            </a:extLst>
          </p:cNvPr>
          <p:cNvSpPr txBox="1"/>
          <p:nvPr/>
        </p:nvSpPr>
        <p:spPr>
          <a:xfrm>
            <a:off x="3469347" y="3418056"/>
            <a:ext cx="5159828" cy="2031325"/>
          </a:xfrm>
          <a:prstGeom prst="rect">
            <a:avLst/>
          </a:prstGeom>
          <a:noFill/>
        </p:spPr>
        <p:txBody>
          <a:bodyPr wrap="square" rtlCol="0">
            <a:spAutoFit/>
          </a:bodyPr>
          <a:lstStyle/>
          <a:p>
            <a:pPr algn="just"/>
            <a:r>
              <a:rPr lang="en-US" dirty="0"/>
              <a:t>TID-BIG checked the flow. The rate is </a:t>
            </a:r>
            <a:r>
              <a:rPr lang="en-US" b="1" dirty="0"/>
              <a:t>NOT</a:t>
            </a:r>
            <a:r>
              <a:rPr lang="en-US" dirty="0"/>
              <a:t> OK  : it decreases down to 2,5l/</a:t>
            </a:r>
            <a:r>
              <a:rPr lang="en-US" dirty="0" err="1"/>
              <a:t>mn</a:t>
            </a:r>
            <a:r>
              <a:rPr lang="en-US" dirty="0"/>
              <a:t>.</a:t>
            </a:r>
          </a:p>
          <a:p>
            <a:pPr algn="just"/>
            <a:r>
              <a:rPr lang="en-US" dirty="0"/>
              <a:t>The trigger of flowmeter is realistic</a:t>
            </a:r>
          </a:p>
          <a:p>
            <a:pPr algn="just"/>
            <a:r>
              <a:rPr lang="en-US" dirty="0"/>
              <a:t>As a corrective and temporarily action, TID-BIG opened the needle valve at 100%. It is now OK, but the flow induced some vibrations and TID-BIG needs to go back to the normal set up</a:t>
            </a:r>
          </a:p>
        </p:txBody>
      </p:sp>
      <p:sp>
        <p:nvSpPr>
          <p:cNvPr id="2" name="Footer Placeholder 1"/>
          <p:cNvSpPr>
            <a:spLocks noGrp="1"/>
          </p:cNvSpPr>
          <p:nvPr>
            <p:ph type="ftr" sz="quarter" idx="16"/>
          </p:nvPr>
        </p:nvSpPr>
        <p:spPr/>
        <p:txBody>
          <a:bodyPr/>
          <a:lstStyle/>
          <a:p>
            <a:pPr>
              <a:defRPr/>
            </a:pPr>
            <a:r>
              <a:rPr lang="en-US"/>
              <a:t>ASD Workshop - 24 January 2023 - TID BIG T Marchial - ESRF Infrastructure - Status and Plans</a:t>
            </a:r>
          </a:p>
        </p:txBody>
      </p:sp>
      <p:sp>
        <p:nvSpPr>
          <p:cNvPr id="29" name="TextBox 28"/>
          <p:cNvSpPr txBox="1"/>
          <p:nvPr/>
        </p:nvSpPr>
        <p:spPr>
          <a:xfrm>
            <a:off x="4705671" y="3057411"/>
            <a:ext cx="2388929" cy="276999"/>
          </a:xfrm>
          <a:prstGeom prst="rect">
            <a:avLst/>
          </a:prstGeom>
          <a:noFill/>
        </p:spPr>
        <p:txBody>
          <a:bodyPr wrap="square" rtlCol="0">
            <a:spAutoFit/>
          </a:bodyPr>
          <a:lstStyle/>
          <a:p>
            <a:r>
              <a:rPr lang="fr-FR" sz="1200" b="1" dirty="0"/>
              <a:t>Picture </a:t>
            </a:r>
            <a:r>
              <a:rPr lang="en-US" sz="1200" b="1" dirty="0"/>
              <a:t>with</a:t>
            </a:r>
            <a:r>
              <a:rPr lang="fr-FR" sz="1200" b="1" dirty="0"/>
              <a:t> microscope</a:t>
            </a:r>
          </a:p>
        </p:txBody>
      </p:sp>
      <p:cxnSp>
        <p:nvCxnSpPr>
          <p:cNvPr id="30" name="Straight Arrow Connector 29"/>
          <p:cNvCxnSpPr/>
          <p:nvPr/>
        </p:nvCxnSpPr>
        <p:spPr>
          <a:xfrm>
            <a:off x="467544" y="3613945"/>
            <a:ext cx="0" cy="77233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32734" y="3867055"/>
            <a:ext cx="485378" cy="276999"/>
          </a:xfrm>
          <a:prstGeom prst="rect">
            <a:avLst/>
          </a:prstGeom>
          <a:noFill/>
        </p:spPr>
        <p:txBody>
          <a:bodyPr wrap="square" rtlCol="0">
            <a:spAutoFit/>
          </a:bodyPr>
          <a:lstStyle/>
          <a:p>
            <a:r>
              <a:rPr lang="fr-FR" sz="1200" dirty="0"/>
              <a:t>0,2b</a:t>
            </a:r>
            <a:endParaRPr lang="en-GB" sz="1200" dirty="0"/>
          </a:p>
        </p:txBody>
      </p:sp>
      <p:cxnSp>
        <p:nvCxnSpPr>
          <p:cNvPr id="32" name="Straight Arrow Connector 31"/>
          <p:cNvCxnSpPr/>
          <p:nvPr/>
        </p:nvCxnSpPr>
        <p:spPr>
          <a:xfrm>
            <a:off x="467544" y="1873450"/>
            <a:ext cx="0" cy="77233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36100" y="2095411"/>
            <a:ext cx="485378" cy="276999"/>
          </a:xfrm>
          <a:prstGeom prst="rect">
            <a:avLst/>
          </a:prstGeom>
          <a:noFill/>
        </p:spPr>
        <p:txBody>
          <a:bodyPr wrap="square" rtlCol="0">
            <a:spAutoFit/>
          </a:bodyPr>
          <a:lstStyle/>
          <a:p>
            <a:r>
              <a:rPr lang="fr-FR" sz="1200" dirty="0"/>
              <a:t>3,3b</a:t>
            </a:r>
            <a:endParaRPr lang="en-GB" sz="1200" dirty="0"/>
          </a:p>
        </p:txBody>
      </p:sp>
      <p:cxnSp>
        <p:nvCxnSpPr>
          <p:cNvPr id="34" name="Straight Arrow Connector 33"/>
          <p:cNvCxnSpPr/>
          <p:nvPr/>
        </p:nvCxnSpPr>
        <p:spPr>
          <a:xfrm>
            <a:off x="471364" y="2766736"/>
            <a:ext cx="0" cy="77233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36554" y="3019846"/>
            <a:ext cx="485378" cy="276999"/>
          </a:xfrm>
          <a:prstGeom prst="rect">
            <a:avLst/>
          </a:prstGeom>
          <a:noFill/>
        </p:spPr>
        <p:txBody>
          <a:bodyPr wrap="square" rtlCol="0">
            <a:spAutoFit/>
          </a:bodyPr>
          <a:lstStyle/>
          <a:p>
            <a:r>
              <a:rPr lang="fr-FR" sz="1200" dirty="0"/>
              <a:t>4b</a:t>
            </a:r>
            <a:endParaRPr lang="en-GB" sz="1200" dirty="0"/>
          </a:p>
        </p:txBody>
      </p:sp>
    </p:spTree>
    <p:extLst>
      <p:ext uri="{BB962C8B-B14F-4D97-AF65-F5344CB8AC3E}">
        <p14:creationId xmlns:p14="http://schemas.microsoft.com/office/powerpoint/2010/main" val="229281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DEEB7-FCAA-4CBD-BFBE-9450F35A6972}"/>
              </a:ext>
            </a:extLst>
          </p:cNvPr>
          <p:cNvSpPr>
            <a:spLocks noGrp="1"/>
          </p:cNvSpPr>
          <p:nvPr>
            <p:ph type="title"/>
          </p:nvPr>
        </p:nvSpPr>
        <p:spPr/>
        <p:txBody>
          <a:bodyPr/>
          <a:lstStyle/>
          <a:p>
            <a:r>
              <a:rPr lang="en-US" dirty="0"/>
              <a:t>Action plan: improvement of the water quality</a:t>
            </a:r>
          </a:p>
        </p:txBody>
      </p:sp>
      <p:sp>
        <p:nvSpPr>
          <p:cNvPr id="83" name="ZoneTexte 82">
            <a:extLst>
              <a:ext uri="{FF2B5EF4-FFF2-40B4-BE49-F238E27FC236}">
                <a16:creationId xmlns:a16="http://schemas.microsoft.com/office/drawing/2014/main" id="{8A7A2ECE-AD76-46BD-BAF6-47B50456A9EB}"/>
              </a:ext>
            </a:extLst>
          </p:cNvPr>
          <p:cNvSpPr txBox="1"/>
          <p:nvPr/>
        </p:nvSpPr>
        <p:spPr>
          <a:xfrm>
            <a:off x="161704" y="1705179"/>
            <a:ext cx="1909485" cy="416893"/>
          </a:xfrm>
          <a:prstGeom prst="rect">
            <a:avLst/>
          </a:prstGeom>
          <a:noFill/>
        </p:spPr>
        <p:txBody>
          <a:bodyPr wrap="square" rtlCol="0">
            <a:spAutoFit/>
          </a:bodyPr>
          <a:lstStyle/>
          <a:p>
            <a:pPr algn="ctr"/>
            <a:r>
              <a:rPr lang="fr-FR" dirty="0"/>
              <a:t>Drac river</a:t>
            </a:r>
          </a:p>
        </p:txBody>
      </p:sp>
      <p:sp>
        <p:nvSpPr>
          <p:cNvPr id="87" name="ZoneTexte 86">
            <a:extLst>
              <a:ext uri="{FF2B5EF4-FFF2-40B4-BE49-F238E27FC236}">
                <a16:creationId xmlns:a16="http://schemas.microsoft.com/office/drawing/2014/main" id="{5769D32B-2BE3-4582-A234-0C6960B8AB46}"/>
              </a:ext>
            </a:extLst>
          </p:cNvPr>
          <p:cNvSpPr txBox="1"/>
          <p:nvPr/>
        </p:nvSpPr>
        <p:spPr>
          <a:xfrm>
            <a:off x="6794558" y="1705178"/>
            <a:ext cx="1909485" cy="369332"/>
          </a:xfrm>
          <a:prstGeom prst="rect">
            <a:avLst/>
          </a:prstGeom>
          <a:noFill/>
        </p:spPr>
        <p:txBody>
          <a:bodyPr wrap="square" rtlCol="0">
            <a:spAutoFit/>
          </a:bodyPr>
          <a:lstStyle/>
          <a:p>
            <a:pPr algn="ctr"/>
            <a:r>
              <a:rPr lang="fr-FR" dirty="0"/>
              <a:t>SRTU</a:t>
            </a:r>
          </a:p>
        </p:txBody>
      </p:sp>
      <p:grpSp>
        <p:nvGrpSpPr>
          <p:cNvPr id="109" name="Groupe 108">
            <a:extLst>
              <a:ext uri="{FF2B5EF4-FFF2-40B4-BE49-F238E27FC236}">
                <a16:creationId xmlns:a16="http://schemas.microsoft.com/office/drawing/2014/main" id="{15B6FAC9-1151-40FA-A29E-CBA36D454D41}"/>
              </a:ext>
            </a:extLst>
          </p:cNvPr>
          <p:cNvGrpSpPr>
            <a:grpSpLocks noChangeAspect="1"/>
          </p:cNvGrpSpPr>
          <p:nvPr/>
        </p:nvGrpSpPr>
        <p:grpSpPr>
          <a:xfrm>
            <a:off x="198805" y="2576008"/>
            <a:ext cx="8748000" cy="1416836"/>
            <a:chOff x="520133" y="2968345"/>
            <a:chExt cx="8226332" cy="1329315"/>
          </a:xfrm>
        </p:grpSpPr>
        <p:pic>
          <p:nvPicPr>
            <p:cNvPr id="5" name="Picture 84" descr="ESRF | WayForLight">
              <a:extLst>
                <a:ext uri="{FF2B5EF4-FFF2-40B4-BE49-F238E27FC236}">
                  <a16:creationId xmlns:a16="http://schemas.microsoft.com/office/drawing/2014/main" id="{BEE03FCE-076B-4C52-9441-730B6C5517C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829949" y="2986126"/>
              <a:ext cx="1916516" cy="12868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3">
              <a:extLst>
                <a:ext uri="{FF2B5EF4-FFF2-40B4-BE49-F238E27FC236}">
                  <a16:creationId xmlns:a16="http://schemas.microsoft.com/office/drawing/2014/main" id="{FDB9F8D9-A2DB-44D5-B137-A6786B2C064B}"/>
                </a:ext>
              </a:extLst>
            </p:cNvPr>
            <p:cNvSpPr>
              <a:spLocks noChangeArrowheads="1"/>
            </p:cNvSpPr>
            <p:nvPr/>
          </p:nvSpPr>
          <p:spPr bwMode="auto">
            <a:xfrm>
              <a:off x="2671910" y="3929236"/>
              <a:ext cx="540237" cy="348942"/>
            </a:xfrm>
            <a:prstGeom prst="rect">
              <a:avLst/>
            </a:prstGeom>
            <a:solidFill>
              <a:srgbClr val="8EAA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fr-FR"/>
            </a:p>
          </p:txBody>
        </p:sp>
        <p:sp>
          <p:nvSpPr>
            <p:cNvPr id="7" name="Text Box 82">
              <a:extLst>
                <a:ext uri="{FF2B5EF4-FFF2-40B4-BE49-F238E27FC236}">
                  <a16:creationId xmlns:a16="http://schemas.microsoft.com/office/drawing/2014/main" id="{2F5D34AE-0220-4255-B959-58524DD3FE2F}"/>
                </a:ext>
              </a:extLst>
            </p:cNvPr>
            <p:cNvSpPr txBox="1">
              <a:spLocks noChangeArrowheads="1"/>
            </p:cNvSpPr>
            <p:nvPr/>
          </p:nvSpPr>
          <p:spPr bwMode="auto">
            <a:xfrm>
              <a:off x="3482828" y="3021263"/>
              <a:ext cx="200154" cy="14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defTabSz="761970"/>
              <a:endParaRPr lang="en-GB" altLang="fr-FR" sz="1500" dirty="0"/>
            </a:p>
          </p:txBody>
        </p:sp>
        <p:sp>
          <p:nvSpPr>
            <p:cNvPr id="8" name="Line 80">
              <a:extLst>
                <a:ext uri="{FF2B5EF4-FFF2-40B4-BE49-F238E27FC236}">
                  <a16:creationId xmlns:a16="http://schemas.microsoft.com/office/drawing/2014/main" id="{99E74E48-8500-402F-9E25-D421C1CF4500}"/>
                </a:ext>
              </a:extLst>
            </p:cNvPr>
            <p:cNvSpPr>
              <a:spLocks noChangeShapeType="1"/>
            </p:cNvSpPr>
            <p:nvPr/>
          </p:nvSpPr>
          <p:spPr bwMode="auto">
            <a:xfrm flipH="1">
              <a:off x="2425167" y="3167558"/>
              <a:ext cx="1915280" cy="0"/>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9" name="Line 79">
              <a:extLst>
                <a:ext uri="{FF2B5EF4-FFF2-40B4-BE49-F238E27FC236}">
                  <a16:creationId xmlns:a16="http://schemas.microsoft.com/office/drawing/2014/main" id="{B613DA17-4AFA-4552-BD41-EDD100B5EE44}"/>
                </a:ext>
              </a:extLst>
            </p:cNvPr>
            <p:cNvSpPr>
              <a:spLocks noChangeShapeType="1"/>
            </p:cNvSpPr>
            <p:nvPr/>
          </p:nvSpPr>
          <p:spPr bwMode="auto">
            <a:xfrm>
              <a:off x="3897630" y="3167559"/>
              <a:ext cx="0" cy="600461"/>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0" name="Line 78">
              <a:extLst>
                <a:ext uri="{FF2B5EF4-FFF2-40B4-BE49-F238E27FC236}">
                  <a16:creationId xmlns:a16="http://schemas.microsoft.com/office/drawing/2014/main" id="{5A6FA48A-238A-4C95-9EA7-211012A436F4}"/>
                </a:ext>
              </a:extLst>
            </p:cNvPr>
            <p:cNvSpPr>
              <a:spLocks noChangeShapeType="1"/>
            </p:cNvSpPr>
            <p:nvPr/>
          </p:nvSpPr>
          <p:spPr bwMode="auto">
            <a:xfrm flipH="1">
              <a:off x="6168400" y="3167559"/>
              <a:ext cx="7085" cy="61286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1" name="Line 77">
              <a:extLst>
                <a:ext uri="{FF2B5EF4-FFF2-40B4-BE49-F238E27FC236}">
                  <a16:creationId xmlns:a16="http://schemas.microsoft.com/office/drawing/2014/main" id="{A40FBA41-F81A-4EFD-AB69-B35CCC404073}"/>
                </a:ext>
              </a:extLst>
            </p:cNvPr>
            <p:cNvSpPr>
              <a:spLocks noChangeShapeType="1"/>
            </p:cNvSpPr>
            <p:nvPr/>
          </p:nvSpPr>
          <p:spPr bwMode="auto">
            <a:xfrm>
              <a:off x="4703559" y="3162246"/>
              <a:ext cx="2756256" cy="71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2" name="Line 76">
              <a:extLst>
                <a:ext uri="{FF2B5EF4-FFF2-40B4-BE49-F238E27FC236}">
                  <a16:creationId xmlns:a16="http://schemas.microsoft.com/office/drawing/2014/main" id="{FAFEB52F-A9F1-466E-8E9F-2C642543DEA2}"/>
                </a:ext>
              </a:extLst>
            </p:cNvPr>
            <p:cNvSpPr>
              <a:spLocks noChangeShapeType="1"/>
            </p:cNvSpPr>
            <p:nvPr/>
          </p:nvSpPr>
          <p:spPr bwMode="auto">
            <a:xfrm flipH="1">
              <a:off x="4703559" y="3491702"/>
              <a:ext cx="883865"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3" name="Line 75">
              <a:extLst>
                <a:ext uri="{FF2B5EF4-FFF2-40B4-BE49-F238E27FC236}">
                  <a16:creationId xmlns:a16="http://schemas.microsoft.com/office/drawing/2014/main" id="{3DDB8DF1-AA7B-4FEA-8FC3-19BDCE65D3AB}"/>
                </a:ext>
              </a:extLst>
            </p:cNvPr>
            <p:cNvSpPr>
              <a:spLocks noChangeShapeType="1"/>
            </p:cNvSpPr>
            <p:nvPr/>
          </p:nvSpPr>
          <p:spPr bwMode="auto">
            <a:xfrm flipH="1">
              <a:off x="4703559" y="4086850"/>
              <a:ext cx="252052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grpSp>
          <p:nvGrpSpPr>
            <p:cNvPr id="14" name="Group 70">
              <a:extLst>
                <a:ext uri="{FF2B5EF4-FFF2-40B4-BE49-F238E27FC236}">
                  <a16:creationId xmlns:a16="http://schemas.microsoft.com/office/drawing/2014/main" id="{5EE30A83-C54D-4F48-B080-712C4C149310}"/>
                </a:ext>
              </a:extLst>
            </p:cNvPr>
            <p:cNvGrpSpPr>
              <a:grpSpLocks/>
            </p:cNvGrpSpPr>
            <p:nvPr/>
          </p:nvGrpSpPr>
          <p:grpSpPr bwMode="auto">
            <a:xfrm rot="5400000">
              <a:off x="5878121" y="4008027"/>
              <a:ext cx="147016" cy="166500"/>
              <a:chOff x="11628" y="9508"/>
              <a:chExt cx="435" cy="435"/>
            </a:xfrm>
          </p:grpSpPr>
          <p:sp>
            <p:nvSpPr>
              <p:cNvPr id="15" name="Oval 74">
                <a:extLst>
                  <a:ext uri="{FF2B5EF4-FFF2-40B4-BE49-F238E27FC236}">
                    <a16:creationId xmlns:a16="http://schemas.microsoft.com/office/drawing/2014/main" id="{77B9FDFC-3D17-417F-94CA-14E8B47D56FF}"/>
                  </a:ext>
                </a:extLst>
              </p:cNvPr>
              <p:cNvSpPr>
                <a:spLocks noChangeArrowheads="1"/>
              </p:cNvSpPr>
              <p:nvPr/>
            </p:nvSpPr>
            <p:spPr bwMode="auto">
              <a:xfrm>
                <a:off x="11628" y="9508"/>
                <a:ext cx="435" cy="435"/>
              </a:xfrm>
              <a:prstGeom prst="ellipse">
                <a:avLst/>
              </a:prstGeom>
              <a:solidFill>
                <a:srgbClr val="FFFFFF"/>
              </a:solidFill>
              <a:ln w="9525">
                <a:solidFill>
                  <a:srgbClr val="000000"/>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16" name="Line 73">
                <a:extLst>
                  <a:ext uri="{FF2B5EF4-FFF2-40B4-BE49-F238E27FC236}">
                    <a16:creationId xmlns:a16="http://schemas.microsoft.com/office/drawing/2014/main" id="{AAB90186-58DC-4883-91C1-4176A31E0A5F}"/>
                  </a:ext>
                </a:extLst>
              </p:cNvPr>
              <p:cNvSpPr>
                <a:spLocks noChangeShapeType="1"/>
              </p:cNvSpPr>
              <p:nvPr/>
            </p:nvSpPr>
            <p:spPr bwMode="auto">
              <a:xfrm flipH="1">
                <a:off x="11667" y="9508"/>
                <a:ext cx="179" cy="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7" name="Line 72">
                <a:extLst>
                  <a:ext uri="{FF2B5EF4-FFF2-40B4-BE49-F238E27FC236}">
                    <a16:creationId xmlns:a16="http://schemas.microsoft.com/office/drawing/2014/main" id="{39D6B58D-12B2-4162-B25B-E2F10811EF76}"/>
                  </a:ext>
                </a:extLst>
              </p:cNvPr>
              <p:cNvSpPr>
                <a:spLocks noChangeShapeType="1"/>
              </p:cNvSpPr>
              <p:nvPr/>
            </p:nvSpPr>
            <p:spPr bwMode="auto">
              <a:xfrm>
                <a:off x="11667" y="9856"/>
                <a:ext cx="35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8" name="Line 71">
                <a:extLst>
                  <a:ext uri="{FF2B5EF4-FFF2-40B4-BE49-F238E27FC236}">
                    <a16:creationId xmlns:a16="http://schemas.microsoft.com/office/drawing/2014/main" id="{01BFBD1A-88F8-47F9-A63E-F322B0B18A0C}"/>
                  </a:ext>
                </a:extLst>
              </p:cNvPr>
              <p:cNvSpPr>
                <a:spLocks noChangeShapeType="1"/>
              </p:cNvSpPr>
              <p:nvPr/>
            </p:nvSpPr>
            <p:spPr bwMode="auto">
              <a:xfrm flipH="1" flipV="1">
                <a:off x="11838" y="9528"/>
                <a:ext cx="189" cy="32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grpSp>
        <p:sp>
          <p:nvSpPr>
            <p:cNvPr id="19" name="Oval 69">
              <a:extLst>
                <a:ext uri="{FF2B5EF4-FFF2-40B4-BE49-F238E27FC236}">
                  <a16:creationId xmlns:a16="http://schemas.microsoft.com/office/drawing/2014/main" id="{22A12717-DEF7-42CA-A837-879735AF4BE5}"/>
                </a:ext>
              </a:extLst>
            </p:cNvPr>
            <p:cNvSpPr>
              <a:spLocks noChangeArrowheads="1"/>
            </p:cNvSpPr>
            <p:nvPr/>
          </p:nvSpPr>
          <p:spPr bwMode="auto">
            <a:xfrm>
              <a:off x="5916202" y="3925663"/>
              <a:ext cx="74394" cy="65538"/>
            </a:xfrm>
            <a:prstGeom prst="ellipse">
              <a:avLst/>
            </a:prstGeom>
            <a:solidFill>
              <a:srgbClr val="FFFFFF"/>
            </a:solidFill>
            <a:ln w="19050">
              <a:solidFill>
                <a:srgbClr val="000000"/>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20" name="Line 68">
              <a:extLst>
                <a:ext uri="{FF2B5EF4-FFF2-40B4-BE49-F238E27FC236}">
                  <a16:creationId xmlns:a16="http://schemas.microsoft.com/office/drawing/2014/main" id="{87F08582-9A35-4208-98E5-50A986FD39D4}"/>
                </a:ext>
              </a:extLst>
            </p:cNvPr>
            <p:cNvSpPr>
              <a:spLocks noChangeShapeType="1"/>
            </p:cNvSpPr>
            <p:nvPr/>
          </p:nvSpPr>
          <p:spPr bwMode="auto">
            <a:xfrm flipV="1">
              <a:off x="5953400" y="3991201"/>
              <a:ext cx="0" cy="3011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 name="Line 67">
              <a:extLst>
                <a:ext uri="{FF2B5EF4-FFF2-40B4-BE49-F238E27FC236}">
                  <a16:creationId xmlns:a16="http://schemas.microsoft.com/office/drawing/2014/main" id="{71B959EE-960D-482A-A51D-CBB9366A43AD}"/>
                </a:ext>
              </a:extLst>
            </p:cNvPr>
            <p:cNvSpPr>
              <a:spLocks noChangeShapeType="1"/>
            </p:cNvSpPr>
            <p:nvPr/>
          </p:nvSpPr>
          <p:spPr bwMode="auto">
            <a:xfrm flipH="1" flipV="1">
              <a:off x="6554538" y="4086850"/>
              <a:ext cx="854799" cy="354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2" name="Text Box 66">
              <a:extLst>
                <a:ext uri="{FF2B5EF4-FFF2-40B4-BE49-F238E27FC236}">
                  <a16:creationId xmlns:a16="http://schemas.microsoft.com/office/drawing/2014/main" id="{D93F15CD-6A4C-49BB-A47F-AE4F7719C627}"/>
                </a:ext>
              </a:extLst>
            </p:cNvPr>
            <p:cNvSpPr txBox="1">
              <a:spLocks noChangeArrowheads="1"/>
            </p:cNvSpPr>
            <p:nvPr/>
          </p:nvSpPr>
          <p:spPr bwMode="auto">
            <a:xfrm>
              <a:off x="5767415" y="4161243"/>
              <a:ext cx="364882" cy="11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sp>
          <p:nvSpPr>
            <p:cNvPr id="23" name="Line 65">
              <a:extLst>
                <a:ext uri="{FF2B5EF4-FFF2-40B4-BE49-F238E27FC236}">
                  <a16:creationId xmlns:a16="http://schemas.microsoft.com/office/drawing/2014/main" id="{BE0553E6-AA99-4E91-9D03-619D2E200089}"/>
                </a:ext>
              </a:extLst>
            </p:cNvPr>
            <p:cNvSpPr>
              <a:spLocks noChangeShapeType="1"/>
            </p:cNvSpPr>
            <p:nvPr/>
          </p:nvSpPr>
          <p:spPr bwMode="auto">
            <a:xfrm>
              <a:off x="5589195" y="3486389"/>
              <a:ext cx="0" cy="59869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4" name="Line 64">
              <a:extLst>
                <a:ext uri="{FF2B5EF4-FFF2-40B4-BE49-F238E27FC236}">
                  <a16:creationId xmlns:a16="http://schemas.microsoft.com/office/drawing/2014/main" id="{27F7451D-8006-4A83-A447-6FA22EF93B9E}"/>
                </a:ext>
              </a:extLst>
            </p:cNvPr>
            <p:cNvSpPr>
              <a:spLocks noChangeShapeType="1"/>
            </p:cNvSpPr>
            <p:nvPr/>
          </p:nvSpPr>
          <p:spPr bwMode="auto">
            <a:xfrm flipH="1">
              <a:off x="6876332" y="3162245"/>
              <a:ext cx="143474" cy="0"/>
            </a:xfrm>
            <a:prstGeom prst="line">
              <a:avLst/>
            </a:prstGeom>
            <a:noFill/>
            <a:ln w="12700">
              <a:solidFill>
                <a:srgbClr val="FF00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5" name="Line 61">
              <a:extLst>
                <a:ext uri="{FF2B5EF4-FFF2-40B4-BE49-F238E27FC236}">
                  <a16:creationId xmlns:a16="http://schemas.microsoft.com/office/drawing/2014/main" id="{03A2F67F-3196-44F5-BAA5-1E2B4CC8E8B4}"/>
                </a:ext>
              </a:extLst>
            </p:cNvPr>
            <p:cNvSpPr>
              <a:spLocks noChangeShapeType="1"/>
            </p:cNvSpPr>
            <p:nvPr/>
          </p:nvSpPr>
          <p:spPr bwMode="auto">
            <a:xfrm>
              <a:off x="4797437" y="3489931"/>
              <a:ext cx="141702" cy="0"/>
            </a:xfrm>
            <a:prstGeom prst="line">
              <a:avLst/>
            </a:prstGeom>
            <a:noFill/>
            <a:ln w="12700">
              <a:solidFill>
                <a:srgbClr val="FF33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6" name="Line 60">
              <a:extLst>
                <a:ext uri="{FF2B5EF4-FFF2-40B4-BE49-F238E27FC236}">
                  <a16:creationId xmlns:a16="http://schemas.microsoft.com/office/drawing/2014/main" id="{D981D961-DED8-43AF-86FD-601EF91D3857}"/>
                </a:ext>
              </a:extLst>
            </p:cNvPr>
            <p:cNvSpPr>
              <a:spLocks noChangeShapeType="1"/>
            </p:cNvSpPr>
            <p:nvPr/>
          </p:nvSpPr>
          <p:spPr bwMode="auto">
            <a:xfrm flipH="1">
              <a:off x="4135502" y="3160632"/>
              <a:ext cx="142065" cy="6926"/>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7" name="Line 59">
              <a:extLst>
                <a:ext uri="{FF2B5EF4-FFF2-40B4-BE49-F238E27FC236}">
                  <a16:creationId xmlns:a16="http://schemas.microsoft.com/office/drawing/2014/main" id="{62215B95-90DB-407F-8EBA-EE9A2668B6FE}"/>
                </a:ext>
              </a:extLst>
            </p:cNvPr>
            <p:cNvSpPr>
              <a:spLocks noChangeShapeType="1"/>
            </p:cNvSpPr>
            <p:nvPr/>
          </p:nvSpPr>
          <p:spPr bwMode="auto">
            <a:xfrm flipH="1">
              <a:off x="4703559" y="4086850"/>
              <a:ext cx="883865" cy="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8" name="Line 58">
              <a:extLst>
                <a:ext uri="{FF2B5EF4-FFF2-40B4-BE49-F238E27FC236}">
                  <a16:creationId xmlns:a16="http://schemas.microsoft.com/office/drawing/2014/main" id="{4BEEDCB7-2AD0-4C63-A0DC-EAA16B9D7E81}"/>
                </a:ext>
              </a:extLst>
            </p:cNvPr>
            <p:cNvSpPr>
              <a:spLocks noChangeShapeType="1"/>
            </p:cNvSpPr>
            <p:nvPr/>
          </p:nvSpPr>
          <p:spPr bwMode="auto">
            <a:xfrm>
              <a:off x="4797437" y="4086850"/>
              <a:ext cx="141702" cy="0"/>
            </a:xfrm>
            <a:prstGeom prst="line">
              <a:avLst/>
            </a:prstGeom>
            <a:noFill/>
            <a:ln w="12700">
              <a:solidFill>
                <a:srgbClr val="FF33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grpSp>
          <p:nvGrpSpPr>
            <p:cNvPr id="29" name="Group 51">
              <a:extLst>
                <a:ext uri="{FF2B5EF4-FFF2-40B4-BE49-F238E27FC236}">
                  <a16:creationId xmlns:a16="http://schemas.microsoft.com/office/drawing/2014/main" id="{5139658F-54D3-4F6E-B281-6C75E059B997}"/>
                </a:ext>
              </a:extLst>
            </p:cNvPr>
            <p:cNvGrpSpPr>
              <a:grpSpLocks/>
            </p:cNvGrpSpPr>
            <p:nvPr/>
          </p:nvGrpSpPr>
          <p:grpSpPr bwMode="auto">
            <a:xfrm>
              <a:off x="2840181" y="4042598"/>
              <a:ext cx="166500" cy="147016"/>
              <a:chOff x="11628" y="9508"/>
              <a:chExt cx="435" cy="435"/>
            </a:xfrm>
          </p:grpSpPr>
          <p:sp>
            <p:nvSpPr>
              <p:cNvPr id="30" name="Oval 55">
                <a:extLst>
                  <a:ext uri="{FF2B5EF4-FFF2-40B4-BE49-F238E27FC236}">
                    <a16:creationId xmlns:a16="http://schemas.microsoft.com/office/drawing/2014/main" id="{07AB9703-C578-41E6-B7F6-1BBCE3D8C549}"/>
                  </a:ext>
                </a:extLst>
              </p:cNvPr>
              <p:cNvSpPr>
                <a:spLocks noChangeArrowheads="1"/>
              </p:cNvSpPr>
              <p:nvPr/>
            </p:nvSpPr>
            <p:spPr bwMode="auto">
              <a:xfrm>
                <a:off x="11628" y="9508"/>
                <a:ext cx="435" cy="435"/>
              </a:xfrm>
              <a:prstGeom prst="ellipse">
                <a:avLst/>
              </a:prstGeom>
              <a:solidFill>
                <a:srgbClr val="FFFFFF"/>
              </a:solidFill>
              <a:ln w="9525">
                <a:solidFill>
                  <a:srgbClr val="000000"/>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31" name="Line 54">
                <a:extLst>
                  <a:ext uri="{FF2B5EF4-FFF2-40B4-BE49-F238E27FC236}">
                    <a16:creationId xmlns:a16="http://schemas.microsoft.com/office/drawing/2014/main" id="{B7F93B7E-0B71-42F7-A480-837B7CFC27CD}"/>
                  </a:ext>
                </a:extLst>
              </p:cNvPr>
              <p:cNvSpPr>
                <a:spLocks noChangeShapeType="1"/>
              </p:cNvSpPr>
              <p:nvPr/>
            </p:nvSpPr>
            <p:spPr bwMode="auto">
              <a:xfrm flipH="1">
                <a:off x="11667" y="9508"/>
                <a:ext cx="179" cy="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32" name="Line 53">
                <a:extLst>
                  <a:ext uri="{FF2B5EF4-FFF2-40B4-BE49-F238E27FC236}">
                    <a16:creationId xmlns:a16="http://schemas.microsoft.com/office/drawing/2014/main" id="{A0AEAA9C-4AAD-4A27-AB46-B2A77889646B}"/>
                  </a:ext>
                </a:extLst>
              </p:cNvPr>
              <p:cNvSpPr>
                <a:spLocks noChangeShapeType="1"/>
              </p:cNvSpPr>
              <p:nvPr/>
            </p:nvSpPr>
            <p:spPr bwMode="auto">
              <a:xfrm>
                <a:off x="11667" y="9856"/>
                <a:ext cx="35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33" name="Line 52">
                <a:extLst>
                  <a:ext uri="{FF2B5EF4-FFF2-40B4-BE49-F238E27FC236}">
                    <a16:creationId xmlns:a16="http://schemas.microsoft.com/office/drawing/2014/main" id="{EBF51E68-33AA-49B3-AAFE-9037F474C71F}"/>
                  </a:ext>
                </a:extLst>
              </p:cNvPr>
              <p:cNvSpPr>
                <a:spLocks noChangeShapeType="1"/>
              </p:cNvSpPr>
              <p:nvPr/>
            </p:nvSpPr>
            <p:spPr bwMode="auto">
              <a:xfrm flipH="1" flipV="1">
                <a:off x="11838" y="9528"/>
                <a:ext cx="189" cy="32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grpSp>
        <p:sp>
          <p:nvSpPr>
            <p:cNvPr id="34" name="Oval 50">
              <a:extLst>
                <a:ext uri="{FF2B5EF4-FFF2-40B4-BE49-F238E27FC236}">
                  <a16:creationId xmlns:a16="http://schemas.microsoft.com/office/drawing/2014/main" id="{4C6FAD49-6059-46AB-BA5B-76FDD3CCF9C9}"/>
                </a:ext>
              </a:extLst>
            </p:cNvPr>
            <p:cNvSpPr>
              <a:spLocks noChangeArrowheads="1"/>
            </p:cNvSpPr>
            <p:nvPr/>
          </p:nvSpPr>
          <p:spPr bwMode="auto">
            <a:xfrm rot="16200000">
              <a:off x="3069562" y="4073593"/>
              <a:ext cx="65538" cy="74394"/>
            </a:xfrm>
            <a:prstGeom prst="ellipse">
              <a:avLst/>
            </a:prstGeom>
            <a:solidFill>
              <a:srgbClr val="FFFFFF"/>
            </a:solidFill>
            <a:ln w="19050">
              <a:solidFill>
                <a:srgbClr val="000000"/>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35" name="Line 49">
              <a:extLst>
                <a:ext uri="{FF2B5EF4-FFF2-40B4-BE49-F238E27FC236}">
                  <a16:creationId xmlns:a16="http://schemas.microsoft.com/office/drawing/2014/main" id="{792442F4-50AE-4E80-8612-5BBE2497E8E4}"/>
                </a:ext>
              </a:extLst>
            </p:cNvPr>
            <p:cNvSpPr>
              <a:spLocks noChangeShapeType="1"/>
            </p:cNvSpPr>
            <p:nvPr/>
          </p:nvSpPr>
          <p:spPr bwMode="auto">
            <a:xfrm rot="18900000" flipH="1" flipV="1">
              <a:off x="3017307" y="4099278"/>
              <a:ext cx="37197" cy="3365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36" name="Text Box 48">
              <a:extLst>
                <a:ext uri="{FF2B5EF4-FFF2-40B4-BE49-F238E27FC236}">
                  <a16:creationId xmlns:a16="http://schemas.microsoft.com/office/drawing/2014/main" id="{A316703A-39CC-48B7-9CCD-604F860CAAF7}"/>
                </a:ext>
              </a:extLst>
            </p:cNvPr>
            <p:cNvSpPr txBox="1">
              <a:spLocks noChangeArrowheads="1"/>
            </p:cNvSpPr>
            <p:nvPr/>
          </p:nvSpPr>
          <p:spPr bwMode="auto">
            <a:xfrm>
              <a:off x="3072218" y="4078023"/>
              <a:ext cx="79706" cy="8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sp>
          <p:nvSpPr>
            <p:cNvPr id="37" name="Text Box 47">
              <a:extLst>
                <a:ext uri="{FF2B5EF4-FFF2-40B4-BE49-F238E27FC236}">
                  <a16:creationId xmlns:a16="http://schemas.microsoft.com/office/drawing/2014/main" id="{D69B41D2-63E2-494C-9754-BE18267ADD79}"/>
                </a:ext>
              </a:extLst>
            </p:cNvPr>
            <p:cNvSpPr txBox="1">
              <a:spLocks noChangeArrowheads="1"/>
            </p:cNvSpPr>
            <p:nvPr/>
          </p:nvSpPr>
          <p:spPr bwMode="auto">
            <a:xfrm>
              <a:off x="2739219" y="4184299"/>
              <a:ext cx="364882" cy="11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761970"/>
              <a:r>
                <a:rPr lang="fr-FR" altLang="fr-FR" sz="500">
                  <a:latin typeface="New York"/>
                  <a:ea typeface="Times New Roman" panose="02020603050405020304" pitchFamily="18" charset="0"/>
                  <a:cs typeface="Times New Roman" panose="02020603050405020304" pitchFamily="18" charset="0"/>
                </a:rPr>
                <a:t>Pump 2500 m3/h</a:t>
              </a:r>
              <a:endParaRPr lang="fr-FR" altLang="fr-FR" sz="1500"/>
            </a:p>
          </p:txBody>
        </p:sp>
        <p:sp>
          <p:nvSpPr>
            <p:cNvPr id="38" name="Line 46">
              <a:extLst>
                <a:ext uri="{FF2B5EF4-FFF2-40B4-BE49-F238E27FC236}">
                  <a16:creationId xmlns:a16="http://schemas.microsoft.com/office/drawing/2014/main" id="{609BB6B2-51DA-4C34-A587-9F7051041059}"/>
                </a:ext>
              </a:extLst>
            </p:cNvPr>
            <p:cNvSpPr>
              <a:spLocks noChangeShapeType="1"/>
            </p:cNvSpPr>
            <p:nvPr/>
          </p:nvSpPr>
          <p:spPr bwMode="auto">
            <a:xfrm>
              <a:off x="4003907" y="3486388"/>
              <a:ext cx="0" cy="262149"/>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39" name="Oval 45">
              <a:extLst>
                <a:ext uri="{FF2B5EF4-FFF2-40B4-BE49-F238E27FC236}">
                  <a16:creationId xmlns:a16="http://schemas.microsoft.com/office/drawing/2014/main" id="{091D2160-EA87-43B5-9695-1F0CEE8C40DD}"/>
                </a:ext>
              </a:extLst>
            </p:cNvPr>
            <p:cNvSpPr>
              <a:spLocks noChangeArrowheads="1"/>
            </p:cNvSpPr>
            <p:nvPr/>
          </p:nvSpPr>
          <p:spPr bwMode="auto">
            <a:xfrm>
              <a:off x="3977338" y="3743222"/>
              <a:ext cx="54910" cy="65537"/>
            </a:xfrm>
            <a:prstGeom prst="ellipse">
              <a:avLst/>
            </a:prstGeom>
            <a:solidFill>
              <a:srgbClr val="FFFFFF"/>
            </a:solidFill>
            <a:ln w="28575">
              <a:solidFill>
                <a:srgbClr val="2F5496"/>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40" name="Rectangle 44">
              <a:extLst>
                <a:ext uri="{FF2B5EF4-FFF2-40B4-BE49-F238E27FC236}">
                  <a16:creationId xmlns:a16="http://schemas.microsoft.com/office/drawing/2014/main" id="{837B2C8A-09F9-4B52-8F20-6FAE0227D4F7}"/>
                </a:ext>
              </a:extLst>
            </p:cNvPr>
            <p:cNvSpPr>
              <a:spLocks noChangeArrowheads="1"/>
            </p:cNvSpPr>
            <p:nvPr/>
          </p:nvSpPr>
          <p:spPr bwMode="auto">
            <a:xfrm>
              <a:off x="4009220" y="3734366"/>
              <a:ext cx="33654" cy="867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fr-FR"/>
            </a:p>
          </p:txBody>
        </p:sp>
        <p:sp>
          <p:nvSpPr>
            <p:cNvPr id="41" name="Line 43">
              <a:extLst>
                <a:ext uri="{FF2B5EF4-FFF2-40B4-BE49-F238E27FC236}">
                  <a16:creationId xmlns:a16="http://schemas.microsoft.com/office/drawing/2014/main" id="{7FE5A93A-92DD-4E49-9199-E7D856154D0E}"/>
                </a:ext>
              </a:extLst>
            </p:cNvPr>
            <p:cNvSpPr>
              <a:spLocks noChangeShapeType="1"/>
            </p:cNvSpPr>
            <p:nvPr/>
          </p:nvSpPr>
          <p:spPr bwMode="auto">
            <a:xfrm>
              <a:off x="4003907" y="3806988"/>
              <a:ext cx="0" cy="278088"/>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42" name="Line 42">
              <a:extLst>
                <a:ext uri="{FF2B5EF4-FFF2-40B4-BE49-F238E27FC236}">
                  <a16:creationId xmlns:a16="http://schemas.microsoft.com/office/drawing/2014/main" id="{C1DD8E29-DEDB-4C74-9002-252BB7542E2B}"/>
                </a:ext>
              </a:extLst>
            </p:cNvPr>
            <p:cNvSpPr>
              <a:spLocks noChangeShapeType="1"/>
            </p:cNvSpPr>
            <p:nvPr/>
          </p:nvSpPr>
          <p:spPr bwMode="auto">
            <a:xfrm>
              <a:off x="4703559" y="3780419"/>
              <a:ext cx="1471927"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43" name="Oval 41">
              <a:extLst>
                <a:ext uri="{FF2B5EF4-FFF2-40B4-BE49-F238E27FC236}">
                  <a16:creationId xmlns:a16="http://schemas.microsoft.com/office/drawing/2014/main" id="{5A180B5B-755D-43E8-AFEE-E9FBF86D9F04}"/>
                </a:ext>
              </a:extLst>
            </p:cNvPr>
            <p:cNvSpPr>
              <a:spLocks noChangeArrowheads="1"/>
            </p:cNvSpPr>
            <p:nvPr/>
          </p:nvSpPr>
          <p:spPr bwMode="auto">
            <a:xfrm>
              <a:off x="5562626" y="3748537"/>
              <a:ext cx="54909" cy="67308"/>
            </a:xfrm>
            <a:prstGeom prst="ellipse">
              <a:avLst/>
            </a:prstGeom>
            <a:solidFill>
              <a:srgbClr val="FFFFFF"/>
            </a:solidFill>
            <a:ln w="28575">
              <a:solidFill>
                <a:srgbClr val="FF3300"/>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44" name="Rectangle 40">
              <a:extLst>
                <a:ext uri="{FF2B5EF4-FFF2-40B4-BE49-F238E27FC236}">
                  <a16:creationId xmlns:a16="http://schemas.microsoft.com/office/drawing/2014/main" id="{5BB0CF36-54EB-49D5-8498-5379A9D016AF}"/>
                </a:ext>
              </a:extLst>
            </p:cNvPr>
            <p:cNvSpPr>
              <a:spLocks noChangeArrowheads="1"/>
            </p:cNvSpPr>
            <p:nvPr/>
          </p:nvSpPr>
          <p:spPr bwMode="auto">
            <a:xfrm>
              <a:off x="5594509" y="3737908"/>
              <a:ext cx="33653" cy="867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fr-FR"/>
            </a:p>
          </p:txBody>
        </p:sp>
        <p:sp>
          <p:nvSpPr>
            <p:cNvPr id="45" name="Rectangle 39">
              <a:extLst>
                <a:ext uri="{FF2B5EF4-FFF2-40B4-BE49-F238E27FC236}">
                  <a16:creationId xmlns:a16="http://schemas.microsoft.com/office/drawing/2014/main" id="{6863A38A-6754-4F62-A9FF-88DA1B1544E1}"/>
                </a:ext>
              </a:extLst>
            </p:cNvPr>
            <p:cNvSpPr>
              <a:spLocks noChangeArrowheads="1"/>
            </p:cNvSpPr>
            <p:nvPr/>
          </p:nvSpPr>
          <p:spPr bwMode="auto">
            <a:xfrm>
              <a:off x="5532513" y="3741451"/>
              <a:ext cx="26569" cy="867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fr-FR"/>
            </a:p>
          </p:txBody>
        </p:sp>
        <p:sp>
          <p:nvSpPr>
            <p:cNvPr id="46" name="AutoShape 37">
              <a:extLst>
                <a:ext uri="{FF2B5EF4-FFF2-40B4-BE49-F238E27FC236}">
                  <a16:creationId xmlns:a16="http://schemas.microsoft.com/office/drawing/2014/main" id="{15026770-68FA-4B0C-B175-26B8584EC2CE}"/>
                </a:ext>
              </a:extLst>
            </p:cNvPr>
            <p:cNvSpPr>
              <a:spLocks noChangeShapeType="1"/>
            </p:cNvSpPr>
            <p:nvPr/>
          </p:nvSpPr>
          <p:spPr bwMode="auto">
            <a:xfrm>
              <a:off x="2666596" y="3932779"/>
              <a:ext cx="0" cy="343626"/>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47" name="AutoShape 36">
              <a:extLst>
                <a:ext uri="{FF2B5EF4-FFF2-40B4-BE49-F238E27FC236}">
                  <a16:creationId xmlns:a16="http://schemas.microsoft.com/office/drawing/2014/main" id="{2B2226AD-3624-427E-804A-14AC3F3D2682}"/>
                </a:ext>
              </a:extLst>
            </p:cNvPr>
            <p:cNvSpPr>
              <a:spLocks noChangeShapeType="1"/>
            </p:cNvSpPr>
            <p:nvPr/>
          </p:nvSpPr>
          <p:spPr bwMode="auto">
            <a:xfrm>
              <a:off x="3206175" y="3934551"/>
              <a:ext cx="0" cy="343626"/>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48" name="AutoShape 35">
              <a:extLst>
                <a:ext uri="{FF2B5EF4-FFF2-40B4-BE49-F238E27FC236}">
                  <a16:creationId xmlns:a16="http://schemas.microsoft.com/office/drawing/2014/main" id="{0B7E0AC1-38B6-4349-8C3C-6CCCF3548A6E}"/>
                </a:ext>
              </a:extLst>
            </p:cNvPr>
            <p:cNvSpPr>
              <a:spLocks noChangeShapeType="1"/>
            </p:cNvSpPr>
            <p:nvPr/>
          </p:nvSpPr>
          <p:spPr bwMode="auto">
            <a:xfrm flipH="1">
              <a:off x="2666596" y="4278177"/>
              <a:ext cx="545552"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49" name="Line 34">
              <a:extLst>
                <a:ext uri="{FF2B5EF4-FFF2-40B4-BE49-F238E27FC236}">
                  <a16:creationId xmlns:a16="http://schemas.microsoft.com/office/drawing/2014/main" id="{92A28F3D-7B4C-4083-908C-764BD9B41948}"/>
                </a:ext>
              </a:extLst>
            </p:cNvPr>
            <p:cNvSpPr>
              <a:spLocks noChangeShapeType="1"/>
            </p:cNvSpPr>
            <p:nvPr/>
          </p:nvSpPr>
          <p:spPr bwMode="auto">
            <a:xfrm flipH="1">
              <a:off x="3285863" y="4092162"/>
              <a:ext cx="1059897" cy="0"/>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50" name="Line 33">
              <a:extLst>
                <a:ext uri="{FF2B5EF4-FFF2-40B4-BE49-F238E27FC236}">
                  <a16:creationId xmlns:a16="http://schemas.microsoft.com/office/drawing/2014/main" id="{21792B43-CA24-4B74-91AC-46F027E41E59}"/>
                </a:ext>
              </a:extLst>
            </p:cNvPr>
            <p:cNvSpPr>
              <a:spLocks noChangeShapeType="1"/>
            </p:cNvSpPr>
            <p:nvPr/>
          </p:nvSpPr>
          <p:spPr bwMode="auto">
            <a:xfrm flipH="1">
              <a:off x="2919886" y="3843723"/>
              <a:ext cx="2" cy="205296"/>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51" name="Line 32">
              <a:extLst>
                <a:ext uri="{FF2B5EF4-FFF2-40B4-BE49-F238E27FC236}">
                  <a16:creationId xmlns:a16="http://schemas.microsoft.com/office/drawing/2014/main" id="{1980507F-B778-4AFF-BFCD-B1F908E2F706}"/>
                </a:ext>
              </a:extLst>
            </p:cNvPr>
            <p:cNvSpPr>
              <a:spLocks noChangeShapeType="1"/>
            </p:cNvSpPr>
            <p:nvPr/>
          </p:nvSpPr>
          <p:spPr bwMode="auto">
            <a:xfrm flipH="1" flipV="1">
              <a:off x="4003907" y="3486388"/>
              <a:ext cx="341855" cy="3542"/>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52" name="Rectangle 31">
              <a:extLst>
                <a:ext uri="{FF2B5EF4-FFF2-40B4-BE49-F238E27FC236}">
                  <a16:creationId xmlns:a16="http://schemas.microsoft.com/office/drawing/2014/main" id="{E9FFA7C0-0636-4CEF-BD81-CF2E19B6CC55}"/>
                </a:ext>
              </a:extLst>
            </p:cNvPr>
            <p:cNvSpPr>
              <a:spLocks noChangeArrowheads="1"/>
            </p:cNvSpPr>
            <p:nvPr/>
          </p:nvSpPr>
          <p:spPr bwMode="auto">
            <a:xfrm>
              <a:off x="4345762" y="3073682"/>
              <a:ext cx="352484" cy="503042"/>
            </a:xfrm>
            <a:prstGeom prst="rect">
              <a:avLst/>
            </a:prstGeom>
            <a:solidFill>
              <a:srgbClr val="FFFFFF"/>
            </a:solidFill>
            <a:ln w="19050">
              <a:solidFill>
                <a:srgbClr val="000000"/>
              </a:solidFill>
              <a:miter lim="800000"/>
              <a:headEnd/>
              <a:tailEnd/>
            </a:ln>
          </p:spPr>
          <p:txBody>
            <a:bodyPr vert="horz" wrap="square" lIns="76200" tIns="38100" rIns="76200" bIns="38100" numCol="1" anchor="t" anchorCtr="0" compatLnSpc="1">
              <a:prstTxWarp prst="textNoShape">
                <a:avLst/>
              </a:prstTxWarp>
            </a:bodyPr>
            <a:lstStyle/>
            <a:p>
              <a:endParaRPr lang="fr-FR"/>
            </a:p>
          </p:txBody>
        </p:sp>
        <p:sp>
          <p:nvSpPr>
            <p:cNvPr id="53" name="Line 30">
              <a:extLst>
                <a:ext uri="{FF2B5EF4-FFF2-40B4-BE49-F238E27FC236}">
                  <a16:creationId xmlns:a16="http://schemas.microsoft.com/office/drawing/2014/main" id="{A40E95CA-4907-44BC-BCBC-FA526342351C}"/>
                </a:ext>
              </a:extLst>
            </p:cNvPr>
            <p:cNvSpPr>
              <a:spLocks noChangeShapeType="1"/>
            </p:cNvSpPr>
            <p:nvPr/>
          </p:nvSpPr>
          <p:spPr bwMode="auto">
            <a:xfrm flipH="1">
              <a:off x="4522888" y="3071910"/>
              <a:ext cx="0" cy="50658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54" name="Rectangle 29">
              <a:extLst>
                <a:ext uri="{FF2B5EF4-FFF2-40B4-BE49-F238E27FC236}">
                  <a16:creationId xmlns:a16="http://schemas.microsoft.com/office/drawing/2014/main" id="{F14527EB-8F76-4FEB-895E-65CB917F6484}"/>
                </a:ext>
              </a:extLst>
            </p:cNvPr>
            <p:cNvSpPr>
              <a:spLocks noChangeArrowheads="1"/>
            </p:cNvSpPr>
            <p:nvPr/>
          </p:nvSpPr>
          <p:spPr bwMode="auto">
            <a:xfrm>
              <a:off x="4345762" y="3668829"/>
              <a:ext cx="352484" cy="504812"/>
            </a:xfrm>
            <a:prstGeom prst="rect">
              <a:avLst/>
            </a:prstGeom>
            <a:solidFill>
              <a:srgbClr val="FFFFFF"/>
            </a:solidFill>
            <a:ln w="19050">
              <a:solidFill>
                <a:srgbClr val="000000"/>
              </a:solidFill>
              <a:miter lim="800000"/>
              <a:headEnd/>
              <a:tailEnd/>
            </a:ln>
          </p:spPr>
          <p:txBody>
            <a:bodyPr vert="horz" wrap="square" lIns="76200" tIns="38100" rIns="76200" bIns="38100" numCol="1" anchor="t" anchorCtr="0" compatLnSpc="1">
              <a:prstTxWarp prst="textNoShape">
                <a:avLst/>
              </a:prstTxWarp>
            </a:bodyPr>
            <a:lstStyle/>
            <a:p>
              <a:endParaRPr lang="fr-FR"/>
            </a:p>
          </p:txBody>
        </p:sp>
        <p:sp>
          <p:nvSpPr>
            <p:cNvPr id="55" name="Line 28">
              <a:extLst>
                <a:ext uri="{FF2B5EF4-FFF2-40B4-BE49-F238E27FC236}">
                  <a16:creationId xmlns:a16="http://schemas.microsoft.com/office/drawing/2014/main" id="{554E6068-76CB-45E9-B1F4-BFD74D7FDABD}"/>
                </a:ext>
              </a:extLst>
            </p:cNvPr>
            <p:cNvSpPr>
              <a:spLocks noChangeShapeType="1"/>
            </p:cNvSpPr>
            <p:nvPr/>
          </p:nvSpPr>
          <p:spPr bwMode="auto">
            <a:xfrm flipH="1">
              <a:off x="4522888" y="3667057"/>
              <a:ext cx="0" cy="50658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56" name="Line 27">
              <a:extLst>
                <a:ext uri="{FF2B5EF4-FFF2-40B4-BE49-F238E27FC236}">
                  <a16:creationId xmlns:a16="http://schemas.microsoft.com/office/drawing/2014/main" id="{870FDB4F-CB93-4E7D-8A62-ECFC8E25ECFE}"/>
                </a:ext>
              </a:extLst>
            </p:cNvPr>
            <p:cNvSpPr>
              <a:spLocks noChangeShapeType="1"/>
            </p:cNvSpPr>
            <p:nvPr/>
          </p:nvSpPr>
          <p:spPr bwMode="auto">
            <a:xfrm>
              <a:off x="3890545" y="3776877"/>
              <a:ext cx="455215" cy="0"/>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57" name="Line 26">
              <a:extLst>
                <a:ext uri="{FF2B5EF4-FFF2-40B4-BE49-F238E27FC236}">
                  <a16:creationId xmlns:a16="http://schemas.microsoft.com/office/drawing/2014/main" id="{10BB8037-8AD4-4099-A6B6-A1183878BAFB}"/>
                </a:ext>
              </a:extLst>
            </p:cNvPr>
            <p:cNvSpPr>
              <a:spLocks noChangeShapeType="1"/>
            </p:cNvSpPr>
            <p:nvPr/>
          </p:nvSpPr>
          <p:spPr bwMode="auto">
            <a:xfrm>
              <a:off x="4140294" y="3489931"/>
              <a:ext cx="141702" cy="0"/>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58" name="Line 25">
              <a:extLst>
                <a:ext uri="{FF2B5EF4-FFF2-40B4-BE49-F238E27FC236}">
                  <a16:creationId xmlns:a16="http://schemas.microsoft.com/office/drawing/2014/main" id="{48354267-AECB-4B38-8BFE-10D1A0D87FD0}"/>
                </a:ext>
              </a:extLst>
            </p:cNvPr>
            <p:cNvSpPr>
              <a:spLocks noChangeShapeType="1"/>
            </p:cNvSpPr>
            <p:nvPr/>
          </p:nvSpPr>
          <p:spPr bwMode="auto">
            <a:xfrm>
              <a:off x="4124353" y="4093934"/>
              <a:ext cx="141702" cy="0"/>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59" name="Line 22">
              <a:extLst>
                <a:ext uri="{FF2B5EF4-FFF2-40B4-BE49-F238E27FC236}">
                  <a16:creationId xmlns:a16="http://schemas.microsoft.com/office/drawing/2014/main" id="{60F87513-0CFB-4B61-BAA5-E6E93A084AF6}"/>
                </a:ext>
              </a:extLst>
            </p:cNvPr>
            <p:cNvSpPr>
              <a:spLocks noChangeShapeType="1"/>
            </p:cNvSpPr>
            <p:nvPr/>
          </p:nvSpPr>
          <p:spPr bwMode="auto">
            <a:xfrm flipH="1">
              <a:off x="4166863" y="3780419"/>
              <a:ext cx="143472" cy="0"/>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60" name="Line 21">
              <a:extLst>
                <a:ext uri="{FF2B5EF4-FFF2-40B4-BE49-F238E27FC236}">
                  <a16:creationId xmlns:a16="http://schemas.microsoft.com/office/drawing/2014/main" id="{C076A4A7-B94F-440D-A7BC-B899DEDA1BC7}"/>
                </a:ext>
              </a:extLst>
            </p:cNvPr>
            <p:cNvSpPr>
              <a:spLocks noChangeShapeType="1"/>
            </p:cNvSpPr>
            <p:nvPr/>
          </p:nvSpPr>
          <p:spPr bwMode="auto">
            <a:xfrm rot="5400000" flipH="1">
              <a:off x="2857894" y="3946978"/>
              <a:ext cx="123989" cy="0"/>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61" name="AutoShape 20">
              <a:extLst>
                <a:ext uri="{FF2B5EF4-FFF2-40B4-BE49-F238E27FC236}">
                  <a16:creationId xmlns:a16="http://schemas.microsoft.com/office/drawing/2014/main" id="{E98AFB27-9F30-4796-A87B-9230B1857DE0}"/>
                </a:ext>
              </a:extLst>
            </p:cNvPr>
            <p:cNvSpPr>
              <a:spLocks noChangeArrowheads="1"/>
            </p:cNvSpPr>
            <p:nvPr/>
          </p:nvSpPr>
          <p:spPr bwMode="auto">
            <a:xfrm>
              <a:off x="4397129" y="3211840"/>
              <a:ext cx="69079" cy="88564"/>
            </a:xfrm>
            <a:prstGeom prst="upArrow">
              <a:avLst>
                <a:gd name="adj1" fmla="val 50000"/>
                <a:gd name="adj2" fmla="val 32052"/>
              </a:avLst>
            </a:prstGeom>
            <a:solidFill>
              <a:srgbClr val="2E74B5"/>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62" name="AutoShape 19">
              <a:extLst>
                <a:ext uri="{FF2B5EF4-FFF2-40B4-BE49-F238E27FC236}">
                  <a16:creationId xmlns:a16="http://schemas.microsoft.com/office/drawing/2014/main" id="{12E9345D-F051-48C9-A2F5-8D8BA01CC673}"/>
                </a:ext>
              </a:extLst>
            </p:cNvPr>
            <p:cNvSpPr>
              <a:spLocks noChangeArrowheads="1"/>
            </p:cNvSpPr>
            <p:nvPr/>
          </p:nvSpPr>
          <p:spPr bwMode="auto">
            <a:xfrm>
              <a:off x="4398900" y="3334058"/>
              <a:ext cx="69080" cy="88564"/>
            </a:xfrm>
            <a:prstGeom prst="upArrow">
              <a:avLst>
                <a:gd name="adj1" fmla="val 50000"/>
                <a:gd name="adj2" fmla="val 32051"/>
              </a:avLst>
            </a:prstGeom>
            <a:solidFill>
              <a:srgbClr val="2E74B5"/>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63" name="AutoShape 18">
              <a:extLst>
                <a:ext uri="{FF2B5EF4-FFF2-40B4-BE49-F238E27FC236}">
                  <a16:creationId xmlns:a16="http://schemas.microsoft.com/office/drawing/2014/main" id="{0DACAC76-6D05-4B55-AD1E-4F7BC92C2829}"/>
                </a:ext>
              </a:extLst>
            </p:cNvPr>
            <p:cNvSpPr>
              <a:spLocks noChangeArrowheads="1"/>
            </p:cNvSpPr>
            <p:nvPr/>
          </p:nvSpPr>
          <p:spPr bwMode="auto">
            <a:xfrm>
              <a:off x="4398900" y="3819387"/>
              <a:ext cx="69080" cy="88564"/>
            </a:xfrm>
            <a:prstGeom prst="upArrow">
              <a:avLst>
                <a:gd name="adj1" fmla="val 50000"/>
                <a:gd name="adj2" fmla="val 32051"/>
              </a:avLst>
            </a:prstGeom>
            <a:solidFill>
              <a:srgbClr val="2E74B5"/>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64" name="AutoShape 17">
              <a:extLst>
                <a:ext uri="{FF2B5EF4-FFF2-40B4-BE49-F238E27FC236}">
                  <a16:creationId xmlns:a16="http://schemas.microsoft.com/office/drawing/2014/main" id="{27AC5DA0-A0A5-4584-81EF-D54696B0D762}"/>
                </a:ext>
              </a:extLst>
            </p:cNvPr>
            <p:cNvSpPr>
              <a:spLocks noChangeArrowheads="1"/>
            </p:cNvSpPr>
            <p:nvPr/>
          </p:nvSpPr>
          <p:spPr bwMode="auto">
            <a:xfrm>
              <a:off x="4400671" y="3941605"/>
              <a:ext cx="69079" cy="88564"/>
            </a:xfrm>
            <a:prstGeom prst="upArrow">
              <a:avLst>
                <a:gd name="adj1" fmla="val 50000"/>
                <a:gd name="adj2" fmla="val 32052"/>
              </a:avLst>
            </a:prstGeom>
            <a:solidFill>
              <a:srgbClr val="2E74B5"/>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65" name="AutoShape 16">
              <a:extLst>
                <a:ext uri="{FF2B5EF4-FFF2-40B4-BE49-F238E27FC236}">
                  <a16:creationId xmlns:a16="http://schemas.microsoft.com/office/drawing/2014/main" id="{1BE62EA3-0FC9-48DA-8D8B-54C87F935FED}"/>
                </a:ext>
              </a:extLst>
            </p:cNvPr>
            <p:cNvSpPr>
              <a:spLocks noChangeArrowheads="1"/>
            </p:cNvSpPr>
            <p:nvPr/>
          </p:nvSpPr>
          <p:spPr bwMode="auto">
            <a:xfrm flipV="1">
              <a:off x="4579570" y="3213612"/>
              <a:ext cx="69080" cy="88564"/>
            </a:xfrm>
            <a:prstGeom prst="upArrow">
              <a:avLst>
                <a:gd name="adj1" fmla="val 50000"/>
                <a:gd name="adj2" fmla="val 32051"/>
              </a:avLst>
            </a:prstGeom>
            <a:solidFill>
              <a:srgbClr val="FF0000"/>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66" name="AutoShape 15">
              <a:extLst>
                <a:ext uri="{FF2B5EF4-FFF2-40B4-BE49-F238E27FC236}">
                  <a16:creationId xmlns:a16="http://schemas.microsoft.com/office/drawing/2014/main" id="{7140354C-0738-4993-89BF-A087A3ABEB05}"/>
                </a:ext>
              </a:extLst>
            </p:cNvPr>
            <p:cNvSpPr>
              <a:spLocks noChangeArrowheads="1"/>
            </p:cNvSpPr>
            <p:nvPr/>
          </p:nvSpPr>
          <p:spPr bwMode="auto">
            <a:xfrm flipV="1">
              <a:off x="4581342" y="3335831"/>
              <a:ext cx="69079" cy="88564"/>
            </a:xfrm>
            <a:prstGeom prst="upArrow">
              <a:avLst>
                <a:gd name="adj1" fmla="val 50000"/>
                <a:gd name="adj2" fmla="val 32052"/>
              </a:avLst>
            </a:prstGeom>
            <a:solidFill>
              <a:srgbClr val="FF0000"/>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67" name="AutoShape 14">
              <a:extLst>
                <a:ext uri="{FF2B5EF4-FFF2-40B4-BE49-F238E27FC236}">
                  <a16:creationId xmlns:a16="http://schemas.microsoft.com/office/drawing/2014/main" id="{777CC868-BE4A-4F41-A5AB-7C10EC9BC68C}"/>
                </a:ext>
              </a:extLst>
            </p:cNvPr>
            <p:cNvSpPr>
              <a:spLocks noChangeArrowheads="1"/>
            </p:cNvSpPr>
            <p:nvPr/>
          </p:nvSpPr>
          <p:spPr bwMode="auto">
            <a:xfrm flipV="1">
              <a:off x="4579570" y="3815843"/>
              <a:ext cx="69080" cy="88564"/>
            </a:xfrm>
            <a:prstGeom prst="upArrow">
              <a:avLst>
                <a:gd name="adj1" fmla="val 50000"/>
                <a:gd name="adj2" fmla="val 32051"/>
              </a:avLst>
            </a:prstGeom>
            <a:solidFill>
              <a:srgbClr val="FF0000"/>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68" name="AutoShape 13">
              <a:extLst>
                <a:ext uri="{FF2B5EF4-FFF2-40B4-BE49-F238E27FC236}">
                  <a16:creationId xmlns:a16="http://schemas.microsoft.com/office/drawing/2014/main" id="{CDD12C79-6962-4757-80EE-C7CE16EE219C}"/>
                </a:ext>
              </a:extLst>
            </p:cNvPr>
            <p:cNvSpPr>
              <a:spLocks noChangeArrowheads="1"/>
            </p:cNvSpPr>
            <p:nvPr/>
          </p:nvSpPr>
          <p:spPr bwMode="auto">
            <a:xfrm flipV="1">
              <a:off x="4581342" y="3938063"/>
              <a:ext cx="69079" cy="88564"/>
            </a:xfrm>
            <a:prstGeom prst="upArrow">
              <a:avLst>
                <a:gd name="adj1" fmla="val 50000"/>
                <a:gd name="adj2" fmla="val 32052"/>
              </a:avLst>
            </a:prstGeom>
            <a:solidFill>
              <a:srgbClr val="FF0000"/>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69" name="Text Box 12">
              <a:extLst>
                <a:ext uri="{FF2B5EF4-FFF2-40B4-BE49-F238E27FC236}">
                  <a16:creationId xmlns:a16="http://schemas.microsoft.com/office/drawing/2014/main" id="{E09EE9F2-200F-42C3-8B1D-06432A787557}"/>
                </a:ext>
              </a:extLst>
            </p:cNvPr>
            <p:cNvSpPr txBox="1">
              <a:spLocks noChangeArrowheads="1"/>
            </p:cNvSpPr>
            <p:nvPr/>
          </p:nvSpPr>
          <p:spPr bwMode="auto">
            <a:xfrm>
              <a:off x="2958857" y="3856123"/>
              <a:ext cx="301115" cy="11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sp>
          <p:nvSpPr>
            <p:cNvPr id="70" name="Text Box 11">
              <a:extLst>
                <a:ext uri="{FF2B5EF4-FFF2-40B4-BE49-F238E27FC236}">
                  <a16:creationId xmlns:a16="http://schemas.microsoft.com/office/drawing/2014/main" id="{7CE18C17-7B21-4663-8E5B-5CC82E431B9D}"/>
                </a:ext>
              </a:extLst>
            </p:cNvPr>
            <p:cNvSpPr txBox="1">
              <a:spLocks noChangeArrowheads="1"/>
            </p:cNvSpPr>
            <p:nvPr/>
          </p:nvSpPr>
          <p:spPr bwMode="auto">
            <a:xfrm>
              <a:off x="4005678" y="3794588"/>
              <a:ext cx="301115" cy="11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sp>
          <p:nvSpPr>
            <p:cNvPr id="71" name="Text Box 10">
              <a:extLst>
                <a:ext uri="{FF2B5EF4-FFF2-40B4-BE49-F238E27FC236}">
                  <a16:creationId xmlns:a16="http://schemas.microsoft.com/office/drawing/2014/main" id="{709A1E17-7F10-4DAC-BBAA-D5E5B082ACC4}"/>
                </a:ext>
              </a:extLst>
            </p:cNvPr>
            <p:cNvSpPr txBox="1">
              <a:spLocks noChangeArrowheads="1"/>
            </p:cNvSpPr>
            <p:nvPr/>
          </p:nvSpPr>
          <p:spPr bwMode="auto">
            <a:xfrm>
              <a:off x="4025162" y="3187043"/>
              <a:ext cx="301115" cy="11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sp>
          <p:nvSpPr>
            <p:cNvPr id="72" name="Line 9">
              <a:extLst>
                <a:ext uri="{FF2B5EF4-FFF2-40B4-BE49-F238E27FC236}">
                  <a16:creationId xmlns:a16="http://schemas.microsoft.com/office/drawing/2014/main" id="{72673479-B10F-4999-A049-24722457F3EE}"/>
                </a:ext>
              </a:extLst>
            </p:cNvPr>
            <p:cNvSpPr>
              <a:spLocks noChangeShapeType="1"/>
            </p:cNvSpPr>
            <p:nvPr/>
          </p:nvSpPr>
          <p:spPr bwMode="auto">
            <a:xfrm flipV="1">
              <a:off x="7172711" y="3100251"/>
              <a:ext cx="0" cy="6022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73" name="Text Box 8">
              <a:extLst>
                <a:ext uri="{FF2B5EF4-FFF2-40B4-BE49-F238E27FC236}">
                  <a16:creationId xmlns:a16="http://schemas.microsoft.com/office/drawing/2014/main" id="{4BE59434-74A0-4B15-ABE7-F4F0EF29D55C}"/>
                </a:ext>
              </a:extLst>
            </p:cNvPr>
            <p:cNvSpPr txBox="1">
              <a:spLocks noChangeArrowheads="1"/>
            </p:cNvSpPr>
            <p:nvPr/>
          </p:nvSpPr>
          <p:spPr bwMode="auto">
            <a:xfrm>
              <a:off x="6275472" y="2968970"/>
              <a:ext cx="394995" cy="135453"/>
            </a:xfrm>
            <a:prstGeom prst="rect">
              <a:avLst/>
            </a:prstGeom>
            <a:solidFill>
              <a:srgbClr val="C0C0C0"/>
            </a:solidFill>
            <a:ln w="9525">
              <a:solidFill>
                <a:srgbClr val="3366FF"/>
              </a:solidFill>
              <a:miter lim="800000"/>
              <a:headEnd/>
              <a:tailEnd/>
            </a:ln>
          </p:spPr>
          <p:txBody>
            <a:bodyPr vert="horz" wrap="square" lIns="0" tIns="0" rIns="0" bIns="0" numCol="1" anchor="t" anchorCtr="0" compatLnSpc="1">
              <a:prstTxWarp prst="textNoShape">
                <a:avLst/>
              </a:prstTxWarp>
            </a:bodyPr>
            <a:lstStyle/>
            <a:p>
              <a:pPr algn="ctr" defTabSz="761970"/>
              <a:r>
                <a:rPr lang="fr-FR" altLang="fr-FR" sz="833" dirty="0">
                  <a:solidFill>
                    <a:srgbClr val="3366FF"/>
                  </a:solidFill>
                  <a:latin typeface="New York"/>
                  <a:ea typeface="Times New Roman" panose="02020603050405020304" pitchFamily="18" charset="0"/>
                  <a:cs typeface="Times New Roman" panose="02020603050405020304" pitchFamily="18" charset="0"/>
                </a:rPr>
                <a:t>27.5°C</a:t>
              </a:r>
              <a:endParaRPr lang="fr-FR" altLang="fr-FR" sz="833" dirty="0"/>
            </a:p>
          </p:txBody>
        </p:sp>
        <p:sp>
          <p:nvSpPr>
            <p:cNvPr id="74" name="Line 7">
              <a:extLst>
                <a:ext uri="{FF2B5EF4-FFF2-40B4-BE49-F238E27FC236}">
                  <a16:creationId xmlns:a16="http://schemas.microsoft.com/office/drawing/2014/main" id="{E2425E0B-A419-411E-B4C9-B9563862E10E}"/>
                </a:ext>
              </a:extLst>
            </p:cNvPr>
            <p:cNvSpPr>
              <a:spLocks noChangeShapeType="1"/>
            </p:cNvSpPr>
            <p:nvPr/>
          </p:nvSpPr>
          <p:spPr bwMode="auto">
            <a:xfrm flipV="1">
              <a:off x="7183338" y="4021312"/>
              <a:ext cx="0" cy="6022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75" name="Text Box 6">
              <a:extLst>
                <a:ext uri="{FF2B5EF4-FFF2-40B4-BE49-F238E27FC236}">
                  <a16:creationId xmlns:a16="http://schemas.microsoft.com/office/drawing/2014/main" id="{0CFB8A6B-1F7C-4803-B28E-216C2D0BE8BA}"/>
                </a:ext>
              </a:extLst>
            </p:cNvPr>
            <p:cNvSpPr txBox="1">
              <a:spLocks noChangeArrowheads="1"/>
            </p:cNvSpPr>
            <p:nvPr/>
          </p:nvSpPr>
          <p:spPr bwMode="auto">
            <a:xfrm>
              <a:off x="6273602" y="3891802"/>
              <a:ext cx="394995" cy="135453"/>
            </a:xfrm>
            <a:prstGeom prst="rect">
              <a:avLst/>
            </a:prstGeom>
            <a:solidFill>
              <a:srgbClr val="C0C0C0"/>
            </a:solidFill>
            <a:ln w="9525">
              <a:solidFill>
                <a:srgbClr val="3366FF"/>
              </a:solidFill>
              <a:miter lim="800000"/>
              <a:headEnd/>
              <a:tailEnd/>
            </a:ln>
          </p:spPr>
          <p:txBody>
            <a:bodyPr vert="horz" wrap="square" lIns="0" tIns="0" rIns="0" bIns="0" numCol="1" anchor="t" anchorCtr="0" compatLnSpc="1">
              <a:prstTxWarp prst="textNoShape">
                <a:avLst/>
              </a:prstTxWarp>
            </a:bodyPr>
            <a:lstStyle/>
            <a:p>
              <a:pPr algn="ctr" defTabSz="761970"/>
              <a:r>
                <a:rPr lang="fr-FR" altLang="fr-FR" sz="833" dirty="0">
                  <a:solidFill>
                    <a:srgbClr val="3366FF"/>
                  </a:solidFill>
                  <a:latin typeface="New York"/>
                  <a:ea typeface="Times New Roman" panose="02020603050405020304" pitchFamily="18" charset="0"/>
                  <a:cs typeface="Times New Roman" panose="02020603050405020304" pitchFamily="18" charset="0"/>
                </a:rPr>
                <a:t>23°C</a:t>
              </a:r>
              <a:endParaRPr lang="fr-FR" altLang="fr-FR" sz="833" dirty="0"/>
            </a:p>
          </p:txBody>
        </p:sp>
        <p:sp>
          <p:nvSpPr>
            <p:cNvPr id="76" name="Line 5">
              <a:extLst>
                <a:ext uri="{FF2B5EF4-FFF2-40B4-BE49-F238E27FC236}">
                  <a16:creationId xmlns:a16="http://schemas.microsoft.com/office/drawing/2014/main" id="{BD21F77C-28EE-49BB-A760-FCD4CB565618}"/>
                </a:ext>
              </a:extLst>
            </p:cNvPr>
            <p:cNvSpPr>
              <a:spLocks noChangeShapeType="1"/>
            </p:cNvSpPr>
            <p:nvPr/>
          </p:nvSpPr>
          <p:spPr bwMode="auto">
            <a:xfrm flipV="1">
              <a:off x="3564305" y="4021312"/>
              <a:ext cx="0" cy="6022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77" name="Text Box 4">
              <a:extLst>
                <a:ext uri="{FF2B5EF4-FFF2-40B4-BE49-F238E27FC236}">
                  <a16:creationId xmlns:a16="http://schemas.microsoft.com/office/drawing/2014/main" id="{4ADB92E8-F14F-445D-B5AF-8BD12BF140F9}"/>
                </a:ext>
              </a:extLst>
            </p:cNvPr>
            <p:cNvSpPr txBox="1">
              <a:spLocks noChangeArrowheads="1"/>
            </p:cNvSpPr>
            <p:nvPr/>
          </p:nvSpPr>
          <p:spPr bwMode="auto">
            <a:xfrm>
              <a:off x="3362381" y="3909721"/>
              <a:ext cx="394995" cy="135453"/>
            </a:xfrm>
            <a:prstGeom prst="rect">
              <a:avLst/>
            </a:prstGeom>
            <a:solidFill>
              <a:srgbClr val="C0C0C0"/>
            </a:solidFill>
            <a:ln w="9525">
              <a:solidFill>
                <a:srgbClr val="3366FF"/>
              </a:solidFill>
              <a:miter lim="800000"/>
              <a:headEnd/>
              <a:tailEnd/>
            </a:ln>
          </p:spPr>
          <p:txBody>
            <a:bodyPr vert="horz" wrap="square" lIns="0" tIns="0" rIns="0" bIns="0" numCol="1" anchor="t" anchorCtr="0" compatLnSpc="1">
              <a:prstTxWarp prst="textNoShape">
                <a:avLst/>
              </a:prstTxWarp>
            </a:bodyPr>
            <a:lstStyle/>
            <a:p>
              <a:pPr algn="ctr" defTabSz="761970"/>
              <a:r>
                <a:rPr lang="fr-FR" altLang="fr-FR" sz="833" dirty="0">
                  <a:solidFill>
                    <a:srgbClr val="3366FF"/>
                  </a:solidFill>
                  <a:latin typeface="New York"/>
                  <a:ea typeface="Times New Roman" panose="02020603050405020304" pitchFamily="18" charset="0"/>
                  <a:cs typeface="Times New Roman" panose="02020603050405020304" pitchFamily="18" charset="0"/>
                </a:rPr>
                <a:t>5°C</a:t>
              </a:r>
              <a:endParaRPr lang="fr-FR" altLang="fr-FR" sz="833" dirty="0"/>
            </a:p>
          </p:txBody>
        </p:sp>
        <p:sp>
          <p:nvSpPr>
            <p:cNvPr id="78" name="Line 3">
              <a:extLst>
                <a:ext uri="{FF2B5EF4-FFF2-40B4-BE49-F238E27FC236}">
                  <a16:creationId xmlns:a16="http://schemas.microsoft.com/office/drawing/2014/main" id="{7ECD926A-0BA2-486F-B5CE-C73583CF4631}"/>
                </a:ext>
              </a:extLst>
            </p:cNvPr>
            <p:cNvSpPr>
              <a:spLocks noChangeShapeType="1"/>
            </p:cNvSpPr>
            <p:nvPr/>
          </p:nvSpPr>
          <p:spPr bwMode="auto">
            <a:xfrm flipV="1">
              <a:off x="3574934" y="3109827"/>
              <a:ext cx="0" cy="6022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79" name="Text Box 2">
              <a:extLst>
                <a:ext uri="{FF2B5EF4-FFF2-40B4-BE49-F238E27FC236}">
                  <a16:creationId xmlns:a16="http://schemas.microsoft.com/office/drawing/2014/main" id="{9EC6D92F-0EDF-4DC8-A68A-E65BBD41949E}"/>
                </a:ext>
              </a:extLst>
            </p:cNvPr>
            <p:cNvSpPr txBox="1">
              <a:spLocks noChangeArrowheads="1"/>
            </p:cNvSpPr>
            <p:nvPr/>
          </p:nvSpPr>
          <p:spPr bwMode="auto">
            <a:xfrm>
              <a:off x="3377436" y="2968345"/>
              <a:ext cx="394995" cy="135453"/>
            </a:xfrm>
            <a:prstGeom prst="rect">
              <a:avLst/>
            </a:prstGeom>
            <a:solidFill>
              <a:srgbClr val="C0C0C0"/>
            </a:solidFill>
            <a:ln w="9525">
              <a:solidFill>
                <a:srgbClr val="3366FF"/>
              </a:solidFill>
              <a:miter lim="800000"/>
              <a:headEnd/>
              <a:tailEnd/>
            </a:ln>
          </p:spPr>
          <p:txBody>
            <a:bodyPr vert="horz" wrap="square" lIns="0" tIns="0" rIns="0" bIns="0" numCol="1" anchor="t" anchorCtr="0" compatLnSpc="1">
              <a:prstTxWarp prst="textNoShape">
                <a:avLst/>
              </a:prstTxWarp>
            </a:bodyPr>
            <a:lstStyle/>
            <a:p>
              <a:pPr algn="ctr" defTabSz="761970"/>
              <a:r>
                <a:rPr lang="fr-FR" altLang="fr-FR" sz="833" dirty="0">
                  <a:solidFill>
                    <a:srgbClr val="3366FF"/>
                  </a:solidFill>
                  <a:latin typeface="New York"/>
                  <a:ea typeface="Times New Roman" panose="02020603050405020304" pitchFamily="18" charset="0"/>
                  <a:cs typeface="Times New Roman" panose="02020603050405020304" pitchFamily="18" charset="0"/>
                </a:rPr>
                <a:t>25°C</a:t>
              </a:r>
              <a:endParaRPr lang="fr-FR" altLang="fr-FR" sz="833" dirty="0"/>
            </a:p>
          </p:txBody>
        </p:sp>
        <p:sp>
          <p:nvSpPr>
            <p:cNvPr id="80" name="Line 58">
              <a:extLst>
                <a:ext uri="{FF2B5EF4-FFF2-40B4-BE49-F238E27FC236}">
                  <a16:creationId xmlns:a16="http://schemas.microsoft.com/office/drawing/2014/main" id="{78775C44-38E6-4E01-884E-B144A138FE5F}"/>
                </a:ext>
              </a:extLst>
            </p:cNvPr>
            <p:cNvSpPr>
              <a:spLocks noChangeShapeType="1"/>
            </p:cNvSpPr>
            <p:nvPr/>
          </p:nvSpPr>
          <p:spPr bwMode="auto">
            <a:xfrm>
              <a:off x="6861741" y="4088702"/>
              <a:ext cx="141702" cy="0"/>
            </a:xfrm>
            <a:prstGeom prst="line">
              <a:avLst/>
            </a:prstGeom>
            <a:noFill/>
            <a:ln w="12700">
              <a:solidFill>
                <a:srgbClr val="FF33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81" name="Line 64">
              <a:extLst>
                <a:ext uri="{FF2B5EF4-FFF2-40B4-BE49-F238E27FC236}">
                  <a16:creationId xmlns:a16="http://schemas.microsoft.com/office/drawing/2014/main" id="{BDEDA6BD-9DEB-4BA9-B31C-1478654133AF}"/>
                </a:ext>
              </a:extLst>
            </p:cNvPr>
            <p:cNvSpPr>
              <a:spLocks noChangeShapeType="1"/>
            </p:cNvSpPr>
            <p:nvPr/>
          </p:nvSpPr>
          <p:spPr bwMode="auto">
            <a:xfrm flipH="1">
              <a:off x="4797437" y="3162245"/>
              <a:ext cx="143474" cy="0"/>
            </a:xfrm>
            <a:prstGeom prst="line">
              <a:avLst/>
            </a:prstGeom>
            <a:noFill/>
            <a:ln w="12700">
              <a:solidFill>
                <a:srgbClr val="FF00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82" name="Line 64">
              <a:extLst>
                <a:ext uri="{FF2B5EF4-FFF2-40B4-BE49-F238E27FC236}">
                  <a16:creationId xmlns:a16="http://schemas.microsoft.com/office/drawing/2014/main" id="{ED2F8A75-60A3-4237-BEE4-016E5B3E2EBA}"/>
                </a:ext>
              </a:extLst>
            </p:cNvPr>
            <p:cNvSpPr>
              <a:spLocks noChangeShapeType="1"/>
            </p:cNvSpPr>
            <p:nvPr/>
          </p:nvSpPr>
          <p:spPr bwMode="auto">
            <a:xfrm flipH="1">
              <a:off x="4797437" y="3780004"/>
              <a:ext cx="143474" cy="0"/>
            </a:xfrm>
            <a:prstGeom prst="line">
              <a:avLst/>
            </a:prstGeom>
            <a:noFill/>
            <a:ln w="12700">
              <a:solidFill>
                <a:srgbClr val="FF00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84" name="Line 3">
              <a:extLst>
                <a:ext uri="{FF2B5EF4-FFF2-40B4-BE49-F238E27FC236}">
                  <a16:creationId xmlns:a16="http://schemas.microsoft.com/office/drawing/2014/main" id="{7FD6BDB7-8A1F-4F39-B9D9-B5DB13A767FD}"/>
                </a:ext>
              </a:extLst>
            </p:cNvPr>
            <p:cNvSpPr>
              <a:spLocks noChangeShapeType="1"/>
            </p:cNvSpPr>
            <p:nvPr/>
          </p:nvSpPr>
          <p:spPr bwMode="auto">
            <a:xfrm flipV="1">
              <a:off x="6471022" y="4021230"/>
              <a:ext cx="0" cy="6022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85" name="Line 3">
              <a:extLst>
                <a:ext uri="{FF2B5EF4-FFF2-40B4-BE49-F238E27FC236}">
                  <a16:creationId xmlns:a16="http://schemas.microsoft.com/office/drawing/2014/main" id="{24CD8CCD-1985-43BD-9A82-151873B07638}"/>
                </a:ext>
              </a:extLst>
            </p:cNvPr>
            <p:cNvSpPr>
              <a:spLocks noChangeShapeType="1"/>
            </p:cNvSpPr>
            <p:nvPr/>
          </p:nvSpPr>
          <p:spPr bwMode="auto">
            <a:xfrm flipV="1">
              <a:off x="6467110" y="3098480"/>
              <a:ext cx="0" cy="6022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88" name="Line 27">
              <a:extLst>
                <a:ext uri="{FF2B5EF4-FFF2-40B4-BE49-F238E27FC236}">
                  <a16:creationId xmlns:a16="http://schemas.microsoft.com/office/drawing/2014/main" id="{48B9C8F1-7FF8-456A-8F72-A5EF07C3311A}"/>
                </a:ext>
              </a:extLst>
            </p:cNvPr>
            <p:cNvSpPr>
              <a:spLocks noChangeShapeType="1"/>
            </p:cNvSpPr>
            <p:nvPr/>
          </p:nvSpPr>
          <p:spPr bwMode="auto">
            <a:xfrm flipV="1">
              <a:off x="2924318" y="3841323"/>
              <a:ext cx="360408" cy="2401"/>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89" name="Line 43">
              <a:extLst>
                <a:ext uri="{FF2B5EF4-FFF2-40B4-BE49-F238E27FC236}">
                  <a16:creationId xmlns:a16="http://schemas.microsoft.com/office/drawing/2014/main" id="{E6F9FAA8-FC53-4FAC-A5CB-ACF9B1E8BE88}"/>
                </a:ext>
              </a:extLst>
            </p:cNvPr>
            <p:cNvSpPr>
              <a:spLocks noChangeShapeType="1"/>
            </p:cNvSpPr>
            <p:nvPr/>
          </p:nvSpPr>
          <p:spPr bwMode="auto">
            <a:xfrm>
              <a:off x="3291130" y="3839552"/>
              <a:ext cx="0" cy="245524"/>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90" name="AutoShape 38">
              <a:extLst>
                <a:ext uri="{FF2B5EF4-FFF2-40B4-BE49-F238E27FC236}">
                  <a16:creationId xmlns:a16="http://schemas.microsoft.com/office/drawing/2014/main" id="{399227BC-FA9E-4EBB-9162-B65E42ABD363}"/>
                </a:ext>
              </a:extLst>
            </p:cNvPr>
            <p:cNvSpPr>
              <a:spLocks noChangeShapeType="1"/>
            </p:cNvSpPr>
            <p:nvPr/>
          </p:nvSpPr>
          <p:spPr bwMode="auto">
            <a:xfrm rot="21360000">
              <a:off x="2029611" y="4104206"/>
              <a:ext cx="647326" cy="43005"/>
            </a:xfrm>
            <a:prstGeom prst="straightConnector1">
              <a:avLst/>
            </a:prstGeom>
            <a:noFill/>
            <a:ln w="76200">
              <a:solidFill>
                <a:srgbClr val="8EAADB"/>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dirty="0"/>
            </a:p>
          </p:txBody>
        </p:sp>
        <p:pic>
          <p:nvPicPr>
            <p:cNvPr id="91" name="Picture 103" descr="4. LES EAUX SUPERFICIELLES">
              <a:extLst>
                <a:ext uri="{FF2B5EF4-FFF2-40B4-BE49-F238E27FC236}">
                  <a16:creationId xmlns:a16="http://schemas.microsoft.com/office/drawing/2014/main" id="{2EAD5651-0F07-4263-838A-71BE920046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53"/>
            <a:stretch/>
          </p:blipFill>
          <p:spPr bwMode="auto">
            <a:xfrm>
              <a:off x="520133" y="2999790"/>
              <a:ext cx="1909485" cy="1287704"/>
            </a:xfrm>
            <a:prstGeom prst="rect">
              <a:avLst/>
            </a:prstGeom>
            <a:noFill/>
            <a:extLst>
              <a:ext uri="{909E8E84-426E-40DD-AFC4-6F175D3DCCD1}">
                <a14:hiddenFill xmlns:a14="http://schemas.microsoft.com/office/drawing/2010/main">
                  <a:solidFill>
                    <a:srgbClr val="FFFFFF"/>
                  </a:solidFill>
                </a14:hiddenFill>
              </a:ext>
            </a:extLst>
          </p:spPr>
        </p:pic>
        <p:sp>
          <p:nvSpPr>
            <p:cNvPr id="92" name="Line 60">
              <a:extLst>
                <a:ext uri="{FF2B5EF4-FFF2-40B4-BE49-F238E27FC236}">
                  <a16:creationId xmlns:a16="http://schemas.microsoft.com/office/drawing/2014/main" id="{86C264DF-3ADB-40E3-87F6-0661749AEB2D}"/>
                </a:ext>
              </a:extLst>
            </p:cNvPr>
            <p:cNvSpPr>
              <a:spLocks noChangeShapeType="1"/>
            </p:cNvSpPr>
            <p:nvPr/>
          </p:nvSpPr>
          <p:spPr bwMode="auto">
            <a:xfrm flipH="1">
              <a:off x="2771527" y="3160632"/>
              <a:ext cx="142065" cy="6926"/>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grpSp>
      <p:sp>
        <p:nvSpPr>
          <p:cNvPr id="94" name="ZoneTexte 93">
            <a:extLst>
              <a:ext uri="{FF2B5EF4-FFF2-40B4-BE49-F238E27FC236}">
                <a16:creationId xmlns:a16="http://schemas.microsoft.com/office/drawing/2014/main" id="{5FE28F5D-C5D4-424C-A6F3-20D216CB4F3B}"/>
              </a:ext>
            </a:extLst>
          </p:cNvPr>
          <p:cNvSpPr txBox="1"/>
          <p:nvPr/>
        </p:nvSpPr>
        <p:spPr>
          <a:xfrm>
            <a:off x="2033912" y="1724325"/>
            <a:ext cx="1909485" cy="369332"/>
          </a:xfrm>
          <a:prstGeom prst="rect">
            <a:avLst/>
          </a:prstGeom>
          <a:noFill/>
        </p:spPr>
        <p:txBody>
          <a:bodyPr wrap="square" rtlCol="0">
            <a:spAutoFit/>
          </a:bodyPr>
          <a:lstStyle/>
          <a:p>
            <a:pPr algn="ctr"/>
            <a:r>
              <a:rPr lang="fr-FR" dirty="0"/>
              <a:t>ILL8</a:t>
            </a:r>
          </a:p>
        </p:txBody>
      </p:sp>
      <p:sp>
        <p:nvSpPr>
          <p:cNvPr id="95" name="ZoneTexte 94">
            <a:extLst>
              <a:ext uri="{FF2B5EF4-FFF2-40B4-BE49-F238E27FC236}">
                <a16:creationId xmlns:a16="http://schemas.microsoft.com/office/drawing/2014/main" id="{C5061118-11BB-4E17-8649-4CDE572DCEA6}"/>
              </a:ext>
            </a:extLst>
          </p:cNvPr>
          <p:cNvSpPr txBox="1"/>
          <p:nvPr/>
        </p:nvSpPr>
        <p:spPr>
          <a:xfrm>
            <a:off x="3978128" y="1715645"/>
            <a:ext cx="1909485" cy="369332"/>
          </a:xfrm>
          <a:prstGeom prst="rect">
            <a:avLst/>
          </a:prstGeom>
          <a:noFill/>
        </p:spPr>
        <p:txBody>
          <a:bodyPr wrap="square" rtlCol="0">
            <a:spAutoFit/>
          </a:bodyPr>
          <a:lstStyle/>
          <a:p>
            <a:pPr algn="ctr"/>
            <a:r>
              <a:rPr lang="fr-FR" dirty="0"/>
              <a:t>PGUT</a:t>
            </a:r>
          </a:p>
        </p:txBody>
      </p:sp>
      <p:cxnSp>
        <p:nvCxnSpPr>
          <p:cNvPr id="99" name="Connecteur droit 98">
            <a:extLst>
              <a:ext uri="{FF2B5EF4-FFF2-40B4-BE49-F238E27FC236}">
                <a16:creationId xmlns:a16="http://schemas.microsoft.com/office/drawing/2014/main" id="{F51BF9F8-D06A-4D50-A1E3-DC338A75B121}"/>
              </a:ext>
            </a:extLst>
          </p:cNvPr>
          <p:cNvCxnSpPr>
            <a:cxnSpLocks/>
          </p:cNvCxnSpPr>
          <p:nvPr/>
        </p:nvCxnSpPr>
        <p:spPr>
          <a:xfrm>
            <a:off x="6842452" y="1846087"/>
            <a:ext cx="0" cy="2811613"/>
          </a:xfrm>
          <a:prstGeom prst="line">
            <a:avLst/>
          </a:prstGeom>
          <a:ln w="38100">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107" name="Connecteur droit 106">
            <a:extLst>
              <a:ext uri="{FF2B5EF4-FFF2-40B4-BE49-F238E27FC236}">
                <a16:creationId xmlns:a16="http://schemas.microsoft.com/office/drawing/2014/main" id="{522E86FA-D120-4537-B19A-6DA769965EC1}"/>
              </a:ext>
            </a:extLst>
          </p:cNvPr>
          <p:cNvCxnSpPr>
            <a:cxnSpLocks/>
          </p:cNvCxnSpPr>
          <p:nvPr/>
        </p:nvCxnSpPr>
        <p:spPr>
          <a:xfrm>
            <a:off x="3657345" y="1846087"/>
            <a:ext cx="0" cy="2811613"/>
          </a:xfrm>
          <a:prstGeom prst="line">
            <a:avLst/>
          </a:prstGeom>
          <a:ln w="38100">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108" name="Connecteur droit 107">
            <a:extLst>
              <a:ext uri="{FF2B5EF4-FFF2-40B4-BE49-F238E27FC236}">
                <a16:creationId xmlns:a16="http://schemas.microsoft.com/office/drawing/2014/main" id="{573BB766-DC67-4DB5-BEA9-A08C94409BB0}"/>
              </a:ext>
            </a:extLst>
          </p:cNvPr>
          <p:cNvCxnSpPr>
            <a:cxnSpLocks/>
          </p:cNvCxnSpPr>
          <p:nvPr/>
        </p:nvCxnSpPr>
        <p:spPr>
          <a:xfrm>
            <a:off x="2203440" y="1849388"/>
            <a:ext cx="0" cy="2811613"/>
          </a:xfrm>
          <a:prstGeom prst="line">
            <a:avLst/>
          </a:prstGeom>
          <a:ln w="38100">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4" name="Footer Placeholder 3"/>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cxnSp>
        <p:nvCxnSpPr>
          <p:cNvPr id="96" name="Straight Arrow Connector 95"/>
          <p:cNvCxnSpPr/>
          <p:nvPr/>
        </p:nvCxnSpPr>
        <p:spPr>
          <a:xfrm flipH="1" flipV="1">
            <a:off x="6166861" y="3795952"/>
            <a:ext cx="14973" cy="7175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flipV="1">
            <a:off x="7964303" y="3907022"/>
            <a:ext cx="16724" cy="10021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6780324" y="4938061"/>
            <a:ext cx="2294909" cy="430887"/>
          </a:xfrm>
          <a:prstGeom prst="rect">
            <a:avLst/>
          </a:prstGeom>
          <a:solidFill>
            <a:srgbClr val="92D050"/>
          </a:solidFill>
          <a:ln w="12700">
            <a:solidFill>
              <a:schemeClr val="tx1"/>
            </a:solidFill>
          </a:ln>
        </p:spPr>
        <p:txBody>
          <a:bodyPr wrap="square" rtlCol="0">
            <a:spAutoFit/>
          </a:bodyPr>
          <a:lstStyle/>
          <a:p>
            <a:r>
              <a:rPr lang="en-US" sz="1100" dirty="0"/>
              <a:t>Installation of a filter on each cell</a:t>
            </a:r>
          </a:p>
          <a:p>
            <a:r>
              <a:rPr lang="en-US" sz="1100" dirty="0"/>
              <a:t>Installation of flow measurement</a:t>
            </a:r>
          </a:p>
        </p:txBody>
      </p:sp>
      <p:sp>
        <p:nvSpPr>
          <p:cNvPr id="111" name="ZoneTexte 82">
            <a:extLst>
              <a:ext uri="{FF2B5EF4-FFF2-40B4-BE49-F238E27FC236}">
                <a16:creationId xmlns:a16="http://schemas.microsoft.com/office/drawing/2014/main" id="{8A7A2ECE-AD76-46BD-BAF6-47B50456A9EB}"/>
              </a:ext>
            </a:extLst>
          </p:cNvPr>
          <p:cNvSpPr txBox="1"/>
          <p:nvPr/>
        </p:nvSpPr>
        <p:spPr>
          <a:xfrm>
            <a:off x="198804" y="650097"/>
            <a:ext cx="8748001" cy="1077218"/>
          </a:xfrm>
          <a:prstGeom prst="rect">
            <a:avLst/>
          </a:prstGeom>
          <a:noFill/>
          <a:ln w="12700">
            <a:solidFill>
              <a:schemeClr val="tx1"/>
            </a:solidFill>
          </a:ln>
        </p:spPr>
        <p:txBody>
          <a:bodyPr wrap="square" rtlCol="0">
            <a:spAutoFit/>
          </a:bodyPr>
          <a:lstStyle/>
          <a:p>
            <a:r>
              <a:rPr lang="en-US" sz="1600" dirty="0"/>
              <a:t>TID-BIG continue to focus its actions on the improvement of the water quality in order to reduce as much as possible the number of particles – the target is &lt; 0,1µm meaning 10 times less than the situation before EBS. In parallel, the monitoring of number of particles and corrosion level will be implemented, maintenance procedures will also be improved.</a:t>
            </a:r>
          </a:p>
        </p:txBody>
      </p:sp>
      <p:sp>
        <p:nvSpPr>
          <p:cNvPr id="100" name="TextBox 99"/>
          <p:cNvSpPr txBox="1"/>
          <p:nvPr/>
        </p:nvSpPr>
        <p:spPr>
          <a:xfrm>
            <a:off x="4246313" y="4522549"/>
            <a:ext cx="2459551" cy="430887"/>
          </a:xfrm>
          <a:prstGeom prst="rect">
            <a:avLst/>
          </a:prstGeom>
          <a:solidFill>
            <a:srgbClr val="92D050"/>
          </a:solidFill>
          <a:ln w="12700">
            <a:solidFill>
              <a:schemeClr val="tx1"/>
            </a:solidFill>
          </a:ln>
        </p:spPr>
        <p:txBody>
          <a:bodyPr wrap="square" rtlCol="0">
            <a:spAutoFit/>
          </a:bodyPr>
          <a:lstStyle/>
          <a:p>
            <a:r>
              <a:rPr lang="en-US" sz="1100" dirty="0"/>
              <a:t>Installation of a general filter</a:t>
            </a:r>
          </a:p>
          <a:p>
            <a:r>
              <a:rPr lang="en-US" sz="1100" dirty="0"/>
              <a:t>Installation of particles measurement </a:t>
            </a:r>
          </a:p>
        </p:txBody>
      </p:sp>
    </p:spTree>
    <p:extLst>
      <p:ext uri="{BB962C8B-B14F-4D97-AF65-F5344CB8AC3E}">
        <p14:creationId xmlns:p14="http://schemas.microsoft.com/office/powerpoint/2010/main" val="1288146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577DD8-6BF8-40DF-9147-816444CAA67A}"/>
              </a:ext>
            </a:extLst>
          </p:cNvPr>
          <p:cNvSpPr>
            <a:spLocks noGrp="1"/>
          </p:cNvSpPr>
          <p:nvPr>
            <p:ph type="title"/>
          </p:nvPr>
        </p:nvSpPr>
        <p:spPr/>
        <p:txBody>
          <a:bodyPr/>
          <a:lstStyle/>
          <a:p>
            <a:r>
              <a:rPr lang="en-US" sz="2000" dirty="0"/>
              <a:t> </a:t>
            </a:r>
            <a:r>
              <a:rPr lang="en-US" dirty="0"/>
              <a:t>Main Action plan: additional GENERAL FILTRATION</a:t>
            </a:r>
            <a:endParaRPr lang="fr-FR" dirty="0"/>
          </a:p>
        </p:txBody>
      </p:sp>
      <p:pic>
        <p:nvPicPr>
          <p:cNvPr id="12" name="Picture 11" descr="RFQ 3168 - ETU 004 - CCTP .docx - Word"/>
          <p:cNvPicPr>
            <a:picLocks noChangeAspect="1"/>
          </p:cNvPicPr>
          <p:nvPr/>
        </p:nvPicPr>
        <p:blipFill rotWithShape="1">
          <a:blip r:embed="rId3" cstate="print">
            <a:extLst>
              <a:ext uri="{28A0092B-C50C-407E-A947-70E740481C1C}">
                <a14:useLocalDpi xmlns:a14="http://schemas.microsoft.com/office/drawing/2010/main" val="0"/>
              </a:ext>
            </a:extLst>
          </a:blip>
          <a:srcRect l="11413" t="20183" r="9051"/>
          <a:stretch/>
        </p:blipFill>
        <p:spPr>
          <a:xfrm>
            <a:off x="5004173" y="1372931"/>
            <a:ext cx="3960440" cy="2414223"/>
          </a:xfrm>
          <a:prstGeom prst="rect">
            <a:avLst/>
          </a:prstGeom>
        </p:spPr>
      </p:pic>
      <p:sp>
        <p:nvSpPr>
          <p:cNvPr id="13" name="TextBox 12"/>
          <p:cNvSpPr txBox="1"/>
          <p:nvPr/>
        </p:nvSpPr>
        <p:spPr>
          <a:xfrm>
            <a:off x="5039683" y="3814462"/>
            <a:ext cx="3924930" cy="461665"/>
          </a:xfrm>
          <a:prstGeom prst="rect">
            <a:avLst/>
          </a:prstGeom>
          <a:noFill/>
        </p:spPr>
        <p:txBody>
          <a:bodyPr wrap="square" rtlCol="0">
            <a:spAutoFit/>
          </a:bodyPr>
          <a:lstStyle/>
          <a:p>
            <a:r>
              <a:rPr lang="en-GB" sz="1200" dirty="0"/>
              <a:t>Diagram of derivate general filtration very high efficiency</a:t>
            </a:r>
          </a:p>
        </p:txBody>
      </p:sp>
      <p:sp>
        <p:nvSpPr>
          <p:cNvPr id="14" name="TextBox 13"/>
          <p:cNvSpPr txBox="1"/>
          <p:nvPr/>
        </p:nvSpPr>
        <p:spPr>
          <a:xfrm>
            <a:off x="6256576" y="622300"/>
            <a:ext cx="1233016" cy="461665"/>
          </a:xfrm>
          <a:prstGeom prst="rect">
            <a:avLst/>
          </a:prstGeom>
          <a:noFill/>
        </p:spPr>
        <p:txBody>
          <a:bodyPr wrap="square" rtlCol="0">
            <a:spAutoFit/>
          </a:bodyPr>
          <a:lstStyle/>
          <a:p>
            <a:r>
              <a:rPr lang="fr-FR" sz="1200" dirty="0"/>
              <a:t>First filtration stage</a:t>
            </a:r>
            <a:endParaRPr lang="en-US" sz="1200" dirty="0"/>
          </a:p>
        </p:txBody>
      </p:sp>
      <p:sp>
        <p:nvSpPr>
          <p:cNvPr id="15" name="TextBox 14"/>
          <p:cNvSpPr txBox="1"/>
          <p:nvPr/>
        </p:nvSpPr>
        <p:spPr>
          <a:xfrm>
            <a:off x="4969062" y="624666"/>
            <a:ext cx="1480581" cy="461665"/>
          </a:xfrm>
          <a:prstGeom prst="rect">
            <a:avLst/>
          </a:prstGeom>
          <a:noFill/>
        </p:spPr>
        <p:txBody>
          <a:bodyPr wrap="square" rtlCol="0">
            <a:spAutoFit/>
          </a:bodyPr>
          <a:lstStyle/>
          <a:p>
            <a:r>
              <a:rPr lang="fr-FR" sz="1200" dirty="0"/>
              <a:t>Second filtration stage</a:t>
            </a:r>
            <a:endParaRPr lang="en-US" sz="1200" dirty="0"/>
          </a:p>
        </p:txBody>
      </p:sp>
      <p:sp>
        <p:nvSpPr>
          <p:cNvPr id="23" name="TextBox 22"/>
          <p:cNvSpPr txBox="1"/>
          <p:nvPr/>
        </p:nvSpPr>
        <p:spPr>
          <a:xfrm>
            <a:off x="7369884" y="634203"/>
            <a:ext cx="1480581" cy="461665"/>
          </a:xfrm>
          <a:prstGeom prst="rect">
            <a:avLst/>
          </a:prstGeom>
          <a:noFill/>
        </p:spPr>
        <p:txBody>
          <a:bodyPr wrap="square" rtlCol="0">
            <a:spAutoFit/>
          </a:bodyPr>
          <a:lstStyle/>
          <a:p>
            <a:r>
              <a:rPr lang="en-US" sz="1200" dirty="0"/>
              <a:t>Pump</a:t>
            </a:r>
            <a:r>
              <a:rPr lang="fr-FR" sz="1200" dirty="0"/>
              <a:t> for </a:t>
            </a:r>
            <a:r>
              <a:rPr lang="en-US" sz="1200" dirty="0"/>
              <a:t>derivate</a:t>
            </a:r>
            <a:r>
              <a:rPr lang="fr-FR" sz="1200" dirty="0"/>
              <a:t> flow rate</a:t>
            </a:r>
            <a:endParaRPr lang="en-US" sz="1200" dirty="0"/>
          </a:p>
        </p:txBody>
      </p:sp>
      <p:sp>
        <p:nvSpPr>
          <p:cNvPr id="27" name="TextBox 26"/>
          <p:cNvSpPr txBox="1"/>
          <p:nvPr/>
        </p:nvSpPr>
        <p:spPr>
          <a:xfrm>
            <a:off x="323528" y="793011"/>
            <a:ext cx="3917006" cy="1077218"/>
          </a:xfrm>
          <a:prstGeom prst="rect">
            <a:avLst/>
          </a:prstGeom>
          <a:noFill/>
        </p:spPr>
        <p:txBody>
          <a:bodyPr wrap="square" rtlCol="0">
            <a:spAutoFit/>
          </a:bodyPr>
          <a:lstStyle/>
          <a:p>
            <a:r>
              <a:rPr lang="en-US" sz="1600" dirty="0"/>
              <a:t>Several</a:t>
            </a:r>
            <a:r>
              <a:rPr lang="fr-FR" sz="1600" dirty="0"/>
              <a:t> </a:t>
            </a:r>
            <a:r>
              <a:rPr lang="en-US" sz="1600" dirty="0"/>
              <a:t>filtration stages (cascade)</a:t>
            </a:r>
          </a:p>
          <a:p>
            <a:pPr marL="285750" indent="-285750">
              <a:buFont typeface="Arial" panose="020B0604020202020204" pitchFamily="34" charset="0"/>
              <a:buChar char="•"/>
            </a:pPr>
            <a:r>
              <a:rPr lang="en-US" sz="1600" dirty="0"/>
              <a:t>1</a:t>
            </a:r>
            <a:r>
              <a:rPr lang="en-US" sz="1600" baseline="30000" dirty="0"/>
              <a:t>st</a:t>
            </a:r>
            <a:r>
              <a:rPr lang="en-US" sz="1600" dirty="0"/>
              <a:t> : size 1 µm to 0,2 µm</a:t>
            </a:r>
          </a:p>
          <a:p>
            <a:pPr marL="285750" indent="-285750">
              <a:buFont typeface="Arial" panose="020B0604020202020204" pitchFamily="34" charset="0"/>
              <a:buChar char="•"/>
            </a:pPr>
            <a:r>
              <a:rPr lang="en-US" sz="1600" dirty="0"/>
              <a:t>2</a:t>
            </a:r>
            <a:r>
              <a:rPr lang="en-US" sz="1600" baseline="30000" dirty="0"/>
              <a:t>nd</a:t>
            </a:r>
            <a:r>
              <a:rPr lang="en-US" sz="1600" dirty="0"/>
              <a:t> : size 0,1 µm - 0,04 µm possible if necessary</a:t>
            </a:r>
          </a:p>
        </p:txBody>
      </p:sp>
      <p:pic>
        <p:nvPicPr>
          <p:cNvPr id="9" name="Picture 8" descr="Posidyne UP - E44c.pdf - Adobe Acrobat Pro DC"/>
          <p:cNvPicPr>
            <a:picLocks noChangeAspect="1"/>
          </p:cNvPicPr>
          <p:nvPr/>
        </p:nvPicPr>
        <p:blipFill rotWithShape="1">
          <a:blip r:embed="rId4" cstate="print">
            <a:extLst>
              <a:ext uri="{28A0092B-C50C-407E-A947-70E740481C1C}">
                <a14:useLocalDpi xmlns:a14="http://schemas.microsoft.com/office/drawing/2010/main" val="0"/>
              </a:ext>
            </a:extLst>
          </a:blip>
          <a:srcRect l="12988" t="8515" r="37400" b="27960"/>
          <a:stretch/>
        </p:blipFill>
        <p:spPr>
          <a:xfrm>
            <a:off x="232183" y="3274092"/>
            <a:ext cx="1460240" cy="1135742"/>
          </a:xfrm>
          <a:prstGeom prst="rect">
            <a:avLst/>
          </a:prstGeom>
        </p:spPr>
      </p:pic>
      <p:pic>
        <p:nvPicPr>
          <p:cNvPr id="10" name="Picture 9" descr="Eaton-BECODISC-BS-Range-TechnicalDataSheet-FR.pdf - Adobe Acrobat Pro DC"/>
          <p:cNvPicPr>
            <a:picLocks noChangeAspect="1"/>
          </p:cNvPicPr>
          <p:nvPr/>
        </p:nvPicPr>
        <p:blipFill rotWithShape="1">
          <a:blip r:embed="rId5" cstate="print">
            <a:extLst>
              <a:ext uri="{28A0092B-C50C-407E-A947-70E740481C1C}">
                <a14:useLocalDpi xmlns:a14="http://schemas.microsoft.com/office/drawing/2010/main" val="0"/>
              </a:ext>
            </a:extLst>
          </a:blip>
          <a:srcRect l="32675" t="16293" r="13775" b="17590"/>
          <a:stretch/>
        </p:blipFill>
        <p:spPr>
          <a:xfrm>
            <a:off x="179513" y="1993405"/>
            <a:ext cx="1656184" cy="1242138"/>
          </a:xfrm>
          <a:prstGeom prst="rect">
            <a:avLst/>
          </a:prstGeom>
        </p:spPr>
      </p:pic>
      <p:sp>
        <p:nvSpPr>
          <p:cNvPr id="28" name="TextBox 27"/>
          <p:cNvSpPr txBox="1"/>
          <p:nvPr/>
        </p:nvSpPr>
        <p:spPr>
          <a:xfrm>
            <a:off x="1874262" y="2040940"/>
            <a:ext cx="3087211" cy="1077218"/>
          </a:xfrm>
          <a:prstGeom prst="rect">
            <a:avLst/>
          </a:prstGeom>
          <a:noFill/>
        </p:spPr>
        <p:txBody>
          <a:bodyPr wrap="square" rtlCol="0">
            <a:spAutoFit/>
          </a:bodyPr>
          <a:lstStyle/>
          <a:p>
            <a:r>
              <a:rPr lang="en-US" sz="1600" dirty="0"/>
              <a:t>1</a:t>
            </a:r>
            <a:r>
              <a:rPr lang="en-US" sz="1600" baseline="30000" dirty="0"/>
              <a:t>St</a:t>
            </a:r>
            <a:r>
              <a:rPr lang="en-US" sz="1600" dirty="0"/>
              <a:t> : depth filtration (lenticular filtration) </a:t>
            </a:r>
          </a:p>
          <a:p>
            <a:r>
              <a:rPr lang="en-US" sz="1600" dirty="0"/>
              <a:t>The first stage filters and protects the second stage</a:t>
            </a:r>
          </a:p>
        </p:txBody>
      </p:sp>
      <p:sp>
        <p:nvSpPr>
          <p:cNvPr id="29" name="TextBox 28"/>
          <p:cNvSpPr txBox="1"/>
          <p:nvPr/>
        </p:nvSpPr>
        <p:spPr>
          <a:xfrm>
            <a:off x="1874262" y="3727606"/>
            <a:ext cx="3435832" cy="338554"/>
          </a:xfrm>
          <a:prstGeom prst="rect">
            <a:avLst/>
          </a:prstGeom>
          <a:noFill/>
        </p:spPr>
        <p:txBody>
          <a:bodyPr wrap="square" rtlCol="0">
            <a:spAutoFit/>
          </a:bodyPr>
          <a:lstStyle/>
          <a:p>
            <a:r>
              <a:rPr lang="en-US" sz="1600" dirty="0"/>
              <a:t>2nd : cartridge filtration</a:t>
            </a:r>
          </a:p>
        </p:txBody>
      </p:sp>
      <p:sp>
        <p:nvSpPr>
          <p:cNvPr id="30" name="TextBox 29"/>
          <p:cNvSpPr txBox="1"/>
          <p:nvPr/>
        </p:nvSpPr>
        <p:spPr>
          <a:xfrm>
            <a:off x="254312" y="4536798"/>
            <a:ext cx="3435832" cy="830997"/>
          </a:xfrm>
          <a:prstGeom prst="rect">
            <a:avLst/>
          </a:prstGeom>
          <a:noFill/>
          <a:ln>
            <a:solidFill>
              <a:schemeClr val="tx1"/>
            </a:solidFill>
          </a:ln>
        </p:spPr>
        <p:txBody>
          <a:bodyPr wrap="square" rtlCol="0">
            <a:spAutoFit/>
          </a:bodyPr>
          <a:lstStyle/>
          <a:p>
            <a:r>
              <a:rPr lang="en-US" sz="1200" dirty="0"/>
              <a:t>In comparison with the cells (pocket filtration), these filters have a bigger exchange area and a bigger pressure drop. A pump is therefore necessary</a:t>
            </a:r>
          </a:p>
        </p:txBody>
      </p:sp>
      <p:sp>
        <p:nvSpPr>
          <p:cNvPr id="31" name="TextBox 30"/>
          <p:cNvSpPr txBox="1"/>
          <p:nvPr/>
        </p:nvSpPr>
        <p:spPr>
          <a:xfrm>
            <a:off x="3744415" y="4567108"/>
            <a:ext cx="5364089" cy="738664"/>
          </a:xfrm>
          <a:prstGeom prst="rect">
            <a:avLst/>
          </a:prstGeom>
          <a:solidFill>
            <a:schemeClr val="bg1"/>
          </a:solidFill>
          <a:ln w="19050">
            <a:solidFill>
              <a:srgbClr val="FF0000"/>
            </a:solidFill>
          </a:ln>
        </p:spPr>
        <p:txBody>
          <a:bodyPr wrap="square" rtlCol="0">
            <a:spAutoFit/>
          </a:bodyPr>
          <a:lstStyle/>
          <a:p>
            <a:r>
              <a:rPr lang="en-US" sz="1400" dirty="0"/>
              <a:t>To resume: water purification with</a:t>
            </a:r>
          </a:p>
          <a:p>
            <a:pPr marL="285750" indent="-285750">
              <a:buFontTx/>
              <a:buChar char="-"/>
            </a:pPr>
            <a:r>
              <a:rPr lang="en-US" sz="1400" dirty="0"/>
              <a:t>Cell high efficiency filtration: 20 V/day of 1 cell</a:t>
            </a:r>
          </a:p>
          <a:p>
            <a:pPr marL="285750" indent="-285750">
              <a:buFontTx/>
              <a:buChar char="-"/>
            </a:pPr>
            <a:r>
              <a:rPr lang="en-US" sz="1400" dirty="0"/>
              <a:t>Derivate filtration very high efficiency: 1 V/day of the total SRE</a:t>
            </a:r>
          </a:p>
        </p:txBody>
      </p:sp>
      <p:sp>
        <p:nvSpPr>
          <p:cNvPr id="3" name="Footer Placeholder 2"/>
          <p:cNvSpPr>
            <a:spLocks noGrp="1"/>
          </p:cNvSpPr>
          <p:nvPr>
            <p:ph type="ftr" sz="quarter" idx="12"/>
          </p:nvPr>
        </p:nvSpPr>
        <p:spPr>
          <a:xfrm>
            <a:off x="630238" y="5449788"/>
            <a:ext cx="6119812" cy="177800"/>
          </a:xfrm>
        </p:spPr>
        <p:txBody>
          <a:bodyPr/>
          <a:lstStyle/>
          <a:p>
            <a:pPr>
              <a:defRPr/>
            </a:pPr>
            <a:r>
              <a:rPr lang="en-US"/>
              <a:t>ASD Workshop - 24 January 2023 - TID BIG T Marchial - ESRF Infrastructure - Status and Plans</a:t>
            </a:r>
          </a:p>
        </p:txBody>
      </p:sp>
      <p:pic>
        <p:nvPicPr>
          <p:cNvPr id="20" name="Picture 19" descr="C:\Users\ffavier\AppData\Local\Microsoft\Windows\INetCache\Content.Word\IMG_20220803_140819 bis.jpg">
            <a:extLst>
              <a:ext uri="{FF2B5EF4-FFF2-40B4-BE49-F238E27FC236}">
                <a16:creationId xmlns:a16="http://schemas.microsoft.com/office/drawing/2014/main" id="{73CC950A-C77C-4808-A0CF-D153F911088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9791" y="1192529"/>
            <a:ext cx="4226586" cy="2690750"/>
          </a:xfrm>
          <a:prstGeom prst="rect">
            <a:avLst/>
          </a:prstGeom>
          <a:noFill/>
          <a:ln>
            <a:noFill/>
          </a:ln>
        </p:spPr>
      </p:pic>
      <p:cxnSp>
        <p:nvCxnSpPr>
          <p:cNvPr id="26" name="Straight Arrow Connector 25"/>
          <p:cNvCxnSpPr/>
          <p:nvPr/>
        </p:nvCxnSpPr>
        <p:spPr>
          <a:xfrm>
            <a:off x="7591022" y="1131728"/>
            <a:ext cx="97427" cy="1986430"/>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24" name="Straight Arrow Connector 23"/>
          <p:cNvCxnSpPr/>
          <p:nvPr/>
        </p:nvCxnSpPr>
        <p:spPr>
          <a:xfrm>
            <a:off x="5167975" y="1061202"/>
            <a:ext cx="321521" cy="905188"/>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25" name="Straight Arrow Connector 24"/>
          <p:cNvCxnSpPr/>
          <p:nvPr/>
        </p:nvCxnSpPr>
        <p:spPr>
          <a:xfrm>
            <a:off x="6386827" y="1073877"/>
            <a:ext cx="152064" cy="879838"/>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1360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Improvement of the « SRE » machine cooling network</a:t>
            </a:r>
            <a:endParaRPr lang="fr-FR" dirty="0"/>
          </a:p>
        </p:txBody>
      </p:sp>
      <p:sp>
        <p:nvSpPr>
          <p:cNvPr id="3" name="Footer Placeholder 2"/>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sp>
        <p:nvSpPr>
          <p:cNvPr id="4" name="Content Placeholder 3"/>
          <p:cNvSpPr txBox="1">
            <a:spLocks/>
          </p:cNvSpPr>
          <p:nvPr/>
        </p:nvSpPr>
        <p:spPr>
          <a:xfrm>
            <a:off x="794793" y="630286"/>
            <a:ext cx="8237538" cy="540469"/>
          </a:xfrm>
          <a:prstGeom prst="rect">
            <a:avLst/>
          </a:prstGeom>
        </p:spPr>
        <p:txBody>
          <a:bodyPr/>
          <a:lstStyle>
            <a:lvl1pPr algn="l" rtl="0" eaLnBrk="1" fontAlgn="base" hangingPunct="1">
              <a:spcBef>
                <a:spcPct val="0"/>
              </a:spcBef>
              <a:spcAft>
                <a:spcPts val="1000"/>
              </a:spcAft>
              <a:buFont typeface="Arial" panose="020B0604020202020204" pitchFamily="34" charset="0"/>
              <a:defRPr b="1" kern="1200">
                <a:solidFill>
                  <a:srgbClr val="0098D4"/>
                </a:solidFill>
                <a:latin typeface="+mn-lt"/>
                <a:ea typeface="+mn-ea"/>
                <a:cs typeface="+mn-cs"/>
              </a:defRPr>
            </a:lvl1pPr>
            <a:lvl2pPr algn="l" rtl="0" eaLnBrk="1" fontAlgn="base" hangingPunct="1">
              <a:spcBef>
                <a:spcPct val="0"/>
              </a:spcBef>
              <a:spcAft>
                <a:spcPts val="1500"/>
              </a:spcAft>
              <a:buFont typeface="Arial" panose="020B0604020202020204" pitchFamily="34" charset="0"/>
              <a:defRPr sz="1700" kern="1200">
                <a:solidFill>
                  <a:srgbClr val="0098D4"/>
                </a:solidFill>
                <a:latin typeface="+mn-lt"/>
                <a:ea typeface="+mn-ea"/>
                <a:cs typeface="+mn-cs"/>
              </a:defRPr>
            </a:lvl2pPr>
            <a:lvl3pPr algn="l" rtl="0" eaLnBrk="1" fontAlgn="base" hangingPunct="1">
              <a:lnSpc>
                <a:spcPct val="105000"/>
              </a:lnSpc>
              <a:spcBef>
                <a:spcPct val="0"/>
              </a:spcBef>
              <a:spcAft>
                <a:spcPts val="500"/>
              </a:spcAft>
              <a:buFont typeface="Arial" panose="020B0604020202020204" pitchFamily="34" charset="0"/>
              <a:defRPr sz="1500" kern="1200">
                <a:solidFill>
                  <a:schemeClr val="tx1"/>
                </a:solidFill>
                <a:latin typeface="+mn-lt"/>
                <a:ea typeface="+mn-ea"/>
                <a:cs typeface="+mn-cs"/>
              </a:defRPr>
            </a:lvl3pPr>
            <a:lvl4pPr marL="357188" indent="-174625" algn="l" rtl="0" eaLnBrk="1" fontAlgn="base" hangingPunct="1">
              <a:lnSpc>
                <a:spcPct val="110000"/>
              </a:lnSpc>
              <a:spcBef>
                <a:spcPct val="0"/>
              </a:spcBef>
              <a:spcAft>
                <a:spcPts val="300"/>
              </a:spcAft>
              <a:buClr>
                <a:srgbClr val="0098D4"/>
              </a:buClr>
              <a:buSzPct val="80000"/>
              <a:buFont typeface="Wingdings" panose="05000000000000000000" pitchFamily="2" charset="2"/>
              <a:buChar char="l"/>
              <a:defRPr sz="1500" kern="1200">
                <a:solidFill>
                  <a:schemeClr val="tx1"/>
                </a:solidFill>
                <a:latin typeface="+mn-lt"/>
                <a:ea typeface="+mn-ea"/>
                <a:cs typeface="+mn-cs"/>
              </a:defRPr>
            </a:lvl4pPr>
            <a:lvl5pPr marL="1162050" indent="-174625" algn="l" rtl="0" eaLnBrk="1" fontAlgn="base" hangingPunct="1">
              <a:spcBef>
                <a:spcPct val="0"/>
              </a:spcBef>
              <a:spcAft>
                <a:spcPts val="600"/>
              </a:spcAft>
              <a:buClr>
                <a:srgbClr val="0098D4"/>
              </a:buClr>
              <a:buFont typeface="ITCOfficinaSans LT Book"/>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chemeClr val="tx1"/>
                </a:solidFill>
              </a:rPr>
              <a:t>Process Upgrade (mechanical improvement)</a:t>
            </a:r>
          </a:p>
          <a:p>
            <a:endParaRPr lang="en-US" dirty="0"/>
          </a:p>
        </p:txBody>
      </p:sp>
      <p:grpSp>
        <p:nvGrpSpPr>
          <p:cNvPr id="17" name="Group 16"/>
          <p:cNvGrpSpPr/>
          <p:nvPr/>
        </p:nvGrpSpPr>
        <p:grpSpPr>
          <a:xfrm>
            <a:off x="53670" y="2291497"/>
            <a:ext cx="2796770" cy="2593805"/>
            <a:chOff x="47038" y="1954167"/>
            <a:chExt cx="2796770" cy="2593805"/>
          </a:xfrm>
        </p:grpSpPr>
        <p:pic>
          <p:nvPicPr>
            <p:cNvPr id="5" name="Picture 4">
              <a:extLst>
                <a:ext uri="{FF2B5EF4-FFF2-40B4-BE49-F238E27FC236}">
                  <a16:creationId xmlns:a16="http://schemas.microsoft.com/office/drawing/2014/main" id="{9D96460C-C5C4-45DC-B717-87B4F70EB5BD}"/>
                </a:ext>
              </a:extLst>
            </p:cNvPr>
            <p:cNvPicPr>
              <a:picLocks noChangeAspect="1"/>
            </p:cNvPicPr>
            <p:nvPr/>
          </p:nvPicPr>
          <p:blipFill rotWithShape="1">
            <a:blip r:embed="rId2"/>
            <a:srcRect t="2853" b="1"/>
            <a:stretch/>
          </p:blipFill>
          <p:spPr>
            <a:xfrm>
              <a:off x="266339" y="1954167"/>
              <a:ext cx="2346626" cy="1531080"/>
            </a:xfrm>
            <a:prstGeom prst="rect">
              <a:avLst/>
            </a:prstGeom>
          </p:spPr>
        </p:pic>
        <p:sp>
          <p:nvSpPr>
            <p:cNvPr id="6" name="Oval 5">
              <a:extLst>
                <a:ext uri="{FF2B5EF4-FFF2-40B4-BE49-F238E27FC236}">
                  <a16:creationId xmlns:a16="http://schemas.microsoft.com/office/drawing/2014/main" id="{F10D7B23-7670-433B-BCF3-F2CD9952DBFD}"/>
                </a:ext>
              </a:extLst>
            </p:cNvPr>
            <p:cNvSpPr/>
            <p:nvPr/>
          </p:nvSpPr>
          <p:spPr>
            <a:xfrm>
              <a:off x="639089" y="3247523"/>
              <a:ext cx="432048" cy="23772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endParaRPr lang="fr-FR" dirty="0"/>
            </a:p>
            <a:p>
              <a:pPr algn="ctr"/>
              <a:endParaRPr lang="fr-FR" dirty="0"/>
            </a:p>
          </p:txBody>
        </p:sp>
        <p:pic>
          <p:nvPicPr>
            <p:cNvPr id="7" name="Picture 6">
              <a:extLst>
                <a:ext uri="{FF2B5EF4-FFF2-40B4-BE49-F238E27FC236}">
                  <a16:creationId xmlns:a16="http://schemas.microsoft.com/office/drawing/2014/main" id="{35147605-0457-46DB-8C9D-17B1FAFF9138}"/>
                </a:ext>
              </a:extLst>
            </p:cNvPr>
            <p:cNvPicPr/>
            <p:nvPr/>
          </p:nvPicPr>
          <p:blipFill rotWithShape="1">
            <a:blip r:embed="rId3" cstate="print">
              <a:extLst>
                <a:ext uri="{28A0092B-C50C-407E-A947-70E740481C1C}">
                  <a14:useLocalDpi xmlns:a14="http://schemas.microsoft.com/office/drawing/2010/main" val="0"/>
                </a:ext>
              </a:extLst>
            </a:blip>
            <a:srcRect l="10811" t="11840" r="13514" b="9405"/>
            <a:stretch/>
          </p:blipFill>
          <p:spPr>
            <a:xfrm>
              <a:off x="47038" y="3694155"/>
              <a:ext cx="1296144" cy="595518"/>
            </a:xfrm>
            <a:prstGeom prst="rect">
              <a:avLst/>
            </a:prstGeom>
          </p:spPr>
        </p:pic>
        <p:pic>
          <p:nvPicPr>
            <p:cNvPr id="8" name="Picture 7" descr="C:\Users\ffavier\AppData\Local\Microsoft\Windows\INetCache\Content.Word\IMG_20220803_140819 bis.jpg">
              <a:extLst>
                <a:ext uri="{FF2B5EF4-FFF2-40B4-BE49-F238E27FC236}">
                  <a16:creationId xmlns:a16="http://schemas.microsoft.com/office/drawing/2014/main" id="{73CC950A-C77C-4808-A0CF-D153F911088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3694078"/>
              <a:ext cx="1296144" cy="853894"/>
            </a:xfrm>
            <a:prstGeom prst="rect">
              <a:avLst/>
            </a:prstGeom>
            <a:noFill/>
            <a:ln>
              <a:noFill/>
            </a:ln>
          </p:spPr>
        </p:pic>
        <p:cxnSp>
          <p:nvCxnSpPr>
            <p:cNvPr id="10" name="Straight Arrow Connector 9"/>
            <p:cNvCxnSpPr/>
            <p:nvPr/>
          </p:nvCxnSpPr>
          <p:spPr>
            <a:xfrm>
              <a:off x="685295" y="3423544"/>
              <a:ext cx="53330" cy="4497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971600" y="3426471"/>
              <a:ext cx="936104" cy="58315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53671" y="1075184"/>
            <a:ext cx="2796770" cy="1231106"/>
          </a:xfrm>
          <a:prstGeom prst="rect">
            <a:avLst/>
          </a:prstGeom>
          <a:noFill/>
        </p:spPr>
        <p:txBody>
          <a:bodyPr wrap="square" rtlCol="0">
            <a:spAutoFit/>
          </a:bodyPr>
          <a:lstStyle/>
          <a:p>
            <a:r>
              <a:rPr lang="en-US" sz="1400" b="1" dirty="0"/>
              <a:t>Derivate filtration </a:t>
            </a:r>
          </a:p>
          <a:p>
            <a:pPr marL="171450" indent="-171450">
              <a:buFontTx/>
              <a:buChar char="-"/>
            </a:pPr>
            <a:r>
              <a:rPr lang="en-US" sz="1200" dirty="0"/>
              <a:t>0,2 µm in 1</a:t>
            </a:r>
            <a:r>
              <a:rPr lang="en-US" sz="1200" baseline="30000" dirty="0"/>
              <a:t>st</a:t>
            </a:r>
            <a:r>
              <a:rPr lang="en-US" sz="1200" dirty="0"/>
              <a:t> step then 0,1µm</a:t>
            </a:r>
          </a:p>
          <a:p>
            <a:r>
              <a:rPr lang="en-US" sz="1200" dirty="0"/>
              <a:t>- Flow rate 20 m3/h</a:t>
            </a:r>
          </a:p>
          <a:p>
            <a:r>
              <a:rPr lang="en-US" sz="1200" dirty="0"/>
              <a:t>- Filtration of one volume of the SRE network per day </a:t>
            </a:r>
          </a:p>
          <a:p>
            <a:endParaRPr lang="en-US" sz="1200" dirty="0"/>
          </a:p>
        </p:txBody>
      </p:sp>
      <p:sp>
        <p:nvSpPr>
          <p:cNvPr id="16" name="TextBox 15"/>
          <p:cNvSpPr txBox="1"/>
          <p:nvPr/>
        </p:nvSpPr>
        <p:spPr>
          <a:xfrm>
            <a:off x="3360719" y="1071946"/>
            <a:ext cx="2808312" cy="1231106"/>
          </a:xfrm>
          <a:prstGeom prst="rect">
            <a:avLst/>
          </a:prstGeom>
          <a:noFill/>
        </p:spPr>
        <p:txBody>
          <a:bodyPr wrap="square" rtlCol="0">
            <a:spAutoFit/>
          </a:bodyPr>
          <a:lstStyle/>
          <a:p>
            <a:r>
              <a:rPr lang="en-US" sz="1400" b="1" dirty="0"/>
              <a:t>SRTU filtration </a:t>
            </a:r>
          </a:p>
          <a:p>
            <a:r>
              <a:rPr lang="en-US" sz="1200" dirty="0"/>
              <a:t>- 1 µm – efficiency 99,9%</a:t>
            </a:r>
          </a:p>
          <a:p>
            <a:r>
              <a:rPr lang="en-US" sz="1200" dirty="0"/>
              <a:t>- Filtration of the entire flow of a cell </a:t>
            </a:r>
          </a:p>
          <a:p>
            <a:r>
              <a:rPr lang="en-US" sz="1200" dirty="0"/>
              <a:t>- Filtration of one volume of SRE network per hour</a:t>
            </a:r>
          </a:p>
          <a:p>
            <a:endParaRPr lang="en-US" sz="1200" dirty="0"/>
          </a:p>
        </p:txBody>
      </p:sp>
      <p:grpSp>
        <p:nvGrpSpPr>
          <p:cNvPr id="20" name="Group 19"/>
          <p:cNvGrpSpPr/>
          <p:nvPr/>
        </p:nvGrpSpPr>
        <p:grpSpPr>
          <a:xfrm>
            <a:off x="3459651" y="2101450"/>
            <a:ext cx="2304437" cy="3389713"/>
            <a:chOff x="3515463" y="1988032"/>
            <a:chExt cx="2304437" cy="3389713"/>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3216129" y="2287366"/>
              <a:ext cx="2903105" cy="2304437"/>
            </a:xfrm>
            <a:prstGeom prst="rect">
              <a:avLst/>
            </a:prstGeom>
          </p:spPr>
        </p:pic>
        <p:sp>
          <p:nvSpPr>
            <p:cNvPr id="19" name="TextBox 18"/>
            <p:cNvSpPr txBox="1"/>
            <p:nvPr/>
          </p:nvSpPr>
          <p:spPr>
            <a:xfrm>
              <a:off x="3690144" y="4885302"/>
              <a:ext cx="1709768" cy="492443"/>
            </a:xfrm>
            <a:prstGeom prst="rect">
              <a:avLst/>
            </a:prstGeom>
            <a:noFill/>
          </p:spPr>
          <p:txBody>
            <a:bodyPr wrap="square" rtlCol="0">
              <a:spAutoFit/>
            </a:bodyPr>
            <a:lstStyle/>
            <a:p>
              <a:r>
                <a:rPr lang="en-US" sz="1400" b="1" dirty="0"/>
                <a:t>1 system per cell</a:t>
              </a:r>
              <a:endParaRPr lang="en-US" sz="1200" dirty="0"/>
            </a:p>
            <a:p>
              <a:endParaRPr lang="en-US" sz="1200" dirty="0"/>
            </a:p>
          </p:txBody>
        </p:sp>
      </p:grpSp>
      <p:sp>
        <p:nvSpPr>
          <p:cNvPr id="21" name="TextBox 20"/>
          <p:cNvSpPr txBox="1"/>
          <p:nvPr/>
        </p:nvSpPr>
        <p:spPr>
          <a:xfrm>
            <a:off x="6170981" y="1020008"/>
            <a:ext cx="2808312" cy="677108"/>
          </a:xfrm>
          <a:prstGeom prst="rect">
            <a:avLst/>
          </a:prstGeom>
          <a:noFill/>
        </p:spPr>
        <p:txBody>
          <a:bodyPr wrap="square" rtlCol="0">
            <a:spAutoFit/>
          </a:bodyPr>
          <a:lstStyle/>
          <a:p>
            <a:r>
              <a:rPr lang="en-US" sz="1400" b="1" dirty="0"/>
              <a:t>Removal of dissolved oxygen</a:t>
            </a:r>
          </a:p>
          <a:p>
            <a:pPr marL="171450" indent="-171450">
              <a:buFontTx/>
              <a:buChar char="-"/>
            </a:pPr>
            <a:r>
              <a:rPr lang="en-US" sz="1200" dirty="0"/>
              <a:t>Filling tank with Nitrogen Sky and bubbling</a:t>
            </a:r>
          </a:p>
        </p:txBody>
      </p:sp>
      <p:pic>
        <p:nvPicPr>
          <p:cNvPr id="22" name="Picture 21" descr="Client INFRA WFTERM (Remote)"/>
          <p:cNvPicPr>
            <a:picLocks noChangeAspect="1"/>
          </p:cNvPicPr>
          <p:nvPr/>
        </p:nvPicPr>
        <p:blipFill rotWithShape="1">
          <a:blip r:embed="rId6" cstate="print">
            <a:extLst>
              <a:ext uri="{28A0092B-C50C-407E-A947-70E740481C1C}">
                <a14:useLocalDpi xmlns:a14="http://schemas.microsoft.com/office/drawing/2010/main" val="0"/>
              </a:ext>
            </a:extLst>
          </a:blip>
          <a:srcRect l="11462" t="15863" r="12766" b="11980"/>
          <a:stretch/>
        </p:blipFill>
        <p:spPr>
          <a:xfrm>
            <a:off x="6109222" y="1699965"/>
            <a:ext cx="2834423" cy="1630764"/>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2705" y="4247041"/>
            <a:ext cx="1132395" cy="852627"/>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9031" y="3467233"/>
            <a:ext cx="1132396" cy="852627"/>
          </a:xfrm>
          <a:prstGeom prst="rect">
            <a:avLst/>
          </a:prstGeom>
        </p:spPr>
      </p:pic>
      <p:sp>
        <p:nvSpPr>
          <p:cNvPr id="25" name="TextBox 24"/>
          <p:cNvSpPr txBox="1"/>
          <p:nvPr/>
        </p:nvSpPr>
        <p:spPr>
          <a:xfrm>
            <a:off x="7483185" y="3430497"/>
            <a:ext cx="1482492" cy="600164"/>
          </a:xfrm>
          <a:prstGeom prst="rect">
            <a:avLst/>
          </a:prstGeom>
          <a:noFill/>
        </p:spPr>
        <p:txBody>
          <a:bodyPr wrap="square" rtlCol="0">
            <a:spAutoFit/>
          </a:bodyPr>
          <a:lstStyle/>
          <a:p>
            <a:r>
              <a:rPr lang="en-US" sz="1100" dirty="0"/>
              <a:t>Filling Tank with Nitrogen sky and </a:t>
            </a:r>
            <a:r>
              <a:rPr lang="en-US" sz="1100" b="1" dirty="0"/>
              <a:t>bubbling</a:t>
            </a:r>
            <a:endParaRPr lang="en-US" sz="1100" dirty="0"/>
          </a:p>
        </p:txBody>
      </p:sp>
      <p:sp>
        <p:nvSpPr>
          <p:cNvPr id="26" name="Oval 25"/>
          <p:cNvSpPr/>
          <p:nvPr/>
        </p:nvSpPr>
        <p:spPr>
          <a:xfrm rot="5400000">
            <a:off x="6818577" y="2580732"/>
            <a:ext cx="1267483" cy="43204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 name="Straight Arrow Connector 27"/>
          <p:cNvCxnSpPr/>
          <p:nvPr/>
        </p:nvCxnSpPr>
        <p:spPr>
          <a:xfrm flipH="1" flipV="1">
            <a:off x="7632238" y="3175623"/>
            <a:ext cx="381239" cy="38473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6818488" y="3611855"/>
            <a:ext cx="764844" cy="17240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8028384" y="3782919"/>
            <a:ext cx="260310" cy="67543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149746" y="4367311"/>
            <a:ext cx="1482492" cy="600164"/>
          </a:xfrm>
          <a:prstGeom prst="rect">
            <a:avLst/>
          </a:prstGeom>
          <a:noFill/>
        </p:spPr>
        <p:txBody>
          <a:bodyPr wrap="square" rtlCol="0">
            <a:spAutoFit/>
          </a:bodyPr>
          <a:lstStyle/>
          <a:p>
            <a:r>
              <a:rPr lang="en-US" sz="1100" dirty="0"/>
              <a:t>Zoom : Connections for Nitrogen Sky and bubbling </a:t>
            </a:r>
          </a:p>
        </p:txBody>
      </p:sp>
    </p:spTree>
    <p:extLst>
      <p:ext uri="{BB962C8B-B14F-4D97-AF65-F5344CB8AC3E}">
        <p14:creationId xmlns:p14="http://schemas.microsoft.com/office/powerpoint/2010/main" val="2207028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Improvement of the « SRE » machine cooling network</a:t>
            </a:r>
            <a:endParaRPr lang="fr-FR" dirty="0"/>
          </a:p>
        </p:txBody>
      </p:sp>
      <p:sp>
        <p:nvSpPr>
          <p:cNvPr id="4" name="Footer Placeholder 3"/>
          <p:cNvSpPr>
            <a:spLocks noGrp="1"/>
          </p:cNvSpPr>
          <p:nvPr>
            <p:ph type="ftr" sz="quarter" idx="12"/>
          </p:nvPr>
        </p:nvSpPr>
        <p:spPr>
          <a:xfrm>
            <a:off x="696423" y="5449788"/>
            <a:ext cx="6119812" cy="177800"/>
          </a:xfrm>
        </p:spPr>
        <p:txBody>
          <a:bodyPr/>
          <a:lstStyle/>
          <a:p>
            <a:pPr>
              <a:defRPr/>
            </a:pPr>
            <a:r>
              <a:rPr lang="en-US"/>
              <a:t>ASD Workshop - 24 January 2023 - TID BIG T Marchial - ESRF Infrastructure - Status and Plans</a:t>
            </a:r>
            <a:endParaRPr lang="en-US" dirty="0"/>
          </a:p>
        </p:txBody>
      </p:sp>
      <p:sp>
        <p:nvSpPr>
          <p:cNvPr id="5" name="Content Placeholder 3"/>
          <p:cNvSpPr txBox="1">
            <a:spLocks/>
          </p:cNvSpPr>
          <p:nvPr/>
        </p:nvSpPr>
        <p:spPr>
          <a:xfrm>
            <a:off x="794793" y="630286"/>
            <a:ext cx="8237538" cy="540469"/>
          </a:xfrm>
          <a:prstGeom prst="rect">
            <a:avLst/>
          </a:prstGeom>
        </p:spPr>
        <p:txBody>
          <a:bodyPr/>
          <a:lstStyle>
            <a:lvl1pPr algn="l" rtl="0" eaLnBrk="1" fontAlgn="base" hangingPunct="1">
              <a:spcBef>
                <a:spcPct val="0"/>
              </a:spcBef>
              <a:spcAft>
                <a:spcPts val="1000"/>
              </a:spcAft>
              <a:buFont typeface="Arial" panose="020B0604020202020204" pitchFamily="34" charset="0"/>
              <a:defRPr b="1" kern="1200">
                <a:solidFill>
                  <a:srgbClr val="0098D4"/>
                </a:solidFill>
                <a:latin typeface="+mn-lt"/>
                <a:ea typeface="+mn-ea"/>
                <a:cs typeface="+mn-cs"/>
              </a:defRPr>
            </a:lvl1pPr>
            <a:lvl2pPr algn="l" rtl="0" eaLnBrk="1" fontAlgn="base" hangingPunct="1">
              <a:spcBef>
                <a:spcPct val="0"/>
              </a:spcBef>
              <a:spcAft>
                <a:spcPts val="1500"/>
              </a:spcAft>
              <a:buFont typeface="Arial" panose="020B0604020202020204" pitchFamily="34" charset="0"/>
              <a:defRPr sz="1700" kern="1200">
                <a:solidFill>
                  <a:srgbClr val="0098D4"/>
                </a:solidFill>
                <a:latin typeface="+mn-lt"/>
                <a:ea typeface="+mn-ea"/>
                <a:cs typeface="+mn-cs"/>
              </a:defRPr>
            </a:lvl2pPr>
            <a:lvl3pPr algn="l" rtl="0" eaLnBrk="1" fontAlgn="base" hangingPunct="1">
              <a:lnSpc>
                <a:spcPct val="105000"/>
              </a:lnSpc>
              <a:spcBef>
                <a:spcPct val="0"/>
              </a:spcBef>
              <a:spcAft>
                <a:spcPts val="500"/>
              </a:spcAft>
              <a:buFont typeface="Arial" panose="020B0604020202020204" pitchFamily="34" charset="0"/>
              <a:defRPr sz="1500" kern="1200">
                <a:solidFill>
                  <a:schemeClr val="tx1"/>
                </a:solidFill>
                <a:latin typeface="+mn-lt"/>
                <a:ea typeface="+mn-ea"/>
                <a:cs typeface="+mn-cs"/>
              </a:defRPr>
            </a:lvl3pPr>
            <a:lvl4pPr marL="357188" indent="-174625" algn="l" rtl="0" eaLnBrk="1" fontAlgn="base" hangingPunct="1">
              <a:lnSpc>
                <a:spcPct val="110000"/>
              </a:lnSpc>
              <a:spcBef>
                <a:spcPct val="0"/>
              </a:spcBef>
              <a:spcAft>
                <a:spcPts val="300"/>
              </a:spcAft>
              <a:buClr>
                <a:srgbClr val="0098D4"/>
              </a:buClr>
              <a:buSzPct val="80000"/>
              <a:buFont typeface="Wingdings" panose="05000000000000000000" pitchFamily="2" charset="2"/>
              <a:buChar char="l"/>
              <a:defRPr sz="1500" kern="1200">
                <a:solidFill>
                  <a:schemeClr val="tx1"/>
                </a:solidFill>
                <a:latin typeface="+mn-lt"/>
                <a:ea typeface="+mn-ea"/>
                <a:cs typeface="+mn-cs"/>
              </a:defRPr>
            </a:lvl4pPr>
            <a:lvl5pPr marL="1162050" indent="-174625" algn="l" rtl="0" eaLnBrk="1" fontAlgn="base" hangingPunct="1">
              <a:spcBef>
                <a:spcPct val="0"/>
              </a:spcBef>
              <a:spcAft>
                <a:spcPts val="600"/>
              </a:spcAft>
              <a:buClr>
                <a:srgbClr val="0098D4"/>
              </a:buClr>
              <a:buFont typeface="ITCOfficinaSans LT Book"/>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chemeClr val="tx1"/>
                </a:solidFill>
              </a:rPr>
              <a:t>Maintenance and operation</a:t>
            </a:r>
          </a:p>
          <a:p>
            <a:endParaRPr lang="en-US" dirty="0"/>
          </a:p>
        </p:txBody>
      </p:sp>
      <p:grpSp>
        <p:nvGrpSpPr>
          <p:cNvPr id="26" name="Group 25"/>
          <p:cNvGrpSpPr/>
          <p:nvPr/>
        </p:nvGrpSpPr>
        <p:grpSpPr>
          <a:xfrm>
            <a:off x="154811" y="2846916"/>
            <a:ext cx="2337650" cy="1738776"/>
            <a:chOff x="3606768" y="3325784"/>
            <a:chExt cx="2337650" cy="1738776"/>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7354" t="1481" b="10000"/>
            <a:stretch/>
          </p:blipFill>
          <p:spPr>
            <a:xfrm>
              <a:off x="3769428" y="3491360"/>
              <a:ext cx="872487" cy="1476702"/>
            </a:xfrm>
            <a:prstGeom prst="rect">
              <a:avLst/>
            </a:prstGeom>
          </p:spPr>
        </p:pic>
        <p:sp>
          <p:nvSpPr>
            <p:cNvPr id="24" name="Rectangle 23"/>
            <p:cNvSpPr/>
            <p:nvPr/>
          </p:nvSpPr>
          <p:spPr>
            <a:xfrm>
              <a:off x="4624880" y="3448173"/>
              <a:ext cx="1319538" cy="1200329"/>
            </a:xfrm>
            <a:prstGeom prst="rect">
              <a:avLst/>
            </a:prstGeom>
          </p:spPr>
          <p:txBody>
            <a:bodyPr wrap="square">
              <a:spAutoFit/>
            </a:bodyPr>
            <a:lstStyle/>
            <a:p>
              <a:r>
                <a:rPr lang="en-US" sz="1200" dirty="0"/>
                <a:t>Measurement of flow rates on each piece of equipment (&gt;1200) once a year</a:t>
              </a:r>
            </a:p>
          </p:txBody>
        </p:sp>
        <p:sp>
          <p:nvSpPr>
            <p:cNvPr id="25" name="Rectangle 24"/>
            <p:cNvSpPr/>
            <p:nvPr/>
          </p:nvSpPr>
          <p:spPr>
            <a:xfrm>
              <a:off x="3606768" y="3325784"/>
              <a:ext cx="2227821" cy="173877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8" name="Group 27"/>
          <p:cNvGrpSpPr/>
          <p:nvPr/>
        </p:nvGrpSpPr>
        <p:grpSpPr>
          <a:xfrm>
            <a:off x="187655" y="1122256"/>
            <a:ext cx="2301884" cy="1430991"/>
            <a:chOff x="121469" y="1661219"/>
            <a:chExt cx="2099722" cy="1430991"/>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0185"/>
            <a:stretch/>
          </p:blipFill>
          <p:spPr>
            <a:xfrm>
              <a:off x="183939" y="1750271"/>
              <a:ext cx="892597" cy="1262010"/>
            </a:xfrm>
            <a:prstGeom prst="rect">
              <a:avLst/>
            </a:prstGeom>
          </p:spPr>
        </p:pic>
        <p:sp>
          <p:nvSpPr>
            <p:cNvPr id="7" name="Rectangle 6"/>
            <p:cNvSpPr/>
            <p:nvPr/>
          </p:nvSpPr>
          <p:spPr>
            <a:xfrm>
              <a:off x="1189958" y="1920295"/>
              <a:ext cx="1031233" cy="1015663"/>
            </a:xfrm>
            <a:prstGeom prst="rect">
              <a:avLst/>
            </a:prstGeom>
          </p:spPr>
          <p:txBody>
            <a:bodyPr wrap="square">
              <a:spAutoFit/>
            </a:bodyPr>
            <a:lstStyle/>
            <a:p>
              <a:r>
                <a:rPr lang="en-US" sz="1200" dirty="0"/>
                <a:t>Test of flow controllers:</a:t>
              </a:r>
            </a:p>
            <a:p>
              <a:r>
                <a:rPr lang="en-US" sz="1200" dirty="0"/>
                <a:t>5 times par year</a:t>
              </a:r>
            </a:p>
            <a:p>
              <a:r>
                <a:rPr lang="en-US" sz="1200" dirty="0"/>
                <a:t>(shutdown)</a:t>
              </a:r>
            </a:p>
          </p:txBody>
        </p:sp>
        <p:sp>
          <p:nvSpPr>
            <p:cNvPr id="27" name="Rectangle 26"/>
            <p:cNvSpPr/>
            <p:nvPr/>
          </p:nvSpPr>
          <p:spPr>
            <a:xfrm>
              <a:off x="121469" y="1661219"/>
              <a:ext cx="2002259" cy="143099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 name="Group 29"/>
          <p:cNvGrpSpPr/>
          <p:nvPr/>
        </p:nvGrpSpPr>
        <p:grpSpPr>
          <a:xfrm>
            <a:off x="5124183" y="1147763"/>
            <a:ext cx="2211059" cy="1482799"/>
            <a:chOff x="2702503" y="1507033"/>
            <a:chExt cx="2211059" cy="1482799"/>
          </a:xfrm>
        </p:grpSpPr>
        <p:grpSp>
          <p:nvGrpSpPr>
            <p:cNvPr id="21" name="Group 20"/>
            <p:cNvGrpSpPr/>
            <p:nvPr/>
          </p:nvGrpSpPr>
          <p:grpSpPr>
            <a:xfrm>
              <a:off x="2859121" y="2008835"/>
              <a:ext cx="1796060" cy="907687"/>
              <a:chOff x="3210767" y="2060888"/>
              <a:chExt cx="4221169" cy="2413635"/>
            </a:xfrm>
          </p:grpSpPr>
          <p:pic>
            <p:nvPicPr>
              <p:cNvPr id="17" name="Image 33">
                <a:extLst>
                  <a:ext uri="{FF2B5EF4-FFF2-40B4-BE49-F238E27FC236}">
                    <a16:creationId xmlns:a16="http://schemas.microsoft.com/office/drawing/2014/main" id="{5F3D236A-0983-4E3E-912D-B4C8334522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0767" y="2060888"/>
                <a:ext cx="3218182" cy="2413635"/>
              </a:xfrm>
              <a:prstGeom prst="rect">
                <a:avLst/>
              </a:prstGeom>
            </p:spPr>
          </p:pic>
          <p:grpSp>
            <p:nvGrpSpPr>
              <p:cNvPr id="19" name="Group 18"/>
              <p:cNvGrpSpPr/>
              <p:nvPr/>
            </p:nvGrpSpPr>
            <p:grpSpPr>
              <a:xfrm>
                <a:off x="5920217" y="2132951"/>
                <a:ext cx="1511719" cy="2016125"/>
                <a:chOff x="5920217" y="2132951"/>
                <a:chExt cx="1511719" cy="2016125"/>
              </a:xfrm>
            </p:grpSpPr>
            <p:pic>
              <p:nvPicPr>
                <p:cNvPr id="13" name="Picture 12" descr="PROGAF filter bags Technical Data Sheet FR">
                  <a:extLst>
                    <a:ext uri="{FF2B5EF4-FFF2-40B4-BE49-F238E27FC236}">
                      <a16:creationId xmlns:a16="http://schemas.microsoft.com/office/drawing/2014/main" id="{C02F219A-7A24-481C-8822-BA834D7818F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918415" y="2635555"/>
                  <a:ext cx="2016125" cy="1010917"/>
                </a:xfrm>
                <a:prstGeom prst="rect">
                  <a:avLst/>
                </a:prstGeom>
                <a:noFill/>
                <a:extLst>
                  <a:ext uri="{909E8E84-426E-40DD-AFC4-6F175D3DCCD1}">
                    <a14:hiddenFill xmlns:a14="http://schemas.microsoft.com/office/drawing/2010/main">
                      <a:solidFill>
                        <a:srgbClr val="FFFFFF"/>
                      </a:solidFill>
                    </a14:hiddenFill>
                  </a:ext>
                </a:extLst>
              </p:spPr>
            </p:pic>
            <p:sp>
              <p:nvSpPr>
                <p:cNvPr id="16" name="Curved Up Arrow 15"/>
                <p:cNvSpPr/>
                <p:nvPr/>
              </p:nvSpPr>
              <p:spPr>
                <a:xfrm rot="11580453">
                  <a:off x="5920217" y="2939960"/>
                  <a:ext cx="1034700" cy="326870"/>
                </a:xfrm>
                <a:prstGeom prst="curvedUpArrow">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grpSp>
        <p:sp>
          <p:nvSpPr>
            <p:cNvPr id="22" name="Rectangle 21"/>
            <p:cNvSpPr/>
            <p:nvPr/>
          </p:nvSpPr>
          <p:spPr>
            <a:xfrm>
              <a:off x="2702503" y="1507184"/>
              <a:ext cx="2211059" cy="461665"/>
            </a:xfrm>
            <a:prstGeom prst="rect">
              <a:avLst/>
            </a:prstGeom>
          </p:spPr>
          <p:txBody>
            <a:bodyPr wrap="square">
              <a:spAutoFit/>
            </a:bodyPr>
            <a:lstStyle/>
            <a:p>
              <a:r>
                <a:rPr lang="en-GB" sz="1200" dirty="0"/>
                <a:t>Replacement of filters at each technical shutdown</a:t>
              </a:r>
              <a:endParaRPr lang="en-US" sz="1200" dirty="0"/>
            </a:p>
          </p:txBody>
        </p:sp>
        <p:sp>
          <p:nvSpPr>
            <p:cNvPr id="29" name="Rectangle 28"/>
            <p:cNvSpPr/>
            <p:nvPr/>
          </p:nvSpPr>
          <p:spPr>
            <a:xfrm>
              <a:off x="2713731" y="1507033"/>
              <a:ext cx="2199831" cy="14827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2" name="Group 31"/>
          <p:cNvGrpSpPr/>
          <p:nvPr/>
        </p:nvGrpSpPr>
        <p:grpSpPr>
          <a:xfrm>
            <a:off x="2603903" y="1122256"/>
            <a:ext cx="2376264" cy="1764346"/>
            <a:chOff x="5940152" y="2962788"/>
            <a:chExt cx="2376264" cy="1764346"/>
          </a:xfrm>
        </p:grpSpPr>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a:off x="6084168" y="3012492"/>
              <a:ext cx="1584176" cy="913101"/>
            </a:xfrm>
            <a:prstGeom prst="rect">
              <a:avLst/>
            </a:prstGeom>
          </p:spPr>
        </p:pic>
        <p:sp>
          <p:nvSpPr>
            <p:cNvPr id="9" name="Rectangle 8"/>
            <p:cNvSpPr/>
            <p:nvPr/>
          </p:nvSpPr>
          <p:spPr>
            <a:xfrm>
              <a:off x="5940152" y="3896136"/>
              <a:ext cx="2376264" cy="830997"/>
            </a:xfrm>
            <a:prstGeom prst="rect">
              <a:avLst/>
            </a:prstGeom>
          </p:spPr>
          <p:txBody>
            <a:bodyPr wrap="square">
              <a:spAutoFit/>
            </a:bodyPr>
            <a:lstStyle/>
            <a:p>
              <a:r>
                <a:rPr lang="en-GB" sz="1200" dirty="0"/>
                <a:t>An organisation has been implemented to clean the flow controllers</a:t>
              </a:r>
            </a:p>
            <a:p>
              <a:r>
                <a:rPr lang="en-GB" sz="1200" dirty="0"/>
                <a:t>If necessary 400 units in 2 days</a:t>
              </a:r>
              <a:endParaRPr lang="en-US" sz="1200" dirty="0"/>
            </a:p>
          </p:txBody>
        </p:sp>
        <p:sp>
          <p:nvSpPr>
            <p:cNvPr id="31" name="Rectangle 30"/>
            <p:cNvSpPr/>
            <p:nvPr/>
          </p:nvSpPr>
          <p:spPr>
            <a:xfrm>
              <a:off x="5940152" y="2962788"/>
              <a:ext cx="2308522" cy="17643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6" name="Group 35"/>
          <p:cNvGrpSpPr/>
          <p:nvPr/>
        </p:nvGrpSpPr>
        <p:grpSpPr>
          <a:xfrm>
            <a:off x="2656680" y="3115032"/>
            <a:ext cx="2180443" cy="1485690"/>
            <a:chOff x="3923929" y="3115032"/>
            <a:chExt cx="2180443" cy="1485690"/>
          </a:xfrm>
        </p:grpSpPr>
        <p:sp>
          <p:nvSpPr>
            <p:cNvPr id="33" name="Rectangle 32"/>
            <p:cNvSpPr/>
            <p:nvPr/>
          </p:nvSpPr>
          <p:spPr>
            <a:xfrm>
              <a:off x="3923929" y="3115032"/>
              <a:ext cx="2016224" cy="14856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Picture 33"/>
            <p:cNvPicPr>
              <a:picLocks noChangeAspect="1"/>
            </p:cNvPicPr>
            <p:nvPr/>
          </p:nvPicPr>
          <p:blipFill rotWithShape="1">
            <a:blip r:embed="rId7" cstate="print">
              <a:extLst>
                <a:ext uri="{28A0092B-C50C-407E-A947-70E740481C1C}">
                  <a14:useLocalDpi xmlns:a14="http://schemas.microsoft.com/office/drawing/2010/main" val="0"/>
                </a:ext>
              </a:extLst>
            </a:blip>
            <a:srcRect t="9069"/>
            <a:stretch/>
          </p:blipFill>
          <p:spPr>
            <a:xfrm>
              <a:off x="4033717" y="3255281"/>
              <a:ext cx="797036" cy="1283836"/>
            </a:xfrm>
            <a:prstGeom prst="rect">
              <a:avLst/>
            </a:prstGeom>
          </p:spPr>
        </p:pic>
        <p:sp>
          <p:nvSpPr>
            <p:cNvPr id="35" name="TextBox 34"/>
            <p:cNvSpPr txBox="1"/>
            <p:nvPr/>
          </p:nvSpPr>
          <p:spPr>
            <a:xfrm>
              <a:off x="4830753" y="3228606"/>
              <a:ext cx="1273619" cy="1200329"/>
            </a:xfrm>
            <a:prstGeom prst="rect">
              <a:avLst/>
            </a:prstGeom>
            <a:noFill/>
          </p:spPr>
          <p:txBody>
            <a:bodyPr wrap="square" rtlCol="0">
              <a:spAutoFit/>
            </a:bodyPr>
            <a:lstStyle/>
            <a:p>
              <a:r>
                <a:rPr lang="en-GB" sz="1200" dirty="0"/>
                <a:t>Nitrogen gas scan before water filling</a:t>
              </a:r>
            </a:p>
            <a:p>
              <a:r>
                <a:rPr lang="en-GB" sz="1200" dirty="0"/>
                <a:t>Goal: to not oxygenate the water</a:t>
              </a:r>
            </a:p>
          </p:txBody>
        </p:sp>
      </p:grpSp>
      <p:sp>
        <p:nvSpPr>
          <p:cNvPr id="37" name="Rectangle 36"/>
          <p:cNvSpPr/>
          <p:nvPr/>
        </p:nvSpPr>
        <p:spPr>
          <a:xfrm>
            <a:off x="5319926" y="4293030"/>
            <a:ext cx="2211059" cy="830997"/>
          </a:xfrm>
          <a:prstGeom prst="rect">
            <a:avLst/>
          </a:prstGeom>
        </p:spPr>
        <p:txBody>
          <a:bodyPr wrap="square">
            <a:spAutoFit/>
          </a:bodyPr>
          <a:lstStyle/>
          <a:p>
            <a:r>
              <a:rPr lang="en-GB" sz="1200" dirty="0"/>
              <a:t>Corrosion follow-up with</a:t>
            </a:r>
          </a:p>
          <a:p>
            <a:pPr marL="171450" indent="-171450">
              <a:buFontTx/>
              <a:buChar char="-"/>
            </a:pPr>
            <a:r>
              <a:rPr lang="en-GB" sz="1200" dirty="0"/>
              <a:t>4 corrosion samples </a:t>
            </a:r>
          </a:p>
          <a:p>
            <a:pPr marL="171450" indent="-171450">
              <a:buFontTx/>
              <a:buChar char="-"/>
            </a:pPr>
            <a:r>
              <a:rPr lang="en-GB" sz="1200" dirty="0"/>
              <a:t>Thickness measurement</a:t>
            </a:r>
          </a:p>
          <a:p>
            <a:r>
              <a:rPr lang="en-US" sz="1200" dirty="0"/>
              <a:t>Does not show any corrosion</a:t>
            </a:r>
            <a:endParaRPr lang="en-GB" sz="1200" dirty="0"/>
          </a:p>
        </p:txBody>
      </p:sp>
      <p:pic>
        <p:nvPicPr>
          <p:cNvPr id="38" name="Picture 37" descr="IMG_20211110_140946">
            <a:extLst>
              <a:ext uri="{FF2B5EF4-FFF2-40B4-BE49-F238E27FC236}">
                <a16:creationId xmlns:a16="http://schemas.microsoft.com/office/drawing/2014/main" id="{B9B40D8E-DAD4-4AD1-BA01-E4EBCF895168}"/>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45255" y="3083253"/>
            <a:ext cx="1440391" cy="1201563"/>
          </a:xfrm>
          <a:prstGeom prst="rect">
            <a:avLst/>
          </a:prstGeom>
          <a:noFill/>
        </p:spPr>
      </p:pic>
      <p:pic>
        <p:nvPicPr>
          <p:cNvPr id="39" name="Picture 38" descr="IMG_20211110_141057">
            <a:extLst>
              <a:ext uri="{FF2B5EF4-FFF2-40B4-BE49-F238E27FC236}">
                <a16:creationId xmlns:a16="http://schemas.microsoft.com/office/drawing/2014/main" id="{40CE45BD-BD64-4D68-B8DD-222E2B7E4F84}"/>
              </a:ext>
            </a:extLst>
          </p:cNvPr>
          <p:cNvPicPr/>
          <p:nvPr/>
        </p:nvPicPr>
        <p:blipFill rotWithShape="1">
          <a:blip r:embed="rId9" cstate="print">
            <a:extLst>
              <a:ext uri="{28A0092B-C50C-407E-A947-70E740481C1C}">
                <a14:useLocalDpi xmlns:a14="http://schemas.microsoft.com/office/drawing/2010/main" val="0"/>
              </a:ext>
            </a:extLst>
          </a:blip>
          <a:srcRect b="14537"/>
          <a:stretch/>
        </p:blipFill>
        <p:spPr bwMode="auto">
          <a:xfrm>
            <a:off x="6892402" y="3112414"/>
            <a:ext cx="731190" cy="1147517"/>
          </a:xfrm>
          <a:prstGeom prst="rect">
            <a:avLst/>
          </a:prstGeom>
          <a:noFill/>
        </p:spPr>
      </p:pic>
      <p:sp>
        <p:nvSpPr>
          <p:cNvPr id="40" name="Rectangle 39"/>
          <p:cNvSpPr/>
          <p:nvPr/>
        </p:nvSpPr>
        <p:spPr>
          <a:xfrm>
            <a:off x="5133182" y="2937397"/>
            <a:ext cx="2535162" cy="21830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91108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quality management: new systems</a:t>
            </a:r>
            <a:endParaRPr lang="fr-FR" dirty="0"/>
          </a:p>
        </p:txBody>
      </p:sp>
      <p:sp>
        <p:nvSpPr>
          <p:cNvPr id="3" name="Footer Placeholder 2"/>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sp>
        <p:nvSpPr>
          <p:cNvPr id="4" name="TextBox 3"/>
          <p:cNvSpPr txBox="1"/>
          <p:nvPr/>
        </p:nvSpPr>
        <p:spPr>
          <a:xfrm>
            <a:off x="143508" y="773025"/>
            <a:ext cx="3004604" cy="323165"/>
          </a:xfrm>
          <a:prstGeom prst="rect">
            <a:avLst/>
          </a:prstGeom>
          <a:noFill/>
        </p:spPr>
        <p:txBody>
          <a:bodyPr wrap="square" rtlCol="0">
            <a:spAutoFit/>
          </a:bodyPr>
          <a:lstStyle/>
          <a:p>
            <a:r>
              <a:rPr lang="en-GB" sz="1500" dirty="0"/>
              <a:t>Clogging test of the needle valve </a:t>
            </a:r>
            <a:endParaRPr lang="en-US" sz="1500" dirty="0"/>
          </a:p>
        </p:txBody>
      </p:sp>
      <p:sp>
        <p:nvSpPr>
          <p:cNvPr id="5" name="TextBox 4"/>
          <p:cNvSpPr txBox="1"/>
          <p:nvPr/>
        </p:nvSpPr>
        <p:spPr>
          <a:xfrm>
            <a:off x="251520" y="1279244"/>
            <a:ext cx="3312368" cy="276999"/>
          </a:xfrm>
          <a:prstGeom prst="rect">
            <a:avLst/>
          </a:prstGeom>
          <a:noFill/>
        </p:spPr>
        <p:txBody>
          <a:bodyPr wrap="square" rtlCol="0">
            <a:spAutoFit/>
          </a:bodyPr>
          <a:lstStyle/>
          <a:p>
            <a:r>
              <a:rPr lang="en-GB" sz="1200" dirty="0"/>
              <a:t>A test valve has been installed at PGUT</a:t>
            </a:r>
            <a:endParaRPr lang="fr-FR" sz="1200" dirty="0"/>
          </a:p>
        </p:txBody>
      </p:sp>
      <p:grpSp>
        <p:nvGrpSpPr>
          <p:cNvPr id="12" name="Group 11"/>
          <p:cNvGrpSpPr/>
          <p:nvPr/>
        </p:nvGrpSpPr>
        <p:grpSpPr>
          <a:xfrm>
            <a:off x="232884" y="1624563"/>
            <a:ext cx="2411172" cy="2143491"/>
            <a:chOff x="-2412532" y="552293"/>
            <a:chExt cx="3996166" cy="3761582"/>
          </a:xfrm>
        </p:grpSpPr>
        <p:pic>
          <p:nvPicPr>
            <p:cNvPr id="6" name="Picture 5" descr="C:\Users\ffavier\AppData\Local\Microsoft\Windows\INetCache\Content.Word\IMG_20211021_085158.jpg"/>
            <p:cNvPicPr/>
            <p:nvPr/>
          </p:nvPicPr>
          <p:blipFill>
            <a:blip r:embed="rId2" cstate="print">
              <a:extLst>
                <a:ext uri="{28A0092B-C50C-407E-A947-70E740481C1C}">
                  <a14:useLocalDpi xmlns:a14="http://schemas.microsoft.com/office/drawing/2010/main" val="0"/>
                </a:ext>
              </a:extLst>
            </a:blip>
            <a:srcRect b="11836"/>
            <a:stretch>
              <a:fillRect/>
            </a:stretch>
          </p:blipFill>
          <p:spPr bwMode="auto">
            <a:xfrm>
              <a:off x="-2412532" y="552293"/>
              <a:ext cx="1701685" cy="2660035"/>
            </a:xfrm>
            <a:prstGeom prst="rect">
              <a:avLst/>
            </a:prstGeom>
            <a:noFill/>
            <a:ln>
              <a:noFill/>
            </a:ln>
          </p:spPr>
        </p:pic>
        <p:pic>
          <p:nvPicPr>
            <p:cNvPr id="7" name="Picture 6" descr="P:\TID\BIG\NEW TRAPEC\S5 - HVAC, Fluids et maintenance\S5 D6 Systèmes Reseaux fluides\S5 D6 12 Machine cooling system\EBS  Elettas\Corrosion\Rapports et annexes\Doc travail\IMG_20211021_085231.jpg"/>
            <p:cNvPicPr/>
            <p:nvPr/>
          </p:nvPicPr>
          <p:blipFill rotWithShape="1">
            <a:blip r:embed="rId3" cstate="print">
              <a:extLst>
                <a:ext uri="{28A0092B-C50C-407E-A947-70E740481C1C}">
                  <a14:useLocalDpi xmlns:a14="http://schemas.microsoft.com/office/drawing/2010/main" val="0"/>
                </a:ext>
              </a:extLst>
            </a:blip>
            <a:srcRect l="-846" t="-358" r="846" b="35909"/>
            <a:stretch/>
          </p:blipFill>
          <p:spPr bwMode="auto">
            <a:xfrm>
              <a:off x="-233476" y="552293"/>
              <a:ext cx="1368257" cy="1440672"/>
            </a:xfrm>
            <a:prstGeom prst="rect">
              <a:avLst/>
            </a:prstGeom>
            <a:noFill/>
            <a:ln>
              <a:noFill/>
            </a:ln>
            <a:extLst>
              <a:ext uri="{53640926-AAD7-44D8-BBD7-CCE9431645EC}">
                <a14:shadowObscured xmlns:a14="http://schemas.microsoft.com/office/drawing/2010/main"/>
              </a:ext>
            </a:extLst>
          </p:spPr>
        </p:pic>
        <p:sp>
          <p:nvSpPr>
            <p:cNvPr id="8" name="Text Box 2"/>
            <p:cNvSpPr txBox="1">
              <a:spLocks noChangeArrowheads="1"/>
            </p:cNvSpPr>
            <p:nvPr/>
          </p:nvSpPr>
          <p:spPr bwMode="auto">
            <a:xfrm>
              <a:off x="-379787" y="2207301"/>
              <a:ext cx="1963421" cy="210657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60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Needle valve (similar to the absorber) – ½ turn opening – Significant restriction to simulate operation on an absorber </a:t>
              </a:r>
              <a:endParaRPr lang="fr-FR" sz="11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cxnSp>
        <p:nvCxnSpPr>
          <p:cNvPr id="13" name="Straight Arrow Connector 12"/>
          <p:cNvCxnSpPr/>
          <p:nvPr/>
        </p:nvCxnSpPr>
        <p:spPr>
          <a:xfrm flipH="1" flipV="1">
            <a:off x="746258" y="2035037"/>
            <a:ext cx="713126" cy="740016"/>
          </a:xfrm>
          <a:prstGeom prst="straightConnector1">
            <a:avLst/>
          </a:prstGeom>
          <a:noFill/>
          <a:ln w="38100" cap="flat" cmpd="sng" algn="ctr">
            <a:solidFill>
              <a:srgbClr val="5B9BD5"/>
            </a:solidFill>
            <a:prstDash val="solid"/>
            <a:miter lim="800000"/>
            <a:tailEnd type="triangle"/>
          </a:ln>
          <a:effectLst/>
        </p:spPr>
      </p:cxnSp>
      <p:sp>
        <p:nvSpPr>
          <p:cNvPr id="18" name="TextBox 17"/>
          <p:cNvSpPr txBox="1"/>
          <p:nvPr/>
        </p:nvSpPr>
        <p:spPr>
          <a:xfrm>
            <a:off x="251520" y="3885167"/>
            <a:ext cx="2736304" cy="830997"/>
          </a:xfrm>
          <a:prstGeom prst="rect">
            <a:avLst/>
          </a:prstGeom>
          <a:noFill/>
        </p:spPr>
        <p:txBody>
          <a:bodyPr wrap="square" rtlCol="0">
            <a:spAutoFit/>
          </a:bodyPr>
          <a:lstStyle/>
          <a:p>
            <a:r>
              <a:rPr lang="en-GB" sz="1200" dirty="0"/>
              <a:t>Monitoring in progress</a:t>
            </a:r>
          </a:p>
          <a:p>
            <a:r>
              <a:rPr lang="en-GB" sz="1200" dirty="0"/>
              <a:t>There are periods (several weeks) without fouling and others with fouling</a:t>
            </a:r>
          </a:p>
          <a:p>
            <a:r>
              <a:rPr lang="en-GB" sz="1200" dirty="0"/>
              <a:t>Analysis in progress but difficult </a:t>
            </a:r>
          </a:p>
        </p:txBody>
      </p:sp>
      <p:sp>
        <p:nvSpPr>
          <p:cNvPr id="19" name="Rectangle 18"/>
          <p:cNvSpPr/>
          <p:nvPr/>
        </p:nvSpPr>
        <p:spPr>
          <a:xfrm>
            <a:off x="179512" y="744437"/>
            <a:ext cx="2880320" cy="441731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3148112" y="744436"/>
            <a:ext cx="2880320" cy="441731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6140190" y="732588"/>
            <a:ext cx="2880320" cy="441731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extBox 22"/>
          <p:cNvSpPr txBox="1"/>
          <p:nvPr/>
        </p:nvSpPr>
        <p:spPr>
          <a:xfrm>
            <a:off x="3750394" y="762603"/>
            <a:ext cx="1675916" cy="323165"/>
          </a:xfrm>
          <a:prstGeom prst="rect">
            <a:avLst/>
          </a:prstGeom>
          <a:noFill/>
        </p:spPr>
        <p:txBody>
          <a:bodyPr wrap="square" rtlCol="0">
            <a:spAutoFit/>
          </a:bodyPr>
          <a:lstStyle/>
          <a:p>
            <a:r>
              <a:rPr lang="en-GB" sz="1500" dirty="0"/>
              <a:t>Copper analysis</a:t>
            </a:r>
            <a:endParaRPr lang="en-US" sz="1500" dirty="0"/>
          </a:p>
        </p:txBody>
      </p:sp>
      <p:pic>
        <p:nvPicPr>
          <p:cNvPr id="24" name="Picture 23">
            <a:extLst>
              <a:ext uri="{FF2B5EF4-FFF2-40B4-BE49-F238E27FC236}">
                <a16:creationId xmlns:a16="http://schemas.microsoft.com/office/drawing/2014/main" id="{8E799C92-1812-40F5-B3A1-A4303F00C70C}"/>
              </a:ext>
            </a:extLst>
          </p:cNvPr>
          <p:cNvPicPr>
            <a:picLocks noChangeAspect="1"/>
          </p:cNvPicPr>
          <p:nvPr/>
        </p:nvPicPr>
        <p:blipFill rotWithShape="1">
          <a:blip r:embed="rId4">
            <a:extLst>
              <a:ext uri="{28A0092B-C50C-407E-A947-70E740481C1C}">
                <a14:useLocalDpi xmlns:a14="http://schemas.microsoft.com/office/drawing/2010/main" val="0"/>
              </a:ext>
            </a:extLst>
          </a:blip>
          <a:srcRect t="11547" b="17691"/>
          <a:stretch/>
        </p:blipFill>
        <p:spPr>
          <a:xfrm>
            <a:off x="3254389" y="1017569"/>
            <a:ext cx="1221121" cy="864096"/>
          </a:xfrm>
          <a:prstGeom prst="rect">
            <a:avLst/>
          </a:prstGeom>
        </p:spPr>
      </p:pic>
      <p:sp>
        <p:nvSpPr>
          <p:cNvPr id="25" name="TextBox 24"/>
          <p:cNvSpPr txBox="1"/>
          <p:nvPr/>
        </p:nvSpPr>
        <p:spPr>
          <a:xfrm>
            <a:off x="4590975" y="1024399"/>
            <a:ext cx="1350999" cy="600164"/>
          </a:xfrm>
          <a:prstGeom prst="rect">
            <a:avLst/>
          </a:prstGeom>
          <a:noFill/>
        </p:spPr>
        <p:txBody>
          <a:bodyPr wrap="square" rtlCol="0">
            <a:spAutoFit/>
          </a:bodyPr>
          <a:lstStyle/>
          <a:p>
            <a:r>
              <a:rPr lang="en-GB" sz="1100" dirty="0"/>
              <a:t>Manual daily measurement by Vinci</a:t>
            </a:r>
            <a:endParaRPr lang="fr-FR" sz="1100" dirty="0"/>
          </a:p>
        </p:txBody>
      </p:sp>
      <p:graphicFrame>
        <p:nvGraphicFramePr>
          <p:cNvPr id="26" name="Chart 25"/>
          <p:cNvGraphicFramePr>
            <a:graphicFrameLocks/>
          </p:cNvGraphicFramePr>
          <p:nvPr/>
        </p:nvGraphicFramePr>
        <p:xfrm>
          <a:off x="3264455" y="1760042"/>
          <a:ext cx="2325723" cy="1580177"/>
        </p:xfrm>
        <a:graphic>
          <a:graphicData uri="http://schemas.openxmlformats.org/drawingml/2006/chart">
            <c:chart xmlns:c="http://schemas.openxmlformats.org/drawingml/2006/chart" xmlns:r="http://schemas.openxmlformats.org/officeDocument/2006/relationships" r:id="rId5"/>
          </a:graphicData>
        </a:graphic>
      </p:graphicFrame>
      <p:pic>
        <p:nvPicPr>
          <p:cNvPr id="27" name="Picture 26" descr="Rapport_25251_21160675-001_2795051.pdf - Adobe Acrobat Pro DC"/>
          <p:cNvPicPr>
            <a:picLocks noChangeAspect="1"/>
          </p:cNvPicPr>
          <p:nvPr/>
        </p:nvPicPr>
        <p:blipFill rotWithShape="1">
          <a:blip r:embed="rId6" cstate="print">
            <a:extLst>
              <a:ext uri="{28A0092B-C50C-407E-A947-70E740481C1C}">
                <a14:useLocalDpi xmlns:a14="http://schemas.microsoft.com/office/drawing/2010/main" val="0"/>
              </a:ext>
            </a:extLst>
          </a:blip>
          <a:srcRect l="32675" t="14996" r="33463" b="5923"/>
          <a:stretch/>
        </p:blipFill>
        <p:spPr>
          <a:xfrm>
            <a:off x="3237988" y="3327444"/>
            <a:ext cx="1224136" cy="1736565"/>
          </a:xfrm>
          <a:prstGeom prst="rect">
            <a:avLst/>
          </a:prstGeom>
        </p:spPr>
      </p:pic>
      <p:sp>
        <p:nvSpPr>
          <p:cNvPr id="28" name="TextBox 27"/>
          <p:cNvSpPr txBox="1"/>
          <p:nvPr/>
        </p:nvSpPr>
        <p:spPr>
          <a:xfrm>
            <a:off x="4511253" y="3340219"/>
            <a:ext cx="1453383" cy="1492716"/>
          </a:xfrm>
          <a:prstGeom prst="rect">
            <a:avLst/>
          </a:prstGeom>
          <a:noFill/>
        </p:spPr>
        <p:txBody>
          <a:bodyPr wrap="square" rtlCol="0">
            <a:spAutoFit/>
          </a:bodyPr>
          <a:lstStyle/>
          <a:p>
            <a:r>
              <a:rPr lang="en-US" sz="1100" dirty="0"/>
              <a:t>Contradictory analysis with a laboratory</a:t>
            </a:r>
          </a:p>
          <a:p>
            <a:r>
              <a:rPr lang="en-US" sz="1100" dirty="0"/>
              <a:t>Similar results</a:t>
            </a:r>
          </a:p>
          <a:p>
            <a:r>
              <a:rPr lang="en-US" sz="1100" b="1" dirty="0"/>
              <a:t>Average 0,03 mg/l.</a:t>
            </a:r>
          </a:p>
          <a:p>
            <a:r>
              <a:rPr lang="en-US" sz="1100" b="1" dirty="0"/>
              <a:t>It is  a very low concentration</a:t>
            </a:r>
          </a:p>
          <a:p>
            <a:endParaRPr lang="en-GB" sz="1400" u="sng" dirty="0"/>
          </a:p>
        </p:txBody>
      </p:sp>
      <p:sp>
        <p:nvSpPr>
          <p:cNvPr id="29" name="TextBox 28"/>
          <p:cNvSpPr txBox="1"/>
          <p:nvPr/>
        </p:nvSpPr>
        <p:spPr>
          <a:xfrm>
            <a:off x="6622714" y="773025"/>
            <a:ext cx="1675916" cy="323165"/>
          </a:xfrm>
          <a:prstGeom prst="rect">
            <a:avLst/>
          </a:prstGeom>
          <a:noFill/>
        </p:spPr>
        <p:txBody>
          <a:bodyPr wrap="square" rtlCol="0">
            <a:spAutoFit/>
          </a:bodyPr>
          <a:lstStyle/>
          <a:p>
            <a:r>
              <a:rPr lang="en-GB" sz="1500" dirty="0"/>
              <a:t>Particle counting</a:t>
            </a:r>
            <a:endParaRPr lang="en-US" sz="1500" dirty="0"/>
          </a:p>
        </p:txBody>
      </p:sp>
      <p:pic>
        <p:nvPicPr>
          <p:cNvPr id="30" name="Picture 29" descr="21347-R1-V1 ESRF Comptage particules dans H2O.pdf - Adobe Acrobat Pro DC"/>
          <p:cNvPicPr>
            <a:picLocks noChangeAspect="1"/>
          </p:cNvPicPr>
          <p:nvPr/>
        </p:nvPicPr>
        <p:blipFill rotWithShape="1">
          <a:blip r:embed="rId7" cstate="print">
            <a:extLst>
              <a:ext uri="{28A0092B-C50C-407E-A947-70E740481C1C}">
                <a14:useLocalDpi xmlns:a14="http://schemas.microsoft.com/office/drawing/2010/main" val="0"/>
              </a:ext>
            </a:extLst>
          </a:blip>
          <a:srcRect l="34250" t="12403" r="33463" b="3329"/>
          <a:stretch/>
        </p:blipFill>
        <p:spPr>
          <a:xfrm>
            <a:off x="6172526" y="1104255"/>
            <a:ext cx="975489" cy="1546507"/>
          </a:xfrm>
          <a:prstGeom prst="rect">
            <a:avLst/>
          </a:prstGeom>
        </p:spPr>
      </p:pic>
      <p:sp>
        <p:nvSpPr>
          <p:cNvPr id="31" name="TextBox 30"/>
          <p:cNvSpPr txBox="1"/>
          <p:nvPr/>
        </p:nvSpPr>
        <p:spPr>
          <a:xfrm>
            <a:off x="7104686" y="1030567"/>
            <a:ext cx="2027581" cy="1708160"/>
          </a:xfrm>
          <a:prstGeom prst="rect">
            <a:avLst/>
          </a:prstGeom>
          <a:noFill/>
        </p:spPr>
        <p:txBody>
          <a:bodyPr wrap="square" rtlCol="0">
            <a:spAutoFit/>
          </a:bodyPr>
          <a:lstStyle/>
          <a:p>
            <a:r>
              <a:rPr lang="en-US" sz="1050" b="1" dirty="0"/>
              <a:t>Measurement with a laboratory</a:t>
            </a:r>
            <a:r>
              <a:rPr lang="en-US" sz="1050" dirty="0"/>
              <a:t>. Particle concentration is low.</a:t>
            </a:r>
          </a:p>
          <a:p>
            <a:r>
              <a:rPr lang="en-US" sz="1050" dirty="0"/>
              <a:t>For size 0,1 to 2 µm</a:t>
            </a:r>
          </a:p>
          <a:p>
            <a:pPr lvl="0"/>
            <a:r>
              <a:rPr lang="en-GB" sz="1050" dirty="0"/>
              <a:t>- Show the absence of particles above 1µm.</a:t>
            </a:r>
          </a:p>
          <a:p>
            <a:pPr lvl="0"/>
            <a:r>
              <a:rPr lang="fr-FR" sz="1050" dirty="0"/>
              <a:t>- </a:t>
            </a:r>
            <a:r>
              <a:rPr lang="en-GB" sz="1050" dirty="0"/>
              <a:t>Show a concentration of copper in the form of particles (undissolved) of 0.125 mg/m3.</a:t>
            </a:r>
          </a:p>
          <a:p>
            <a:pPr lvl="0"/>
            <a:r>
              <a:rPr lang="en-GB" sz="1050" dirty="0"/>
              <a:t>- Extremely low</a:t>
            </a:r>
            <a:endParaRPr lang="fr-FR" sz="1050" dirty="0"/>
          </a:p>
        </p:txBody>
      </p:sp>
      <p:pic>
        <p:nvPicPr>
          <p:cNvPr id="32" name="Picture 31">
            <a:extLst>
              <a:ext uri="{FF2B5EF4-FFF2-40B4-BE49-F238E27FC236}">
                <a16:creationId xmlns:a16="http://schemas.microsoft.com/office/drawing/2014/main" id="{35147605-0457-46DB-8C9D-17B1FAFF9138}"/>
              </a:ext>
            </a:extLst>
          </p:cNvPr>
          <p:cNvPicPr/>
          <p:nvPr/>
        </p:nvPicPr>
        <p:blipFill rotWithShape="1">
          <a:blip r:embed="rId8" cstate="print">
            <a:extLst>
              <a:ext uri="{28A0092B-C50C-407E-A947-70E740481C1C}">
                <a14:useLocalDpi xmlns:a14="http://schemas.microsoft.com/office/drawing/2010/main" val="0"/>
              </a:ext>
            </a:extLst>
          </a:blip>
          <a:srcRect l="11160" t="14773" r="12602" b="5385"/>
          <a:stretch/>
        </p:blipFill>
        <p:spPr>
          <a:xfrm>
            <a:off x="6164773" y="3167851"/>
            <a:ext cx="2760702" cy="961377"/>
          </a:xfrm>
          <a:prstGeom prst="rect">
            <a:avLst/>
          </a:prstGeom>
        </p:spPr>
      </p:pic>
      <p:pic>
        <p:nvPicPr>
          <p:cNvPr id="33" name="Picture 32" descr="Datasheet_Remote_LPC_44 - Copy.pdf - Adobe Acrobat Pro DC"/>
          <p:cNvPicPr>
            <a:picLocks noChangeAspect="1"/>
          </p:cNvPicPr>
          <p:nvPr/>
        </p:nvPicPr>
        <p:blipFill rotWithShape="1">
          <a:blip r:embed="rId9" cstate="print">
            <a:extLst>
              <a:ext uri="{28A0092B-C50C-407E-A947-70E740481C1C}">
                <a14:useLocalDpi xmlns:a14="http://schemas.microsoft.com/office/drawing/2010/main" val="0"/>
              </a:ext>
            </a:extLst>
          </a:blip>
          <a:srcRect l="8264" t="35739" r="52361" b="9811"/>
          <a:stretch/>
        </p:blipFill>
        <p:spPr>
          <a:xfrm>
            <a:off x="6385674" y="4238101"/>
            <a:ext cx="912194" cy="766243"/>
          </a:xfrm>
          <a:prstGeom prst="rect">
            <a:avLst/>
          </a:prstGeom>
        </p:spPr>
      </p:pic>
      <p:cxnSp>
        <p:nvCxnSpPr>
          <p:cNvPr id="35" name="Straight Arrow Connector 34"/>
          <p:cNvCxnSpPr/>
          <p:nvPr/>
        </p:nvCxnSpPr>
        <p:spPr>
          <a:xfrm flipV="1">
            <a:off x="6876256" y="3557655"/>
            <a:ext cx="360040" cy="81208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35147605-0457-46DB-8C9D-17B1FAFF9138}"/>
              </a:ext>
            </a:extLst>
          </p:cNvPr>
          <p:cNvPicPr/>
          <p:nvPr/>
        </p:nvPicPr>
        <p:blipFill rotWithShape="1">
          <a:blip r:embed="rId10" cstate="print">
            <a:extLst>
              <a:ext uri="{28A0092B-C50C-407E-A947-70E740481C1C}">
                <a14:useLocalDpi xmlns:a14="http://schemas.microsoft.com/office/drawing/2010/main" val="0"/>
              </a:ext>
            </a:extLst>
          </a:blip>
          <a:srcRect l="25141" t="18556" r="58518" b="52393"/>
          <a:stretch/>
        </p:blipFill>
        <p:spPr>
          <a:xfrm>
            <a:off x="7576829" y="4150950"/>
            <a:ext cx="1008113" cy="853394"/>
          </a:xfrm>
          <a:prstGeom prst="rect">
            <a:avLst/>
          </a:prstGeom>
        </p:spPr>
      </p:pic>
      <p:sp>
        <p:nvSpPr>
          <p:cNvPr id="37" name="Oval 36"/>
          <p:cNvSpPr/>
          <p:nvPr/>
        </p:nvSpPr>
        <p:spPr>
          <a:xfrm>
            <a:off x="6573420" y="3138646"/>
            <a:ext cx="969062" cy="4648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9" name="Straight Arrow Connector 38"/>
          <p:cNvCxnSpPr/>
          <p:nvPr/>
        </p:nvCxnSpPr>
        <p:spPr>
          <a:xfrm>
            <a:off x="7141261" y="4592018"/>
            <a:ext cx="1157369" cy="12414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532743" y="2740250"/>
            <a:ext cx="2019478" cy="430887"/>
          </a:xfrm>
          <a:prstGeom prst="rect">
            <a:avLst/>
          </a:prstGeom>
          <a:noFill/>
        </p:spPr>
        <p:txBody>
          <a:bodyPr wrap="square" rtlCol="0">
            <a:spAutoFit/>
          </a:bodyPr>
          <a:lstStyle/>
          <a:p>
            <a:r>
              <a:rPr lang="en-GB" sz="1100" b="1" dirty="0"/>
              <a:t>Continuous measurement: 1er semester 2023</a:t>
            </a:r>
            <a:endParaRPr lang="fr-FR" sz="1100" b="1" dirty="0"/>
          </a:p>
        </p:txBody>
      </p:sp>
    </p:spTree>
    <p:extLst>
      <p:ext uri="{BB962C8B-B14F-4D97-AF65-F5344CB8AC3E}">
        <p14:creationId xmlns:p14="http://schemas.microsoft.com/office/powerpoint/2010/main" val="1945443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quality management : new systems</a:t>
            </a:r>
            <a:endParaRPr lang="fr-FR" dirty="0"/>
          </a:p>
        </p:txBody>
      </p:sp>
      <p:sp>
        <p:nvSpPr>
          <p:cNvPr id="3" name="Footer Placeholder 2"/>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sp>
        <p:nvSpPr>
          <p:cNvPr id="4" name="TextBox 3"/>
          <p:cNvSpPr txBox="1"/>
          <p:nvPr/>
        </p:nvSpPr>
        <p:spPr>
          <a:xfrm>
            <a:off x="395536" y="771512"/>
            <a:ext cx="8352928" cy="369332"/>
          </a:xfrm>
          <a:prstGeom prst="rect">
            <a:avLst/>
          </a:prstGeom>
          <a:noFill/>
        </p:spPr>
        <p:txBody>
          <a:bodyPr wrap="square" rtlCol="0">
            <a:spAutoFit/>
          </a:bodyPr>
          <a:lstStyle/>
          <a:p>
            <a:r>
              <a:rPr lang="en-US" dirty="0"/>
              <a:t>Continuous measurement of the SRE flow on the SRTU cells: detects clogging</a:t>
            </a:r>
          </a:p>
        </p:txBody>
      </p:sp>
      <p:sp>
        <p:nvSpPr>
          <p:cNvPr id="47" name="Text Box 12"/>
          <p:cNvSpPr txBox="1">
            <a:spLocks noChangeArrowheads="1"/>
          </p:cNvSpPr>
          <p:nvPr/>
        </p:nvSpPr>
        <p:spPr bwMode="auto">
          <a:xfrm>
            <a:off x="5548829" y="1125215"/>
            <a:ext cx="3438525" cy="157531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FT : Flowrate measurement of the cell</a:t>
            </a:r>
            <a:endParaRPr kumimoji="0" lang="en-GB" altLang="fr-FR"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TT : Temperature measurement at the outlet of the cell</a:t>
            </a:r>
            <a:endParaRPr kumimoji="0" lang="en-GB" altLang="fr-FR"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PDT : Differential pressure measurements cell / terminals of the cell</a:t>
            </a:r>
            <a:endParaRPr kumimoji="0" lang="en-GB" altLang="fr-FR"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fr-FR" sz="1100" b="1" dirty="0">
                <a:ea typeface="Times New Roman" panose="02020603050405020304" pitchFamily="18" charset="0"/>
              </a:rPr>
              <a:t>Normalized</a:t>
            </a:r>
            <a:r>
              <a:rPr kumimoji="0" lang="en-GB" altLang="fr-FR" sz="1100" b="1" i="0" u="none" strike="noStrike" cap="none" normalizeH="0" baseline="0" dirty="0">
                <a:ln>
                  <a:noFill/>
                </a:ln>
                <a:solidFill>
                  <a:schemeClr val="tx1"/>
                </a:solidFill>
                <a:effectLst/>
                <a:ea typeface="Times New Roman" panose="02020603050405020304" pitchFamily="18" charset="0"/>
              </a:rPr>
              <a:t> flow = f(F,T, PD) </a:t>
            </a:r>
          </a:p>
          <a:p>
            <a:pPr marL="0" marR="0" lvl="0" indent="0" algn="l" defTabSz="914400" rtl="0" eaLnBrk="0" fontAlgn="base" latinLnBrk="0" hangingPunct="0">
              <a:lnSpc>
                <a:spcPct val="100000"/>
              </a:lnSpc>
              <a:spcBef>
                <a:spcPct val="0"/>
              </a:spcBef>
              <a:spcAft>
                <a:spcPct val="0"/>
              </a:spcAft>
              <a:buClrTx/>
              <a:buSzTx/>
              <a:buFontTx/>
              <a:buNone/>
              <a:tabLst/>
            </a:pPr>
            <a:r>
              <a:rPr lang="en-GB" altLang="fr-FR" sz="1100" dirty="0"/>
              <a:t>T Normal = 27°C (return to SRE standard temp.)</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100" i="0" u="none" strike="noStrike" cap="none" normalizeH="0" baseline="0" dirty="0">
                <a:ln>
                  <a:noFill/>
                </a:ln>
                <a:solidFill>
                  <a:schemeClr val="tx1"/>
                </a:solidFill>
                <a:effectLst/>
              </a:rPr>
              <a:t>PD</a:t>
            </a:r>
            <a:r>
              <a:rPr kumimoji="0" lang="en-GB" altLang="fr-FR" sz="1100" i="0" u="none" strike="noStrike" cap="none" normalizeH="0" dirty="0">
                <a:ln>
                  <a:noFill/>
                </a:ln>
                <a:solidFill>
                  <a:schemeClr val="tx1"/>
                </a:solidFill>
                <a:effectLst/>
              </a:rPr>
              <a:t> Normal = 7,5 bars ( DP standard available for a cell)</a:t>
            </a:r>
            <a:endParaRPr kumimoji="0" lang="en-GB" altLang="fr-FR" sz="1800" i="0" u="none" strike="noStrike" cap="none" normalizeH="0" baseline="0" dirty="0">
              <a:ln>
                <a:noFill/>
              </a:ln>
              <a:solidFill>
                <a:schemeClr val="tx1"/>
              </a:solidFill>
              <a:effectLst/>
            </a:endParaRPr>
          </a:p>
        </p:txBody>
      </p:sp>
      <p:grpSp>
        <p:nvGrpSpPr>
          <p:cNvPr id="59" name="Group 58"/>
          <p:cNvGrpSpPr/>
          <p:nvPr/>
        </p:nvGrpSpPr>
        <p:grpSpPr>
          <a:xfrm>
            <a:off x="395536" y="1333049"/>
            <a:ext cx="4896544" cy="1561465"/>
            <a:chOff x="395536" y="1328477"/>
            <a:chExt cx="5891530" cy="2103092"/>
          </a:xfrm>
        </p:grpSpPr>
        <p:sp>
          <p:nvSpPr>
            <p:cNvPr id="30" name="Text Box 17"/>
            <p:cNvSpPr txBox="1">
              <a:spLocks noChangeArrowheads="1"/>
            </p:cNvSpPr>
            <p:nvPr/>
          </p:nvSpPr>
          <p:spPr bwMode="auto">
            <a:xfrm>
              <a:off x="833508" y="1400175"/>
              <a:ext cx="6969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TZ</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pSp>
          <p:nvGrpSpPr>
            <p:cNvPr id="58" name="Group 57"/>
            <p:cNvGrpSpPr/>
            <p:nvPr/>
          </p:nvGrpSpPr>
          <p:grpSpPr>
            <a:xfrm>
              <a:off x="395536" y="1328477"/>
              <a:ext cx="5891530" cy="2103092"/>
              <a:chOff x="1266190" y="3767483"/>
              <a:chExt cx="5891530" cy="2103092"/>
            </a:xfrm>
          </p:grpSpPr>
          <p:sp>
            <p:nvSpPr>
              <p:cNvPr id="29" name="Text Box 2"/>
              <p:cNvSpPr txBox="1">
                <a:spLocks noChangeArrowheads="1"/>
              </p:cNvSpPr>
              <p:nvPr/>
            </p:nvSpPr>
            <p:spPr bwMode="auto">
              <a:xfrm>
                <a:off x="4442895" y="3803191"/>
                <a:ext cx="6969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SRTU</a:t>
                </a:r>
                <a:endParaRPr kumimoji="0" lang="en-GB" altLang="fr-FR" sz="1800" b="0" i="0" u="none" strike="noStrike" cap="none" normalizeH="0" baseline="0" dirty="0">
                  <a:ln>
                    <a:noFill/>
                  </a:ln>
                  <a:solidFill>
                    <a:schemeClr val="tx1"/>
                  </a:solidFill>
                  <a:effectLst/>
                  <a:latin typeface="Arial" panose="020B0604020202020204" pitchFamily="34" charset="0"/>
                </a:endParaRPr>
              </a:p>
            </p:txBody>
          </p:sp>
          <p:sp>
            <p:nvSpPr>
              <p:cNvPr id="48" name="Text Box 19"/>
              <p:cNvSpPr txBox="1">
                <a:spLocks noChangeArrowheads="1"/>
              </p:cNvSpPr>
              <p:nvPr/>
            </p:nvSpPr>
            <p:spPr bwMode="auto">
              <a:xfrm>
                <a:off x="3054471" y="3767483"/>
                <a:ext cx="1010282" cy="35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Cell</a:t>
                </a:r>
                <a:r>
                  <a:rPr kumimoji="0" lang="fr-FR" altLang="fr-FR"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XX</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pSp>
            <p:nvGrpSpPr>
              <p:cNvPr id="57" name="Group 56"/>
              <p:cNvGrpSpPr/>
              <p:nvPr/>
            </p:nvGrpSpPr>
            <p:grpSpPr>
              <a:xfrm>
                <a:off x="1266190" y="3785235"/>
                <a:ext cx="5891530" cy="2085340"/>
                <a:chOff x="1266190" y="3785235"/>
                <a:chExt cx="5891530" cy="2085340"/>
              </a:xfrm>
            </p:grpSpPr>
            <p:cxnSp>
              <p:nvCxnSpPr>
                <p:cNvPr id="5" name="Straight Connector 4"/>
                <p:cNvCxnSpPr/>
                <p:nvPr/>
              </p:nvCxnSpPr>
              <p:spPr>
                <a:xfrm>
                  <a:off x="1266190" y="4109085"/>
                  <a:ext cx="5876925" cy="95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280795" y="5198110"/>
                  <a:ext cx="5876925" cy="9525"/>
                </a:xfrm>
                <a:prstGeom prst="line">
                  <a:avLst/>
                </a:prstGeom>
                <a:noFill/>
                <a:ln w="28575" cap="flat" cmpd="sng" algn="ctr">
                  <a:solidFill>
                    <a:srgbClr val="FF0000"/>
                  </a:solidFill>
                  <a:prstDash val="solid"/>
                  <a:miter lim="800000"/>
                </a:ln>
                <a:effectLst/>
              </p:spPr>
            </p:cxnSp>
            <p:sp>
              <p:nvSpPr>
                <p:cNvPr id="7" name="Rectangle 6"/>
                <p:cNvSpPr/>
                <p:nvPr/>
              </p:nvSpPr>
              <p:spPr>
                <a:xfrm>
                  <a:off x="2514600" y="3785235"/>
                  <a:ext cx="552450" cy="170497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nvGrpSpPr>
                <p:cNvPr id="8" name="Group 7"/>
                <p:cNvGrpSpPr/>
                <p:nvPr/>
              </p:nvGrpSpPr>
              <p:grpSpPr>
                <a:xfrm>
                  <a:off x="6214745" y="4128770"/>
                  <a:ext cx="161925" cy="1061720"/>
                  <a:chOff x="0" y="0"/>
                  <a:chExt cx="161925" cy="1061744"/>
                </a:xfrm>
              </p:grpSpPr>
              <p:sp>
                <p:nvSpPr>
                  <p:cNvPr id="9" name="Rounded Rectangle 8"/>
                  <p:cNvSpPr/>
                  <p:nvPr/>
                </p:nvSpPr>
                <p:spPr>
                  <a:xfrm>
                    <a:off x="0" y="364026"/>
                    <a:ext cx="161925" cy="304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10" name="Straight Connector 9"/>
                  <p:cNvCxnSpPr/>
                  <p:nvPr/>
                </p:nvCxnSpPr>
                <p:spPr>
                  <a:xfrm>
                    <a:off x="69339" y="0"/>
                    <a:ext cx="7620" cy="3640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6673" y="667382"/>
                    <a:ext cx="8144" cy="394362"/>
                  </a:xfrm>
                  <a:prstGeom prst="line">
                    <a:avLst/>
                  </a:prstGeom>
                  <a:noFill/>
                  <a:ln w="6350" cap="flat" cmpd="sng" algn="ctr">
                    <a:solidFill>
                      <a:srgbClr val="FF0000"/>
                    </a:solidFill>
                    <a:prstDash val="solid"/>
                    <a:miter lim="800000"/>
                  </a:ln>
                  <a:effectLst/>
                </p:spPr>
              </p:cxnSp>
            </p:grpSp>
            <p:grpSp>
              <p:nvGrpSpPr>
                <p:cNvPr id="12" name="Group 11"/>
                <p:cNvGrpSpPr/>
                <p:nvPr/>
              </p:nvGrpSpPr>
              <p:grpSpPr>
                <a:xfrm>
                  <a:off x="6789420" y="4130040"/>
                  <a:ext cx="161925" cy="1061720"/>
                  <a:chOff x="0" y="0"/>
                  <a:chExt cx="161925" cy="1061744"/>
                </a:xfrm>
              </p:grpSpPr>
              <p:sp>
                <p:nvSpPr>
                  <p:cNvPr id="13" name="Rounded Rectangle 12"/>
                  <p:cNvSpPr/>
                  <p:nvPr/>
                </p:nvSpPr>
                <p:spPr>
                  <a:xfrm>
                    <a:off x="0" y="364026"/>
                    <a:ext cx="161925" cy="304800"/>
                  </a:xfrm>
                  <a:prstGeom prst="roundRect">
                    <a:avLst/>
                  </a:prstGeom>
                  <a:solidFill>
                    <a:srgbClr val="ED7D31"/>
                  </a:solidFill>
                  <a:ln w="12700" cap="flat" cmpd="sng" algn="ctr">
                    <a:solidFill>
                      <a:srgbClr val="ED7D31">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14" name="Straight Connector 13"/>
                  <p:cNvCxnSpPr/>
                  <p:nvPr/>
                </p:nvCxnSpPr>
                <p:spPr>
                  <a:xfrm>
                    <a:off x="69339" y="0"/>
                    <a:ext cx="7620" cy="364026"/>
                  </a:xfrm>
                  <a:prstGeom prst="line">
                    <a:avLst/>
                  </a:prstGeom>
                  <a:noFill/>
                  <a:ln w="6350" cap="flat" cmpd="sng" algn="ctr">
                    <a:solidFill>
                      <a:srgbClr val="5B9BD5"/>
                    </a:solidFill>
                    <a:prstDash val="solid"/>
                    <a:miter lim="800000"/>
                  </a:ln>
                  <a:effectLst/>
                </p:spPr>
              </p:cxnSp>
              <p:cxnSp>
                <p:nvCxnSpPr>
                  <p:cNvPr id="15" name="Straight Connector 14"/>
                  <p:cNvCxnSpPr/>
                  <p:nvPr/>
                </p:nvCxnSpPr>
                <p:spPr>
                  <a:xfrm>
                    <a:off x="86673" y="667382"/>
                    <a:ext cx="8144" cy="394362"/>
                  </a:xfrm>
                  <a:prstGeom prst="line">
                    <a:avLst/>
                  </a:prstGeom>
                  <a:noFill/>
                  <a:ln w="6350" cap="flat" cmpd="sng" algn="ctr">
                    <a:solidFill>
                      <a:srgbClr val="FF0000"/>
                    </a:solidFill>
                    <a:prstDash val="solid"/>
                    <a:miter lim="800000"/>
                  </a:ln>
                  <a:effectLst/>
                </p:spPr>
              </p:cxnSp>
            </p:grpSp>
            <p:grpSp>
              <p:nvGrpSpPr>
                <p:cNvPr id="16" name="Group 15"/>
                <p:cNvGrpSpPr/>
                <p:nvPr/>
              </p:nvGrpSpPr>
              <p:grpSpPr>
                <a:xfrm>
                  <a:off x="5779770" y="4131945"/>
                  <a:ext cx="161925" cy="1061720"/>
                  <a:chOff x="0" y="0"/>
                  <a:chExt cx="161925" cy="1061744"/>
                </a:xfrm>
              </p:grpSpPr>
              <p:sp>
                <p:nvSpPr>
                  <p:cNvPr id="17" name="Rounded Rectangle 16"/>
                  <p:cNvSpPr/>
                  <p:nvPr/>
                </p:nvSpPr>
                <p:spPr>
                  <a:xfrm>
                    <a:off x="0" y="364026"/>
                    <a:ext cx="161925" cy="304800"/>
                  </a:xfrm>
                  <a:prstGeom prst="roundRect">
                    <a:avLst/>
                  </a:prstGeom>
                  <a:solidFill>
                    <a:srgbClr val="ED7D31"/>
                  </a:solidFill>
                  <a:ln w="12700" cap="flat" cmpd="sng" algn="ctr">
                    <a:solidFill>
                      <a:srgbClr val="ED7D31">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18" name="Straight Connector 17"/>
                  <p:cNvCxnSpPr/>
                  <p:nvPr/>
                </p:nvCxnSpPr>
                <p:spPr>
                  <a:xfrm>
                    <a:off x="69339" y="0"/>
                    <a:ext cx="7620" cy="364026"/>
                  </a:xfrm>
                  <a:prstGeom prst="line">
                    <a:avLst/>
                  </a:prstGeom>
                  <a:noFill/>
                  <a:ln w="6350" cap="flat" cmpd="sng" algn="ctr">
                    <a:solidFill>
                      <a:srgbClr val="5B9BD5"/>
                    </a:solidFill>
                    <a:prstDash val="solid"/>
                    <a:miter lim="800000"/>
                  </a:ln>
                  <a:effectLst/>
                </p:spPr>
              </p:cxnSp>
              <p:cxnSp>
                <p:nvCxnSpPr>
                  <p:cNvPr id="19" name="Straight Connector 18"/>
                  <p:cNvCxnSpPr/>
                  <p:nvPr/>
                </p:nvCxnSpPr>
                <p:spPr>
                  <a:xfrm>
                    <a:off x="86673" y="667382"/>
                    <a:ext cx="8144" cy="394362"/>
                  </a:xfrm>
                  <a:prstGeom prst="line">
                    <a:avLst/>
                  </a:prstGeom>
                  <a:noFill/>
                  <a:ln w="6350" cap="flat" cmpd="sng" algn="ctr">
                    <a:solidFill>
                      <a:srgbClr val="FF0000"/>
                    </a:solidFill>
                    <a:prstDash val="solid"/>
                    <a:miter lim="800000"/>
                  </a:ln>
                  <a:effectLst/>
                </p:spPr>
              </p:cxnSp>
            </p:grpSp>
            <p:grpSp>
              <p:nvGrpSpPr>
                <p:cNvPr id="20" name="Group 19"/>
                <p:cNvGrpSpPr/>
                <p:nvPr/>
              </p:nvGrpSpPr>
              <p:grpSpPr>
                <a:xfrm>
                  <a:off x="4057015" y="4127500"/>
                  <a:ext cx="161925" cy="1061720"/>
                  <a:chOff x="0" y="0"/>
                  <a:chExt cx="161925" cy="1061744"/>
                </a:xfrm>
              </p:grpSpPr>
              <p:sp>
                <p:nvSpPr>
                  <p:cNvPr id="21" name="Rounded Rectangle 20"/>
                  <p:cNvSpPr/>
                  <p:nvPr/>
                </p:nvSpPr>
                <p:spPr>
                  <a:xfrm>
                    <a:off x="0" y="364026"/>
                    <a:ext cx="161925" cy="304800"/>
                  </a:xfrm>
                  <a:prstGeom prst="roundRect">
                    <a:avLst/>
                  </a:prstGeom>
                  <a:solidFill>
                    <a:srgbClr val="ED7D31"/>
                  </a:solidFill>
                  <a:ln w="12700" cap="flat" cmpd="sng" algn="ctr">
                    <a:solidFill>
                      <a:srgbClr val="ED7D31">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22" name="Straight Connector 21"/>
                  <p:cNvCxnSpPr/>
                  <p:nvPr/>
                </p:nvCxnSpPr>
                <p:spPr>
                  <a:xfrm>
                    <a:off x="69339" y="0"/>
                    <a:ext cx="7620" cy="364026"/>
                  </a:xfrm>
                  <a:prstGeom prst="line">
                    <a:avLst/>
                  </a:prstGeom>
                  <a:noFill/>
                  <a:ln w="6350" cap="flat" cmpd="sng" algn="ctr">
                    <a:solidFill>
                      <a:srgbClr val="5B9BD5"/>
                    </a:solidFill>
                    <a:prstDash val="solid"/>
                    <a:miter lim="800000"/>
                  </a:ln>
                  <a:effectLst/>
                </p:spPr>
              </p:cxnSp>
              <p:cxnSp>
                <p:nvCxnSpPr>
                  <p:cNvPr id="23" name="Straight Connector 22"/>
                  <p:cNvCxnSpPr/>
                  <p:nvPr/>
                </p:nvCxnSpPr>
                <p:spPr>
                  <a:xfrm>
                    <a:off x="86673" y="667382"/>
                    <a:ext cx="8144" cy="394362"/>
                  </a:xfrm>
                  <a:prstGeom prst="line">
                    <a:avLst/>
                  </a:prstGeom>
                  <a:noFill/>
                  <a:ln w="6350" cap="flat" cmpd="sng" algn="ctr">
                    <a:solidFill>
                      <a:srgbClr val="FF0000"/>
                    </a:solidFill>
                    <a:prstDash val="solid"/>
                    <a:miter lim="800000"/>
                  </a:ln>
                  <a:effectLst/>
                </p:spPr>
              </p:cxnSp>
            </p:grpSp>
            <p:grpSp>
              <p:nvGrpSpPr>
                <p:cNvPr id="24" name="Group 23"/>
                <p:cNvGrpSpPr/>
                <p:nvPr/>
              </p:nvGrpSpPr>
              <p:grpSpPr>
                <a:xfrm>
                  <a:off x="3622040" y="4130675"/>
                  <a:ext cx="161925" cy="1061720"/>
                  <a:chOff x="0" y="0"/>
                  <a:chExt cx="161925" cy="1061744"/>
                </a:xfrm>
              </p:grpSpPr>
              <p:sp>
                <p:nvSpPr>
                  <p:cNvPr id="25" name="Rounded Rectangle 24"/>
                  <p:cNvSpPr/>
                  <p:nvPr/>
                </p:nvSpPr>
                <p:spPr>
                  <a:xfrm>
                    <a:off x="0" y="364026"/>
                    <a:ext cx="161925" cy="304800"/>
                  </a:xfrm>
                  <a:prstGeom prst="roundRect">
                    <a:avLst/>
                  </a:prstGeom>
                  <a:solidFill>
                    <a:srgbClr val="ED7D31"/>
                  </a:solidFill>
                  <a:ln w="12700" cap="flat" cmpd="sng" algn="ctr">
                    <a:solidFill>
                      <a:srgbClr val="ED7D31">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26" name="Straight Connector 25"/>
                  <p:cNvCxnSpPr/>
                  <p:nvPr/>
                </p:nvCxnSpPr>
                <p:spPr>
                  <a:xfrm>
                    <a:off x="69339" y="0"/>
                    <a:ext cx="7620" cy="364026"/>
                  </a:xfrm>
                  <a:prstGeom prst="line">
                    <a:avLst/>
                  </a:prstGeom>
                  <a:noFill/>
                  <a:ln w="6350" cap="flat" cmpd="sng" algn="ctr">
                    <a:solidFill>
                      <a:srgbClr val="5B9BD5"/>
                    </a:solidFill>
                    <a:prstDash val="solid"/>
                    <a:miter lim="800000"/>
                  </a:ln>
                  <a:effectLst/>
                </p:spPr>
              </p:cxnSp>
              <p:cxnSp>
                <p:nvCxnSpPr>
                  <p:cNvPr id="27" name="Straight Connector 26"/>
                  <p:cNvCxnSpPr/>
                  <p:nvPr/>
                </p:nvCxnSpPr>
                <p:spPr>
                  <a:xfrm>
                    <a:off x="86673" y="667382"/>
                    <a:ext cx="8144" cy="394362"/>
                  </a:xfrm>
                  <a:prstGeom prst="line">
                    <a:avLst/>
                  </a:prstGeom>
                  <a:noFill/>
                  <a:ln w="6350" cap="flat" cmpd="sng" algn="ctr">
                    <a:solidFill>
                      <a:srgbClr val="FF0000"/>
                    </a:solidFill>
                    <a:prstDash val="solid"/>
                    <a:miter lim="800000"/>
                  </a:ln>
                  <a:effectLst/>
                </p:spPr>
              </p:cxnSp>
            </p:grpSp>
            <p:cxnSp>
              <p:nvCxnSpPr>
                <p:cNvPr id="28" name="Straight Connector 27"/>
                <p:cNvCxnSpPr/>
                <p:nvPr/>
              </p:nvCxnSpPr>
              <p:spPr>
                <a:xfrm>
                  <a:off x="4307840" y="4662170"/>
                  <a:ext cx="137350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313180" y="5203190"/>
                  <a:ext cx="993775" cy="667385"/>
                  <a:chOff x="0" y="0"/>
                  <a:chExt cx="993831" cy="667910"/>
                </a:xfrm>
              </p:grpSpPr>
              <p:grpSp>
                <p:nvGrpSpPr>
                  <p:cNvPr id="32" name="Group 31"/>
                  <p:cNvGrpSpPr/>
                  <p:nvPr/>
                </p:nvGrpSpPr>
                <p:grpSpPr>
                  <a:xfrm>
                    <a:off x="0" y="302150"/>
                    <a:ext cx="993831" cy="365760"/>
                    <a:chOff x="0" y="0"/>
                    <a:chExt cx="993831" cy="365760"/>
                  </a:xfrm>
                </p:grpSpPr>
                <p:sp>
                  <p:nvSpPr>
                    <p:cNvPr id="34" name="Hexagon 33"/>
                    <p:cNvSpPr/>
                    <p:nvPr/>
                  </p:nvSpPr>
                  <p:spPr>
                    <a:xfrm>
                      <a:off x="0" y="0"/>
                      <a:ext cx="461176" cy="365760"/>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5" name="Text Box 2"/>
                    <p:cNvSpPr txBox="1">
                      <a:spLocks noChangeArrowheads="1"/>
                    </p:cNvSpPr>
                    <p:nvPr/>
                  </p:nvSpPr>
                  <p:spPr bwMode="auto">
                    <a:xfrm>
                      <a:off x="31806" y="7951"/>
                      <a:ext cx="962025" cy="337185"/>
                    </a:xfrm>
                    <a:prstGeom prst="rect">
                      <a:avLst/>
                    </a:prstGeom>
                    <a:noFill/>
                    <a:ln w="9525">
                      <a:noFill/>
                      <a:miter lim="800000"/>
                      <a:headEnd/>
                      <a:tailEnd/>
                    </a:ln>
                  </p:spPr>
                  <p:txBody>
                    <a:bodyPr rot="0" vert="horz" wrap="square" lIns="91440" tIns="45720" rIns="91440" bIns="45720" anchor="t" anchorCtr="0">
                      <a:spAutoFit/>
                    </a:bodyPr>
                    <a:lstStyle/>
                    <a:p>
                      <a:pPr>
                        <a:spcAft>
                          <a:spcPts val="600"/>
                        </a:spcAft>
                      </a:pPr>
                      <a:r>
                        <a:rPr lang="en-GB" sz="1100">
                          <a:effectLst/>
                          <a:latin typeface="Arial" panose="020B0604020202020204" pitchFamily="34" charset="0"/>
                          <a:ea typeface="Times New Roman" panose="02020603050405020304" pitchFamily="18" charset="0"/>
                          <a:cs typeface="Times New Roman" panose="02020603050405020304" pitchFamily="18" charset="0"/>
                        </a:rPr>
                        <a:t>TT</a:t>
                      </a:r>
                      <a:endParaRPr lang="fr-FR" sz="1100">
                        <a:effectLst/>
                        <a:latin typeface="Arial" panose="020B0604020202020204" pitchFamily="34" charset="0"/>
                        <a:ea typeface="Times New Roman" panose="02020603050405020304" pitchFamily="18" charset="0"/>
                        <a:cs typeface="Times New Roman" panose="02020603050405020304" pitchFamily="18" charset="0"/>
                      </a:endParaRPr>
                    </a:p>
                  </p:txBody>
                </p:sp>
              </p:grpSp>
              <p:cxnSp>
                <p:nvCxnSpPr>
                  <p:cNvPr id="33" name="Straight Connector 32"/>
                  <p:cNvCxnSpPr/>
                  <p:nvPr/>
                </p:nvCxnSpPr>
                <p:spPr>
                  <a:xfrm>
                    <a:off x="246491" y="0"/>
                    <a:ext cx="0" cy="308527"/>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1925955" y="5199380"/>
                  <a:ext cx="993775" cy="667385"/>
                  <a:chOff x="0" y="0"/>
                  <a:chExt cx="993831" cy="667910"/>
                </a:xfrm>
              </p:grpSpPr>
              <p:grpSp>
                <p:nvGrpSpPr>
                  <p:cNvPr id="37" name="Group 36"/>
                  <p:cNvGrpSpPr/>
                  <p:nvPr/>
                </p:nvGrpSpPr>
                <p:grpSpPr>
                  <a:xfrm>
                    <a:off x="0" y="302150"/>
                    <a:ext cx="993831" cy="365760"/>
                    <a:chOff x="0" y="0"/>
                    <a:chExt cx="993831" cy="365760"/>
                  </a:xfrm>
                </p:grpSpPr>
                <p:sp>
                  <p:nvSpPr>
                    <p:cNvPr id="39" name="Hexagon 38"/>
                    <p:cNvSpPr/>
                    <p:nvPr/>
                  </p:nvSpPr>
                  <p:spPr>
                    <a:xfrm>
                      <a:off x="0" y="0"/>
                      <a:ext cx="461176" cy="365760"/>
                    </a:xfrm>
                    <a:prstGeom prst="hexagon">
                      <a:avLst/>
                    </a:prstGeom>
                    <a:no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0" name="Text Box 2"/>
                    <p:cNvSpPr txBox="1">
                      <a:spLocks noChangeArrowheads="1"/>
                    </p:cNvSpPr>
                    <p:nvPr/>
                  </p:nvSpPr>
                  <p:spPr bwMode="auto">
                    <a:xfrm>
                      <a:off x="31806" y="7951"/>
                      <a:ext cx="962025" cy="337185"/>
                    </a:xfrm>
                    <a:prstGeom prst="rect">
                      <a:avLst/>
                    </a:prstGeom>
                    <a:noFill/>
                    <a:ln w="9525">
                      <a:noFill/>
                      <a:miter lim="800000"/>
                      <a:headEnd/>
                      <a:tailEnd/>
                    </a:ln>
                  </p:spPr>
                  <p:txBody>
                    <a:bodyPr rot="0" vert="horz" wrap="square" lIns="91440" tIns="45720" rIns="91440" bIns="45720" anchor="t" anchorCtr="0">
                      <a:spAutoFit/>
                    </a:bodyPr>
                    <a:lstStyle/>
                    <a:p>
                      <a:pPr>
                        <a:spcAft>
                          <a:spcPts val="600"/>
                        </a:spcAft>
                      </a:pPr>
                      <a:r>
                        <a:rPr lang="fr-FR" sz="1100">
                          <a:effectLst/>
                          <a:latin typeface="Arial" panose="020B0604020202020204" pitchFamily="34" charset="0"/>
                          <a:ea typeface="Times New Roman" panose="02020603050405020304" pitchFamily="18" charset="0"/>
                          <a:cs typeface="Times New Roman" panose="02020603050405020304" pitchFamily="18" charset="0"/>
                        </a:rPr>
                        <a:t>FT</a:t>
                      </a:r>
                    </a:p>
                  </p:txBody>
                </p:sp>
              </p:grpSp>
              <p:cxnSp>
                <p:nvCxnSpPr>
                  <p:cNvPr id="38" name="Straight Connector 37"/>
                  <p:cNvCxnSpPr/>
                  <p:nvPr/>
                </p:nvCxnSpPr>
                <p:spPr>
                  <a:xfrm>
                    <a:off x="246491" y="0"/>
                    <a:ext cx="0" cy="308527"/>
                  </a:xfrm>
                  <a:prstGeom prst="line">
                    <a:avLst/>
                  </a:prstGeom>
                  <a:noFill/>
                  <a:ln w="12700" cap="flat" cmpd="sng" algn="ctr">
                    <a:solidFill>
                      <a:srgbClr val="5B9BD5"/>
                    </a:solidFill>
                    <a:prstDash val="solid"/>
                    <a:miter lim="800000"/>
                  </a:ln>
                  <a:effectLst/>
                </p:spPr>
              </p:cxnSp>
            </p:grpSp>
            <p:grpSp>
              <p:nvGrpSpPr>
                <p:cNvPr id="41" name="Group 40"/>
                <p:cNvGrpSpPr/>
                <p:nvPr/>
              </p:nvGrpSpPr>
              <p:grpSpPr>
                <a:xfrm>
                  <a:off x="1607185" y="4105910"/>
                  <a:ext cx="962025" cy="667385"/>
                  <a:chOff x="-15901" y="0"/>
                  <a:chExt cx="962025" cy="667910"/>
                </a:xfrm>
              </p:grpSpPr>
              <p:grpSp>
                <p:nvGrpSpPr>
                  <p:cNvPr id="42" name="Group 41"/>
                  <p:cNvGrpSpPr/>
                  <p:nvPr/>
                </p:nvGrpSpPr>
                <p:grpSpPr>
                  <a:xfrm>
                    <a:off x="-15901" y="302150"/>
                    <a:ext cx="962025" cy="365760"/>
                    <a:chOff x="-15901" y="0"/>
                    <a:chExt cx="962025" cy="365760"/>
                  </a:xfrm>
                </p:grpSpPr>
                <p:sp>
                  <p:nvSpPr>
                    <p:cNvPr id="44" name="Hexagon 43"/>
                    <p:cNvSpPr/>
                    <p:nvPr/>
                  </p:nvSpPr>
                  <p:spPr>
                    <a:xfrm>
                      <a:off x="0" y="0"/>
                      <a:ext cx="461176" cy="365760"/>
                    </a:xfrm>
                    <a:prstGeom prst="hexagon">
                      <a:avLst/>
                    </a:prstGeom>
                    <a:no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5" name="Text Box 2"/>
                    <p:cNvSpPr txBox="1">
                      <a:spLocks noChangeArrowheads="1"/>
                    </p:cNvSpPr>
                    <p:nvPr/>
                  </p:nvSpPr>
                  <p:spPr bwMode="auto">
                    <a:xfrm>
                      <a:off x="-15901" y="7951"/>
                      <a:ext cx="962025" cy="337185"/>
                    </a:xfrm>
                    <a:prstGeom prst="rect">
                      <a:avLst/>
                    </a:prstGeom>
                    <a:noFill/>
                    <a:ln w="9525">
                      <a:noFill/>
                      <a:miter lim="800000"/>
                      <a:headEnd/>
                      <a:tailEnd/>
                    </a:ln>
                  </p:spPr>
                  <p:txBody>
                    <a:bodyPr rot="0" vert="horz" wrap="square" lIns="91440" tIns="45720" rIns="91440" bIns="45720" anchor="t" anchorCtr="0">
                      <a:spAutoFit/>
                    </a:bodyPr>
                    <a:lstStyle/>
                    <a:p>
                      <a:pPr>
                        <a:spcAft>
                          <a:spcPts val="600"/>
                        </a:spcAft>
                      </a:pPr>
                      <a:r>
                        <a:rPr lang="fr-FR" sz="1100">
                          <a:effectLst/>
                          <a:latin typeface="Arial" panose="020B0604020202020204" pitchFamily="34" charset="0"/>
                          <a:ea typeface="Times New Roman" panose="02020603050405020304" pitchFamily="18" charset="0"/>
                          <a:cs typeface="Times New Roman" panose="02020603050405020304" pitchFamily="18" charset="0"/>
                        </a:rPr>
                        <a:t>PDT</a:t>
                      </a:r>
                    </a:p>
                  </p:txBody>
                </p:sp>
              </p:grpSp>
              <p:cxnSp>
                <p:nvCxnSpPr>
                  <p:cNvPr id="43" name="Straight Connector 42"/>
                  <p:cNvCxnSpPr/>
                  <p:nvPr/>
                </p:nvCxnSpPr>
                <p:spPr>
                  <a:xfrm>
                    <a:off x="246491" y="0"/>
                    <a:ext cx="0" cy="308527"/>
                  </a:xfrm>
                  <a:prstGeom prst="line">
                    <a:avLst/>
                  </a:prstGeom>
                  <a:noFill/>
                  <a:ln w="12700" cap="flat" cmpd="sng" algn="ctr">
                    <a:solidFill>
                      <a:srgbClr val="5B9BD5"/>
                    </a:solidFill>
                    <a:prstDash val="solid"/>
                    <a:miter lim="800000"/>
                  </a:ln>
                  <a:effectLst/>
                </p:spPr>
              </p:cxnSp>
            </p:grpSp>
            <p:cxnSp>
              <p:nvCxnSpPr>
                <p:cNvPr id="46" name="Straight Connector 45"/>
                <p:cNvCxnSpPr/>
                <p:nvPr/>
              </p:nvCxnSpPr>
              <p:spPr>
                <a:xfrm>
                  <a:off x="1853565" y="4773295"/>
                  <a:ext cx="0" cy="41783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9" name="Isosceles Triangle 48"/>
                <p:cNvSpPr/>
                <p:nvPr/>
              </p:nvSpPr>
              <p:spPr>
                <a:xfrm rot="5672059">
                  <a:off x="2157412" y="3958273"/>
                  <a:ext cx="257175" cy="304800"/>
                </a:xfrm>
                <a:prstGeom prst="triangle">
                  <a:avLst/>
                </a:prstGeom>
                <a:solidFill>
                  <a:srgbClr val="5B9BD5"/>
                </a:solidFill>
                <a:ln w="12700" cap="flat" cmpd="sng" algn="ctr">
                  <a:solidFill>
                    <a:srgbClr val="5B9BD5">
                      <a:shade val="50000"/>
                    </a:srgbClr>
                  </a:solidFill>
                  <a:prstDash val="solid"/>
                  <a:miter lim="800000"/>
                </a:ln>
                <a:effectLst/>
                <a:scene3d>
                  <a:camera prst="orthographicFront">
                    <a:rot lat="0" lon="0" rev="300000"/>
                  </a:camera>
                  <a:lightRig rig="threePt" dir="t"/>
                </a:scene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0" name="Isosceles Triangle 49"/>
                <p:cNvSpPr/>
                <p:nvPr/>
              </p:nvSpPr>
              <p:spPr>
                <a:xfrm rot="5672059">
                  <a:off x="2152332" y="5059363"/>
                  <a:ext cx="257175" cy="304800"/>
                </a:xfrm>
                <a:prstGeom prst="triangle">
                  <a:avLst/>
                </a:prstGeom>
                <a:solidFill>
                  <a:srgbClr val="FF0000"/>
                </a:solidFill>
                <a:ln w="12700" cap="flat" cmpd="sng" algn="ctr">
                  <a:solidFill>
                    <a:srgbClr val="5B9BD5">
                      <a:shade val="50000"/>
                    </a:srgbClr>
                  </a:solidFill>
                  <a:prstDash val="solid"/>
                  <a:miter lim="800000"/>
                </a:ln>
                <a:effectLst/>
                <a:scene3d>
                  <a:camera prst="orthographicFront">
                    <a:rot lat="0" lon="0" rev="11100000"/>
                  </a:camera>
                  <a:lightRig rig="threePt" dir="t"/>
                </a:scene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grpSp>
      </p:grpSp>
      <p:sp>
        <p:nvSpPr>
          <p:cNvPr id="51" name="Rectangle 47"/>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2" name="Rectangle 50"/>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53" name="Rectangle 5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54" name="Rectangle 5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55" name="Rectangle 5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60" name="Picture 59"/>
          <p:cNvPicPr/>
          <p:nvPr/>
        </p:nvPicPr>
        <p:blipFill>
          <a:blip r:embed="rId2" cstate="print">
            <a:extLst>
              <a:ext uri="{28A0092B-C50C-407E-A947-70E740481C1C}">
                <a14:useLocalDpi xmlns:a14="http://schemas.microsoft.com/office/drawing/2010/main" val="0"/>
              </a:ext>
            </a:extLst>
          </a:blip>
          <a:stretch>
            <a:fillRect/>
          </a:stretch>
        </p:blipFill>
        <p:spPr>
          <a:xfrm>
            <a:off x="231849" y="3185319"/>
            <a:ext cx="1138215" cy="1707173"/>
          </a:xfrm>
          <a:prstGeom prst="rect">
            <a:avLst/>
          </a:prstGeom>
        </p:spPr>
      </p:pic>
      <p:cxnSp>
        <p:nvCxnSpPr>
          <p:cNvPr id="62" name="Straight Arrow Connector 61"/>
          <p:cNvCxnSpPr/>
          <p:nvPr/>
        </p:nvCxnSpPr>
        <p:spPr>
          <a:xfrm flipV="1">
            <a:off x="911833" y="2108229"/>
            <a:ext cx="32044" cy="1492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3" name="Picture 62"/>
          <p:cNvPicPr/>
          <p:nvPr/>
        </p:nvPicPr>
        <p:blipFill rotWithShape="1">
          <a:blip r:embed="rId3" cstate="print">
            <a:extLst>
              <a:ext uri="{28A0092B-C50C-407E-A947-70E740481C1C}">
                <a14:useLocalDpi xmlns:a14="http://schemas.microsoft.com/office/drawing/2010/main" val="0"/>
              </a:ext>
            </a:extLst>
          </a:blip>
          <a:srcRect b="28499"/>
          <a:stretch/>
        </p:blipFill>
        <p:spPr>
          <a:xfrm>
            <a:off x="1499808" y="3192479"/>
            <a:ext cx="954832" cy="1527661"/>
          </a:xfrm>
          <a:prstGeom prst="rect">
            <a:avLst/>
          </a:prstGeom>
        </p:spPr>
      </p:pic>
      <p:cxnSp>
        <p:nvCxnSpPr>
          <p:cNvPr id="66" name="Straight Arrow Connector 65"/>
          <p:cNvCxnSpPr>
            <a:stCxn id="63" idx="0"/>
            <a:endCxn id="40" idx="2"/>
          </p:cNvCxnSpPr>
          <p:nvPr/>
        </p:nvCxnSpPr>
        <p:spPr>
          <a:xfrm flipH="1" flipV="1">
            <a:off x="1370065" y="2876385"/>
            <a:ext cx="607159" cy="316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210409" y="4917705"/>
            <a:ext cx="2519416" cy="400110"/>
          </a:xfrm>
          <a:prstGeom prst="rect">
            <a:avLst/>
          </a:prstGeom>
          <a:noFill/>
        </p:spPr>
        <p:txBody>
          <a:bodyPr wrap="square" rtlCol="0">
            <a:spAutoFit/>
          </a:bodyPr>
          <a:lstStyle/>
          <a:p>
            <a:r>
              <a:rPr lang="en-US" sz="1000" dirty="0"/>
              <a:t>Differential pressure measurement </a:t>
            </a:r>
          </a:p>
          <a:p>
            <a:r>
              <a:rPr lang="en-US" sz="1000" dirty="0"/>
              <a:t>and flowrate measurement</a:t>
            </a:r>
          </a:p>
        </p:txBody>
      </p:sp>
      <p:pic>
        <p:nvPicPr>
          <p:cNvPr id="70" name="Picture 69"/>
          <p:cNvPicPr/>
          <p:nvPr/>
        </p:nvPicPr>
        <p:blipFill rotWithShape="1">
          <a:blip r:embed="rId4" cstate="print">
            <a:extLst>
              <a:ext uri="{28A0092B-C50C-407E-A947-70E740481C1C}">
                <a14:useLocalDpi xmlns:a14="http://schemas.microsoft.com/office/drawing/2010/main" val="0"/>
              </a:ext>
            </a:extLst>
          </a:blip>
          <a:srcRect l="28935" t="4900" b="6642"/>
          <a:stretch/>
        </p:blipFill>
        <p:spPr bwMode="auto">
          <a:xfrm>
            <a:off x="2609129" y="2778015"/>
            <a:ext cx="3387725" cy="1919474"/>
          </a:xfrm>
          <a:prstGeom prst="rect">
            <a:avLst/>
          </a:prstGeom>
          <a:ln>
            <a:noFill/>
          </a:ln>
          <a:extLst>
            <a:ext uri="{53640926-AAD7-44D8-BBD7-CCE9431645EC}">
              <a14:shadowObscured xmlns:a14="http://schemas.microsoft.com/office/drawing/2010/main"/>
            </a:ext>
          </a:extLst>
        </p:spPr>
      </p:pic>
      <p:sp>
        <p:nvSpPr>
          <p:cNvPr id="71" name="Text Box 2"/>
          <p:cNvSpPr txBox="1">
            <a:spLocks noChangeArrowheads="1"/>
          </p:cNvSpPr>
          <p:nvPr/>
        </p:nvSpPr>
        <p:spPr bwMode="auto">
          <a:xfrm>
            <a:off x="3494271" y="3107807"/>
            <a:ext cx="2303780" cy="246221"/>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spcAft>
                <a:spcPts val="600"/>
              </a:spcAft>
            </a:pPr>
            <a:r>
              <a:rPr lang="en-GB" sz="1000" dirty="0">
                <a:solidFill>
                  <a:srgbClr val="00B050"/>
                </a:solidFill>
                <a:ea typeface="Times New Roman" panose="02020603050405020304" pitchFamily="18" charset="0"/>
                <a:cs typeface="Times New Roman" panose="02020603050405020304" pitchFamily="18" charset="0"/>
              </a:rPr>
              <a:t>Normal</a:t>
            </a:r>
            <a:r>
              <a:rPr lang="en-GB" sz="100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ized flow rate (corrected)</a:t>
            </a:r>
            <a:endParaRPr lang="fr-FR" sz="10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72" name="Text Box 2"/>
          <p:cNvSpPr txBox="1">
            <a:spLocks noChangeArrowheads="1"/>
          </p:cNvSpPr>
          <p:nvPr/>
        </p:nvSpPr>
        <p:spPr bwMode="auto">
          <a:xfrm>
            <a:off x="3236965" y="3622356"/>
            <a:ext cx="1405972" cy="246221"/>
          </a:xfrm>
          <a:prstGeom prst="rect">
            <a:avLst/>
          </a:prstGeom>
          <a:noFill/>
          <a:ln w="9525">
            <a:noFill/>
            <a:miter lim="800000"/>
            <a:headEnd/>
            <a:tailEnd/>
          </a:ln>
        </p:spPr>
        <p:txBody>
          <a:bodyPr rot="0" vert="horz" wrap="square" lIns="91440" tIns="45720" rIns="91440" bIns="45720" anchor="t" anchorCtr="0">
            <a:spAutoFit/>
          </a:bodyPr>
          <a:lstStyle/>
          <a:p>
            <a:pPr>
              <a:spcAft>
                <a:spcPts val="600"/>
              </a:spcAft>
            </a:pPr>
            <a:r>
              <a:rPr lang="en-GB" sz="100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Measured flow rate</a:t>
            </a:r>
            <a:endParaRPr lang="fr-FR" sz="10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73" name="Text Box 2"/>
          <p:cNvSpPr txBox="1">
            <a:spLocks noChangeArrowheads="1"/>
          </p:cNvSpPr>
          <p:nvPr/>
        </p:nvSpPr>
        <p:spPr bwMode="auto">
          <a:xfrm>
            <a:off x="2802643" y="3024188"/>
            <a:ext cx="644932" cy="230832"/>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spcAft>
                <a:spcPts val="60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CELL30</a:t>
            </a:r>
            <a:endParaRPr lang="fr-FR" sz="9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74" name="TextBox 73"/>
          <p:cNvSpPr txBox="1"/>
          <p:nvPr/>
        </p:nvSpPr>
        <p:spPr>
          <a:xfrm>
            <a:off x="2472115" y="4656733"/>
            <a:ext cx="3524739" cy="923330"/>
          </a:xfrm>
          <a:prstGeom prst="rect">
            <a:avLst/>
          </a:prstGeom>
          <a:noFill/>
        </p:spPr>
        <p:txBody>
          <a:bodyPr wrap="square" rtlCol="0">
            <a:spAutoFit/>
          </a:bodyPr>
          <a:lstStyle/>
          <a:p>
            <a:r>
              <a:rPr lang="en-GB" sz="1200" dirty="0"/>
              <a:t>The system has a sensitivity of less than 1l/m (on the blue curve, we can see a variation of 0.4l in 21 days or 0.3% over the concerned period) </a:t>
            </a:r>
            <a:endParaRPr lang="fr-FR" sz="1200" dirty="0"/>
          </a:p>
          <a:p>
            <a:endParaRPr lang="fr-FR" dirty="0"/>
          </a:p>
        </p:txBody>
      </p:sp>
      <p:sp>
        <p:nvSpPr>
          <p:cNvPr id="75" name="Text Box 2"/>
          <p:cNvSpPr txBox="1">
            <a:spLocks noChangeArrowheads="1"/>
          </p:cNvSpPr>
          <p:nvPr/>
        </p:nvSpPr>
        <p:spPr bwMode="auto">
          <a:xfrm>
            <a:off x="3173313" y="1772009"/>
            <a:ext cx="74026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Magnets</a:t>
            </a:r>
            <a:endParaRPr kumimoji="0" lang="en-GB" altLang="fr-FR" sz="1800" b="0" i="0" u="none" strike="noStrike" cap="none" normalizeH="0" baseline="0" dirty="0">
              <a:ln>
                <a:noFill/>
              </a:ln>
              <a:solidFill>
                <a:schemeClr val="tx1"/>
              </a:solidFill>
              <a:effectLst/>
              <a:latin typeface="Arial" panose="020B0604020202020204" pitchFamily="34" charset="0"/>
            </a:endParaRPr>
          </a:p>
        </p:txBody>
      </p:sp>
      <p:cxnSp>
        <p:nvCxnSpPr>
          <p:cNvPr id="77" name="Straight Arrow Connector 76"/>
          <p:cNvCxnSpPr>
            <a:stCxn id="75" idx="1"/>
            <a:endCxn id="21" idx="3"/>
          </p:cNvCxnSpPr>
          <p:nvPr/>
        </p:nvCxnSpPr>
        <p:spPr>
          <a:xfrm flipH="1">
            <a:off x="2849613" y="1902814"/>
            <a:ext cx="323700" cy="80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75" idx="3"/>
            <a:endCxn id="17" idx="1"/>
          </p:cNvCxnSpPr>
          <p:nvPr/>
        </p:nvCxnSpPr>
        <p:spPr>
          <a:xfrm>
            <a:off x="3913574" y="1902814"/>
            <a:ext cx="233270" cy="84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230969" y="2876385"/>
            <a:ext cx="2733644" cy="861774"/>
          </a:xfrm>
          <a:prstGeom prst="rect">
            <a:avLst/>
          </a:prstGeom>
          <a:noFill/>
        </p:spPr>
        <p:txBody>
          <a:bodyPr wrap="square" rtlCol="0">
            <a:spAutoFit/>
          </a:bodyPr>
          <a:lstStyle/>
          <a:p>
            <a:r>
              <a:rPr lang="en-US" sz="1000" dirty="0"/>
              <a:t>Delivery problem (pressure sensor) -</a:t>
            </a:r>
          </a:p>
          <a:p>
            <a:pPr marL="171450" indent="-171450">
              <a:buFontTx/>
              <a:buChar char="-"/>
            </a:pPr>
            <a:r>
              <a:rPr lang="en-US" sz="1000" dirty="0"/>
              <a:t>11 systems are operational today</a:t>
            </a:r>
          </a:p>
          <a:p>
            <a:pPr marL="171450" indent="-171450">
              <a:buFontTx/>
              <a:buChar char="-"/>
            </a:pPr>
            <a:r>
              <a:rPr lang="en-US" sz="1000" dirty="0"/>
              <a:t>21 systems for the first semester 2023</a:t>
            </a:r>
          </a:p>
          <a:p>
            <a:pPr marL="171450" indent="-171450">
              <a:buFontTx/>
              <a:buChar char="-"/>
            </a:pPr>
            <a:r>
              <a:rPr lang="en-US" sz="1000" dirty="0"/>
              <a:t>32 systems for January 2024</a:t>
            </a:r>
          </a:p>
          <a:p>
            <a:pPr marL="171450" indent="-171450">
              <a:buFontTx/>
              <a:buChar char="-"/>
            </a:pPr>
            <a:endParaRPr lang="en-US" sz="1000" dirty="0"/>
          </a:p>
        </p:txBody>
      </p:sp>
      <p:sp>
        <p:nvSpPr>
          <p:cNvPr id="81" name="TextBox 80"/>
          <p:cNvSpPr txBox="1"/>
          <p:nvPr/>
        </p:nvSpPr>
        <p:spPr>
          <a:xfrm>
            <a:off x="6300192" y="3793604"/>
            <a:ext cx="2736304" cy="1200329"/>
          </a:xfrm>
          <a:prstGeom prst="rect">
            <a:avLst/>
          </a:prstGeom>
          <a:noFill/>
        </p:spPr>
        <p:txBody>
          <a:bodyPr wrap="square" rtlCol="0">
            <a:spAutoFit/>
          </a:bodyPr>
          <a:lstStyle/>
          <a:p>
            <a:r>
              <a:rPr lang="en-US" b="1" dirty="0"/>
              <a:t>This system makes it possible to anticipate the fouling of a control valve to absorber </a:t>
            </a:r>
          </a:p>
        </p:txBody>
      </p:sp>
    </p:spTree>
    <p:extLst>
      <p:ext uri="{BB962C8B-B14F-4D97-AF65-F5344CB8AC3E}">
        <p14:creationId xmlns:p14="http://schemas.microsoft.com/office/powerpoint/2010/main" val="1826763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Improvement of the « SRE » machine cooling network</a:t>
            </a:r>
            <a:endParaRPr lang="fr-FR" dirty="0"/>
          </a:p>
        </p:txBody>
      </p:sp>
      <p:sp>
        <p:nvSpPr>
          <p:cNvPr id="3" name="Footer Placeholder 2"/>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sp>
        <p:nvSpPr>
          <p:cNvPr id="4" name="TextBox 3"/>
          <p:cNvSpPr txBox="1"/>
          <p:nvPr/>
        </p:nvSpPr>
        <p:spPr>
          <a:xfrm>
            <a:off x="395536" y="697260"/>
            <a:ext cx="8064896" cy="4278094"/>
          </a:xfrm>
          <a:prstGeom prst="rect">
            <a:avLst/>
          </a:prstGeom>
          <a:noFill/>
        </p:spPr>
        <p:txBody>
          <a:bodyPr wrap="square" rtlCol="0">
            <a:spAutoFit/>
          </a:bodyPr>
          <a:lstStyle/>
          <a:p>
            <a:r>
              <a:rPr lang="en-US" sz="1600" dirty="0"/>
              <a:t>To resume, many actions have been performed:</a:t>
            </a:r>
          </a:p>
          <a:p>
            <a:pPr marL="285750" indent="-285750">
              <a:buFont typeface="Arial" panose="020B0604020202020204" pitchFamily="34" charset="0"/>
              <a:buChar char="•"/>
            </a:pPr>
            <a:r>
              <a:rPr lang="en-US" sz="1600" dirty="0"/>
              <a:t>Filtration improvement</a:t>
            </a:r>
          </a:p>
          <a:p>
            <a:pPr marL="285750" indent="-285750">
              <a:buFont typeface="Arial" panose="020B0604020202020204" pitchFamily="34" charset="0"/>
              <a:buChar char="•"/>
            </a:pPr>
            <a:r>
              <a:rPr lang="en-US" sz="1600" dirty="0"/>
              <a:t>Removal of dissolved oxygen</a:t>
            </a:r>
          </a:p>
          <a:p>
            <a:pPr marL="285750" indent="-285750">
              <a:buFont typeface="Arial" panose="020B0604020202020204" pitchFamily="34" charset="0"/>
              <a:buChar char="•"/>
            </a:pPr>
            <a:r>
              <a:rPr lang="en-US" sz="1600" dirty="0"/>
              <a:t>Improvement of the organization of maintenance and testing</a:t>
            </a:r>
          </a:p>
          <a:p>
            <a:pPr marL="285750" indent="-285750">
              <a:buFont typeface="Arial" panose="020B0604020202020204" pitchFamily="34" charset="0"/>
              <a:buChar char="•"/>
            </a:pPr>
            <a:r>
              <a:rPr lang="en-US" sz="1600" dirty="0"/>
              <a:t>Setting of water quality indicator (clogging test, cooper and particles analysis, corrosion follow-up).</a:t>
            </a:r>
          </a:p>
          <a:p>
            <a:pPr marL="285750" indent="-285750">
              <a:buFont typeface="Arial" panose="020B0604020202020204" pitchFamily="34" charset="0"/>
              <a:buChar char="•"/>
            </a:pPr>
            <a:r>
              <a:rPr lang="en-US" sz="1600" dirty="0"/>
              <a:t>Continuous measurement of the SRE flow on each cell</a:t>
            </a:r>
          </a:p>
          <a:p>
            <a:endParaRPr lang="en-US" sz="1600" dirty="0"/>
          </a:p>
          <a:p>
            <a:r>
              <a:rPr lang="en-US" sz="1600" dirty="0"/>
              <a:t>We can observe  that:</a:t>
            </a:r>
          </a:p>
          <a:p>
            <a:pPr marL="285750" indent="-285750">
              <a:buFont typeface="Arial" panose="020B0604020202020204" pitchFamily="34" charset="0"/>
              <a:buChar char="•"/>
            </a:pPr>
            <a:r>
              <a:rPr lang="en-US" sz="1600" dirty="0"/>
              <a:t>The copper level is low</a:t>
            </a:r>
          </a:p>
          <a:p>
            <a:pPr marL="285750" indent="-285750">
              <a:buFont typeface="Arial" panose="020B0604020202020204" pitchFamily="34" charset="0"/>
              <a:buChar char="•"/>
            </a:pPr>
            <a:r>
              <a:rPr lang="en-US" sz="1600" dirty="0"/>
              <a:t>The deposits on small restrictions disappeared during several months, but reappeared, then disappeared again. Unfortunately, we do not yest have a clear explanation about this phenomena. </a:t>
            </a:r>
          </a:p>
          <a:p>
            <a:pPr marL="285750" indent="-285750">
              <a:buFont typeface="Arial" panose="020B0604020202020204" pitchFamily="34" charset="0"/>
              <a:buChar char="•"/>
            </a:pPr>
            <a:r>
              <a:rPr lang="en-US" sz="1600" dirty="0">
                <a:solidFill>
                  <a:srgbClr val="00B050"/>
                </a:solidFill>
              </a:rPr>
              <a:t>The capacity for corrective actions and anticipation has been improved.</a:t>
            </a:r>
          </a:p>
          <a:p>
            <a:endParaRPr lang="en-US" sz="1600" dirty="0"/>
          </a:p>
          <a:p>
            <a:r>
              <a:rPr lang="en-US" sz="1600" dirty="0"/>
              <a:t>We continue the analysis and improvements of the cooling system.</a:t>
            </a:r>
          </a:p>
          <a:p>
            <a:r>
              <a:rPr lang="en-US" sz="1600" dirty="0"/>
              <a:t>A complete report will done for 2024 after 1 Year of operation.</a:t>
            </a:r>
          </a:p>
        </p:txBody>
      </p:sp>
    </p:spTree>
    <p:extLst>
      <p:ext uri="{BB962C8B-B14F-4D97-AF65-F5344CB8AC3E}">
        <p14:creationId xmlns:p14="http://schemas.microsoft.com/office/powerpoint/2010/main" val="1041457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HVAC and fluids activities</a:t>
            </a:r>
            <a:endParaRPr lang="en-GB" dirty="0"/>
          </a:p>
        </p:txBody>
      </p:sp>
      <p:sp>
        <p:nvSpPr>
          <p:cNvPr id="3" name="Content Placeholder 2"/>
          <p:cNvSpPr>
            <a:spLocks noGrp="1"/>
          </p:cNvSpPr>
          <p:nvPr>
            <p:ph idx="1"/>
          </p:nvPr>
        </p:nvSpPr>
        <p:spPr>
          <a:xfrm>
            <a:off x="727075" y="804863"/>
            <a:ext cx="4853037" cy="1764605"/>
          </a:xfrm>
          <a:ln>
            <a:solidFill>
              <a:srgbClr val="4E5B99"/>
            </a:solidFill>
          </a:ln>
        </p:spPr>
        <p:txBody>
          <a:bodyPr/>
          <a:lstStyle/>
          <a:p>
            <a:pPr algn="ctr"/>
            <a:r>
              <a:rPr lang="en-US" u="sng" dirty="0">
                <a:solidFill>
                  <a:schemeClr val="tx1"/>
                </a:solidFill>
              </a:rPr>
              <a:t>HVAC and Fluids activities</a:t>
            </a:r>
          </a:p>
          <a:p>
            <a:pPr algn="ctr"/>
            <a:r>
              <a:rPr lang="en-US" dirty="0">
                <a:solidFill>
                  <a:schemeClr val="tx1"/>
                </a:solidFill>
              </a:rPr>
              <a:t>Liquid Nitrogen for the machine</a:t>
            </a:r>
          </a:p>
          <a:p>
            <a:pPr algn="ctr"/>
            <a:r>
              <a:rPr lang="en-US" dirty="0">
                <a:solidFill>
                  <a:schemeClr val="tx1"/>
                </a:solidFill>
              </a:rPr>
              <a:t>Status</a:t>
            </a:r>
          </a:p>
          <a:p>
            <a:pPr algn="ctr"/>
            <a:r>
              <a:rPr lang="en-US" dirty="0">
                <a:solidFill>
                  <a:schemeClr val="tx1"/>
                </a:solidFill>
              </a:rPr>
              <a:t>Perspective for the forthcoming years</a:t>
            </a:r>
          </a:p>
        </p:txBody>
      </p:sp>
      <p:sp>
        <p:nvSpPr>
          <p:cNvPr id="4" name="Footer Placeholder 3"/>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2717"/>
          <a:stretch/>
        </p:blipFill>
        <p:spPr>
          <a:xfrm>
            <a:off x="5898541" y="709915"/>
            <a:ext cx="2273859" cy="3515737"/>
          </a:xfrm>
          <a:prstGeom prst="rect">
            <a:avLst/>
          </a:prstGeom>
        </p:spPr>
      </p:pic>
    </p:spTree>
    <p:extLst>
      <p:ext uri="{BB962C8B-B14F-4D97-AF65-F5344CB8AC3E}">
        <p14:creationId xmlns:p14="http://schemas.microsoft.com/office/powerpoint/2010/main" val="2379795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577DD8-6BF8-40DF-9147-816444CAA67A}"/>
              </a:ext>
            </a:extLst>
          </p:cNvPr>
          <p:cNvSpPr>
            <a:spLocks noGrp="1"/>
          </p:cNvSpPr>
          <p:nvPr>
            <p:ph type="title"/>
          </p:nvPr>
        </p:nvSpPr>
        <p:spPr/>
        <p:txBody>
          <a:bodyPr/>
          <a:lstStyle/>
          <a:p>
            <a:r>
              <a:rPr lang="en-US" dirty="0"/>
              <a:t>LN 2 Supply – technical zone – general view - reminder</a:t>
            </a:r>
          </a:p>
        </p:txBody>
      </p:sp>
      <p:sp>
        <p:nvSpPr>
          <p:cNvPr id="3" name="Footer Placeholder 2"/>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908" y="1481987"/>
            <a:ext cx="3619948" cy="3567059"/>
          </a:xfrm>
          <a:prstGeom prst="rect">
            <a:avLst/>
          </a:prstGeom>
        </p:spPr>
      </p:pic>
      <p:sp>
        <p:nvSpPr>
          <p:cNvPr id="6" name="TextBox 5"/>
          <p:cNvSpPr txBox="1"/>
          <p:nvPr/>
        </p:nvSpPr>
        <p:spPr>
          <a:xfrm>
            <a:off x="5306329" y="2434520"/>
            <a:ext cx="1656184" cy="830997"/>
          </a:xfrm>
          <a:prstGeom prst="rect">
            <a:avLst/>
          </a:prstGeom>
          <a:noFill/>
        </p:spPr>
        <p:txBody>
          <a:bodyPr wrap="square" rtlCol="0">
            <a:spAutoFit/>
          </a:bodyPr>
          <a:lstStyle/>
          <a:p>
            <a:r>
              <a:rPr lang="en-US" sz="1200" b="1" dirty="0">
                <a:solidFill>
                  <a:schemeClr val="accent6">
                    <a:lumMod val="50000"/>
                  </a:schemeClr>
                </a:solidFill>
              </a:rPr>
              <a:t>LN 2 main network in technical zone</a:t>
            </a:r>
          </a:p>
          <a:p>
            <a:r>
              <a:rPr lang="en-US" sz="1200" b="1" dirty="0">
                <a:solidFill>
                  <a:schemeClr val="accent6">
                    <a:lumMod val="50000"/>
                  </a:schemeClr>
                </a:solidFill>
              </a:rPr>
              <a:t>Finished October 2018</a:t>
            </a:r>
          </a:p>
        </p:txBody>
      </p:sp>
      <p:cxnSp>
        <p:nvCxnSpPr>
          <p:cNvPr id="8" name="Straight Arrow Connector 7"/>
          <p:cNvCxnSpPr/>
          <p:nvPr/>
        </p:nvCxnSpPr>
        <p:spPr>
          <a:xfrm flipH="1">
            <a:off x="5343171" y="3053998"/>
            <a:ext cx="794786" cy="6111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04856" y="930185"/>
            <a:ext cx="1872208" cy="276999"/>
          </a:xfrm>
          <a:prstGeom prst="rect">
            <a:avLst/>
          </a:prstGeom>
          <a:noFill/>
        </p:spPr>
        <p:txBody>
          <a:bodyPr wrap="square" rtlCol="0">
            <a:spAutoFit/>
          </a:bodyPr>
          <a:lstStyle/>
          <a:p>
            <a:r>
              <a:rPr lang="en-US" sz="1200" b="1" dirty="0">
                <a:solidFill>
                  <a:schemeClr val="accent6">
                    <a:lumMod val="50000"/>
                  </a:schemeClr>
                </a:solidFill>
              </a:rPr>
              <a:t>3 supply tanks</a:t>
            </a:r>
          </a:p>
        </p:txBody>
      </p:sp>
      <p:cxnSp>
        <p:nvCxnSpPr>
          <p:cNvPr id="13" name="Straight Arrow Connector 12"/>
          <p:cNvCxnSpPr/>
          <p:nvPr/>
        </p:nvCxnSpPr>
        <p:spPr>
          <a:xfrm flipH="1">
            <a:off x="3903797" y="1468512"/>
            <a:ext cx="1765488" cy="27681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709520" y="1445253"/>
            <a:ext cx="959765" cy="9413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0"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3829" y="2319284"/>
            <a:ext cx="1887058" cy="1061471"/>
          </a:xfrm>
          <a:prstGeom prst="rect">
            <a:avLst/>
          </a:prstGeom>
        </p:spPr>
      </p:pic>
      <p:sp>
        <p:nvSpPr>
          <p:cNvPr id="22" name="TextBox 21"/>
          <p:cNvSpPr txBox="1"/>
          <p:nvPr/>
        </p:nvSpPr>
        <p:spPr>
          <a:xfrm>
            <a:off x="100372" y="597957"/>
            <a:ext cx="5108802" cy="1323439"/>
          </a:xfrm>
          <a:prstGeom prst="rect">
            <a:avLst/>
          </a:prstGeom>
          <a:noFill/>
        </p:spPr>
        <p:txBody>
          <a:bodyPr wrap="square" rtlCol="0">
            <a:spAutoFit/>
          </a:bodyPr>
          <a:lstStyle/>
          <a:p>
            <a:r>
              <a:rPr lang="en-US" sz="1600" dirty="0"/>
              <a:t>The Liquid Nitrogen supply has 4 parts :</a:t>
            </a:r>
          </a:p>
          <a:p>
            <a:pPr marL="342900" indent="-342900">
              <a:buFont typeface="+mj-lt"/>
              <a:buAutoNum type="arabicPeriod"/>
            </a:pPr>
            <a:r>
              <a:rPr lang="en-US" sz="1600" dirty="0"/>
              <a:t>LN2 storage (tanks): 2 x 50 000 + 1x10 000 Liters</a:t>
            </a:r>
          </a:p>
          <a:p>
            <a:pPr marL="342900" indent="-342900">
              <a:buFont typeface="+mj-lt"/>
              <a:buAutoNum type="arabicPeriod"/>
            </a:pPr>
            <a:r>
              <a:rPr lang="en-US" sz="1600" dirty="0"/>
              <a:t>Main network (ring in the technical zone)</a:t>
            </a:r>
          </a:p>
          <a:p>
            <a:pPr marL="342900" indent="-342900">
              <a:buFont typeface="+mj-lt"/>
              <a:buAutoNum type="arabicPeriod"/>
            </a:pPr>
            <a:r>
              <a:rPr lang="en-US" sz="1600" dirty="0"/>
              <a:t>Transfer line with phase separator</a:t>
            </a:r>
          </a:p>
          <a:p>
            <a:pPr marL="342900" indent="-342900">
              <a:buFont typeface="+mj-lt"/>
              <a:buAutoNum type="arabicPeriod"/>
            </a:pPr>
            <a:r>
              <a:rPr lang="en-US" sz="1600" dirty="0"/>
              <a:t>Closed loop </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12717"/>
          <a:stretch/>
        </p:blipFill>
        <p:spPr>
          <a:xfrm>
            <a:off x="7149438" y="709915"/>
            <a:ext cx="1022962" cy="158165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7380" y="3504934"/>
            <a:ext cx="1401178" cy="1860939"/>
          </a:xfrm>
          <a:prstGeom prst="rect">
            <a:avLst/>
          </a:prstGeom>
        </p:spPr>
      </p:pic>
      <p:sp>
        <p:nvSpPr>
          <p:cNvPr id="23" name="TextBox 22"/>
          <p:cNvSpPr txBox="1"/>
          <p:nvPr/>
        </p:nvSpPr>
        <p:spPr>
          <a:xfrm>
            <a:off x="5147644" y="3927573"/>
            <a:ext cx="1814869" cy="830997"/>
          </a:xfrm>
          <a:prstGeom prst="rect">
            <a:avLst/>
          </a:prstGeom>
          <a:noFill/>
        </p:spPr>
        <p:txBody>
          <a:bodyPr wrap="square" rtlCol="0">
            <a:spAutoFit/>
          </a:bodyPr>
          <a:lstStyle/>
          <a:p>
            <a:r>
              <a:rPr lang="en-US" sz="1200" b="1" dirty="0">
                <a:solidFill>
                  <a:schemeClr val="accent6">
                    <a:lumMod val="50000"/>
                  </a:schemeClr>
                </a:solidFill>
              </a:rPr>
              <a:t>Transfer line between main network and Cryocooler (in front of the cell) </a:t>
            </a:r>
          </a:p>
        </p:txBody>
      </p:sp>
      <p:cxnSp>
        <p:nvCxnSpPr>
          <p:cNvPr id="24" name="Straight Arrow Connector 23"/>
          <p:cNvCxnSpPr/>
          <p:nvPr/>
        </p:nvCxnSpPr>
        <p:spPr>
          <a:xfrm flipH="1">
            <a:off x="5051635" y="4213819"/>
            <a:ext cx="220257" cy="937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368" y="2319284"/>
            <a:ext cx="1059743" cy="1407471"/>
          </a:xfrm>
          <a:prstGeom prst="rect">
            <a:avLst/>
          </a:prstGeom>
        </p:spPr>
      </p:pic>
      <p:sp>
        <p:nvSpPr>
          <p:cNvPr id="29" name="TextBox 28"/>
          <p:cNvSpPr txBox="1"/>
          <p:nvPr/>
        </p:nvSpPr>
        <p:spPr>
          <a:xfrm>
            <a:off x="288283" y="3728656"/>
            <a:ext cx="1875393" cy="646331"/>
          </a:xfrm>
          <a:prstGeom prst="rect">
            <a:avLst/>
          </a:prstGeom>
          <a:noFill/>
        </p:spPr>
        <p:txBody>
          <a:bodyPr wrap="square" rtlCol="0">
            <a:spAutoFit/>
          </a:bodyPr>
          <a:lstStyle/>
          <a:p>
            <a:r>
              <a:rPr lang="en-US" sz="1200" b="1" dirty="0">
                <a:solidFill>
                  <a:schemeClr val="accent6">
                    <a:lumMod val="50000"/>
                  </a:schemeClr>
                </a:solidFill>
              </a:rPr>
              <a:t>Closed loop between Cryocooler and Undulator</a:t>
            </a:r>
          </a:p>
        </p:txBody>
      </p:sp>
      <p:sp>
        <p:nvSpPr>
          <p:cNvPr id="7" name="TextBox 6"/>
          <p:cNvSpPr txBox="1"/>
          <p:nvPr/>
        </p:nvSpPr>
        <p:spPr>
          <a:xfrm>
            <a:off x="5927278" y="657904"/>
            <a:ext cx="504056" cy="369332"/>
          </a:xfrm>
          <a:prstGeom prst="rect">
            <a:avLst/>
          </a:prstGeom>
          <a:noFill/>
        </p:spPr>
        <p:txBody>
          <a:bodyPr wrap="square" rtlCol="0">
            <a:spAutoFit/>
          </a:bodyPr>
          <a:lstStyle/>
          <a:p>
            <a:r>
              <a:rPr lang="fr-FR" dirty="0"/>
              <a:t>-1-</a:t>
            </a:r>
            <a:endParaRPr lang="en-GB" dirty="0"/>
          </a:p>
        </p:txBody>
      </p:sp>
      <p:sp>
        <p:nvSpPr>
          <p:cNvPr id="19" name="TextBox 18"/>
          <p:cNvSpPr txBox="1"/>
          <p:nvPr/>
        </p:nvSpPr>
        <p:spPr>
          <a:xfrm>
            <a:off x="5791121" y="2144044"/>
            <a:ext cx="504056" cy="369332"/>
          </a:xfrm>
          <a:prstGeom prst="rect">
            <a:avLst/>
          </a:prstGeom>
          <a:noFill/>
        </p:spPr>
        <p:txBody>
          <a:bodyPr wrap="square" rtlCol="0">
            <a:spAutoFit/>
          </a:bodyPr>
          <a:lstStyle/>
          <a:p>
            <a:r>
              <a:rPr lang="fr-FR" dirty="0"/>
              <a:t>-2-</a:t>
            </a:r>
            <a:endParaRPr lang="en-GB" dirty="0"/>
          </a:p>
        </p:txBody>
      </p:sp>
      <p:sp>
        <p:nvSpPr>
          <p:cNvPr id="21" name="TextBox 20"/>
          <p:cNvSpPr txBox="1"/>
          <p:nvPr/>
        </p:nvSpPr>
        <p:spPr>
          <a:xfrm>
            <a:off x="5811843" y="3562611"/>
            <a:ext cx="504056" cy="369332"/>
          </a:xfrm>
          <a:prstGeom prst="rect">
            <a:avLst/>
          </a:prstGeom>
          <a:noFill/>
        </p:spPr>
        <p:txBody>
          <a:bodyPr wrap="square" rtlCol="0">
            <a:spAutoFit/>
          </a:bodyPr>
          <a:lstStyle/>
          <a:p>
            <a:r>
              <a:rPr lang="fr-FR" dirty="0"/>
              <a:t>-3-</a:t>
            </a:r>
            <a:endParaRPr lang="en-GB" dirty="0"/>
          </a:p>
        </p:txBody>
      </p:sp>
      <p:sp>
        <p:nvSpPr>
          <p:cNvPr id="25" name="TextBox 24"/>
          <p:cNvSpPr txBox="1"/>
          <p:nvPr/>
        </p:nvSpPr>
        <p:spPr>
          <a:xfrm>
            <a:off x="792466" y="1971905"/>
            <a:ext cx="504056" cy="369332"/>
          </a:xfrm>
          <a:prstGeom prst="rect">
            <a:avLst/>
          </a:prstGeom>
          <a:noFill/>
        </p:spPr>
        <p:txBody>
          <a:bodyPr wrap="square" rtlCol="0">
            <a:spAutoFit/>
          </a:bodyPr>
          <a:lstStyle/>
          <a:p>
            <a:r>
              <a:rPr lang="fr-FR" dirty="0"/>
              <a:t>-4-</a:t>
            </a:r>
            <a:endParaRPr lang="en-GB" dirty="0"/>
          </a:p>
        </p:txBody>
      </p:sp>
      <p:cxnSp>
        <p:nvCxnSpPr>
          <p:cNvPr id="9" name="Straight Arrow Connector 16">
            <a:extLst>
              <a:ext uri="{FF2B5EF4-FFF2-40B4-BE49-F238E27FC236}">
                <a16:creationId xmlns:a16="http://schemas.microsoft.com/office/drawing/2014/main" id="{FADDA96F-9066-7831-5D43-D91B57B805BF}"/>
              </a:ext>
            </a:extLst>
          </p:cNvPr>
          <p:cNvCxnSpPr>
            <a:cxnSpLocks/>
          </p:cNvCxnSpPr>
          <p:nvPr/>
        </p:nvCxnSpPr>
        <p:spPr>
          <a:xfrm flipH="1">
            <a:off x="3276647" y="1477819"/>
            <a:ext cx="2363311" cy="6146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858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577DD8-6BF8-40DF-9147-816444CAA67A}"/>
              </a:ext>
            </a:extLst>
          </p:cNvPr>
          <p:cNvSpPr>
            <a:spLocks noGrp="1"/>
          </p:cNvSpPr>
          <p:nvPr>
            <p:ph type="title"/>
          </p:nvPr>
        </p:nvSpPr>
        <p:spPr/>
        <p:txBody>
          <a:bodyPr/>
          <a:lstStyle/>
          <a:p>
            <a:r>
              <a:rPr lang="fr-FR" dirty="0" err="1"/>
              <a:t>Outline</a:t>
            </a:r>
            <a:endParaRPr lang="fr-FR" dirty="0"/>
          </a:p>
        </p:txBody>
      </p:sp>
      <p:sp>
        <p:nvSpPr>
          <p:cNvPr id="6" name="Espace réservé du contenu 5">
            <a:extLst>
              <a:ext uri="{FF2B5EF4-FFF2-40B4-BE49-F238E27FC236}">
                <a16:creationId xmlns:a16="http://schemas.microsoft.com/office/drawing/2014/main" id="{918E341A-20CB-44AD-8D2E-0237F3F10449}"/>
              </a:ext>
            </a:extLst>
          </p:cNvPr>
          <p:cNvSpPr>
            <a:spLocks noGrp="1"/>
          </p:cNvSpPr>
          <p:nvPr>
            <p:ph idx="1"/>
          </p:nvPr>
        </p:nvSpPr>
        <p:spPr>
          <a:xfrm>
            <a:off x="323527" y="868930"/>
            <a:ext cx="8641085" cy="4332287"/>
          </a:xfrm>
        </p:spPr>
        <p:txBody>
          <a:bodyPr/>
          <a:lstStyle/>
          <a:p>
            <a:pPr marL="228600" indent="-228600">
              <a:buFont typeface="+mj-lt"/>
              <a:buAutoNum type="arabicPeriod"/>
            </a:pPr>
            <a:r>
              <a:rPr lang="en-US" sz="1200" dirty="0">
                <a:solidFill>
                  <a:schemeClr val="tx1"/>
                </a:solidFill>
              </a:rPr>
              <a:t>Construction and building maintenance activities</a:t>
            </a:r>
          </a:p>
          <a:p>
            <a:pPr marL="228600" indent="-228600">
              <a:buFont typeface="+mj-lt"/>
              <a:buAutoNum type="arabicPeriod"/>
            </a:pPr>
            <a:r>
              <a:rPr lang="en-US" sz="1200" dirty="0">
                <a:solidFill>
                  <a:schemeClr val="tx1"/>
                </a:solidFill>
              </a:rPr>
              <a:t>Electrical activities</a:t>
            </a:r>
          </a:p>
          <a:p>
            <a:pPr marL="228600" indent="-228600">
              <a:buFont typeface="+mj-lt"/>
              <a:buAutoNum type="arabicPeriod"/>
            </a:pPr>
            <a:r>
              <a:rPr lang="en-US" sz="1200" dirty="0">
                <a:solidFill>
                  <a:schemeClr val="tx1"/>
                </a:solidFill>
              </a:rPr>
              <a:t>HVAC and Fluids activities</a:t>
            </a:r>
          </a:p>
          <a:p>
            <a:pPr marL="228600" indent="-228600">
              <a:buFont typeface="+mj-lt"/>
              <a:buAutoNum type="arabicPeriod"/>
            </a:pPr>
            <a:r>
              <a:rPr lang="en-US" sz="1200" dirty="0">
                <a:solidFill>
                  <a:schemeClr val="tx1"/>
                </a:solidFill>
              </a:rPr>
              <a:t>Projects for ASD</a:t>
            </a:r>
          </a:p>
          <a:p>
            <a:pPr marL="228600" indent="-228600">
              <a:buFont typeface="+mj-lt"/>
              <a:buAutoNum type="arabicPeriod"/>
            </a:pPr>
            <a:r>
              <a:rPr lang="en-US" sz="1200" dirty="0">
                <a:solidFill>
                  <a:schemeClr val="tx1"/>
                </a:solidFill>
              </a:rPr>
              <a:t>Report on Infrastructure projects </a:t>
            </a:r>
            <a:r>
              <a:rPr lang="en-US" sz="900" dirty="0">
                <a:solidFill>
                  <a:schemeClr val="tx1"/>
                </a:solidFill>
              </a:rPr>
              <a:t>(</a:t>
            </a:r>
            <a:r>
              <a:rPr lang="fr-FR" sz="900" b="0" dirty="0">
                <a:solidFill>
                  <a:schemeClr val="tx1"/>
                </a:solidFill>
                <a:latin typeface="Arial" panose="020B0604020202020204" pitchFamily="34" charset="0"/>
                <a:ea typeface="Calibri" panose="020F0502020204030204" pitchFamily="34" charset="0"/>
              </a:rPr>
              <a:t>Long </a:t>
            </a:r>
            <a:r>
              <a:rPr lang="fr-FR" sz="900" b="0" dirty="0" err="1">
                <a:solidFill>
                  <a:schemeClr val="tx1"/>
                </a:solidFill>
                <a:latin typeface="Arial" panose="020B0604020202020204" pitchFamily="34" charset="0"/>
                <a:ea typeface="Calibri" panose="020F0502020204030204" pitchFamily="34" charset="0"/>
              </a:rPr>
              <a:t>term</a:t>
            </a:r>
            <a:r>
              <a:rPr lang="fr-FR" sz="900" b="0" dirty="0">
                <a:solidFill>
                  <a:schemeClr val="tx1"/>
                </a:solidFill>
                <a:latin typeface="Arial" panose="020B0604020202020204" pitchFamily="34" charset="0"/>
                <a:ea typeface="Calibri" panose="020F0502020204030204" pitchFamily="34" charset="0"/>
              </a:rPr>
              <a:t> maintenance plan - </a:t>
            </a:r>
            <a:r>
              <a:rPr lang="en-GB" sz="900" b="0" dirty="0">
                <a:solidFill>
                  <a:schemeClr val="tx1"/>
                </a:solidFill>
              </a:rPr>
              <a:t>Building sustainability - Reduction of energy consumption - Carbon footprint reduction)</a:t>
            </a:r>
          </a:p>
          <a:p>
            <a:pPr marL="228600" indent="-228600">
              <a:buFont typeface="+mj-lt"/>
              <a:buAutoNum type="arabicPeriod"/>
            </a:pPr>
            <a:r>
              <a:rPr lang="en-US" sz="1200" dirty="0">
                <a:solidFill>
                  <a:schemeClr val="tx1"/>
                </a:solidFill>
              </a:rPr>
              <a:t>Report on main EXPD projects</a:t>
            </a:r>
            <a:endParaRPr lang="en-GB" sz="1200" b="0" dirty="0">
              <a:solidFill>
                <a:schemeClr val="tx1"/>
              </a:solidFill>
            </a:endParaRPr>
          </a:p>
          <a:p>
            <a:pPr marL="228600" indent="-228600">
              <a:buFont typeface="+mj-lt"/>
              <a:buAutoNum type="arabicPeriod"/>
            </a:pPr>
            <a:r>
              <a:rPr lang="en-US" sz="1200" dirty="0">
                <a:solidFill>
                  <a:schemeClr val="tx1"/>
                </a:solidFill>
              </a:rPr>
              <a:t>Conclusion  - Organization of the B&amp;I Group (BIG)</a:t>
            </a:r>
          </a:p>
          <a:p>
            <a:pPr marL="228600" indent="-228600">
              <a:buFont typeface="+mj-lt"/>
              <a:buAutoNum type="arabicPeriod"/>
            </a:pPr>
            <a:endParaRPr lang="en-US" sz="1200" dirty="0">
              <a:solidFill>
                <a:schemeClr val="tx1"/>
              </a:solidFill>
            </a:endParaRPr>
          </a:p>
          <a:p>
            <a:pPr marL="228600" indent="-228600">
              <a:buFont typeface="+mj-lt"/>
              <a:buAutoNum type="arabicPeriod"/>
            </a:pPr>
            <a:endParaRPr lang="en-US" sz="1200" dirty="0">
              <a:solidFill>
                <a:schemeClr val="tx1"/>
              </a:solidFill>
            </a:endParaRPr>
          </a:p>
          <a:p>
            <a:pPr marL="228600" indent="-228600">
              <a:buFont typeface="+mj-lt"/>
              <a:buAutoNum type="arabicPeriod"/>
            </a:pPr>
            <a:endParaRPr lang="en-US" sz="1200" dirty="0">
              <a:solidFill>
                <a:schemeClr val="tx1"/>
              </a:solidFill>
            </a:endParaRPr>
          </a:p>
          <a:p>
            <a:endParaRPr lang="en-US" sz="1200" dirty="0">
              <a:solidFill>
                <a:schemeClr val="tx1"/>
              </a:solidFill>
            </a:endParaRPr>
          </a:p>
          <a:p>
            <a:endParaRPr lang="en-US" sz="12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Footer Placeholder 2"/>
          <p:cNvSpPr>
            <a:spLocks noGrp="1"/>
          </p:cNvSpPr>
          <p:nvPr>
            <p:ph type="ftr" sz="quarter" idx="12"/>
          </p:nvPr>
        </p:nvSpPr>
        <p:spPr/>
        <p:txBody>
          <a:bodyPr/>
          <a:lstStyle/>
          <a:p>
            <a:pPr>
              <a:defRPr/>
            </a:pPr>
            <a:r>
              <a:rPr lang="en-US"/>
              <a:t>ASD Workshop - 24 January 2023 - TID BIG T Marchial - ESRF Infrastructure - Status and Plans</a:t>
            </a:r>
          </a:p>
        </p:txBody>
      </p:sp>
      <p:sp>
        <p:nvSpPr>
          <p:cNvPr id="4" name="TextBox 1">
            <a:extLst>
              <a:ext uri="{FF2B5EF4-FFF2-40B4-BE49-F238E27FC236}">
                <a16:creationId xmlns:a16="http://schemas.microsoft.com/office/drawing/2014/main" id="{C3083AC5-874E-A614-1C5A-3C06418C9894}"/>
              </a:ext>
            </a:extLst>
          </p:cNvPr>
          <p:cNvSpPr txBox="1"/>
          <p:nvPr/>
        </p:nvSpPr>
        <p:spPr>
          <a:xfrm>
            <a:off x="35496" y="3937620"/>
            <a:ext cx="9036496" cy="923330"/>
          </a:xfrm>
          <a:prstGeom prst="rect">
            <a:avLst/>
          </a:prstGeom>
          <a:noFill/>
        </p:spPr>
        <p:txBody>
          <a:bodyPr wrap="square" rtlCol="0">
            <a:spAutoFit/>
          </a:bodyPr>
          <a:lstStyle/>
          <a:p>
            <a:pPr algn="ctr"/>
            <a:r>
              <a:rPr lang="en-US" dirty="0"/>
              <a:t>2023 ASD Workshop</a:t>
            </a:r>
          </a:p>
          <a:p>
            <a:pPr algn="ctr"/>
            <a:r>
              <a:rPr lang="en-US" dirty="0"/>
              <a:t>Buildings and Infrastructure Group (BIG)</a:t>
            </a:r>
          </a:p>
          <a:p>
            <a:pPr algn="ctr"/>
            <a:r>
              <a:rPr lang="en-US" dirty="0"/>
              <a:t>On behalf of F Favier – Y </a:t>
            </a:r>
            <a:r>
              <a:rPr lang="en-US" dirty="0" err="1"/>
              <a:t>Gouez</a:t>
            </a:r>
            <a:r>
              <a:rPr lang="en-US" dirty="0"/>
              <a:t> – T Morel – P Roux Buisson – A Ruiz </a:t>
            </a:r>
            <a:r>
              <a:rPr lang="en-US" dirty="0" err="1"/>
              <a:t>Bailon</a:t>
            </a:r>
            <a:endParaRPr lang="en-GB" dirty="0"/>
          </a:p>
        </p:txBody>
      </p:sp>
    </p:spTree>
    <p:extLst>
      <p:ext uri="{BB962C8B-B14F-4D97-AF65-F5344CB8AC3E}">
        <p14:creationId xmlns:p14="http://schemas.microsoft.com/office/powerpoint/2010/main" val="1655649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577DD8-6BF8-40DF-9147-816444CAA67A}"/>
              </a:ext>
            </a:extLst>
          </p:cNvPr>
          <p:cNvSpPr>
            <a:spLocks noGrp="1"/>
          </p:cNvSpPr>
          <p:nvPr>
            <p:ph type="title"/>
          </p:nvPr>
        </p:nvSpPr>
        <p:spPr/>
        <p:txBody>
          <a:bodyPr/>
          <a:lstStyle/>
          <a:p>
            <a:r>
              <a:rPr lang="en-US" dirty="0"/>
              <a:t>LN 2 Supply – technical zone</a:t>
            </a:r>
          </a:p>
        </p:txBody>
      </p:sp>
      <p:sp>
        <p:nvSpPr>
          <p:cNvPr id="3" name="Footer Placeholder 2"/>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360027249"/>
              </p:ext>
            </p:extLst>
          </p:nvPr>
        </p:nvGraphicFramePr>
        <p:xfrm>
          <a:off x="336499" y="1088509"/>
          <a:ext cx="3274428" cy="3995008"/>
        </p:xfrm>
        <a:graphic>
          <a:graphicData uri="http://schemas.openxmlformats.org/drawingml/2006/table">
            <a:tbl>
              <a:tblPr firstRow="1" bandRow="1">
                <a:tableStyleId>{5C22544A-7EE6-4342-B048-85BDC9FD1C3A}</a:tableStyleId>
              </a:tblPr>
              <a:tblGrid>
                <a:gridCol w="610132">
                  <a:extLst>
                    <a:ext uri="{9D8B030D-6E8A-4147-A177-3AD203B41FA5}">
                      <a16:colId xmlns:a16="http://schemas.microsoft.com/office/drawing/2014/main" val="3498104263"/>
                    </a:ext>
                  </a:extLst>
                </a:gridCol>
                <a:gridCol w="1584176">
                  <a:extLst>
                    <a:ext uri="{9D8B030D-6E8A-4147-A177-3AD203B41FA5}">
                      <a16:colId xmlns:a16="http://schemas.microsoft.com/office/drawing/2014/main" val="823639666"/>
                    </a:ext>
                  </a:extLst>
                </a:gridCol>
                <a:gridCol w="1080120">
                  <a:extLst>
                    <a:ext uri="{9D8B030D-6E8A-4147-A177-3AD203B41FA5}">
                      <a16:colId xmlns:a16="http://schemas.microsoft.com/office/drawing/2014/main" val="2104689078"/>
                    </a:ext>
                  </a:extLst>
                </a:gridCol>
              </a:tblGrid>
              <a:tr h="370840">
                <a:tc>
                  <a:txBody>
                    <a:bodyPr/>
                    <a:lstStyle/>
                    <a:p>
                      <a:pPr algn="ctr"/>
                      <a:r>
                        <a:rPr lang="en-US" sz="1400" noProof="0" dirty="0"/>
                        <a:t>Cells</a:t>
                      </a:r>
                    </a:p>
                  </a:txBody>
                  <a:tcPr/>
                </a:tc>
                <a:tc>
                  <a:txBody>
                    <a:bodyPr/>
                    <a:lstStyle/>
                    <a:p>
                      <a:pPr algn="ctr"/>
                      <a:r>
                        <a:rPr lang="en-US" sz="1400" noProof="0" dirty="0"/>
                        <a:t>Date</a:t>
                      </a:r>
                    </a:p>
                  </a:txBody>
                  <a:tcPr/>
                </a:tc>
                <a:tc>
                  <a:txBody>
                    <a:bodyPr/>
                    <a:lstStyle/>
                    <a:p>
                      <a:pPr algn="ctr"/>
                      <a:r>
                        <a:rPr lang="en-US" sz="1400" noProof="0" dirty="0"/>
                        <a:t>Undulator</a:t>
                      </a:r>
                    </a:p>
                  </a:txBody>
                  <a:tcPr/>
                </a:tc>
                <a:extLst>
                  <a:ext uri="{0D108BD9-81ED-4DB2-BD59-A6C34878D82A}">
                    <a16:rowId xmlns:a16="http://schemas.microsoft.com/office/drawing/2014/main" val="1846650402"/>
                  </a:ext>
                </a:extLst>
              </a:tr>
              <a:tr h="277232">
                <a:tc>
                  <a:txBody>
                    <a:bodyPr/>
                    <a:lstStyle/>
                    <a:p>
                      <a:pPr algn="ctr"/>
                      <a:r>
                        <a:rPr lang="en-US" sz="1200" noProof="0" dirty="0"/>
                        <a:t>6</a:t>
                      </a:r>
                    </a:p>
                  </a:txBody>
                  <a:tcPr/>
                </a:tc>
                <a:tc>
                  <a:txBody>
                    <a:bodyPr/>
                    <a:lstStyle/>
                    <a:p>
                      <a:pPr algn="ctr"/>
                      <a:r>
                        <a:rPr lang="en-US" sz="1200" noProof="0" dirty="0"/>
                        <a:t>Before EBS </a:t>
                      </a:r>
                    </a:p>
                  </a:txBody>
                  <a:tcPr/>
                </a:tc>
                <a:tc>
                  <a:txBody>
                    <a:bodyPr/>
                    <a:lstStyle/>
                    <a:p>
                      <a:pPr algn="ctr"/>
                      <a:r>
                        <a:rPr lang="en-US" sz="1200" noProof="0" dirty="0"/>
                        <a:t>In Operation</a:t>
                      </a:r>
                    </a:p>
                  </a:txBody>
                  <a:tcPr/>
                </a:tc>
                <a:extLst>
                  <a:ext uri="{0D108BD9-81ED-4DB2-BD59-A6C34878D82A}">
                    <a16:rowId xmlns:a16="http://schemas.microsoft.com/office/drawing/2014/main" val="196519060"/>
                  </a:ext>
                </a:extLst>
              </a:tr>
              <a:tr h="260464">
                <a:tc>
                  <a:txBody>
                    <a:bodyPr/>
                    <a:lstStyle/>
                    <a:p>
                      <a:pPr algn="ctr"/>
                      <a:r>
                        <a:rPr lang="en-US" sz="1200" noProof="0" dirty="0"/>
                        <a:t>11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dirty="0"/>
                        <a:t>Before EBS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dirty="0"/>
                        <a:t>In Operation</a:t>
                      </a:r>
                    </a:p>
                  </a:txBody>
                  <a:tcPr/>
                </a:tc>
                <a:extLst>
                  <a:ext uri="{0D108BD9-81ED-4DB2-BD59-A6C34878D82A}">
                    <a16:rowId xmlns:a16="http://schemas.microsoft.com/office/drawing/2014/main" val="3142590167"/>
                  </a:ext>
                </a:extLst>
              </a:tr>
              <a:tr h="315704">
                <a:tc>
                  <a:txBody>
                    <a:bodyPr/>
                    <a:lstStyle/>
                    <a:p>
                      <a:pPr algn="ctr"/>
                      <a:r>
                        <a:rPr lang="en-US" sz="1200" noProof="0" dirty="0"/>
                        <a:t>31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dirty="0"/>
                        <a:t>Before EBS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dirty="0"/>
                        <a:t>In Operation</a:t>
                      </a:r>
                    </a:p>
                  </a:txBody>
                  <a:tcPr/>
                </a:tc>
                <a:extLst>
                  <a:ext uri="{0D108BD9-81ED-4DB2-BD59-A6C34878D82A}">
                    <a16:rowId xmlns:a16="http://schemas.microsoft.com/office/drawing/2014/main" val="264012420"/>
                  </a:ext>
                </a:extLst>
              </a:tr>
              <a:tr h="288032">
                <a:tc>
                  <a:txBody>
                    <a:bodyPr/>
                    <a:lstStyle/>
                    <a:p>
                      <a:pPr algn="ctr"/>
                      <a:r>
                        <a:rPr lang="en-US" sz="1200" noProof="0" dirty="0"/>
                        <a:t>15</a:t>
                      </a:r>
                    </a:p>
                  </a:txBody>
                  <a:tcPr/>
                </a:tc>
                <a:tc>
                  <a:txBody>
                    <a:bodyPr/>
                    <a:lstStyle/>
                    <a:p>
                      <a:pPr algn="ctr"/>
                      <a:r>
                        <a:rPr lang="en-US" sz="1200" noProof="0" dirty="0"/>
                        <a:t>EBS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dirty="0"/>
                        <a:t>In Operation</a:t>
                      </a:r>
                    </a:p>
                  </a:txBody>
                  <a:tcPr/>
                </a:tc>
                <a:extLst>
                  <a:ext uri="{0D108BD9-81ED-4DB2-BD59-A6C34878D82A}">
                    <a16:rowId xmlns:a16="http://schemas.microsoft.com/office/drawing/2014/main" val="2722552845"/>
                  </a:ext>
                </a:extLst>
              </a:tr>
              <a:tr h="271264">
                <a:tc>
                  <a:txBody>
                    <a:bodyPr/>
                    <a:lstStyle/>
                    <a:p>
                      <a:pPr algn="ctr"/>
                      <a:r>
                        <a:rPr lang="en-US" sz="1200" noProof="0" dirty="0"/>
                        <a:t>16</a:t>
                      </a:r>
                    </a:p>
                  </a:txBody>
                  <a:tcPr/>
                </a:tc>
                <a:tc>
                  <a:txBody>
                    <a:bodyPr/>
                    <a:lstStyle/>
                    <a:p>
                      <a:pPr algn="ctr"/>
                      <a:r>
                        <a:rPr lang="en-US" sz="1200" noProof="0" dirty="0"/>
                        <a:t>EBS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dirty="0"/>
                        <a:t>In Operation</a:t>
                      </a:r>
                    </a:p>
                  </a:txBody>
                  <a:tcPr/>
                </a:tc>
                <a:extLst>
                  <a:ext uri="{0D108BD9-81ED-4DB2-BD59-A6C34878D82A}">
                    <a16:rowId xmlns:a16="http://schemas.microsoft.com/office/drawing/2014/main" val="2214321105"/>
                  </a:ext>
                </a:extLst>
              </a:tr>
              <a:tr h="254496">
                <a:tc>
                  <a:txBody>
                    <a:bodyPr/>
                    <a:lstStyle/>
                    <a:p>
                      <a:pPr algn="ctr"/>
                      <a:r>
                        <a:rPr lang="en-US" sz="1200" noProof="0" dirty="0"/>
                        <a:t>27</a:t>
                      </a:r>
                    </a:p>
                  </a:txBody>
                  <a:tcPr/>
                </a:tc>
                <a:tc>
                  <a:txBody>
                    <a:bodyPr/>
                    <a:lstStyle/>
                    <a:p>
                      <a:pPr algn="ctr"/>
                      <a:r>
                        <a:rPr lang="en-US" sz="1200" noProof="0" dirty="0"/>
                        <a:t>04/2021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dirty="0"/>
                        <a:t>In Operation</a:t>
                      </a:r>
                    </a:p>
                  </a:txBody>
                  <a:tcPr/>
                </a:tc>
                <a:extLst>
                  <a:ext uri="{0D108BD9-81ED-4DB2-BD59-A6C34878D82A}">
                    <a16:rowId xmlns:a16="http://schemas.microsoft.com/office/drawing/2014/main" val="2231563187"/>
                  </a:ext>
                </a:extLst>
              </a:tr>
              <a:tr h="254496">
                <a:tc>
                  <a:txBody>
                    <a:bodyPr/>
                    <a:lstStyle/>
                    <a:p>
                      <a:pPr algn="ctr"/>
                      <a:r>
                        <a:rPr lang="en-US" sz="1200" noProof="0" dirty="0"/>
                        <a:t>29</a:t>
                      </a:r>
                    </a:p>
                  </a:txBody>
                  <a:tcPr/>
                </a:tc>
                <a:tc>
                  <a:txBody>
                    <a:bodyPr/>
                    <a:lstStyle/>
                    <a:p>
                      <a:pPr algn="ctr"/>
                      <a:r>
                        <a:rPr lang="en-US" sz="1200" noProof="0" dirty="0"/>
                        <a:t>05/2022</a:t>
                      </a:r>
                    </a:p>
                  </a:txBody>
                  <a:tcPr/>
                </a:tc>
                <a:tc>
                  <a:txBody>
                    <a:bodyPr/>
                    <a:lstStyle/>
                    <a:p>
                      <a:pPr algn="ctr"/>
                      <a:r>
                        <a:rPr lang="en-US" sz="1200" noProof="0" dirty="0"/>
                        <a:t>In progress</a:t>
                      </a:r>
                    </a:p>
                  </a:txBody>
                  <a:tcPr/>
                </a:tc>
                <a:extLst>
                  <a:ext uri="{0D108BD9-81ED-4DB2-BD59-A6C34878D82A}">
                    <a16:rowId xmlns:a16="http://schemas.microsoft.com/office/drawing/2014/main" val="2176145330"/>
                  </a:ext>
                </a:extLst>
              </a:tr>
              <a:tr h="254496">
                <a:tc>
                  <a:txBody>
                    <a:bodyPr/>
                    <a:lstStyle/>
                    <a:p>
                      <a:pPr algn="ctr"/>
                      <a:r>
                        <a:rPr lang="en-US" sz="1200" noProof="0" dirty="0"/>
                        <a:t>3</a:t>
                      </a:r>
                    </a:p>
                  </a:txBody>
                  <a:tcPr/>
                </a:tc>
                <a:tc>
                  <a:txBody>
                    <a:bodyPr/>
                    <a:lstStyle/>
                    <a:p>
                      <a:pPr algn="ctr"/>
                      <a:r>
                        <a:rPr lang="en-US" sz="1200" noProof="0" dirty="0"/>
                        <a:t>08/2022</a:t>
                      </a:r>
                    </a:p>
                  </a:txBody>
                  <a:tcPr/>
                </a:tc>
                <a:tc>
                  <a:txBody>
                    <a:bodyPr/>
                    <a:lstStyle/>
                    <a:p>
                      <a:pPr algn="ctr"/>
                      <a:r>
                        <a:rPr lang="en-US" sz="1200" noProof="0" dirty="0"/>
                        <a:t>In progress</a:t>
                      </a:r>
                    </a:p>
                  </a:txBody>
                  <a:tcPr/>
                </a:tc>
                <a:extLst>
                  <a:ext uri="{0D108BD9-81ED-4DB2-BD59-A6C34878D82A}">
                    <a16:rowId xmlns:a16="http://schemas.microsoft.com/office/drawing/2014/main" val="2496192959"/>
                  </a:ext>
                </a:extLst>
              </a:tr>
              <a:tr h="309736">
                <a:tc>
                  <a:txBody>
                    <a:bodyPr/>
                    <a:lstStyle/>
                    <a:p>
                      <a:pPr algn="ctr"/>
                      <a:r>
                        <a:rPr lang="en-US" sz="1200" noProof="0" dirty="0">
                          <a:solidFill>
                            <a:srgbClr val="FF0000"/>
                          </a:solidFill>
                        </a:rPr>
                        <a:t>14</a:t>
                      </a:r>
                    </a:p>
                  </a:txBody>
                  <a:tcPr/>
                </a:tc>
                <a:tc>
                  <a:txBody>
                    <a:bodyPr/>
                    <a:lstStyle/>
                    <a:p>
                      <a:pPr algn="ctr"/>
                      <a:r>
                        <a:rPr lang="en-US" sz="1200" noProof="0" dirty="0">
                          <a:solidFill>
                            <a:srgbClr val="FF0000"/>
                          </a:solidFill>
                        </a:rPr>
                        <a:t>01/2024</a:t>
                      </a:r>
                    </a:p>
                    <a:p>
                      <a:pPr algn="ctr"/>
                      <a:r>
                        <a:rPr lang="en-US" sz="1200" noProof="0" dirty="0">
                          <a:solidFill>
                            <a:srgbClr val="FF0000"/>
                          </a:solidFill>
                        </a:rPr>
                        <a:t>CFT In progress</a:t>
                      </a:r>
                    </a:p>
                  </a:txBody>
                  <a:tcPr/>
                </a:tc>
                <a:tc>
                  <a:txBody>
                    <a:bodyPr/>
                    <a:lstStyle/>
                    <a:p>
                      <a:pPr algn="ctr"/>
                      <a:endParaRPr lang="en-US" sz="1200" noProof="0" dirty="0">
                        <a:solidFill>
                          <a:srgbClr val="FF0000"/>
                        </a:solidFill>
                      </a:endParaRPr>
                    </a:p>
                  </a:txBody>
                  <a:tcPr/>
                </a:tc>
                <a:extLst>
                  <a:ext uri="{0D108BD9-81ED-4DB2-BD59-A6C34878D82A}">
                    <a16:rowId xmlns:a16="http://schemas.microsoft.com/office/drawing/2014/main" val="1726522033"/>
                  </a:ext>
                </a:extLst>
              </a:tr>
              <a:tr h="309736">
                <a:tc>
                  <a:txBody>
                    <a:bodyPr/>
                    <a:lstStyle/>
                    <a:p>
                      <a:pPr algn="ctr"/>
                      <a:r>
                        <a:rPr lang="en-US" sz="1200" noProof="0" dirty="0">
                          <a:solidFill>
                            <a:srgbClr val="FF0000"/>
                          </a:solidFill>
                        </a:rPr>
                        <a:t>18</a:t>
                      </a:r>
                    </a:p>
                  </a:txBody>
                  <a:tcPr/>
                </a:tc>
                <a:tc>
                  <a:txBody>
                    <a:bodyPr/>
                    <a:lstStyle/>
                    <a:p>
                      <a:pPr algn="ctr"/>
                      <a:r>
                        <a:rPr lang="en-US" sz="1200" noProof="0" dirty="0">
                          <a:solidFill>
                            <a:srgbClr val="FF0000"/>
                          </a:solidFill>
                        </a:rPr>
                        <a:t>08/2024</a:t>
                      </a:r>
                    </a:p>
                    <a:p>
                      <a:pPr algn="ctr"/>
                      <a:r>
                        <a:rPr lang="en-US" sz="1200" noProof="0" dirty="0">
                          <a:solidFill>
                            <a:srgbClr val="FF0000"/>
                          </a:solidFill>
                        </a:rPr>
                        <a:t>Studies</a:t>
                      </a:r>
                      <a:r>
                        <a:rPr lang="en-US" sz="1200" baseline="0" noProof="0" dirty="0">
                          <a:solidFill>
                            <a:srgbClr val="FF0000"/>
                          </a:solidFill>
                        </a:rPr>
                        <a:t> In progress</a:t>
                      </a:r>
                      <a:endParaRPr lang="en-US" sz="1200" noProof="0" dirty="0">
                        <a:solidFill>
                          <a:srgbClr val="FF0000"/>
                        </a:solidFill>
                      </a:endParaRPr>
                    </a:p>
                  </a:txBody>
                  <a:tcPr/>
                </a:tc>
                <a:tc>
                  <a:txBody>
                    <a:bodyPr/>
                    <a:lstStyle/>
                    <a:p>
                      <a:pPr algn="ctr"/>
                      <a:endParaRPr lang="en-US" sz="1200" noProof="0" dirty="0">
                        <a:solidFill>
                          <a:srgbClr val="FF0000"/>
                        </a:solidFill>
                      </a:endParaRPr>
                    </a:p>
                  </a:txBody>
                  <a:tcPr/>
                </a:tc>
                <a:extLst>
                  <a:ext uri="{0D108BD9-81ED-4DB2-BD59-A6C34878D82A}">
                    <a16:rowId xmlns:a16="http://schemas.microsoft.com/office/drawing/2014/main" val="166683157"/>
                  </a:ext>
                </a:extLst>
              </a:tr>
              <a:tr h="309736">
                <a:tc>
                  <a:txBody>
                    <a:bodyPr/>
                    <a:lstStyle/>
                    <a:p>
                      <a:pPr algn="ctr"/>
                      <a:r>
                        <a:rPr lang="en-US" sz="1200" noProof="0" dirty="0">
                          <a:solidFill>
                            <a:srgbClr val="FF0000"/>
                          </a:solidFill>
                        </a:rPr>
                        <a:t>13</a:t>
                      </a:r>
                    </a:p>
                  </a:txBody>
                  <a:tcPr/>
                </a:tc>
                <a:tc>
                  <a:txBody>
                    <a:bodyPr/>
                    <a:lstStyle/>
                    <a:p>
                      <a:pPr algn="ctr"/>
                      <a:r>
                        <a:rPr lang="en-US" sz="1200" noProof="0" dirty="0">
                          <a:solidFill>
                            <a:srgbClr val="FF0000"/>
                          </a:solidFill>
                        </a:rPr>
                        <a:t>01/2025</a:t>
                      </a:r>
                    </a:p>
                    <a:p>
                      <a:pPr algn="ctr"/>
                      <a:r>
                        <a:rPr lang="en-US" sz="1200" noProof="0" dirty="0">
                          <a:solidFill>
                            <a:srgbClr val="FF0000"/>
                          </a:solidFill>
                        </a:rPr>
                        <a:t>Studies to be done</a:t>
                      </a:r>
                    </a:p>
                  </a:txBody>
                  <a:tcPr/>
                </a:tc>
                <a:tc>
                  <a:txBody>
                    <a:bodyPr/>
                    <a:lstStyle/>
                    <a:p>
                      <a:pPr algn="ctr"/>
                      <a:endParaRPr lang="en-US" sz="1200" noProof="0" dirty="0">
                        <a:solidFill>
                          <a:srgbClr val="FF0000"/>
                        </a:solidFill>
                      </a:endParaRPr>
                    </a:p>
                  </a:txBody>
                  <a:tcPr/>
                </a:tc>
                <a:extLst>
                  <a:ext uri="{0D108BD9-81ED-4DB2-BD59-A6C34878D82A}">
                    <a16:rowId xmlns:a16="http://schemas.microsoft.com/office/drawing/2014/main" val="248685412"/>
                  </a:ext>
                </a:extLst>
              </a:tr>
            </a:tbl>
          </a:graphicData>
        </a:graphic>
      </p:graphicFrame>
      <p:sp>
        <p:nvSpPr>
          <p:cNvPr id="4" name="TextBox 3"/>
          <p:cNvSpPr txBox="1"/>
          <p:nvPr/>
        </p:nvSpPr>
        <p:spPr>
          <a:xfrm>
            <a:off x="35496" y="733138"/>
            <a:ext cx="3876434" cy="338554"/>
          </a:xfrm>
          <a:prstGeom prst="rect">
            <a:avLst/>
          </a:prstGeom>
          <a:noFill/>
        </p:spPr>
        <p:txBody>
          <a:bodyPr wrap="square" rtlCol="0">
            <a:spAutoFit/>
          </a:bodyPr>
          <a:lstStyle/>
          <a:p>
            <a:r>
              <a:rPr lang="en-US" sz="1600" b="1" dirty="0"/>
              <a:t>Status: transfer line and closed loop</a:t>
            </a:r>
          </a:p>
        </p:txBody>
      </p:sp>
      <p:sp>
        <p:nvSpPr>
          <p:cNvPr id="6" name="TextBox 5"/>
          <p:cNvSpPr txBox="1"/>
          <p:nvPr/>
        </p:nvSpPr>
        <p:spPr>
          <a:xfrm>
            <a:off x="5381898" y="720161"/>
            <a:ext cx="2736304" cy="338554"/>
          </a:xfrm>
          <a:prstGeom prst="rect">
            <a:avLst/>
          </a:prstGeom>
          <a:noFill/>
        </p:spPr>
        <p:txBody>
          <a:bodyPr wrap="square" rtlCol="0">
            <a:spAutoFit/>
          </a:bodyPr>
          <a:lstStyle/>
          <a:p>
            <a:r>
              <a:rPr lang="en-US" sz="1600" b="1" dirty="0"/>
              <a:t>Status: Storage LN2</a:t>
            </a:r>
          </a:p>
        </p:txBody>
      </p:sp>
      <p:graphicFrame>
        <p:nvGraphicFramePr>
          <p:cNvPr id="7" name="Table 6"/>
          <p:cNvGraphicFramePr>
            <a:graphicFrameLocks noGrp="1"/>
          </p:cNvGraphicFramePr>
          <p:nvPr>
            <p:extLst>
              <p:ext uri="{D42A27DB-BD31-4B8C-83A1-F6EECF244321}">
                <p14:modId xmlns:p14="http://schemas.microsoft.com/office/powerpoint/2010/main" val="607175320"/>
              </p:ext>
            </p:extLst>
          </p:nvPr>
        </p:nvGraphicFramePr>
        <p:xfrm>
          <a:off x="4553806" y="1087636"/>
          <a:ext cx="4392488" cy="1193800"/>
        </p:xfrm>
        <a:graphic>
          <a:graphicData uri="http://schemas.openxmlformats.org/drawingml/2006/table">
            <a:tbl>
              <a:tblPr firstRow="1" bandRow="1">
                <a:tableStyleId>{5C22544A-7EE6-4342-B048-85BDC9FD1C3A}</a:tableStyleId>
              </a:tblPr>
              <a:tblGrid>
                <a:gridCol w="1008112">
                  <a:extLst>
                    <a:ext uri="{9D8B030D-6E8A-4147-A177-3AD203B41FA5}">
                      <a16:colId xmlns:a16="http://schemas.microsoft.com/office/drawing/2014/main" val="777320808"/>
                    </a:ext>
                  </a:extLst>
                </a:gridCol>
                <a:gridCol w="1368152">
                  <a:extLst>
                    <a:ext uri="{9D8B030D-6E8A-4147-A177-3AD203B41FA5}">
                      <a16:colId xmlns:a16="http://schemas.microsoft.com/office/drawing/2014/main" val="4124655890"/>
                    </a:ext>
                  </a:extLst>
                </a:gridCol>
                <a:gridCol w="2016224">
                  <a:extLst>
                    <a:ext uri="{9D8B030D-6E8A-4147-A177-3AD203B41FA5}">
                      <a16:colId xmlns:a16="http://schemas.microsoft.com/office/drawing/2014/main" val="1387947945"/>
                    </a:ext>
                  </a:extLst>
                </a:gridCol>
              </a:tblGrid>
              <a:tr h="370840">
                <a:tc>
                  <a:txBody>
                    <a:bodyPr/>
                    <a:lstStyle/>
                    <a:p>
                      <a:r>
                        <a:rPr lang="fr-FR" sz="1400" dirty="0"/>
                        <a:t>date</a:t>
                      </a:r>
                    </a:p>
                  </a:txBody>
                  <a:tcPr/>
                </a:tc>
                <a:tc>
                  <a:txBody>
                    <a:bodyPr/>
                    <a:lstStyle/>
                    <a:p>
                      <a:r>
                        <a:rPr lang="fr-FR" sz="1400" dirty="0"/>
                        <a:t>Volume (L)</a:t>
                      </a:r>
                    </a:p>
                  </a:txBody>
                  <a:tcPr/>
                </a:tc>
                <a:tc>
                  <a:txBody>
                    <a:bodyPr/>
                    <a:lstStyle/>
                    <a:p>
                      <a:r>
                        <a:rPr lang="fr-FR" sz="1400" dirty="0"/>
                        <a:t>Volume by tank </a:t>
                      </a:r>
                    </a:p>
                  </a:txBody>
                  <a:tcPr/>
                </a:tc>
                <a:extLst>
                  <a:ext uri="{0D108BD9-81ED-4DB2-BD59-A6C34878D82A}">
                    <a16:rowId xmlns:a16="http://schemas.microsoft.com/office/drawing/2014/main" val="3071554997"/>
                  </a:ext>
                </a:extLst>
              </a:tr>
              <a:tr h="246023">
                <a:tc>
                  <a:txBody>
                    <a:bodyPr/>
                    <a:lstStyle/>
                    <a:p>
                      <a:r>
                        <a:rPr lang="fr-FR" sz="1200" dirty="0"/>
                        <a:t>2018</a:t>
                      </a:r>
                    </a:p>
                  </a:txBody>
                  <a:tcPr/>
                </a:tc>
                <a:tc>
                  <a:txBody>
                    <a:bodyPr/>
                    <a:lstStyle/>
                    <a:p>
                      <a:pPr algn="r"/>
                      <a:r>
                        <a:rPr lang="fr-FR" sz="1200" dirty="0"/>
                        <a:t>18 000 </a:t>
                      </a:r>
                    </a:p>
                  </a:txBody>
                  <a:tcPr/>
                </a:tc>
                <a:tc>
                  <a:txBody>
                    <a:bodyPr/>
                    <a:lstStyle/>
                    <a:p>
                      <a:r>
                        <a:rPr lang="fr-FR" sz="1200" dirty="0"/>
                        <a:t>10 000 L  + 8 000 L</a:t>
                      </a:r>
                    </a:p>
                  </a:txBody>
                  <a:tcPr/>
                </a:tc>
                <a:extLst>
                  <a:ext uri="{0D108BD9-81ED-4DB2-BD59-A6C34878D82A}">
                    <a16:rowId xmlns:a16="http://schemas.microsoft.com/office/drawing/2014/main" val="689769467"/>
                  </a:ext>
                </a:extLst>
              </a:tr>
              <a:tr h="259735">
                <a:tc>
                  <a:txBody>
                    <a:bodyPr/>
                    <a:lstStyle/>
                    <a:p>
                      <a:r>
                        <a:rPr lang="fr-FR" sz="1200" dirty="0"/>
                        <a:t>End</a:t>
                      </a:r>
                      <a:r>
                        <a:rPr lang="fr-FR" sz="1200" baseline="0" dirty="0"/>
                        <a:t> of 2019</a:t>
                      </a:r>
                      <a:endParaRPr lang="fr-FR" sz="1200" dirty="0"/>
                    </a:p>
                  </a:txBody>
                  <a:tcPr/>
                </a:tc>
                <a:tc>
                  <a:txBody>
                    <a:bodyPr/>
                    <a:lstStyle/>
                    <a:p>
                      <a:pPr algn="r"/>
                      <a:r>
                        <a:rPr lang="fr-FR" sz="1200" dirty="0"/>
                        <a:t>60 000</a:t>
                      </a:r>
                    </a:p>
                  </a:txBody>
                  <a:tcPr/>
                </a:tc>
                <a:tc>
                  <a:txBody>
                    <a:bodyPr/>
                    <a:lstStyle/>
                    <a:p>
                      <a:r>
                        <a:rPr lang="fr-FR" sz="1200" dirty="0"/>
                        <a:t>10 000 L + 50 000 L</a:t>
                      </a:r>
                    </a:p>
                  </a:txBody>
                  <a:tcPr/>
                </a:tc>
                <a:extLst>
                  <a:ext uri="{0D108BD9-81ED-4DB2-BD59-A6C34878D82A}">
                    <a16:rowId xmlns:a16="http://schemas.microsoft.com/office/drawing/2014/main" val="3927090267"/>
                  </a:ext>
                </a:extLst>
              </a:tr>
              <a:tr h="273447">
                <a:tc>
                  <a:txBody>
                    <a:bodyPr/>
                    <a:lstStyle/>
                    <a:p>
                      <a:r>
                        <a:rPr lang="fr-FR" sz="1200" dirty="0"/>
                        <a:t>2021</a:t>
                      </a:r>
                    </a:p>
                  </a:txBody>
                  <a:tcPr/>
                </a:tc>
                <a:tc>
                  <a:txBody>
                    <a:bodyPr/>
                    <a:lstStyle/>
                    <a:p>
                      <a:pPr algn="r"/>
                      <a:r>
                        <a:rPr lang="fr-FR" sz="1200" dirty="0"/>
                        <a:t>110 000</a:t>
                      </a:r>
                    </a:p>
                  </a:txBody>
                  <a:tcPr/>
                </a:tc>
                <a:tc>
                  <a:txBody>
                    <a:bodyPr/>
                    <a:lstStyle/>
                    <a:p>
                      <a:r>
                        <a:rPr lang="fr-FR" sz="1200" dirty="0"/>
                        <a:t>2x50 000</a:t>
                      </a:r>
                      <a:r>
                        <a:rPr lang="fr-FR" sz="1200" baseline="0" dirty="0"/>
                        <a:t> L + 10 000 L</a:t>
                      </a:r>
                      <a:endParaRPr lang="fr-FR" sz="1200" dirty="0"/>
                    </a:p>
                  </a:txBody>
                  <a:tcPr/>
                </a:tc>
                <a:extLst>
                  <a:ext uri="{0D108BD9-81ED-4DB2-BD59-A6C34878D82A}">
                    <a16:rowId xmlns:a16="http://schemas.microsoft.com/office/drawing/2014/main" val="1564205463"/>
                  </a:ext>
                </a:extLst>
              </a:tr>
            </a:tbl>
          </a:graphicData>
        </a:graphic>
      </p:graphicFrame>
      <p:sp>
        <p:nvSpPr>
          <p:cNvPr id="8" name="TextBox 7"/>
          <p:cNvSpPr txBox="1"/>
          <p:nvPr/>
        </p:nvSpPr>
        <p:spPr>
          <a:xfrm>
            <a:off x="5021858" y="2346564"/>
            <a:ext cx="3456384" cy="338554"/>
          </a:xfrm>
          <a:prstGeom prst="rect">
            <a:avLst/>
          </a:prstGeom>
          <a:noFill/>
        </p:spPr>
        <p:txBody>
          <a:bodyPr wrap="square" rtlCol="0">
            <a:spAutoFit/>
          </a:bodyPr>
          <a:lstStyle/>
          <a:p>
            <a:r>
              <a:rPr lang="en-US" sz="1600" b="1" dirty="0"/>
              <a:t>Evolution: Annual  consumption </a:t>
            </a:r>
          </a:p>
        </p:txBody>
      </p:sp>
      <p:graphicFrame>
        <p:nvGraphicFramePr>
          <p:cNvPr id="9" name="Table 8"/>
          <p:cNvGraphicFramePr>
            <a:graphicFrameLocks noGrp="1"/>
          </p:cNvGraphicFramePr>
          <p:nvPr>
            <p:extLst>
              <p:ext uri="{D42A27DB-BD31-4B8C-83A1-F6EECF244321}">
                <p14:modId xmlns:p14="http://schemas.microsoft.com/office/powerpoint/2010/main" val="3680318619"/>
              </p:ext>
            </p:extLst>
          </p:nvPr>
        </p:nvGraphicFramePr>
        <p:xfrm>
          <a:off x="4427984" y="2645832"/>
          <a:ext cx="4392488" cy="1507876"/>
        </p:xfrm>
        <a:graphic>
          <a:graphicData uri="http://schemas.openxmlformats.org/drawingml/2006/table">
            <a:tbl>
              <a:tblPr firstRow="1" bandRow="1">
                <a:tableStyleId>{5C22544A-7EE6-4342-B048-85BDC9FD1C3A}</a:tableStyleId>
              </a:tblPr>
              <a:tblGrid>
                <a:gridCol w="1008112">
                  <a:extLst>
                    <a:ext uri="{9D8B030D-6E8A-4147-A177-3AD203B41FA5}">
                      <a16:colId xmlns:a16="http://schemas.microsoft.com/office/drawing/2014/main" val="777320808"/>
                    </a:ext>
                  </a:extLst>
                </a:gridCol>
                <a:gridCol w="1368152">
                  <a:extLst>
                    <a:ext uri="{9D8B030D-6E8A-4147-A177-3AD203B41FA5}">
                      <a16:colId xmlns:a16="http://schemas.microsoft.com/office/drawing/2014/main" val="4124655890"/>
                    </a:ext>
                  </a:extLst>
                </a:gridCol>
                <a:gridCol w="2016224">
                  <a:extLst>
                    <a:ext uri="{9D8B030D-6E8A-4147-A177-3AD203B41FA5}">
                      <a16:colId xmlns:a16="http://schemas.microsoft.com/office/drawing/2014/main" val="1387947945"/>
                    </a:ext>
                  </a:extLst>
                </a:gridCol>
              </a:tblGrid>
              <a:tr h="370840">
                <a:tc>
                  <a:txBody>
                    <a:bodyPr/>
                    <a:lstStyle/>
                    <a:p>
                      <a:r>
                        <a:rPr lang="fr-FR" sz="1400" dirty="0"/>
                        <a:t>date</a:t>
                      </a:r>
                    </a:p>
                  </a:txBody>
                  <a:tcPr/>
                </a:tc>
                <a:tc>
                  <a:txBody>
                    <a:bodyPr/>
                    <a:lstStyle/>
                    <a:p>
                      <a:r>
                        <a:rPr lang="fr-FR" sz="1400" dirty="0"/>
                        <a:t>Volume (L)*</a:t>
                      </a:r>
                    </a:p>
                  </a:txBody>
                  <a:tcPr/>
                </a:tc>
                <a:tc>
                  <a:txBody>
                    <a:bodyPr/>
                    <a:lstStyle/>
                    <a:p>
                      <a:r>
                        <a:rPr lang="fr-FR" sz="1400" dirty="0"/>
                        <a:t>Volume by tank </a:t>
                      </a:r>
                    </a:p>
                  </a:txBody>
                  <a:tcPr/>
                </a:tc>
                <a:extLst>
                  <a:ext uri="{0D108BD9-81ED-4DB2-BD59-A6C34878D82A}">
                    <a16:rowId xmlns:a16="http://schemas.microsoft.com/office/drawing/2014/main" val="3071554997"/>
                  </a:ext>
                </a:extLst>
              </a:tr>
              <a:tr h="300364">
                <a:tc>
                  <a:txBody>
                    <a:bodyPr/>
                    <a:lstStyle/>
                    <a:p>
                      <a:r>
                        <a:rPr lang="en-US" sz="1200" noProof="0" dirty="0"/>
                        <a:t>2018</a:t>
                      </a:r>
                    </a:p>
                  </a:txBody>
                  <a:tcPr/>
                </a:tc>
                <a:tc>
                  <a:txBody>
                    <a:bodyPr/>
                    <a:lstStyle/>
                    <a:p>
                      <a:pPr algn="r"/>
                      <a:r>
                        <a:rPr lang="en-US" sz="1200" noProof="0" dirty="0"/>
                        <a:t>510 000 L</a:t>
                      </a:r>
                    </a:p>
                  </a:txBody>
                  <a:tcPr/>
                </a:tc>
                <a:tc>
                  <a:txBody>
                    <a:bodyPr/>
                    <a:lstStyle/>
                    <a:p>
                      <a:r>
                        <a:rPr lang="en-US" sz="1200" noProof="0" dirty="0"/>
                        <a:t>Before</a:t>
                      </a:r>
                      <a:r>
                        <a:rPr lang="en-US" sz="1200" baseline="0" noProof="0" dirty="0"/>
                        <a:t> EBS – 3 cells</a:t>
                      </a:r>
                      <a:endParaRPr lang="en-US" sz="1200" noProof="0" dirty="0"/>
                    </a:p>
                  </a:txBody>
                  <a:tcPr/>
                </a:tc>
                <a:extLst>
                  <a:ext uri="{0D108BD9-81ED-4DB2-BD59-A6C34878D82A}">
                    <a16:rowId xmlns:a16="http://schemas.microsoft.com/office/drawing/2014/main" val="689769467"/>
                  </a:ext>
                </a:extLst>
              </a:tr>
              <a:tr h="288032">
                <a:tc>
                  <a:txBody>
                    <a:bodyPr/>
                    <a:lstStyle/>
                    <a:p>
                      <a:r>
                        <a:rPr lang="en-US" sz="1200" baseline="0" noProof="0" dirty="0"/>
                        <a:t>2021</a:t>
                      </a:r>
                      <a:endParaRPr lang="en-US" sz="1200" noProof="0" dirty="0"/>
                    </a:p>
                  </a:txBody>
                  <a:tcPr/>
                </a:tc>
                <a:tc>
                  <a:txBody>
                    <a:bodyPr/>
                    <a:lstStyle/>
                    <a:p>
                      <a:pPr algn="r"/>
                      <a:r>
                        <a:rPr lang="en-US" sz="1200" noProof="0" dirty="0"/>
                        <a:t>860</a:t>
                      </a:r>
                      <a:r>
                        <a:rPr lang="en-US" sz="1200" baseline="0" noProof="0" dirty="0"/>
                        <a:t> 000 L</a:t>
                      </a:r>
                      <a:endParaRPr lang="en-US" sz="1200" noProof="0" dirty="0"/>
                    </a:p>
                  </a:txBody>
                  <a:tcPr/>
                </a:tc>
                <a:tc>
                  <a:txBody>
                    <a:bodyPr/>
                    <a:lstStyle/>
                    <a:p>
                      <a:r>
                        <a:rPr lang="en-US" sz="1200" noProof="0" dirty="0"/>
                        <a:t>5,5 cells</a:t>
                      </a:r>
                    </a:p>
                  </a:txBody>
                  <a:tcPr/>
                </a:tc>
                <a:extLst>
                  <a:ext uri="{0D108BD9-81ED-4DB2-BD59-A6C34878D82A}">
                    <a16:rowId xmlns:a16="http://schemas.microsoft.com/office/drawing/2014/main" val="3927090267"/>
                  </a:ext>
                </a:extLst>
              </a:tr>
              <a:tr h="216024">
                <a:tc>
                  <a:txBody>
                    <a:bodyPr/>
                    <a:lstStyle/>
                    <a:p>
                      <a:r>
                        <a:rPr lang="en-US" sz="1200" noProof="0" dirty="0"/>
                        <a:t>2022</a:t>
                      </a:r>
                    </a:p>
                  </a:txBody>
                  <a:tcPr/>
                </a:tc>
                <a:tc>
                  <a:txBody>
                    <a:bodyPr/>
                    <a:lstStyle/>
                    <a:p>
                      <a:pPr algn="r"/>
                      <a:r>
                        <a:rPr lang="en-US" sz="1200" noProof="0" dirty="0"/>
                        <a:t>930 000 L</a:t>
                      </a:r>
                    </a:p>
                  </a:txBody>
                  <a:tcPr/>
                </a:tc>
                <a:tc>
                  <a:txBody>
                    <a:bodyPr/>
                    <a:lstStyle/>
                    <a:p>
                      <a:r>
                        <a:rPr lang="en-US" sz="1200" noProof="0" dirty="0"/>
                        <a:t>6 cells</a:t>
                      </a:r>
                    </a:p>
                  </a:txBody>
                  <a:tcPr/>
                </a:tc>
                <a:extLst>
                  <a:ext uri="{0D108BD9-81ED-4DB2-BD59-A6C34878D82A}">
                    <a16:rowId xmlns:a16="http://schemas.microsoft.com/office/drawing/2014/main" val="1564205463"/>
                  </a:ext>
                </a:extLst>
              </a:tr>
              <a:tr h="229736">
                <a:tc>
                  <a:txBody>
                    <a:bodyPr/>
                    <a:lstStyle/>
                    <a:p>
                      <a:r>
                        <a:rPr lang="en-US" sz="1200" noProof="0" dirty="0"/>
                        <a:t>2025 </a:t>
                      </a:r>
                    </a:p>
                  </a:txBody>
                  <a:tcPr/>
                </a:tc>
                <a:tc>
                  <a:txBody>
                    <a:bodyPr/>
                    <a:lstStyle/>
                    <a:p>
                      <a:pPr algn="r"/>
                      <a:r>
                        <a:rPr lang="en-US" sz="1200" noProof="0" dirty="0"/>
                        <a:t>1 500 000 L</a:t>
                      </a:r>
                    </a:p>
                  </a:txBody>
                  <a:tcPr/>
                </a:tc>
                <a:tc>
                  <a:txBody>
                    <a:bodyPr/>
                    <a:lstStyle/>
                    <a:p>
                      <a:r>
                        <a:rPr lang="en-US" sz="1200" noProof="0" dirty="0"/>
                        <a:t>Estimate 11 cells</a:t>
                      </a:r>
                    </a:p>
                  </a:txBody>
                  <a:tcPr/>
                </a:tc>
                <a:extLst>
                  <a:ext uri="{0D108BD9-81ED-4DB2-BD59-A6C34878D82A}">
                    <a16:rowId xmlns:a16="http://schemas.microsoft.com/office/drawing/2014/main" val="4228049875"/>
                  </a:ext>
                </a:extLst>
              </a:tr>
            </a:tbl>
          </a:graphicData>
        </a:graphic>
      </p:graphicFrame>
      <p:sp>
        <p:nvSpPr>
          <p:cNvPr id="10" name="TextBox 9"/>
          <p:cNvSpPr txBox="1"/>
          <p:nvPr/>
        </p:nvSpPr>
        <p:spPr>
          <a:xfrm>
            <a:off x="4391980" y="4131762"/>
            <a:ext cx="4464496" cy="338554"/>
          </a:xfrm>
          <a:prstGeom prst="rect">
            <a:avLst/>
          </a:prstGeom>
          <a:noFill/>
        </p:spPr>
        <p:txBody>
          <a:bodyPr wrap="square" rtlCol="0">
            <a:spAutoFit/>
          </a:bodyPr>
          <a:lstStyle/>
          <a:p>
            <a:r>
              <a:rPr lang="en-US" sz="800" dirty="0"/>
              <a:t>*The consumption is not proportional to the number of cells because there are the thermal losses of the tanks and the network.</a:t>
            </a:r>
          </a:p>
        </p:txBody>
      </p:sp>
      <p:sp>
        <p:nvSpPr>
          <p:cNvPr id="11" name="TextBox 10"/>
          <p:cNvSpPr txBox="1"/>
          <p:nvPr/>
        </p:nvSpPr>
        <p:spPr>
          <a:xfrm>
            <a:off x="4420976" y="4448370"/>
            <a:ext cx="4176464" cy="1015663"/>
          </a:xfrm>
          <a:prstGeom prst="rect">
            <a:avLst/>
          </a:prstGeom>
          <a:noFill/>
          <a:ln>
            <a:solidFill>
              <a:schemeClr val="accent1"/>
            </a:solidFill>
          </a:ln>
        </p:spPr>
        <p:txBody>
          <a:bodyPr wrap="square" rtlCol="0">
            <a:spAutoFit/>
          </a:bodyPr>
          <a:lstStyle/>
          <a:p>
            <a:r>
              <a:rPr lang="en-US" sz="1200" dirty="0"/>
              <a:t>For 2025: the storage capacity corresponds to an autonomy of 3 weeks. </a:t>
            </a:r>
          </a:p>
          <a:p>
            <a:r>
              <a:rPr lang="en-US" sz="1200" dirty="0"/>
              <a:t>The "EPN" site is supplied with nitrogen every day.</a:t>
            </a:r>
          </a:p>
          <a:p>
            <a:r>
              <a:rPr lang="en-US" sz="1200" dirty="0"/>
              <a:t>The frequency of filling is once a week with a capacity always bigger than 65,000 liters</a:t>
            </a:r>
            <a:endParaRPr lang="fr-FR" sz="1200" dirty="0"/>
          </a:p>
        </p:txBody>
      </p:sp>
    </p:spTree>
    <p:extLst>
      <p:ext uri="{BB962C8B-B14F-4D97-AF65-F5344CB8AC3E}">
        <p14:creationId xmlns:p14="http://schemas.microsoft.com/office/powerpoint/2010/main" val="2904612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ea typeface="Calibri" panose="020F0502020204030204" pitchFamily="34" charset="0"/>
              </a:rPr>
              <a:t>[SSA 352 MHz] project</a:t>
            </a:r>
            <a:endParaRPr lang="en-GB" dirty="0"/>
          </a:p>
        </p:txBody>
      </p:sp>
      <p:sp>
        <p:nvSpPr>
          <p:cNvPr id="3" name="Content Placeholder 2"/>
          <p:cNvSpPr>
            <a:spLocks noGrp="1"/>
          </p:cNvSpPr>
          <p:nvPr>
            <p:ph idx="1"/>
          </p:nvPr>
        </p:nvSpPr>
        <p:spPr>
          <a:xfrm>
            <a:off x="309341" y="682339"/>
            <a:ext cx="4536503" cy="1815122"/>
          </a:xfrm>
          <a:ln>
            <a:solidFill>
              <a:schemeClr val="tx1"/>
            </a:solidFill>
          </a:ln>
        </p:spPr>
        <p:txBody>
          <a:bodyPr/>
          <a:lstStyle/>
          <a:p>
            <a:pPr algn="ctr"/>
            <a:r>
              <a:rPr lang="fr-FR" u="sng" dirty="0">
                <a:solidFill>
                  <a:schemeClr val="tx1"/>
                </a:solidFill>
                <a:latin typeface="Arial" panose="020B0604020202020204" pitchFamily="34" charset="0"/>
                <a:ea typeface="Calibri" panose="020F0502020204030204" pitchFamily="34" charset="0"/>
              </a:rPr>
              <a:t>ASD Project</a:t>
            </a:r>
            <a:endParaRPr lang="en-GB" u="sng" dirty="0">
              <a:solidFill>
                <a:schemeClr val="tx1"/>
              </a:solidFill>
              <a:latin typeface="Arial" panose="020B0604020202020204" pitchFamily="34" charset="0"/>
              <a:ea typeface="Calibri" panose="020F0502020204030204" pitchFamily="34" charset="0"/>
            </a:endParaRPr>
          </a:p>
          <a:p>
            <a:pPr algn="ctr"/>
            <a:r>
              <a:rPr lang="en-GB" dirty="0">
                <a:solidFill>
                  <a:schemeClr val="tx1"/>
                </a:solidFill>
                <a:latin typeface="Arial" panose="020B0604020202020204" pitchFamily="34" charset="0"/>
                <a:ea typeface="Calibri" panose="020F0502020204030204" pitchFamily="34" charset="0"/>
              </a:rPr>
              <a:t>[SSA 352 MHz] project for the installation of new SSA</a:t>
            </a:r>
          </a:p>
          <a:p>
            <a:pPr algn="ctr"/>
            <a:r>
              <a:rPr lang="en-US" dirty="0">
                <a:solidFill>
                  <a:schemeClr val="tx1"/>
                </a:solidFill>
                <a:latin typeface="Arial" panose="020B0604020202020204" pitchFamily="34" charset="0"/>
              </a:rPr>
              <a:t>Status of the infrastructure studies and works</a:t>
            </a:r>
          </a:p>
          <a:p>
            <a:pPr algn="ctr"/>
            <a:endParaRPr lang="fr-FR" dirty="0"/>
          </a:p>
        </p:txBody>
      </p:sp>
      <p:sp>
        <p:nvSpPr>
          <p:cNvPr id="4" name="Footer Placeholder 3"/>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pic>
        <p:nvPicPr>
          <p:cNvPr id="5" name="Picture 4"/>
          <p:cNvPicPr>
            <a:picLocks noChangeAspect="1"/>
          </p:cNvPicPr>
          <p:nvPr/>
        </p:nvPicPr>
        <p:blipFill>
          <a:blip r:embed="rId2"/>
          <a:stretch>
            <a:fillRect/>
          </a:stretch>
        </p:blipFill>
        <p:spPr>
          <a:xfrm>
            <a:off x="3398143" y="2977860"/>
            <a:ext cx="2895402" cy="2291144"/>
          </a:xfrm>
          <a:prstGeom prst="rect">
            <a:avLst/>
          </a:prstGeom>
        </p:spPr>
      </p:pic>
      <p:pic>
        <p:nvPicPr>
          <p:cNvPr id="6" name="Picture 5"/>
          <p:cNvPicPr/>
          <p:nvPr/>
        </p:nvPicPr>
        <p:blipFill>
          <a:blip r:embed="rId3"/>
          <a:stretch>
            <a:fillRect/>
          </a:stretch>
        </p:blipFill>
        <p:spPr>
          <a:xfrm>
            <a:off x="5466060" y="901052"/>
            <a:ext cx="2567980" cy="2377945"/>
          </a:xfrm>
          <a:prstGeom prst="rect">
            <a:avLst/>
          </a:prstGeom>
        </p:spPr>
      </p:pic>
      <p:sp>
        <p:nvSpPr>
          <p:cNvPr id="7" name="Rectangle 6"/>
          <p:cNvSpPr/>
          <p:nvPr/>
        </p:nvSpPr>
        <p:spPr>
          <a:xfrm>
            <a:off x="6444208" y="4441676"/>
            <a:ext cx="848309" cy="369332"/>
          </a:xfrm>
          <a:prstGeom prst="rect">
            <a:avLst/>
          </a:prstGeom>
        </p:spPr>
        <p:txBody>
          <a:bodyPr wrap="none">
            <a:spAutoFit/>
          </a:bodyPr>
          <a:lstStyle/>
          <a:p>
            <a:pPr algn="ctr">
              <a:spcAft>
                <a:spcPts val="600"/>
              </a:spcAft>
            </a:pPr>
            <a:r>
              <a:rPr lang="en-GB" b="1" dirty="0">
                <a:solidFill>
                  <a:srgbClr val="4F81BD"/>
                </a:solidFill>
                <a:latin typeface="Calibri" panose="020F0502020204030204" pitchFamily="34" charset="0"/>
                <a:ea typeface="Calibri" panose="020F0502020204030204" pitchFamily="34" charset="0"/>
                <a:cs typeface="Times New Roman" panose="02020603050405020304" pitchFamily="18" charset="0"/>
              </a:rPr>
              <a:t>CELL05</a:t>
            </a:r>
            <a:endParaRPr lang="en-GB" b="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8034040" y="1627357"/>
            <a:ext cx="848309" cy="369332"/>
          </a:xfrm>
          <a:prstGeom prst="rect">
            <a:avLst/>
          </a:prstGeom>
        </p:spPr>
        <p:txBody>
          <a:bodyPr wrap="none">
            <a:spAutoFit/>
          </a:bodyPr>
          <a:lstStyle/>
          <a:p>
            <a:pPr algn="ctr">
              <a:spcAft>
                <a:spcPts val="600"/>
              </a:spcAft>
            </a:pPr>
            <a:r>
              <a:rPr lang="en-GB" b="1" dirty="0">
                <a:solidFill>
                  <a:srgbClr val="4F81BD"/>
                </a:solidFill>
                <a:latin typeface="Calibri" panose="020F0502020204030204" pitchFamily="34" charset="0"/>
                <a:ea typeface="Calibri" panose="020F0502020204030204" pitchFamily="34" charset="0"/>
                <a:cs typeface="Times New Roman" panose="02020603050405020304" pitchFamily="18" charset="0"/>
              </a:rPr>
              <a:t>CELL07</a:t>
            </a:r>
            <a:endParaRPr lang="en-GB" b="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523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a:t>RF UPGRADE SSA 352 MHz - new electrical substation</a:t>
            </a:r>
          </a:p>
        </p:txBody>
      </p:sp>
      <p:sp>
        <p:nvSpPr>
          <p:cNvPr id="6" name="Footer Placeholder 5"/>
          <p:cNvSpPr>
            <a:spLocks noGrp="1"/>
          </p:cNvSpPr>
          <p:nvPr>
            <p:ph type="ftr" sz="quarter" idx="16"/>
          </p:nvPr>
        </p:nvSpPr>
        <p:spPr/>
        <p:txBody>
          <a:bodyPr/>
          <a:lstStyle/>
          <a:p>
            <a:r>
              <a:rPr lang="en-US"/>
              <a:t>ASD Workshop - 24 January 2023 - TID BIG T Marchial - ESRF Infrastructure - Status and Plans</a:t>
            </a:r>
            <a:endParaRPr lang="fr-FR" dirty="0"/>
          </a:p>
        </p:txBody>
      </p:sp>
      <p:pic>
        <p:nvPicPr>
          <p:cNvPr id="3" name="Picture 2"/>
          <p:cNvPicPr>
            <a:picLocks noChangeAspect="1"/>
          </p:cNvPicPr>
          <p:nvPr/>
        </p:nvPicPr>
        <p:blipFill>
          <a:blip r:embed="rId2"/>
          <a:stretch>
            <a:fillRect/>
          </a:stretch>
        </p:blipFill>
        <p:spPr>
          <a:xfrm>
            <a:off x="143509" y="1129308"/>
            <a:ext cx="3462809" cy="2646294"/>
          </a:xfrm>
          <a:prstGeom prst="rect">
            <a:avLst/>
          </a:prstGeom>
        </p:spPr>
      </p:pic>
      <p:grpSp>
        <p:nvGrpSpPr>
          <p:cNvPr id="9" name="Group 8"/>
          <p:cNvGrpSpPr/>
          <p:nvPr/>
        </p:nvGrpSpPr>
        <p:grpSpPr>
          <a:xfrm>
            <a:off x="305526" y="3883615"/>
            <a:ext cx="1242138" cy="1052162"/>
            <a:chOff x="3863752" y="620688"/>
            <a:chExt cx="5830114" cy="5363323"/>
          </a:xfrm>
        </p:grpSpPr>
        <p:pic>
          <p:nvPicPr>
            <p:cNvPr id="4" name="Picture 3"/>
            <p:cNvPicPr>
              <a:picLocks noChangeAspect="1"/>
            </p:cNvPicPr>
            <p:nvPr/>
          </p:nvPicPr>
          <p:blipFill>
            <a:blip r:embed="rId3"/>
            <a:stretch>
              <a:fillRect/>
            </a:stretch>
          </p:blipFill>
          <p:spPr>
            <a:xfrm>
              <a:off x="3863752" y="620688"/>
              <a:ext cx="5830114" cy="5363323"/>
            </a:xfrm>
            <a:prstGeom prst="rect">
              <a:avLst/>
            </a:prstGeom>
          </p:spPr>
        </p:pic>
        <p:sp>
          <p:nvSpPr>
            <p:cNvPr id="7" name="Rectangle 6"/>
            <p:cNvSpPr/>
            <p:nvPr/>
          </p:nvSpPr>
          <p:spPr>
            <a:xfrm>
              <a:off x="7680176" y="4797152"/>
              <a:ext cx="1944216" cy="792088"/>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13"/>
          <p:cNvPicPr>
            <a:picLocks noChangeAspect="1"/>
          </p:cNvPicPr>
          <p:nvPr/>
        </p:nvPicPr>
        <p:blipFill>
          <a:blip r:embed="rId4"/>
          <a:stretch>
            <a:fillRect/>
          </a:stretch>
        </p:blipFill>
        <p:spPr>
          <a:xfrm>
            <a:off x="1763688" y="3937620"/>
            <a:ext cx="1786335" cy="1082009"/>
          </a:xfrm>
          <a:prstGeom prst="rect">
            <a:avLst/>
          </a:prstGeom>
        </p:spPr>
      </p:pic>
      <p:sp>
        <p:nvSpPr>
          <p:cNvPr id="23" name="Rectangle 22"/>
          <p:cNvSpPr/>
          <p:nvPr/>
        </p:nvSpPr>
        <p:spPr>
          <a:xfrm>
            <a:off x="251520" y="2587470"/>
            <a:ext cx="3294366" cy="118813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977934" y="805272"/>
            <a:ext cx="4968552" cy="2192908"/>
          </a:xfrm>
          <a:prstGeom prst="rect">
            <a:avLst/>
          </a:prstGeom>
          <a:noFill/>
        </p:spPr>
        <p:txBody>
          <a:bodyPr wrap="square" rtlCol="0">
            <a:spAutoFit/>
          </a:bodyPr>
          <a:lstStyle/>
          <a:p>
            <a:r>
              <a:rPr lang="en-US" sz="1050" b="1" i="1" dirty="0"/>
              <a:t>Creation of the new electrical substation scheduled for December 2023</a:t>
            </a:r>
          </a:p>
          <a:p>
            <a:endParaRPr lang="en-US" sz="1050" b="1" i="1" dirty="0"/>
          </a:p>
          <a:p>
            <a:r>
              <a:rPr lang="en-US" sz="1050" dirty="0"/>
              <a:t>Power supply needed: </a:t>
            </a:r>
            <a:r>
              <a:rPr lang="en-US" sz="1050" b="1" dirty="0"/>
              <a:t>10 x 250kVA – 400V / 3P, no NEUTRAL </a:t>
            </a:r>
          </a:p>
          <a:p>
            <a:endParaRPr lang="en-US" sz="1050" b="1" dirty="0"/>
          </a:p>
          <a:p>
            <a:r>
              <a:rPr lang="en-US" sz="1050" dirty="0"/>
              <a:t>The electrical power will be supplied by the PROCESS network protected by HQPS.</a:t>
            </a:r>
          </a:p>
          <a:p>
            <a:r>
              <a:rPr lang="en-US" sz="1050" dirty="0"/>
              <a:t>A new electrical power station will be created in MS117, including</a:t>
            </a:r>
          </a:p>
          <a:p>
            <a:pPr marL="128588" indent="-128588">
              <a:buFont typeface="Arial" panose="020B0604020202020204" pitchFamily="34" charset="0"/>
              <a:buChar char="•"/>
            </a:pPr>
            <a:r>
              <a:rPr lang="en-US" sz="1050" dirty="0"/>
              <a:t>2 transformers (</a:t>
            </a:r>
            <a:r>
              <a:rPr lang="en-US" sz="1050" b="1" dirty="0"/>
              <a:t>dry transformers</a:t>
            </a:r>
            <a:r>
              <a:rPr lang="en-US" sz="1050" dirty="0"/>
              <a:t>) 20kv/400V -2500kVA (redundancy 2N)</a:t>
            </a:r>
            <a:r>
              <a:rPr lang="en-US" sz="1050" b="1" baseline="30000" dirty="0"/>
              <a:t> </a:t>
            </a:r>
            <a:endParaRPr lang="en-US" sz="1050" dirty="0"/>
          </a:p>
          <a:p>
            <a:pPr marL="128588" indent="-128588">
              <a:buFont typeface="Arial" panose="020B0604020202020204" pitchFamily="34" charset="0"/>
              <a:buChar char="•"/>
            </a:pPr>
            <a:r>
              <a:rPr lang="en-US" sz="1050" dirty="0"/>
              <a:t>2 main electrical boards (with coupling devices)</a:t>
            </a:r>
          </a:p>
          <a:p>
            <a:pPr marL="128588" indent="-128588">
              <a:buFont typeface="Arial" panose="020B0604020202020204" pitchFamily="34" charset="0"/>
              <a:buChar char="•"/>
            </a:pPr>
            <a:r>
              <a:rPr lang="en-US" sz="1050" dirty="0"/>
              <a:t>4,3 km of cable  (Cu 240mm²)</a:t>
            </a:r>
          </a:p>
          <a:p>
            <a:r>
              <a:rPr lang="en-US" sz="1050" dirty="0"/>
              <a:t> </a:t>
            </a:r>
          </a:p>
          <a:p>
            <a:r>
              <a:rPr lang="en-US" sz="1050" dirty="0"/>
              <a:t>Electrical substation “SS1” will supply power to the new transformers (the 20kV circuit-breakers are existing and available</a:t>
            </a:r>
            <a:r>
              <a:rPr lang="en-US" sz="900" dirty="0"/>
              <a:t>)</a:t>
            </a:r>
          </a:p>
        </p:txBody>
      </p:sp>
      <p:grpSp>
        <p:nvGrpSpPr>
          <p:cNvPr id="10" name="Group 9"/>
          <p:cNvGrpSpPr>
            <a:grpSpLocks noChangeAspect="1"/>
          </p:cNvGrpSpPr>
          <p:nvPr/>
        </p:nvGrpSpPr>
        <p:grpSpPr>
          <a:xfrm>
            <a:off x="6462210" y="3019518"/>
            <a:ext cx="2484276" cy="2285787"/>
            <a:chOff x="-384200" y="908720"/>
            <a:chExt cx="5516627" cy="5075860"/>
          </a:xfrm>
        </p:grpSpPr>
        <p:pic>
          <p:nvPicPr>
            <p:cNvPr id="18" name="Picture 17"/>
            <p:cNvPicPr>
              <a:picLocks noChangeAspect="1"/>
            </p:cNvPicPr>
            <p:nvPr/>
          </p:nvPicPr>
          <p:blipFill>
            <a:blip r:embed="rId5"/>
            <a:stretch>
              <a:fillRect/>
            </a:stretch>
          </p:blipFill>
          <p:spPr>
            <a:xfrm>
              <a:off x="407368" y="4365104"/>
              <a:ext cx="4725059" cy="1619476"/>
            </a:xfrm>
            <a:prstGeom prst="rect">
              <a:avLst/>
            </a:prstGeom>
            <a:ln>
              <a:solidFill>
                <a:schemeClr val="accent1"/>
              </a:solidFill>
            </a:ln>
          </p:spPr>
        </p:pic>
        <p:pic>
          <p:nvPicPr>
            <p:cNvPr id="21" name="Picture 20"/>
            <p:cNvPicPr>
              <a:picLocks noChangeAspect="1"/>
            </p:cNvPicPr>
            <p:nvPr/>
          </p:nvPicPr>
          <p:blipFill>
            <a:blip r:embed="rId6"/>
            <a:stretch>
              <a:fillRect/>
            </a:stretch>
          </p:blipFill>
          <p:spPr>
            <a:xfrm>
              <a:off x="335360" y="908720"/>
              <a:ext cx="4758710" cy="3349902"/>
            </a:xfrm>
            <a:prstGeom prst="rect">
              <a:avLst/>
            </a:prstGeom>
            <a:ln>
              <a:solidFill>
                <a:schemeClr val="accent1"/>
              </a:solidFill>
            </a:ln>
          </p:spPr>
        </p:pic>
        <p:sp>
          <p:nvSpPr>
            <p:cNvPr id="22" name="Oval 21"/>
            <p:cNvSpPr/>
            <p:nvPr/>
          </p:nvSpPr>
          <p:spPr>
            <a:xfrm>
              <a:off x="1847528" y="2852936"/>
              <a:ext cx="360040" cy="36004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p:cNvCxnSpPr>
              <a:stCxn id="22" idx="5"/>
            </p:cNvCxnSpPr>
            <p:nvPr/>
          </p:nvCxnSpPr>
          <p:spPr>
            <a:xfrm flipH="1">
              <a:off x="-384200" y="3160249"/>
              <a:ext cx="2539040" cy="24859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p:cNvGrpSpPr>
            <a:grpSpLocks noChangeAspect="1"/>
          </p:cNvGrpSpPr>
          <p:nvPr/>
        </p:nvGrpSpPr>
        <p:grpSpPr>
          <a:xfrm>
            <a:off x="4139952" y="3451566"/>
            <a:ext cx="2337286" cy="1358408"/>
            <a:chOff x="9912424" y="3717032"/>
            <a:chExt cx="2088232" cy="1213660"/>
          </a:xfrm>
        </p:grpSpPr>
        <p:pic>
          <p:nvPicPr>
            <p:cNvPr id="11" name="Picture 10"/>
            <p:cNvPicPr>
              <a:picLocks noChangeAspect="1"/>
            </p:cNvPicPr>
            <p:nvPr/>
          </p:nvPicPr>
          <p:blipFill>
            <a:blip r:embed="rId7"/>
            <a:stretch>
              <a:fillRect/>
            </a:stretch>
          </p:blipFill>
          <p:spPr>
            <a:xfrm>
              <a:off x="9912424" y="3717032"/>
              <a:ext cx="2088232" cy="1213660"/>
            </a:xfrm>
            <a:prstGeom prst="rect">
              <a:avLst/>
            </a:prstGeom>
            <a:ln>
              <a:solidFill>
                <a:schemeClr val="tx1"/>
              </a:solidFill>
            </a:ln>
          </p:spPr>
        </p:pic>
        <p:sp>
          <p:nvSpPr>
            <p:cNvPr id="12" name="Rectangle 11"/>
            <p:cNvSpPr/>
            <p:nvPr/>
          </p:nvSpPr>
          <p:spPr>
            <a:xfrm rot="16986013">
              <a:off x="11271760" y="4351278"/>
              <a:ext cx="14401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35228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RF </a:t>
            </a:r>
            <a:r>
              <a:rPr lang="en-US" dirty="0"/>
              <a:t>UPGRADE SSA 352 MHZ – Cooling system (SRE)</a:t>
            </a:r>
          </a:p>
        </p:txBody>
      </p:sp>
      <p:sp>
        <p:nvSpPr>
          <p:cNvPr id="3" name="Footer Placeholder 2"/>
          <p:cNvSpPr>
            <a:spLocks noGrp="1"/>
          </p:cNvSpPr>
          <p:nvPr>
            <p:ph type="ftr" sz="quarter" idx="12"/>
          </p:nvPr>
        </p:nvSpPr>
        <p:spPr>
          <a:xfrm>
            <a:off x="670288" y="5411787"/>
            <a:ext cx="6119812" cy="177800"/>
          </a:xfrm>
        </p:spPr>
        <p:txBody>
          <a:bodyPr/>
          <a:lstStyle/>
          <a:p>
            <a:pPr>
              <a:defRPr/>
            </a:pPr>
            <a:r>
              <a:rPr lang="en-US"/>
              <a:t>ASD Workshop - 24 January 2023 - TID BIG T Marchial - ESRF Infrastructure - Status and Plans</a:t>
            </a:r>
            <a:endParaRPr lang="en-US" dirty="0"/>
          </a:p>
        </p:txBody>
      </p:sp>
      <p:pic>
        <p:nvPicPr>
          <p:cNvPr id="4" name="Picture 3" descr="TZ FLUI PID 21104 - E.pdf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11413" t="8515" r="12201"/>
          <a:stretch/>
        </p:blipFill>
        <p:spPr>
          <a:xfrm>
            <a:off x="179512" y="697260"/>
            <a:ext cx="3860194" cy="2808312"/>
          </a:xfrm>
          <a:prstGeom prst="rect">
            <a:avLst/>
          </a:prstGeom>
        </p:spPr>
      </p:pic>
      <p:sp>
        <p:nvSpPr>
          <p:cNvPr id="5" name="Oval 4"/>
          <p:cNvSpPr/>
          <p:nvPr/>
        </p:nvSpPr>
        <p:spPr>
          <a:xfrm>
            <a:off x="2699792" y="1705372"/>
            <a:ext cx="720080" cy="1656184"/>
          </a:xfrm>
          <a:prstGeom prst="ellipse">
            <a:avLst/>
          </a:prstGeom>
          <a:no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Oval 6"/>
          <p:cNvSpPr/>
          <p:nvPr/>
        </p:nvSpPr>
        <p:spPr>
          <a:xfrm>
            <a:off x="1359878" y="1690899"/>
            <a:ext cx="720080" cy="1656184"/>
          </a:xfrm>
          <a:prstGeom prst="ellipse">
            <a:avLst/>
          </a:prstGeom>
          <a:no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extBox 7"/>
          <p:cNvSpPr txBox="1"/>
          <p:nvPr/>
        </p:nvSpPr>
        <p:spPr>
          <a:xfrm>
            <a:off x="1763688" y="1047428"/>
            <a:ext cx="1872208" cy="307777"/>
          </a:xfrm>
          <a:prstGeom prst="rect">
            <a:avLst/>
          </a:prstGeom>
          <a:noFill/>
        </p:spPr>
        <p:txBody>
          <a:bodyPr wrap="square" rtlCol="0">
            <a:spAutoFit/>
          </a:bodyPr>
          <a:lstStyle/>
          <a:p>
            <a:r>
              <a:rPr lang="en-US" sz="1400" dirty="0"/>
              <a:t>New systems</a:t>
            </a:r>
          </a:p>
        </p:txBody>
      </p:sp>
      <p:cxnSp>
        <p:nvCxnSpPr>
          <p:cNvPr id="10" name="Straight Arrow Connector 9"/>
          <p:cNvCxnSpPr/>
          <p:nvPr/>
        </p:nvCxnSpPr>
        <p:spPr>
          <a:xfrm>
            <a:off x="2699792" y="1355205"/>
            <a:ext cx="216024" cy="350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1799692" y="1340623"/>
            <a:ext cx="180020" cy="364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794090" y="1351802"/>
            <a:ext cx="1872208" cy="307777"/>
          </a:xfrm>
          <a:prstGeom prst="rect">
            <a:avLst/>
          </a:prstGeom>
          <a:noFill/>
        </p:spPr>
        <p:txBody>
          <a:bodyPr wrap="square" rtlCol="0">
            <a:spAutoFit/>
          </a:bodyPr>
          <a:lstStyle/>
          <a:p>
            <a:r>
              <a:rPr lang="en-US" sz="1400" dirty="0"/>
              <a:t>Cell 5</a:t>
            </a:r>
          </a:p>
        </p:txBody>
      </p:sp>
      <p:sp>
        <p:nvSpPr>
          <p:cNvPr id="15" name="TextBox 14"/>
          <p:cNvSpPr txBox="1"/>
          <p:nvPr/>
        </p:nvSpPr>
        <p:spPr>
          <a:xfrm>
            <a:off x="1259632" y="1360115"/>
            <a:ext cx="1872208" cy="307777"/>
          </a:xfrm>
          <a:prstGeom prst="rect">
            <a:avLst/>
          </a:prstGeom>
          <a:noFill/>
        </p:spPr>
        <p:txBody>
          <a:bodyPr wrap="square" rtlCol="0">
            <a:spAutoFit/>
          </a:bodyPr>
          <a:lstStyle/>
          <a:p>
            <a:r>
              <a:rPr lang="en-US" sz="1400" dirty="0"/>
              <a:t>Cell 7</a:t>
            </a:r>
          </a:p>
        </p:txBody>
      </p:sp>
      <p:sp>
        <p:nvSpPr>
          <p:cNvPr id="16" name="TextBox 15"/>
          <p:cNvSpPr txBox="1"/>
          <p:nvPr/>
        </p:nvSpPr>
        <p:spPr>
          <a:xfrm>
            <a:off x="179512" y="3649588"/>
            <a:ext cx="3860194" cy="1569660"/>
          </a:xfrm>
          <a:prstGeom prst="rect">
            <a:avLst/>
          </a:prstGeom>
          <a:noFill/>
        </p:spPr>
        <p:txBody>
          <a:bodyPr wrap="square" rtlCol="0">
            <a:spAutoFit/>
          </a:bodyPr>
          <a:lstStyle/>
          <a:p>
            <a:r>
              <a:rPr lang="en-US" sz="1200" dirty="0"/>
              <a:t>4 new main cooling networks will be added to the RF branch of the SRE network in SRRF area (2 SSA + 2 dummy load), 1 antenna per SSA System.</a:t>
            </a:r>
          </a:p>
          <a:p>
            <a:r>
              <a:rPr lang="en-US" sz="1200" dirty="0"/>
              <a:t>Total flowrate = 200 m3/h</a:t>
            </a:r>
          </a:p>
          <a:p>
            <a:r>
              <a:rPr lang="en-US" sz="1200" dirty="0"/>
              <a:t>Finally, the RF flow rate decreases a little (SSA system= 75 m3/h, Klystron system = 100 m3/h).</a:t>
            </a:r>
          </a:p>
          <a:p>
            <a:r>
              <a:rPr lang="en-US" sz="1200" dirty="0"/>
              <a:t>But the RF systems remains as  a “big consumers” = 400 m3/h ; 40% of SRE flow rate</a:t>
            </a:r>
          </a:p>
        </p:txBody>
      </p:sp>
      <p:pic>
        <p:nvPicPr>
          <p:cNvPr id="17" name="Picture 16" descr="90041005 -Cooling RF Cell5.pdf - Adobe Acrobat Pro DC"/>
          <p:cNvPicPr>
            <a:picLocks noChangeAspect="1"/>
          </p:cNvPicPr>
          <p:nvPr/>
        </p:nvPicPr>
        <p:blipFill rotWithShape="1">
          <a:blip r:embed="rId3" cstate="print">
            <a:extLst>
              <a:ext uri="{28A0092B-C50C-407E-A947-70E740481C1C}">
                <a14:useLocalDpi xmlns:a14="http://schemas.microsoft.com/office/drawing/2010/main" val="0"/>
              </a:ext>
            </a:extLst>
          </a:blip>
          <a:srcRect l="11957" t="9038" r="10869" b="1510"/>
          <a:stretch/>
        </p:blipFill>
        <p:spPr>
          <a:xfrm>
            <a:off x="6589146" y="669624"/>
            <a:ext cx="2147717" cy="1512168"/>
          </a:xfrm>
          <a:prstGeom prst="rect">
            <a:avLst/>
          </a:prstGeom>
        </p:spPr>
      </p:pic>
      <p:pic>
        <p:nvPicPr>
          <p:cNvPr id="18" name="Picture 17" descr="90041005 -Cooling RF Cell5.pdf - Adobe Acrobat Pro DC"/>
          <p:cNvPicPr>
            <a:picLocks noChangeAspect="1"/>
          </p:cNvPicPr>
          <p:nvPr/>
        </p:nvPicPr>
        <p:blipFill rotWithShape="1">
          <a:blip r:embed="rId4" cstate="print">
            <a:extLst>
              <a:ext uri="{28A0092B-C50C-407E-A947-70E740481C1C}">
                <a14:useLocalDpi xmlns:a14="http://schemas.microsoft.com/office/drawing/2010/main" val="0"/>
              </a:ext>
            </a:extLst>
          </a:blip>
          <a:srcRect l="12201" t="9810" r="10625" b="2033"/>
          <a:stretch/>
        </p:blipFill>
        <p:spPr>
          <a:xfrm>
            <a:off x="6589146" y="2369714"/>
            <a:ext cx="2139255" cy="1484381"/>
          </a:xfrm>
          <a:prstGeom prst="rect">
            <a:avLst/>
          </a:prstGeom>
        </p:spPr>
      </p:pic>
      <p:pic>
        <p:nvPicPr>
          <p:cNvPr id="19" name="Picture 18" descr="eDrawings"/>
          <p:cNvPicPr>
            <a:picLocks noChangeAspect="1"/>
          </p:cNvPicPr>
          <p:nvPr/>
        </p:nvPicPr>
        <p:blipFill rotWithShape="1">
          <a:blip r:embed="rId5" cstate="print">
            <a:extLst>
              <a:ext uri="{28A0092B-C50C-407E-A947-70E740481C1C}">
                <a14:useLocalDpi xmlns:a14="http://schemas.microsoft.com/office/drawing/2010/main" val="0"/>
              </a:ext>
            </a:extLst>
          </a:blip>
          <a:srcRect l="5901" r="4326"/>
          <a:stretch/>
        </p:blipFill>
        <p:spPr>
          <a:xfrm>
            <a:off x="4092213" y="693639"/>
            <a:ext cx="2446341" cy="1471568"/>
          </a:xfrm>
          <a:prstGeom prst="rect">
            <a:avLst/>
          </a:prstGeom>
        </p:spPr>
      </p:pic>
      <p:pic>
        <p:nvPicPr>
          <p:cNvPr id="20" name="Picture 19" descr="90041005 -Cooling RF Cell5.pdf - Adobe Acrobat Pro DC"/>
          <p:cNvPicPr>
            <a:picLocks noChangeAspect="1"/>
          </p:cNvPicPr>
          <p:nvPr/>
        </p:nvPicPr>
        <p:blipFill rotWithShape="1">
          <a:blip r:embed="rId6" cstate="print">
            <a:extLst>
              <a:ext uri="{28A0092B-C50C-407E-A947-70E740481C1C}">
                <a14:useLocalDpi xmlns:a14="http://schemas.microsoft.com/office/drawing/2010/main" val="0"/>
              </a:ext>
            </a:extLst>
          </a:blip>
          <a:srcRect l="12201" t="8516" r="10625" b="2032"/>
          <a:stretch/>
        </p:blipFill>
        <p:spPr>
          <a:xfrm>
            <a:off x="4167471" y="2369714"/>
            <a:ext cx="2232248" cy="1571685"/>
          </a:xfrm>
          <a:prstGeom prst="rect">
            <a:avLst/>
          </a:prstGeom>
        </p:spPr>
      </p:pic>
    </p:spTree>
    <p:extLst>
      <p:ext uri="{BB962C8B-B14F-4D97-AF65-F5344CB8AC3E}">
        <p14:creationId xmlns:p14="http://schemas.microsoft.com/office/powerpoint/2010/main" val="4217124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381387253"/>
              </p:ext>
            </p:extLst>
          </p:nvPr>
        </p:nvGraphicFramePr>
        <p:xfrm>
          <a:off x="755576" y="673909"/>
          <a:ext cx="7704855" cy="4680521"/>
        </p:xfrm>
        <a:graphic>
          <a:graphicData uri="http://schemas.openxmlformats.org/drawingml/2006/table">
            <a:tbl>
              <a:tblPr firstRow="1" firstCol="1" bandRow="1"/>
              <a:tblGrid>
                <a:gridCol w="1008112">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648072">
                  <a:extLst>
                    <a:ext uri="{9D8B030D-6E8A-4147-A177-3AD203B41FA5}">
                      <a16:colId xmlns:a16="http://schemas.microsoft.com/office/drawing/2014/main" val="20004"/>
                    </a:ext>
                  </a:extLst>
                </a:gridCol>
                <a:gridCol w="936104">
                  <a:extLst>
                    <a:ext uri="{9D8B030D-6E8A-4147-A177-3AD203B41FA5}">
                      <a16:colId xmlns:a16="http://schemas.microsoft.com/office/drawing/2014/main" val="20005"/>
                    </a:ext>
                  </a:extLst>
                </a:gridCol>
                <a:gridCol w="216023">
                  <a:extLst>
                    <a:ext uri="{9D8B030D-6E8A-4147-A177-3AD203B41FA5}">
                      <a16:colId xmlns:a16="http://schemas.microsoft.com/office/drawing/2014/main" val="20006"/>
                    </a:ext>
                  </a:extLst>
                </a:gridCol>
              </a:tblGrid>
              <a:tr h="128149">
                <a:tc gridSpan="7">
                  <a:txBody>
                    <a:bodyPr/>
                    <a:lstStyle/>
                    <a:p>
                      <a:pPr marL="228600" algn="just">
                        <a:spcAft>
                          <a:spcPts val="600"/>
                        </a:spcAft>
                      </a:pPr>
                      <a:r>
                        <a:rPr lang="en-GB" sz="800" b="1" dirty="0">
                          <a:effectLst/>
                          <a:latin typeface="+mj-lt"/>
                          <a:ea typeface="Calibri" panose="020F0502020204030204" pitchFamily="34" charset="0"/>
                          <a:cs typeface="Times New Roman" panose="02020603050405020304" pitchFamily="18" charset="0"/>
                        </a:rPr>
                        <a:t>[SSA 352 MHz ]: Cell 05 and Cell 07  RF SSA system installation</a:t>
                      </a:r>
                      <a:endParaRPr lang="en-GB" sz="800" dirty="0">
                        <a:effectLst/>
                        <a:latin typeface="+mj-lt"/>
                        <a:ea typeface="Calibri" panose="020F0502020204030204" pitchFamily="34" charset="0"/>
                        <a:cs typeface="Times New Roman" panose="02020603050405020304" pitchFamily="18" charset="0"/>
                      </a:endParaRPr>
                    </a:p>
                  </a:txBody>
                  <a:tcPr marL="57424" marR="574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26140">
                <a:tc>
                  <a:txBody>
                    <a:bodyPr/>
                    <a:lstStyle/>
                    <a:p>
                      <a:pPr algn="just">
                        <a:spcAft>
                          <a:spcPts val="0"/>
                        </a:spcAft>
                      </a:pPr>
                      <a:r>
                        <a:rPr lang="en-GB" sz="700" b="1" dirty="0">
                          <a:solidFill>
                            <a:srgbClr val="000000"/>
                          </a:solidFill>
                          <a:effectLst/>
                          <a:latin typeface="+mj-lt"/>
                          <a:ea typeface="Times New Roman" panose="02020603050405020304" pitchFamily="18" charset="0"/>
                          <a:cs typeface="Times New Roman" panose="02020603050405020304" pitchFamily="18" charset="0"/>
                        </a:rPr>
                        <a:t>Preparation works</a:t>
                      </a:r>
                      <a:endParaRPr lang="en-GB" sz="7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spcAft>
                          <a:spcPts val="0"/>
                        </a:spcAft>
                      </a:pPr>
                      <a:r>
                        <a:rPr lang="en-GB" sz="700" b="1">
                          <a:solidFill>
                            <a:srgbClr val="000000"/>
                          </a:solidFill>
                          <a:effectLst/>
                          <a:latin typeface="+mj-lt"/>
                          <a:ea typeface="Times New Roman" panose="02020603050405020304" pitchFamily="18" charset="0"/>
                          <a:cs typeface="Times New Roman" panose="02020603050405020304" pitchFamily="18" charset="0"/>
                        </a:rPr>
                        <a:t>2022</a:t>
                      </a:r>
                      <a:endParaRPr lang="en-GB" sz="70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l">
                        <a:spcAft>
                          <a:spcPts val="0"/>
                        </a:spcAft>
                      </a:pPr>
                      <a:r>
                        <a:rPr lang="en-GB" sz="700" b="1">
                          <a:solidFill>
                            <a:srgbClr val="000000"/>
                          </a:solidFill>
                          <a:effectLst/>
                          <a:latin typeface="+mj-lt"/>
                          <a:ea typeface="Times New Roman" panose="02020603050405020304" pitchFamily="18" charset="0"/>
                          <a:cs typeface="Times New Roman" panose="02020603050405020304" pitchFamily="18" charset="0"/>
                        </a:rPr>
                        <a:t>2023</a:t>
                      </a:r>
                      <a:endParaRPr lang="en-GB" sz="70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spcAft>
                          <a:spcPts val="0"/>
                        </a:spcAft>
                      </a:pPr>
                      <a:r>
                        <a:rPr lang="en-GB" sz="700" b="1" dirty="0">
                          <a:solidFill>
                            <a:srgbClr val="000000"/>
                          </a:solidFill>
                          <a:effectLst/>
                          <a:latin typeface="+mj-lt"/>
                          <a:ea typeface="Times New Roman" panose="02020603050405020304" pitchFamily="18" charset="0"/>
                          <a:cs typeface="Times New Roman" panose="02020603050405020304" pitchFamily="18" charset="0"/>
                        </a:rPr>
                        <a:t>2023/2024</a:t>
                      </a:r>
                      <a:endParaRPr lang="en-GB" sz="7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spcAft>
                          <a:spcPts val="0"/>
                        </a:spcAft>
                      </a:pPr>
                      <a:r>
                        <a:rPr lang="en-GB" sz="700" b="1" dirty="0">
                          <a:solidFill>
                            <a:srgbClr val="000000"/>
                          </a:solidFill>
                          <a:effectLst/>
                          <a:latin typeface="+mj-lt"/>
                          <a:ea typeface="Times New Roman" panose="02020603050405020304" pitchFamily="18" charset="0"/>
                          <a:cs typeface="Times New Roman" panose="02020603050405020304" pitchFamily="18" charset="0"/>
                        </a:rPr>
                        <a:t>2024/2025</a:t>
                      </a:r>
                      <a:endParaRPr lang="en-GB" sz="7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spcAft>
                          <a:spcPts val="0"/>
                        </a:spcAft>
                      </a:pPr>
                      <a:r>
                        <a:rPr lang="en-GB" sz="700" b="1" dirty="0">
                          <a:solidFill>
                            <a:srgbClr val="000000"/>
                          </a:solidFill>
                          <a:effectLst/>
                          <a:latin typeface="+mj-lt"/>
                          <a:ea typeface="Times New Roman" panose="02020603050405020304" pitchFamily="18" charset="0"/>
                          <a:cs typeface="Times New Roman" panose="02020603050405020304" pitchFamily="18" charset="0"/>
                        </a:rPr>
                        <a:t>2026</a:t>
                      </a:r>
                      <a:endParaRPr lang="en-GB" sz="7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spcAft>
                          <a:spcPts val="0"/>
                        </a:spcAft>
                      </a:pPr>
                      <a:endParaRPr lang="en-GB" sz="7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704602">
                <a:tc>
                  <a:txBody>
                    <a:bodyPr/>
                    <a:lstStyle/>
                    <a:p>
                      <a:pPr marL="342900" lvl="0" indent="-342900" algn="just">
                        <a:spcAft>
                          <a:spcPts val="0"/>
                        </a:spcAft>
                        <a:buFont typeface="+mj-lt"/>
                        <a:buAutoNum type="arabicPeriod"/>
                      </a:pP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gn="r" defTabSz="914400" rtl="0" eaLnBrk="1" latinLnBrk="0" hangingPunct="1">
                        <a:spcAft>
                          <a:spcPts val="0"/>
                        </a:spcAft>
                        <a:buFont typeface="+mj-lt"/>
                        <a:buAutoNum type="arabicPeriod"/>
                      </a:pPr>
                      <a:endParaRPr lang="fr-FR" sz="600" kern="1200" dirty="0">
                        <a:solidFill>
                          <a:schemeClr val="tx1"/>
                        </a:solidFill>
                        <a:effectLst/>
                        <a:latin typeface="+mj-lt"/>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GB" sz="600" kern="1200" dirty="0">
                          <a:solidFill>
                            <a:schemeClr val="tx1"/>
                          </a:solidFill>
                          <a:effectLst/>
                          <a:latin typeface="+mn-lt"/>
                          <a:ea typeface="Calibri" panose="020F0502020204030204" pitchFamily="34" charset="0"/>
                          <a:cs typeface="Times New Roman" panose="02020603050405020304" pitchFamily="18" charset="0"/>
                        </a:rPr>
                        <a:t>RF test AREA,</a:t>
                      </a:r>
                    </a:p>
                    <a:p>
                      <a:pPr marL="342900" lvl="0" indent="-342900" algn="just">
                        <a:spcAft>
                          <a:spcPts val="0"/>
                        </a:spcAft>
                        <a:buFont typeface="+mj-lt"/>
                        <a:buAutoNum type="arabicPeriod"/>
                      </a:pPr>
                      <a:r>
                        <a:rPr lang="en-GB" sz="600" kern="1200" dirty="0">
                          <a:solidFill>
                            <a:schemeClr val="tx1"/>
                          </a:solidFill>
                          <a:effectLst/>
                          <a:latin typeface="+mn-lt"/>
                          <a:ea typeface="Calibri" panose="020F0502020204030204" pitchFamily="34" charset="0"/>
                          <a:cs typeface="Times New Roman" panose="02020603050405020304" pitchFamily="18" charset="0"/>
                        </a:rPr>
                        <a:t>LN2 modification,</a:t>
                      </a:r>
                    </a:p>
                    <a:p>
                      <a:pPr marL="342900" lvl="0" indent="-342900" algn="just">
                        <a:spcAft>
                          <a:spcPts val="0"/>
                        </a:spcAft>
                        <a:buFont typeface="+mj-lt"/>
                        <a:buAutoNum type="arabicPeriod"/>
                      </a:pPr>
                      <a:r>
                        <a:rPr lang="en-GB" sz="600" kern="1200" dirty="0">
                          <a:solidFill>
                            <a:schemeClr val="tx1"/>
                          </a:solidFill>
                          <a:effectLst/>
                          <a:latin typeface="+mn-lt"/>
                          <a:ea typeface="Calibri" panose="020F0502020204030204" pitchFamily="34" charset="0"/>
                          <a:cs typeface="Times New Roman" panose="02020603050405020304" pitchFamily="18" charset="0"/>
                        </a:rPr>
                        <a:t>TZ05/TZ07 cable tray adaptations,</a:t>
                      </a:r>
                    </a:p>
                    <a:p>
                      <a:pPr marL="342900" lvl="0" indent="-342900" algn="just">
                        <a:spcAft>
                          <a:spcPts val="0"/>
                        </a:spcAft>
                        <a:buFont typeface="+mj-lt"/>
                        <a:buAutoNum type="arabicPeriod"/>
                      </a:pPr>
                      <a:r>
                        <a:rPr lang="en-GB" sz="600" kern="1200" dirty="0">
                          <a:solidFill>
                            <a:schemeClr val="tx1"/>
                          </a:solidFill>
                          <a:effectLst/>
                          <a:latin typeface="+mn-lt"/>
                          <a:ea typeface="Calibri" panose="020F0502020204030204" pitchFamily="34" charset="0"/>
                          <a:cs typeface="Times New Roman" panose="02020603050405020304" pitchFamily="18" charset="0"/>
                        </a:rPr>
                        <a:t>TZ05/TZ07 pipe modifications</a:t>
                      </a:r>
                    </a:p>
                    <a:p>
                      <a:pPr marL="228600" indent="-228600" algn="r">
                        <a:spcAft>
                          <a:spcPts val="0"/>
                        </a:spcAft>
                        <a:buFont typeface="+mj-lt"/>
                        <a:buAutoNum type="arabicPeriod"/>
                      </a:pPr>
                      <a:endParaRPr lang="fr-FR" sz="600" baseline="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mj-lt"/>
                        <a:buAutoNum type="arabicPeriod"/>
                      </a:pPr>
                      <a:r>
                        <a:rPr lang="en-GB" sz="600" kern="1200" dirty="0">
                          <a:solidFill>
                            <a:srgbClr val="000000"/>
                          </a:solidFill>
                          <a:effectLst/>
                          <a:latin typeface="+mn-lt"/>
                          <a:ea typeface="Times New Roman" panose="02020603050405020304" pitchFamily="18" charset="0"/>
                          <a:cs typeface="Times New Roman" panose="02020603050405020304" pitchFamily="18" charset="0"/>
                        </a:rPr>
                        <a:t>Modification of the WHITE CIRCUIT STORAGE AREA to store Tra0 transformers,</a:t>
                      </a:r>
                      <a:endParaRPr lang="en-GB" sz="600" kern="1200" dirty="0">
                        <a:solidFill>
                          <a:schemeClr val="tx1"/>
                        </a:solidFill>
                        <a:effectLst/>
                        <a:latin typeface="+mn-lt"/>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GB" sz="600" kern="1200" dirty="0">
                          <a:solidFill>
                            <a:srgbClr val="000000"/>
                          </a:solidFill>
                          <a:effectLst/>
                          <a:latin typeface="+mn-lt"/>
                          <a:ea typeface="Times New Roman" panose="02020603050405020304" pitchFamily="18" charset="0"/>
                          <a:cs typeface="Times New Roman" panose="02020603050405020304" pitchFamily="18" charset="0"/>
                        </a:rPr>
                        <a:t>MTBS RF extension building adaptation to enable the delivery of the new SSA cubicles</a:t>
                      </a:r>
                      <a:endParaRPr lang="en-GB" sz="600" kern="1200" dirty="0">
                        <a:solidFill>
                          <a:schemeClr val="tx1"/>
                        </a:solidFill>
                        <a:effectLst/>
                        <a:latin typeface="+mn-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600" i="1" dirty="0">
                          <a:solidFill>
                            <a:srgbClr val="000000"/>
                          </a:solidFill>
                          <a:effectLst/>
                          <a:latin typeface="+mj-lt"/>
                          <a:ea typeface="Times New Roman" panose="02020603050405020304" pitchFamily="18" charset="0"/>
                          <a:cs typeface="Times New Roman" panose="02020603050405020304" pitchFamily="18" charset="0"/>
                        </a:rPr>
                        <a:t> </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600" i="1" dirty="0">
                          <a:solidFill>
                            <a:srgbClr val="000000"/>
                          </a:solidFill>
                          <a:effectLst/>
                          <a:latin typeface="+mj-lt"/>
                          <a:ea typeface="Times New Roman" panose="02020603050405020304" pitchFamily="18" charset="0"/>
                          <a:cs typeface="Times New Roman" panose="02020603050405020304" pitchFamily="18" charset="0"/>
                        </a:rPr>
                        <a:t>Finishing works</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600" i="1">
                          <a:solidFill>
                            <a:srgbClr val="000000"/>
                          </a:solidFill>
                          <a:effectLst/>
                          <a:latin typeface="+mj-lt"/>
                          <a:ea typeface="Times New Roman" panose="02020603050405020304" pitchFamily="18" charset="0"/>
                          <a:cs typeface="Times New Roman" panose="02020603050405020304" pitchFamily="18" charset="0"/>
                        </a:rPr>
                        <a:t> </a:t>
                      </a:r>
                      <a:endParaRPr lang="en-GB" sz="60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6140">
                <a:tc>
                  <a:txBody>
                    <a:bodyPr/>
                    <a:lstStyle/>
                    <a:p>
                      <a:pPr algn="just">
                        <a:spcAft>
                          <a:spcPts val="0"/>
                        </a:spcAft>
                      </a:pPr>
                      <a:r>
                        <a:rPr lang="en-GB" sz="600" b="1">
                          <a:solidFill>
                            <a:srgbClr val="000000"/>
                          </a:solidFill>
                          <a:effectLst/>
                          <a:latin typeface="+mj-lt"/>
                          <a:ea typeface="Times New Roman" panose="02020603050405020304" pitchFamily="18" charset="0"/>
                          <a:cs typeface="Times New Roman" panose="02020603050405020304" pitchFamily="18" charset="0"/>
                        </a:rPr>
                        <a:t>Cicil works</a:t>
                      </a:r>
                      <a:endParaRPr lang="en-GB" sz="60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r>
                        <a:rPr lang="en-GB" sz="600" b="1" dirty="0">
                          <a:solidFill>
                            <a:srgbClr val="000000"/>
                          </a:solidFill>
                          <a:effectLst/>
                          <a:latin typeface="+mj-lt"/>
                          <a:ea typeface="Times New Roman" panose="02020603050405020304" pitchFamily="18" charset="0"/>
                          <a:cs typeface="Times New Roman" panose="02020603050405020304" pitchFamily="18" charset="0"/>
                        </a:rPr>
                        <a:t> </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r>
                        <a:rPr lang="en-GB" sz="600" b="1" dirty="0">
                          <a:solidFill>
                            <a:srgbClr val="000000"/>
                          </a:solidFill>
                          <a:effectLst/>
                          <a:latin typeface="+mj-lt"/>
                          <a:ea typeface="Times New Roman" panose="02020603050405020304" pitchFamily="18" charset="0"/>
                          <a:cs typeface="Times New Roman" panose="02020603050405020304" pitchFamily="18" charset="0"/>
                        </a:rPr>
                        <a:t> </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r>
                        <a:rPr lang="en-GB" sz="600" b="1">
                          <a:solidFill>
                            <a:srgbClr val="000000"/>
                          </a:solidFill>
                          <a:effectLst/>
                          <a:latin typeface="+mj-lt"/>
                          <a:ea typeface="Times New Roman" panose="02020603050405020304" pitchFamily="18" charset="0"/>
                          <a:cs typeface="Times New Roman" panose="02020603050405020304" pitchFamily="18" charset="0"/>
                        </a:rPr>
                        <a:t> </a:t>
                      </a:r>
                      <a:endParaRPr lang="en-GB" sz="60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r>
                        <a:rPr lang="en-GB" sz="600" b="1" dirty="0">
                          <a:solidFill>
                            <a:srgbClr val="000000"/>
                          </a:solidFill>
                          <a:effectLst/>
                          <a:latin typeface="+mj-lt"/>
                          <a:ea typeface="Times New Roman" panose="02020603050405020304" pitchFamily="18" charset="0"/>
                          <a:cs typeface="Times New Roman" panose="02020603050405020304" pitchFamily="18" charset="0"/>
                        </a:rPr>
                        <a:t> </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r>
                        <a:rPr lang="en-GB" sz="600" b="1">
                          <a:solidFill>
                            <a:srgbClr val="000000"/>
                          </a:solidFill>
                          <a:effectLst/>
                          <a:latin typeface="+mj-lt"/>
                          <a:ea typeface="Times New Roman" panose="02020603050405020304" pitchFamily="18" charset="0"/>
                          <a:cs typeface="Times New Roman" panose="02020603050405020304" pitchFamily="18" charset="0"/>
                        </a:rPr>
                        <a:t> </a:t>
                      </a:r>
                      <a:endParaRPr lang="en-GB" sz="60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438579">
                <a:tc>
                  <a:txBody>
                    <a:bodyPr/>
                    <a:lstStyle/>
                    <a:p>
                      <a:pPr marL="0" lvl="0" indent="0" algn="just">
                        <a:spcAft>
                          <a:spcPts val="300"/>
                        </a:spcAft>
                        <a:buFont typeface="Symbol" panose="05050102010706020507" pitchFamily="18" charset="2"/>
                        <a:buNone/>
                      </a:pP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600" i="1">
                          <a:solidFill>
                            <a:srgbClr val="000000"/>
                          </a:solidFill>
                          <a:effectLst/>
                          <a:latin typeface="+mj-lt"/>
                          <a:ea typeface="Times New Roman" panose="02020603050405020304" pitchFamily="18" charset="0"/>
                          <a:cs typeface="Times New Roman" panose="02020603050405020304" pitchFamily="18" charset="0"/>
                        </a:rPr>
                        <a:t> </a:t>
                      </a:r>
                      <a:endParaRPr lang="en-GB" sz="600">
                        <a:effectLst/>
                        <a:latin typeface="+mj-lt"/>
                        <a:ea typeface="Calibri" panose="020F0502020204030204" pitchFamily="34" charset="0"/>
                        <a:cs typeface="Times New Roman" panose="02020603050405020304" pitchFamily="18" charset="0"/>
                      </a:endParaRPr>
                    </a:p>
                  </a:txBody>
                  <a:tcPr marL="57424" marR="574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300"/>
                        </a:spcAft>
                        <a:buFont typeface="+mj-lt"/>
                        <a:buAutoNum type="arabicPeriod"/>
                      </a:pPr>
                      <a:r>
                        <a:rPr lang="en-GB" sz="600" kern="1200" dirty="0">
                          <a:solidFill>
                            <a:srgbClr val="000000"/>
                          </a:solidFill>
                          <a:effectLst/>
                          <a:latin typeface="+mn-lt"/>
                          <a:ea typeface="Times New Roman" panose="02020603050405020304" pitchFamily="18" charset="0"/>
                          <a:cs typeface="Times New Roman" panose="02020603050405020304" pitchFamily="18" charset="0"/>
                        </a:rPr>
                        <a:t>Creation of the new electrical station (MS 117)</a:t>
                      </a:r>
                      <a:endParaRPr lang="en-GB" sz="600" kern="1200" dirty="0">
                        <a:solidFill>
                          <a:schemeClr val="tx1"/>
                        </a:solidFill>
                        <a:effectLst/>
                        <a:latin typeface="+mn-lt"/>
                        <a:ea typeface="Calibri" panose="020F0502020204030204" pitchFamily="34" charset="0"/>
                        <a:cs typeface="Times New Roman" panose="02020603050405020304" pitchFamily="18" charset="0"/>
                      </a:endParaRPr>
                    </a:p>
                    <a:p>
                      <a:pPr marL="342900" lvl="0" indent="-342900" algn="just">
                        <a:spcAft>
                          <a:spcPts val="300"/>
                        </a:spcAft>
                        <a:buFont typeface="+mj-lt"/>
                        <a:buAutoNum type="arabicPeriod"/>
                      </a:pPr>
                      <a:r>
                        <a:rPr lang="en-GB" sz="600" kern="1200" dirty="0">
                          <a:solidFill>
                            <a:srgbClr val="000000"/>
                          </a:solidFill>
                          <a:effectLst/>
                          <a:latin typeface="+mn-lt"/>
                          <a:ea typeface="Times New Roman" panose="02020603050405020304" pitchFamily="18" charset="0"/>
                          <a:cs typeface="Times New Roman" panose="02020603050405020304" pitchFamily="18" charset="0"/>
                        </a:rPr>
                        <a:t>Cell 05/07 holes to be drilled in the wall to pass the new waveguides</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600" i="1">
                          <a:solidFill>
                            <a:srgbClr val="000000"/>
                          </a:solidFill>
                          <a:effectLst/>
                          <a:latin typeface="+mj-lt"/>
                          <a:ea typeface="Times New Roman" panose="02020603050405020304" pitchFamily="18" charset="0"/>
                          <a:cs typeface="Times New Roman" panose="02020603050405020304" pitchFamily="18" charset="0"/>
                        </a:rPr>
                        <a:t> </a:t>
                      </a:r>
                      <a:endParaRPr lang="en-GB" sz="60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600" i="1" dirty="0">
                          <a:solidFill>
                            <a:srgbClr val="000000"/>
                          </a:solidFill>
                          <a:effectLst/>
                          <a:latin typeface="+mj-lt"/>
                          <a:ea typeface="Times New Roman" panose="02020603050405020304" pitchFamily="18" charset="0"/>
                          <a:cs typeface="Times New Roman" panose="02020603050405020304" pitchFamily="18" charset="0"/>
                        </a:rPr>
                        <a:t> </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600" i="1" dirty="0">
                          <a:solidFill>
                            <a:srgbClr val="000000"/>
                          </a:solidFill>
                          <a:effectLst/>
                          <a:latin typeface="+mj-lt"/>
                          <a:ea typeface="Times New Roman" panose="02020603050405020304" pitchFamily="18" charset="0"/>
                          <a:cs typeface="Times New Roman" panose="02020603050405020304" pitchFamily="18" charset="0"/>
                        </a:rPr>
                        <a:t> </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1315">
                <a:tc>
                  <a:txBody>
                    <a:bodyPr/>
                    <a:lstStyle/>
                    <a:p>
                      <a:pPr algn="just">
                        <a:spcAft>
                          <a:spcPts val="0"/>
                        </a:spcAft>
                      </a:pPr>
                      <a:r>
                        <a:rPr lang="en-GB" sz="600" b="1">
                          <a:solidFill>
                            <a:srgbClr val="000000"/>
                          </a:solidFill>
                          <a:effectLst/>
                          <a:latin typeface="+mj-lt"/>
                          <a:ea typeface="Times New Roman" panose="02020603050405020304" pitchFamily="18" charset="0"/>
                          <a:cs typeface="Times New Roman" panose="02020603050405020304" pitchFamily="18" charset="0"/>
                        </a:rPr>
                        <a:t>Electricity (CFT 3303)</a:t>
                      </a:r>
                      <a:endParaRPr lang="en-GB" sz="60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r>
                        <a:rPr lang="en-GB" sz="600" b="1">
                          <a:solidFill>
                            <a:srgbClr val="000000"/>
                          </a:solidFill>
                          <a:effectLst/>
                          <a:latin typeface="+mj-lt"/>
                          <a:ea typeface="Times New Roman" panose="02020603050405020304" pitchFamily="18" charset="0"/>
                          <a:cs typeface="Times New Roman" panose="02020603050405020304" pitchFamily="18" charset="0"/>
                        </a:rPr>
                        <a:t> </a:t>
                      </a:r>
                      <a:endParaRPr lang="en-GB" sz="600">
                        <a:effectLst/>
                        <a:latin typeface="+mj-lt"/>
                        <a:ea typeface="Calibri" panose="020F0502020204030204" pitchFamily="34" charset="0"/>
                        <a:cs typeface="Times New Roman" panose="02020603050405020304" pitchFamily="18" charset="0"/>
                      </a:endParaRPr>
                    </a:p>
                  </a:txBody>
                  <a:tcPr marL="57424" marR="574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r>
                        <a:rPr lang="en-GB" sz="600" b="1" dirty="0">
                          <a:solidFill>
                            <a:srgbClr val="000000"/>
                          </a:solidFill>
                          <a:effectLst/>
                          <a:latin typeface="+mj-lt"/>
                          <a:ea typeface="Times New Roman" panose="02020603050405020304" pitchFamily="18" charset="0"/>
                          <a:cs typeface="Times New Roman" panose="02020603050405020304" pitchFamily="18" charset="0"/>
                        </a:rPr>
                        <a:t> </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r>
                        <a:rPr lang="en-GB" sz="600" b="1" dirty="0">
                          <a:solidFill>
                            <a:srgbClr val="000000"/>
                          </a:solidFill>
                          <a:effectLst/>
                          <a:latin typeface="+mj-lt"/>
                          <a:ea typeface="Times New Roman" panose="02020603050405020304" pitchFamily="18" charset="0"/>
                          <a:cs typeface="Times New Roman" panose="02020603050405020304" pitchFamily="18" charset="0"/>
                        </a:rPr>
                        <a:t> </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r>
                        <a:rPr lang="en-GB" sz="600" b="1" dirty="0">
                          <a:solidFill>
                            <a:srgbClr val="000000"/>
                          </a:solidFill>
                          <a:effectLst/>
                          <a:latin typeface="+mj-lt"/>
                          <a:ea typeface="Times New Roman" panose="02020603050405020304" pitchFamily="18" charset="0"/>
                          <a:cs typeface="Times New Roman" panose="02020603050405020304" pitchFamily="18" charset="0"/>
                        </a:rPr>
                        <a:t> </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r>
                        <a:rPr lang="en-GB" sz="600" b="1">
                          <a:solidFill>
                            <a:srgbClr val="000000"/>
                          </a:solidFill>
                          <a:effectLst/>
                          <a:latin typeface="+mj-lt"/>
                          <a:ea typeface="Times New Roman" panose="02020603050405020304" pitchFamily="18" charset="0"/>
                          <a:cs typeface="Times New Roman" panose="02020603050405020304" pitchFamily="18" charset="0"/>
                        </a:rPr>
                        <a:t> </a:t>
                      </a:r>
                      <a:endParaRPr lang="en-GB" sz="60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985005">
                <a:tc>
                  <a:txBody>
                    <a:bodyPr/>
                    <a:lstStyle/>
                    <a:p>
                      <a:pPr marL="342900" lvl="0" indent="-342900" algn="just">
                        <a:spcAft>
                          <a:spcPts val="300"/>
                        </a:spcAft>
                        <a:buFont typeface="Symbol" panose="05050102010706020507" pitchFamily="18" charset="2"/>
                        <a:buChar char=""/>
                      </a:pP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600" i="1">
                          <a:solidFill>
                            <a:srgbClr val="000000"/>
                          </a:solidFill>
                          <a:effectLst/>
                          <a:latin typeface="+mj-lt"/>
                          <a:ea typeface="Times New Roman" panose="02020603050405020304" pitchFamily="18" charset="0"/>
                          <a:cs typeface="Times New Roman" panose="02020603050405020304" pitchFamily="18" charset="0"/>
                        </a:rPr>
                        <a:t> </a:t>
                      </a:r>
                      <a:endParaRPr lang="en-GB" sz="600">
                        <a:effectLst/>
                        <a:latin typeface="+mj-lt"/>
                        <a:ea typeface="Calibri" panose="020F0502020204030204" pitchFamily="34" charset="0"/>
                        <a:cs typeface="Times New Roman" panose="02020603050405020304" pitchFamily="18" charset="0"/>
                      </a:endParaRPr>
                    </a:p>
                  </a:txBody>
                  <a:tcPr marL="57424" marR="574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300"/>
                        </a:spcAft>
                        <a:buFont typeface="+mj-lt"/>
                        <a:buAutoNum type="arabicPeriod"/>
                      </a:pPr>
                      <a:r>
                        <a:rPr lang="en-GB" sz="600" dirty="0">
                          <a:solidFill>
                            <a:srgbClr val="000000"/>
                          </a:solidFill>
                          <a:effectLst/>
                          <a:latin typeface="+mj-lt"/>
                          <a:ea typeface="Times New Roman" panose="02020603050405020304" pitchFamily="18" charset="0"/>
                          <a:cs typeface="Times New Roman" panose="02020603050405020304" pitchFamily="18" charset="0"/>
                        </a:rPr>
                        <a:t>20kV cables supply and installation</a:t>
                      </a:r>
                      <a:endParaRPr lang="en-GB" sz="600" dirty="0">
                        <a:effectLst/>
                        <a:latin typeface="+mj-lt"/>
                        <a:ea typeface="Calibri" panose="020F0502020204030204" pitchFamily="34" charset="0"/>
                        <a:cs typeface="Times New Roman" panose="02020603050405020304" pitchFamily="18" charset="0"/>
                      </a:endParaRPr>
                    </a:p>
                    <a:p>
                      <a:pPr marL="342900" lvl="0" indent="-342900" algn="just">
                        <a:spcAft>
                          <a:spcPts val="300"/>
                        </a:spcAft>
                        <a:buFont typeface="+mj-lt"/>
                        <a:buAutoNum type="arabicPeriod"/>
                      </a:pPr>
                      <a:r>
                        <a:rPr lang="en-GB" sz="600" dirty="0">
                          <a:solidFill>
                            <a:srgbClr val="000000"/>
                          </a:solidFill>
                          <a:effectLst/>
                          <a:latin typeface="+mj-lt"/>
                          <a:ea typeface="Times New Roman" panose="02020603050405020304" pitchFamily="18" charset="0"/>
                          <a:cs typeface="Times New Roman" panose="02020603050405020304" pitchFamily="18" charset="0"/>
                        </a:rPr>
                        <a:t>Transformer supply and installation (accessories included)</a:t>
                      </a:r>
                      <a:endParaRPr lang="en-GB" sz="600" dirty="0">
                        <a:effectLst/>
                        <a:latin typeface="+mj-lt"/>
                        <a:ea typeface="Calibri" panose="020F0502020204030204" pitchFamily="34" charset="0"/>
                        <a:cs typeface="Times New Roman" panose="02020603050405020304" pitchFamily="18" charset="0"/>
                      </a:endParaRPr>
                    </a:p>
                    <a:p>
                      <a:pPr marL="342900" lvl="0" indent="-342900" algn="just">
                        <a:spcAft>
                          <a:spcPts val="300"/>
                        </a:spcAft>
                        <a:buFont typeface="+mj-lt"/>
                        <a:buAutoNum type="arabicPeriod"/>
                      </a:pPr>
                      <a:r>
                        <a:rPr lang="en-GB" sz="600" dirty="0">
                          <a:solidFill>
                            <a:srgbClr val="000000"/>
                          </a:solidFill>
                          <a:effectLst/>
                          <a:latin typeface="+mj-lt"/>
                          <a:ea typeface="Times New Roman" panose="02020603050405020304" pitchFamily="18" charset="0"/>
                          <a:cs typeface="Times New Roman" panose="02020603050405020304" pitchFamily="18" charset="0"/>
                        </a:rPr>
                        <a:t>Main switchboard supply and installation</a:t>
                      </a:r>
                      <a:endParaRPr lang="en-GB" sz="600" dirty="0">
                        <a:effectLst/>
                        <a:latin typeface="+mj-lt"/>
                        <a:ea typeface="Calibri" panose="020F0502020204030204" pitchFamily="34" charset="0"/>
                        <a:cs typeface="Times New Roman" panose="02020603050405020304" pitchFamily="18" charset="0"/>
                      </a:endParaRPr>
                    </a:p>
                    <a:p>
                      <a:pPr marL="342900" lvl="0" indent="-342900" algn="just">
                        <a:spcAft>
                          <a:spcPts val="300"/>
                        </a:spcAft>
                        <a:buFont typeface="+mj-lt"/>
                        <a:buAutoNum type="arabicPeriod"/>
                      </a:pPr>
                      <a:r>
                        <a:rPr lang="en-GB" sz="600" dirty="0">
                          <a:solidFill>
                            <a:srgbClr val="000000"/>
                          </a:solidFill>
                          <a:effectLst/>
                          <a:latin typeface="+mj-lt"/>
                          <a:ea typeface="Times New Roman" panose="02020603050405020304" pitchFamily="18" charset="0"/>
                          <a:cs typeface="Times New Roman" panose="02020603050405020304" pitchFamily="18" charset="0"/>
                        </a:rPr>
                        <a:t>400V cables supply and installation</a:t>
                      </a:r>
                      <a:endParaRPr lang="en-GB" sz="600" dirty="0">
                        <a:effectLst/>
                        <a:latin typeface="+mj-lt"/>
                        <a:ea typeface="Calibri" panose="020F0502020204030204" pitchFamily="34" charset="0"/>
                        <a:cs typeface="Times New Roman" panose="02020603050405020304" pitchFamily="18" charset="0"/>
                      </a:endParaRPr>
                    </a:p>
                    <a:p>
                      <a:pPr marL="342900" lvl="0" indent="-342900" algn="just">
                        <a:spcAft>
                          <a:spcPts val="300"/>
                        </a:spcAft>
                        <a:buFont typeface="+mj-lt"/>
                        <a:buAutoNum type="arabicPeriod"/>
                      </a:pPr>
                      <a:r>
                        <a:rPr lang="en-GB" sz="600" dirty="0">
                          <a:solidFill>
                            <a:srgbClr val="000000"/>
                          </a:solidFill>
                          <a:effectLst/>
                          <a:latin typeface="+mj-lt"/>
                          <a:ea typeface="Times New Roman" panose="02020603050405020304" pitchFamily="18" charset="0"/>
                          <a:cs typeface="Times New Roman" panose="02020603050405020304" pitchFamily="18" charset="0"/>
                        </a:rPr>
                        <a:t>Supply and installation of the electrical equipment for the new electrical station</a:t>
                      </a:r>
                      <a:endParaRPr lang="en-GB" sz="600" dirty="0">
                        <a:effectLst/>
                        <a:latin typeface="+mj-lt"/>
                        <a:ea typeface="Calibri" panose="020F0502020204030204" pitchFamily="34" charset="0"/>
                        <a:cs typeface="Times New Roman" panose="02020603050405020304" pitchFamily="18" charset="0"/>
                      </a:endParaRPr>
                    </a:p>
                    <a:p>
                      <a:pPr algn="ctr">
                        <a:spcAft>
                          <a:spcPts val="0"/>
                        </a:spcAft>
                      </a:pPr>
                      <a:endParaRPr lang="en-GB" sz="600" i="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600" i="1" dirty="0">
                          <a:solidFill>
                            <a:srgbClr val="000000"/>
                          </a:solidFill>
                          <a:effectLst/>
                          <a:latin typeface="+mj-lt"/>
                          <a:ea typeface="Times New Roman" panose="02020603050405020304" pitchFamily="18" charset="0"/>
                          <a:cs typeface="Times New Roman" panose="02020603050405020304" pitchFamily="18" charset="0"/>
                        </a:rPr>
                        <a:t> </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600" i="1">
                          <a:solidFill>
                            <a:srgbClr val="000000"/>
                          </a:solidFill>
                          <a:effectLst/>
                          <a:latin typeface="+mj-lt"/>
                          <a:ea typeface="Times New Roman" panose="02020603050405020304" pitchFamily="18" charset="0"/>
                          <a:cs typeface="Times New Roman" panose="02020603050405020304" pitchFamily="18" charset="0"/>
                        </a:rPr>
                        <a:t> </a:t>
                      </a:r>
                      <a:endParaRPr lang="en-GB" sz="60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26140">
                <a:tc>
                  <a:txBody>
                    <a:bodyPr/>
                    <a:lstStyle/>
                    <a:p>
                      <a:pPr algn="just">
                        <a:spcAft>
                          <a:spcPts val="300"/>
                        </a:spcAft>
                      </a:pPr>
                      <a:r>
                        <a:rPr lang="en-GB" sz="600" b="1">
                          <a:solidFill>
                            <a:srgbClr val="000000"/>
                          </a:solidFill>
                          <a:effectLst/>
                          <a:latin typeface="+mj-lt"/>
                          <a:ea typeface="Times New Roman" panose="02020603050405020304" pitchFamily="18" charset="0"/>
                          <a:cs typeface="Times New Roman" panose="02020603050405020304" pitchFamily="18" charset="0"/>
                        </a:rPr>
                        <a:t>Fluids (CFT 3302)</a:t>
                      </a:r>
                      <a:endParaRPr lang="en-GB" sz="60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r>
                        <a:rPr lang="en-GB" sz="600" b="1">
                          <a:solidFill>
                            <a:srgbClr val="000000"/>
                          </a:solidFill>
                          <a:effectLst/>
                          <a:latin typeface="+mj-lt"/>
                          <a:ea typeface="Times New Roman" panose="02020603050405020304" pitchFamily="18" charset="0"/>
                          <a:cs typeface="Times New Roman" panose="02020603050405020304" pitchFamily="18" charset="0"/>
                        </a:rPr>
                        <a:t> </a:t>
                      </a:r>
                      <a:endParaRPr lang="en-GB" sz="600">
                        <a:effectLst/>
                        <a:latin typeface="+mj-lt"/>
                        <a:ea typeface="Calibri" panose="020F0502020204030204" pitchFamily="34" charset="0"/>
                        <a:cs typeface="Times New Roman" panose="02020603050405020304" pitchFamily="18" charset="0"/>
                      </a:endParaRPr>
                    </a:p>
                  </a:txBody>
                  <a:tcPr marL="57424" marR="574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r>
                        <a:rPr lang="en-GB" sz="600" b="1" dirty="0">
                          <a:solidFill>
                            <a:srgbClr val="000000"/>
                          </a:solidFill>
                          <a:effectLst/>
                          <a:latin typeface="+mj-lt"/>
                          <a:ea typeface="Times New Roman" panose="02020603050405020304" pitchFamily="18" charset="0"/>
                          <a:cs typeface="Times New Roman" panose="02020603050405020304" pitchFamily="18" charset="0"/>
                        </a:rPr>
                        <a:t> </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r>
                        <a:rPr lang="en-GB" sz="600" b="1" dirty="0">
                          <a:solidFill>
                            <a:srgbClr val="000000"/>
                          </a:solidFill>
                          <a:effectLst/>
                          <a:latin typeface="+mj-lt"/>
                          <a:ea typeface="Times New Roman" panose="02020603050405020304" pitchFamily="18" charset="0"/>
                          <a:cs typeface="Times New Roman" panose="02020603050405020304" pitchFamily="18" charset="0"/>
                        </a:rPr>
                        <a:t> </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r>
                        <a:rPr lang="en-GB" sz="600" b="1" dirty="0">
                          <a:solidFill>
                            <a:srgbClr val="000000"/>
                          </a:solidFill>
                          <a:effectLst/>
                          <a:latin typeface="+mj-lt"/>
                          <a:ea typeface="Times New Roman" panose="02020603050405020304" pitchFamily="18" charset="0"/>
                          <a:cs typeface="Times New Roman" panose="02020603050405020304" pitchFamily="18" charset="0"/>
                        </a:rPr>
                        <a:t> </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r>
                        <a:rPr lang="en-GB" sz="600" b="1">
                          <a:solidFill>
                            <a:srgbClr val="000000"/>
                          </a:solidFill>
                          <a:effectLst/>
                          <a:latin typeface="+mj-lt"/>
                          <a:ea typeface="Times New Roman" panose="02020603050405020304" pitchFamily="18" charset="0"/>
                          <a:cs typeface="Times New Roman" panose="02020603050405020304" pitchFamily="18" charset="0"/>
                        </a:rPr>
                        <a:t> </a:t>
                      </a:r>
                      <a:endParaRPr lang="en-GB" sz="60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340282">
                <a:tc>
                  <a:txBody>
                    <a:bodyPr/>
                    <a:lstStyle/>
                    <a:p>
                      <a:pPr marL="342900" lvl="0" indent="-342900" algn="just">
                        <a:spcAft>
                          <a:spcPts val="0"/>
                        </a:spcAft>
                        <a:buFont typeface="Symbol" panose="05050102010706020507" pitchFamily="18" charset="2"/>
                        <a:buChar char=""/>
                      </a:pP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600" i="1">
                          <a:solidFill>
                            <a:srgbClr val="000000"/>
                          </a:solidFill>
                          <a:effectLst/>
                          <a:latin typeface="+mj-lt"/>
                          <a:ea typeface="Times New Roman" panose="02020603050405020304" pitchFamily="18" charset="0"/>
                          <a:cs typeface="Times New Roman" panose="02020603050405020304" pitchFamily="18" charset="0"/>
                        </a:rPr>
                        <a:t> </a:t>
                      </a:r>
                      <a:endParaRPr lang="en-GB" sz="600">
                        <a:effectLst/>
                        <a:latin typeface="+mj-lt"/>
                        <a:ea typeface="Calibri" panose="020F0502020204030204" pitchFamily="34" charset="0"/>
                        <a:cs typeface="Times New Roman" panose="02020603050405020304" pitchFamily="18" charset="0"/>
                      </a:endParaRPr>
                    </a:p>
                  </a:txBody>
                  <a:tcPr marL="57424" marR="574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mj-lt"/>
                        <a:buAutoNum type="arabicPeriod"/>
                      </a:pPr>
                      <a:r>
                        <a:rPr lang="en-GB" sz="600" kern="1200" dirty="0">
                          <a:solidFill>
                            <a:srgbClr val="000000"/>
                          </a:solidFill>
                          <a:effectLst/>
                          <a:latin typeface="+mn-lt"/>
                          <a:ea typeface="Times New Roman" panose="02020603050405020304" pitchFamily="18" charset="0"/>
                          <a:cs typeface="Times New Roman" panose="02020603050405020304" pitchFamily="18" charset="0"/>
                        </a:rPr>
                        <a:t>Fluids modification inside the EXPH for the installation of the [SSA 352Mhz ] cubicles</a:t>
                      </a:r>
                      <a:endParaRPr lang="en-GB" sz="600" kern="1200" dirty="0">
                        <a:solidFill>
                          <a:schemeClr val="tx1"/>
                        </a:solidFill>
                        <a:effectLst/>
                        <a:latin typeface="+mn-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GB" sz="600" kern="1200" dirty="0">
                        <a:solidFill>
                          <a:schemeClr val="tx1"/>
                        </a:solidFill>
                        <a:effectLst/>
                        <a:latin typeface="+mn-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600" i="1" dirty="0">
                          <a:solidFill>
                            <a:srgbClr val="000000"/>
                          </a:solidFill>
                          <a:effectLst/>
                          <a:latin typeface="+mj-lt"/>
                          <a:ea typeface="Times New Roman" panose="02020603050405020304" pitchFamily="18" charset="0"/>
                          <a:cs typeface="Times New Roman" panose="02020603050405020304" pitchFamily="18" charset="0"/>
                        </a:rPr>
                        <a:t> </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600" b="1">
                          <a:solidFill>
                            <a:srgbClr val="000000"/>
                          </a:solidFill>
                          <a:effectLst/>
                          <a:latin typeface="+mj-lt"/>
                          <a:ea typeface="Times New Roman" panose="02020603050405020304" pitchFamily="18" charset="0"/>
                          <a:cs typeface="Times New Roman" panose="02020603050405020304" pitchFamily="18" charset="0"/>
                        </a:rPr>
                        <a:t> </a:t>
                      </a:r>
                      <a:endParaRPr lang="en-GB" sz="60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26140">
                <a:tc>
                  <a:txBody>
                    <a:bodyPr/>
                    <a:lstStyle/>
                    <a:p>
                      <a:pPr algn="just">
                        <a:spcAft>
                          <a:spcPts val="0"/>
                        </a:spcAft>
                      </a:pPr>
                      <a:r>
                        <a:rPr lang="en-GB" sz="600" b="1" dirty="0">
                          <a:solidFill>
                            <a:srgbClr val="000000"/>
                          </a:solidFill>
                          <a:effectLst/>
                          <a:latin typeface="+mj-lt"/>
                          <a:ea typeface="Times New Roman" panose="02020603050405020304" pitchFamily="18" charset="0"/>
                          <a:cs typeface="Times New Roman" panose="02020603050405020304" pitchFamily="18" charset="0"/>
                        </a:rPr>
                        <a:t>Final connections</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r>
                        <a:rPr lang="en-GB" sz="600" b="1">
                          <a:solidFill>
                            <a:srgbClr val="000000"/>
                          </a:solidFill>
                          <a:effectLst/>
                          <a:latin typeface="+mj-lt"/>
                          <a:ea typeface="Times New Roman" panose="02020603050405020304" pitchFamily="18" charset="0"/>
                          <a:cs typeface="Times New Roman" panose="02020603050405020304" pitchFamily="18" charset="0"/>
                        </a:rPr>
                        <a:t> </a:t>
                      </a:r>
                      <a:endParaRPr lang="en-GB" sz="600">
                        <a:effectLst/>
                        <a:latin typeface="+mj-lt"/>
                        <a:ea typeface="Calibri" panose="020F0502020204030204" pitchFamily="34" charset="0"/>
                        <a:cs typeface="Times New Roman" panose="02020603050405020304" pitchFamily="18" charset="0"/>
                      </a:endParaRPr>
                    </a:p>
                  </a:txBody>
                  <a:tcPr marL="57424" marR="574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r>
                        <a:rPr lang="en-GB" sz="600" b="1">
                          <a:solidFill>
                            <a:srgbClr val="000000"/>
                          </a:solidFill>
                          <a:effectLst/>
                          <a:latin typeface="+mj-lt"/>
                          <a:ea typeface="Times New Roman" panose="02020603050405020304" pitchFamily="18" charset="0"/>
                          <a:cs typeface="Times New Roman" panose="02020603050405020304" pitchFamily="18" charset="0"/>
                        </a:rPr>
                        <a:t> </a:t>
                      </a:r>
                      <a:endParaRPr lang="en-GB" sz="60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r>
                        <a:rPr lang="en-GB" sz="600" b="1">
                          <a:solidFill>
                            <a:srgbClr val="000000"/>
                          </a:solidFill>
                          <a:effectLst/>
                          <a:latin typeface="+mj-lt"/>
                          <a:ea typeface="Times New Roman" panose="02020603050405020304" pitchFamily="18" charset="0"/>
                          <a:cs typeface="Times New Roman" panose="02020603050405020304" pitchFamily="18" charset="0"/>
                        </a:rPr>
                        <a:t> </a:t>
                      </a:r>
                      <a:endParaRPr lang="en-GB" sz="60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r>
                        <a:rPr lang="en-GB" sz="600" b="1" dirty="0">
                          <a:solidFill>
                            <a:srgbClr val="000000"/>
                          </a:solidFill>
                          <a:effectLst/>
                          <a:latin typeface="+mj-lt"/>
                          <a:ea typeface="Times New Roman" panose="02020603050405020304" pitchFamily="18" charset="0"/>
                          <a:cs typeface="Times New Roman" panose="02020603050405020304" pitchFamily="18" charset="0"/>
                        </a:rPr>
                        <a:t> </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r>
                        <a:rPr lang="en-GB" sz="600" b="1">
                          <a:solidFill>
                            <a:srgbClr val="000000"/>
                          </a:solidFill>
                          <a:effectLst/>
                          <a:latin typeface="+mj-lt"/>
                          <a:ea typeface="Times New Roman" panose="02020603050405020304" pitchFamily="18" charset="0"/>
                          <a:cs typeface="Times New Roman" panose="02020603050405020304" pitchFamily="18" charset="0"/>
                        </a:rPr>
                        <a:t> </a:t>
                      </a:r>
                      <a:endParaRPr lang="en-GB" sz="60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a:spcAft>
                          <a:spcPts val="0"/>
                        </a:spcAft>
                      </a:pP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9"/>
                  </a:ext>
                </a:extLst>
              </a:tr>
              <a:tr h="1207889">
                <a:tc>
                  <a:txBody>
                    <a:bodyPr/>
                    <a:lstStyle/>
                    <a:p>
                      <a:pPr marL="0" lvl="0" indent="0" algn="just">
                        <a:spcAft>
                          <a:spcPts val="300"/>
                        </a:spcAft>
                        <a:buFont typeface="Symbol" panose="05050102010706020507" pitchFamily="18" charset="2"/>
                        <a:buNone/>
                      </a:pP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600" i="1">
                          <a:solidFill>
                            <a:srgbClr val="000000"/>
                          </a:solidFill>
                          <a:effectLst/>
                          <a:latin typeface="+mj-lt"/>
                          <a:ea typeface="Times New Roman" panose="02020603050405020304" pitchFamily="18" charset="0"/>
                          <a:cs typeface="Times New Roman" panose="02020603050405020304" pitchFamily="18" charset="0"/>
                        </a:rPr>
                        <a:t> </a:t>
                      </a:r>
                      <a:endParaRPr lang="en-GB" sz="600">
                        <a:effectLst/>
                        <a:latin typeface="+mj-lt"/>
                        <a:ea typeface="Calibri" panose="020F0502020204030204" pitchFamily="34" charset="0"/>
                        <a:cs typeface="Times New Roman" panose="02020603050405020304" pitchFamily="18" charset="0"/>
                      </a:endParaRPr>
                    </a:p>
                  </a:txBody>
                  <a:tcPr marL="57424" marR="574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600" i="1">
                          <a:solidFill>
                            <a:srgbClr val="000000"/>
                          </a:solidFill>
                          <a:effectLst/>
                          <a:latin typeface="+mj-lt"/>
                          <a:ea typeface="Times New Roman" panose="02020603050405020304" pitchFamily="18" charset="0"/>
                          <a:cs typeface="Times New Roman" panose="02020603050405020304" pitchFamily="18" charset="0"/>
                        </a:rPr>
                        <a:t> </a:t>
                      </a:r>
                      <a:endParaRPr lang="en-GB" sz="60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600" kern="1200" baseline="0" dirty="0">
                          <a:solidFill>
                            <a:schemeClr val="tx1"/>
                          </a:solidFill>
                          <a:effectLst/>
                          <a:latin typeface="+mn-lt"/>
                          <a:ea typeface="Calibri" panose="020F0502020204030204" pitchFamily="34" charset="0"/>
                          <a:cs typeface="Times New Roman" panose="02020603050405020304" pitchFamily="18" charset="0"/>
                        </a:rPr>
                        <a:t>Winter SD</a:t>
                      </a:r>
                    </a:p>
                    <a:p>
                      <a:pPr algn="ctr">
                        <a:spcAft>
                          <a:spcPts val="0"/>
                        </a:spcAft>
                      </a:pPr>
                      <a:r>
                        <a:rPr lang="en-US" sz="600" kern="1200" baseline="0" noProof="0" dirty="0">
                          <a:solidFill>
                            <a:schemeClr val="tx1"/>
                          </a:solidFill>
                          <a:effectLst/>
                          <a:latin typeface="+mn-lt"/>
                          <a:ea typeface="Calibri" panose="020F0502020204030204" pitchFamily="34" charset="0"/>
                          <a:cs typeface="Times New Roman" panose="02020603050405020304" pitchFamily="18" charset="0"/>
                        </a:rPr>
                        <a:t>Cell 5 – CAV </a:t>
                      </a:r>
                      <a:r>
                        <a:rPr lang="fr-FR" sz="600" kern="1200" baseline="0" dirty="0">
                          <a:solidFill>
                            <a:schemeClr val="tx1"/>
                          </a:solidFill>
                          <a:effectLst/>
                          <a:latin typeface="+mn-lt"/>
                          <a:ea typeface="Calibri" panose="020F0502020204030204" pitchFamily="34" charset="0"/>
                          <a:cs typeface="Times New Roman" panose="02020603050405020304" pitchFamily="18" charset="0"/>
                        </a:rPr>
                        <a:t>1</a:t>
                      </a:r>
                    </a:p>
                    <a:p>
                      <a:pPr algn="ctr">
                        <a:spcAft>
                          <a:spcPts val="0"/>
                        </a:spcAft>
                      </a:pPr>
                      <a:r>
                        <a:rPr lang="en-US" sz="600" kern="1200" baseline="0" noProof="0" dirty="0">
                          <a:solidFill>
                            <a:schemeClr val="tx1"/>
                          </a:solidFill>
                          <a:effectLst/>
                          <a:latin typeface="+mn-lt"/>
                          <a:ea typeface="Calibri" panose="020F0502020204030204" pitchFamily="34" charset="0"/>
                          <a:cs typeface="Times New Roman" panose="02020603050405020304" pitchFamily="18" charset="0"/>
                        </a:rPr>
                        <a:t>Cell 7 </a:t>
                      </a:r>
                      <a:r>
                        <a:rPr lang="fr-FR" sz="600" kern="1200" baseline="0" dirty="0">
                          <a:solidFill>
                            <a:schemeClr val="tx1"/>
                          </a:solidFill>
                          <a:effectLst/>
                          <a:latin typeface="+mn-lt"/>
                          <a:ea typeface="Calibri" panose="020F0502020204030204" pitchFamily="34" charset="0"/>
                          <a:cs typeface="Times New Roman" panose="02020603050405020304" pitchFamily="18" charset="0"/>
                        </a:rPr>
                        <a:t>- CAV 6</a:t>
                      </a:r>
                      <a:endParaRPr lang="en-GB" sz="600" kern="1200" dirty="0">
                        <a:solidFill>
                          <a:schemeClr val="tx1"/>
                        </a:solidFill>
                        <a:effectLst/>
                        <a:latin typeface="+mn-lt"/>
                        <a:ea typeface="Calibri" panose="020F0502020204030204" pitchFamily="34" charset="0"/>
                        <a:cs typeface="Times New Roman" panose="02020603050405020304" pitchFamily="18" charset="0"/>
                      </a:endParaRPr>
                    </a:p>
                    <a:p>
                      <a:pPr algn="r">
                        <a:spcAft>
                          <a:spcPts val="0"/>
                        </a:spcAft>
                      </a:pPr>
                      <a:r>
                        <a:rPr lang="en-GB" sz="600" i="1" dirty="0">
                          <a:solidFill>
                            <a:srgbClr val="000000"/>
                          </a:solidFill>
                          <a:effectLst/>
                          <a:latin typeface="+mj-lt"/>
                          <a:ea typeface="Times New Roman" panose="02020603050405020304" pitchFamily="18" charset="0"/>
                          <a:cs typeface="Times New Roman" panose="02020603050405020304" pitchFamily="18" charset="0"/>
                        </a:rPr>
                        <a:t> </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600" kern="1200" baseline="0" dirty="0">
                          <a:solidFill>
                            <a:schemeClr val="tx1"/>
                          </a:solidFill>
                          <a:effectLst/>
                          <a:latin typeface="+mn-lt"/>
                          <a:ea typeface="Calibri" panose="020F0502020204030204" pitchFamily="34" charset="0"/>
                          <a:cs typeface="Times New Roman" panose="02020603050405020304" pitchFamily="18" charset="0"/>
                        </a:rPr>
                        <a:t>Winter SD</a:t>
                      </a:r>
                    </a:p>
                    <a:p>
                      <a:pPr algn="ctr">
                        <a:spcAft>
                          <a:spcPts val="0"/>
                        </a:spcAft>
                      </a:pPr>
                      <a:r>
                        <a:rPr lang="en-US" sz="600" kern="1200" baseline="0" noProof="0" dirty="0">
                          <a:solidFill>
                            <a:schemeClr val="tx1"/>
                          </a:solidFill>
                          <a:effectLst/>
                          <a:latin typeface="+mn-lt"/>
                          <a:ea typeface="Calibri" panose="020F0502020204030204" pitchFamily="34" charset="0"/>
                          <a:cs typeface="Times New Roman" panose="02020603050405020304" pitchFamily="18" charset="0"/>
                        </a:rPr>
                        <a:t>Cell 7 – CAV 7</a:t>
                      </a:r>
                    </a:p>
                    <a:p>
                      <a:pPr algn="ctr">
                        <a:spcAft>
                          <a:spcPts val="0"/>
                        </a:spcAft>
                      </a:pPr>
                      <a:r>
                        <a:rPr lang="en-US" sz="600" kern="1200" baseline="0" noProof="0" dirty="0">
                          <a:solidFill>
                            <a:schemeClr val="tx1"/>
                          </a:solidFill>
                          <a:effectLst/>
                          <a:latin typeface="+mn-lt"/>
                          <a:ea typeface="Calibri" panose="020F0502020204030204" pitchFamily="34" charset="0"/>
                          <a:cs typeface="Times New Roman" panose="02020603050405020304" pitchFamily="18" charset="0"/>
                        </a:rPr>
                        <a:t>Cell 7 - </a:t>
                      </a:r>
                      <a:r>
                        <a:rPr lang="fr-FR" sz="600" kern="1200" baseline="0" dirty="0">
                          <a:solidFill>
                            <a:schemeClr val="tx1"/>
                          </a:solidFill>
                          <a:effectLst/>
                          <a:latin typeface="+mn-lt"/>
                          <a:ea typeface="Calibri" panose="020F0502020204030204" pitchFamily="34" charset="0"/>
                          <a:cs typeface="Times New Roman" panose="02020603050405020304" pitchFamily="18" charset="0"/>
                        </a:rPr>
                        <a:t>CAV 8</a:t>
                      </a:r>
                    </a:p>
                    <a:p>
                      <a:pPr algn="ctr">
                        <a:spcAft>
                          <a:spcPts val="0"/>
                        </a:spcAft>
                      </a:pPr>
                      <a:endParaRPr lang="fr-FR" sz="600" kern="1200" baseline="0" dirty="0">
                        <a:solidFill>
                          <a:schemeClr val="tx1"/>
                        </a:solidFill>
                        <a:effectLst/>
                        <a:latin typeface="+mn-lt"/>
                        <a:ea typeface="Calibri" panose="020F0502020204030204" pitchFamily="34" charset="0"/>
                        <a:cs typeface="Times New Roman" panose="02020603050405020304" pitchFamily="18" charset="0"/>
                      </a:endParaRPr>
                    </a:p>
                    <a:p>
                      <a:pPr algn="ctr">
                        <a:spcAft>
                          <a:spcPts val="0"/>
                        </a:spcAft>
                      </a:pPr>
                      <a:r>
                        <a:rPr lang="en-US" sz="600" kern="1200" baseline="0" noProof="0" dirty="0">
                          <a:solidFill>
                            <a:schemeClr val="tx1"/>
                          </a:solidFill>
                          <a:effectLst/>
                          <a:latin typeface="+mn-lt"/>
                          <a:ea typeface="Calibri" panose="020F0502020204030204" pitchFamily="34" charset="0"/>
                          <a:cs typeface="Times New Roman" panose="02020603050405020304" pitchFamily="18" charset="0"/>
                        </a:rPr>
                        <a:t>Summer SD</a:t>
                      </a:r>
                    </a:p>
                    <a:p>
                      <a:pPr algn="ctr">
                        <a:spcAft>
                          <a:spcPts val="0"/>
                        </a:spcAft>
                      </a:pPr>
                      <a:r>
                        <a:rPr lang="en-US" sz="600" kern="1200" baseline="0" noProof="0" dirty="0">
                          <a:solidFill>
                            <a:schemeClr val="tx1"/>
                          </a:solidFill>
                          <a:effectLst/>
                          <a:latin typeface="+mn-lt"/>
                          <a:ea typeface="Calibri" panose="020F0502020204030204" pitchFamily="34" charset="0"/>
                          <a:cs typeface="Times New Roman" panose="02020603050405020304" pitchFamily="18" charset="0"/>
                        </a:rPr>
                        <a:t>Cell 7 – CAV 9</a:t>
                      </a:r>
                    </a:p>
                    <a:p>
                      <a:pPr algn="ctr">
                        <a:spcAft>
                          <a:spcPts val="0"/>
                        </a:spcAft>
                      </a:pPr>
                      <a:r>
                        <a:rPr lang="en-US" sz="600" kern="1200" baseline="0" noProof="0" dirty="0">
                          <a:solidFill>
                            <a:schemeClr val="tx1"/>
                          </a:solidFill>
                          <a:effectLst/>
                          <a:latin typeface="+mn-lt"/>
                          <a:ea typeface="Calibri" panose="020F0502020204030204" pitchFamily="34" charset="0"/>
                          <a:cs typeface="Times New Roman" panose="02020603050405020304" pitchFamily="18" charset="0"/>
                        </a:rPr>
                        <a:t>Cell 7 - </a:t>
                      </a:r>
                      <a:r>
                        <a:rPr lang="fr-FR" sz="600" kern="1200" baseline="0" dirty="0">
                          <a:solidFill>
                            <a:schemeClr val="tx1"/>
                          </a:solidFill>
                          <a:effectLst/>
                          <a:latin typeface="+mn-lt"/>
                          <a:ea typeface="Calibri" panose="020F0502020204030204" pitchFamily="34" charset="0"/>
                          <a:cs typeface="Times New Roman" panose="02020603050405020304" pitchFamily="18" charset="0"/>
                        </a:rPr>
                        <a:t>CAV 10</a:t>
                      </a:r>
                      <a:endParaRPr lang="en-GB" sz="600" kern="1200" dirty="0">
                        <a:solidFill>
                          <a:schemeClr val="tx1"/>
                        </a:solidFill>
                        <a:effectLst/>
                        <a:latin typeface="+mn-lt"/>
                        <a:ea typeface="Calibri" panose="020F0502020204030204" pitchFamily="34" charset="0"/>
                        <a:cs typeface="Times New Roman" panose="02020603050405020304" pitchFamily="18" charset="0"/>
                      </a:endParaRPr>
                    </a:p>
                    <a:p>
                      <a:pPr algn="ctr">
                        <a:spcAft>
                          <a:spcPts val="0"/>
                        </a:spcAft>
                      </a:pPr>
                      <a:endParaRPr lang="en-GB" sz="600" kern="1200" dirty="0">
                        <a:solidFill>
                          <a:schemeClr val="tx1"/>
                        </a:solidFill>
                        <a:effectLst/>
                        <a:latin typeface="+mn-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600" kern="1200" baseline="0" noProof="0" dirty="0">
                          <a:solidFill>
                            <a:schemeClr val="tx1"/>
                          </a:solidFill>
                          <a:effectLst/>
                          <a:latin typeface="+mn-lt"/>
                          <a:ea typeface="Calibri" panose="020F0502020204030204" pitchFamily="34" charset="0"/>
                          <a:cs typeface="Times New Roman" panose="02020603050405020304" pitchFamily="18" charset="0"/>
                        </a:rPr>
                        <a:t>Summer SD</a:t>
                      </a:r>
                    </a:p>
                    <a:p>
                      <a:pPr algn="ctr">
                        <a:spcAft>
                          <a:spcPts val="0"/>
                        </a:spcAft>
                      </a:pPr>
                      <a:r>
                        <a:rPr lang="en-US" sz="600" kern="1200" baseline="0" noProof="0" dirty="0">
                          <a:solidFill>
                            <a:schemeClr val="tx1"/>
                          </a:solidFill>
                          <a:effectLst/>
                          <a:latin typeface="+mn-lt"/>
                          <a:ea typeface="Calibri" panose="020F0502020204030204" pitchFamily="34" charset="0"/>
                          <a:cs typeface="Times New Roman" panose="02020603050405020304" pitchFamily="18" charset="0"/>
                        </a:rPr>
                        <a:t>Cell 5 – CAV 2</a:t>
                      </a:r>
                    </a:p>
                    <a:p>
                      <a:pPr algn="ctr">
                        <a:spcAft>
                          <a:spcPts val="0"/>
                        </a:spcAft>
                      </a:pPr>
                      <a:r>
                        <a:rPr lang="en-US" sz="600" kern="1200" baseline="0" noProof="0" dirty="0">
                          <a:solidFill>
                            <a:schemeClr val="tx1"/>
                          </a:solidFill>
                          <a:effectLst/>
                          <a:latin typeface="+mn-lt"/>
                          <a:ea typeface="Calibri" panose="020F0502020204030204" pitchFamily="34" charset="0"/>
                          <a:cs typeface="Times New Roman" panose="02020603050405020304" pitchFamily="18" charset="0"/>
                        </a:rPr>
                        <a:t>Cell 5 - CAV </a:t>
                      </a:r>
                      <a:r>
                        <a:rPr lang="fr-FR" sz="600" kern="1200" baseline="0" dirty="0">
                          <a:solidFill>
                            <a:schemeClr val="tx1"/>
                          </a:solidFill>
                          <a:effectLst/>
                          <a:latin typeface="+mn-lt"/>
                          <a:ea typeface="Calibri" panose="020F0502020204030204" pitchFamily="34" charset="0"/>
                          <a:cs typeface="Times New Roman" panose="02020603050405020304" pitchFamily="18" charset="0"/>
                        </a:rPr>
                        <a:t>3</a:t>
                      </a:r>
                    </a:p>
                    <a:p>
                      <a:pPr algn="ctr">
                        <a:spcAft>
                          <a:spcPts val="0"/>
                        </a:spcAft>
                      </a:pPr>
                      <a:endParaRPr lang="fr-FR" sz="600" kern="1200" baseline="0" dirty="0">
                        <a:solidFill>
                          <a:schemeClr val="tx1"/>
                        </a:solidFill>
                        <a:effectLst/>
                        <a:latin typeface="+mn-lt"/>
                        <a:ea typeface="Calibri" panose="020F0502020204030204" pitchFamily="34" charset="0"/>
                        <a:cs typeface="Times New Roman" panose="02020603050405020304" pitchFamily="18" charset="0"/>
                      </a:endParaRPr>
                    </a:p>
                    <a:p>
                      <a:pPr algn="ctr">
                        <a:spcAft>
                          <a:spcPts val="0"/>
                        </a:spcAft>
                      </a:pPr>
                      <a:r>
                        <a:rPr lang="fr-FR" sz="600" kern="1200" baseline="0" dirty="0">
                          <a:solidFill>
                            <a:schemeClr val="tx1"/>
                          </a:solidFill>
                          <a:effectLst/>
                          <a:latin typeface="+mn-lt"/>
                          <a:ea typeface="Calibri" panose="020F0502020204030204" pitchFamily="34" charset="0"/>
                          <a:cs typeface="Times New Roman" panose="02020603050405020304" pitchFamily="18" charset="0"/>
                        </a:rPr>
                        <a:t>Winter SD</a:t>
                      </a:r>
                    </a:p>
                    <a:p>
                      <a:pPr algn="ctr">
                        <a:spcAft>
                          <a:spcPts val="0"/>
                        </a:spcAft>
                      </a:pPr>
                      <a:r>
                        <a:rPr lang="en-US" sz="600" kern="1200" baseline="0" noProof="0" dirty="0">
                          <a:solidFill>
                            <a:schemeClr val="tx1"/>
                          </a:solidFill>
                          <a:effectLst/>
                          <a:latin typeface="+mn-lt"/>
                          <a:ea typeface="Calibri" panose="020F0502020204030204" pitchFamily="34" charset="0"/>
                          <a:cs typeface="Times New Roman" panose="02020603050405020304" pitchFamily="18" charset="0"/>
                        </a:rPr>
                        <a:t>Cell 5 – CAV </a:t>
                      </a:r>
                      <a:r>
                        <a:rPr lang="fr-FR" sz="600" kern="1200" baseline="0" dirty="0">
                          <a:solidFill>
                            <a:schemeClr val="tx1"/>
                          </a:solidFill>
                          <a:effectLst/>
                          <a:latin typeface="+mn-lt"/>
                          <a:ea typeface="Calibri" panose="020F0502020204030204" pitchFamily="34" charset="0"/>
                          <a:cs typeface="Times New Roman" panose="02020603050405020304" pitchFamily="18" charset="0"/>
                        </a:rPr>
                        <a:t>4</a:t>
                      </a:r>
                    </a:p>
                    <a:p>
                      <a:pPr algn="ctr">
                        <a:spcAft>
                          <a:spcPts val="0"/>
                        </a:spcAft>
                      </a:pPr>
                      <a:r>
                        <a:rPr lang="en-US" sz="600" kern="1200" baseline="0" noProof="0" dirty="0">
                          <a:solidFill>
                            <a:schemeClr val="tx1"/>
                          </a:solidFill>
                          <a:effectLst/>
                          <a:latin typeface="+mn-lt"/>
                          <a:ea typeface="Calibri" panose="020F0502020204030204" pitchFamily="34" charset="0"/>
                          <a:cs typeface="Times New Roman" panose="02020603050405020304" pitchFamily="18" charset="0"/>
                        </a:rPr>
                        <a:t>Cell</a:t>
                      </a:r>
                      <a:r>
                        <a:rPr lang="fr-FR" sz="600" kern="1200" baseline="0" dirty="0">
                          <a:solidFill>
                            <a:schemeClr val="tx1"/>
                          </a:solidFill>
                          <a:effectLst/>
                          <a:latin typeface="+mn-lt"/>
                          <a:ea typeface="Calibri" panose="020F0502020204030204" pitchFamily="34" charset="0"/>
                          <a:cs typeface="Times New Roman" panose="02020603050405020304" pitchFamily="18" charset="0"/>
                        </a:rPr>
                        <a:t> 5 - CAV 5</a:t>
                      </a:r>
                      <a:endParaRPr lang="en-GB" sz="600" kern="1200" dirty="0">
                        <a:solidFill>
                          <a:schemeClr val="tx1"/>
                        </a:solidFill>
                        <a:effectLst/>
                        <a:latin typeface="+mn-lt"/>
                        <a:ea typeface="Calibri" panose="020F0502020204030204" pitchFamily="34" charset="0"/>
                        <a:cs typeface="Times New Roman" panose="02020603050405020304" pitchFamily="18" charset="0"/>
                      </a:endParaRPr>
                    </a:p>
                    <a:p>
                      <a:pPr algn="ctr">
                        <a:spcAft>
                          <a:spcPts val="0"/>
                        </a:spcAft>
                      </a:pPr>
                      <a:endParaRPr lang="en-GB" sz="600" kern="1200" dirty="0">
                        <a:solidFill>
                          <a:schemeClr val="tx1"/>
                        </a:solidFill>
                        <a:effectLst/>
                        <a:latin typeface="+mn-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GB" sz="600" kern="1200" dirty="0">
                        <a:solidFill>
                          <a:schemeClr val="tx1"/>
                        </a:solidFill>
                        <a:effectLst/>
                        <a:latin typeface="+mn-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70140">
                <a:tc>
                  <a:txBody>
                    <a:bodyPr/>
                    <a:lstStyle/>
                    <a:p>
                      <a:pPr algn="just">
                        <a:spcAft>
                          <a:spcPts val="0"/>
                        </a:spcAft>
                      </a:pPr>
                      <a:r>
                        <a:rPr lang="en-GB" sz="600" b="1" dirty="0">
                          <a:solidFill>
                            <a:srgbClr val="000000"/>
                          </a:solidFill>
                          <a:effectLst/>
                          <a:latin typeface="+mj-lt"/>
                          <a:ea typeface="Times New Roman" panose="02020603050405020304" pitchFamily="18" charset="0"/>
                          <a:cs typeface="Times New Roman" panose="02020603050405020304" pitchFamily="18" charset="0"/>
                        </a:rPr>
                        <a:t> Financial</a:t>
                      </a:r>
                      <a:r>
                        <a:rPr lang="en-GB" sz="600" b="1" baseline="0" dirty="0">
                          <a:solidFill>
                            <a:srgbClr val="000000"/>
                          </a:solidFill>
                          <a:effectLst/>
                          <a:latin typeface="+mj-lt"/>
                          <a:ea typeface="Times New Roman" panose="02020603050405020304" pitchFamily="18" charset="0"/>
                          <a:cs typeface="Times New Roman" panose="02020603050405020304" pitchFamily="18" charset="0"/>
                        </a:rPr>
                        <a:t> estimation </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600" b="1" dirty="0">
                          <a:solidFill>
                            <a:srgbClr val="000000"/>
                          </a:solidFill>
                          <a:effectLst/>
                          <a:latin typeface="+mj-lt"/>
                          <a:ea typeface="Calibri" panose="020F0502020204030204" pitchFamily="34" charset="0"/>
                          <a:cs typeface="Times New Roman" panose="02020603050405020304" pitchFamily="18" charset="0"/>
                        </a:rPr>
                        <a:t>85 000 €</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600" b="1">
                          <a:solidFill>
                            <a:srgbClr val="000000"/>
                          </a:solidFill>
                          <a:effectLst/>
                          <a:latin typeface="+mj-lt"/>
                          <a:ea typeface="Calibri" panose="020F0502020204030204" pitchFamily="34" charset="0"/>
                          <a:cs typeface="Times New Roman" panose="02020603050405020304" pitchFamily="18" charset="0"/>
                        </a:rPr>
                        <a:t>1 200 000 €</a:t>
                      </a:r>
                      <a:endParaRPr lang="en-GB" sz="60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600" b="1">
                          <a:solidFill>
                            <a:srgbClr val="000000"/>
                          </a:solidFill>
                          <a:effectLst/>
                          <a:latin typeface="+mj-lt"/>
                          <a:ea typeface="Calibri" panose="020F0502020204030204" pitchFamily="34" charset="0"/>
                          <a:cs typeface="Times New Roman" panose="02020603050405020304" pitchFamily="18" charset="0"/>
                        </a:rPr>
                        <a:t>255 000 €</a:t>
                      </a:r>
                      <a:endParaRPr lang="en-GB" sz="60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600" b="1" dirty="0">
                          <a:solidFill>
                            <a:srgbClr val="000000"/>
                          </a:solidFill>
                          <a:effectLst/>
                          <a:latin typeface="+mj-lt"/>
                          <a:ea typeface="Calibri" panose="020F0502020204030204" pitchFamily="34" charset="0"/>
                          <a:cs typeface="Times New Roman" panose="02020603050405020304" pitchFamily="18" charset="0"/>
                        </a:rPr>
                        <a:t>60 000 €</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GB" sz="600" b="1" dirty="0">
                          <a:solidFill>
                            <a:srgbClr val="000000"/>
                          </a:solidFill>
                          <a:effectLst/>
                          <a:latin typeface="+mj-lt"/>
                          <a:ea typeface="Calibri" panose="020F0502020204030204" pitchFamily="34" charset="0"/>
                          <a:cs typeface="Times New Roman" panose="02020603050405020304" pitchFamily="18" charset="0"/>
                        </a:rPr>
                        <a:t>40 000 €</a:t>
                      </a: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endParaRPr lang="en-GB" sz="600" dirty="0">
                        <a:effectLst/>
                        <a:latin typeface="+mj-lt"/>
                        <a:ea typeface="Calibri" panose="020F0502020204030204" pitchFamily="34" charset="0"/>
                        <a:cs typeface="Times New Roman" panose="02020603050405020304" pitchFamily="18" charset="0"/>
                      </a:endParaRPr>
                    </a:p>
                  </a:txBody>
                  <a:tcPr marL="57424" marR="57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5" name="Title 1"/>
          <p:cNvSpPr>
            <a:spLocks noGrp="1"/>
          </p:cNvSpPr>
          <p:nvPr>
            <p:ph type="title"/>
          </p:nvPr>
        </p:nvSpPr>
        <p:spPr>
          <a:xfrm>
            <a:off x="755576" y="128365"/>
            <a:ext cx="8237538" cy="496887"/>
          </a:xfrm>
        </p:spPr>
        <p:txBody>
          <a:bodyPr/>
          <a:lstStyle/>
          <a:p>
            <a:r>
              <a:rPr lang="fr-FR" dirty="0"/>
              <a:t>RF </a:t>
            </a:r>
            <a:r>
              <a:rPr lang="en-US" dirty="0"/>
              <a:t>UPGRADE SSA 352 MHZ –  Planning of infrastructure works</a:t>
            </a:r>
          </a:p>
        </p:txBody>
      </p:sp>
    </p:spTree>
    <p:extLst>
      <p:ext uri="{BB962C8B-B14F-4D97-AF65-F5344CB8AC3E}">
        <p14:creationId xmlns:p14="http://schemas.microsoft.com/office/powerpoint/2010/main" val="2781583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activities</a:t>
            </a:r>
            <a:endParaRPr lang="en-GB" dirty="0"/>
          </a:p>
        </p:txBody>
      </p:sp>
      <p:sp>
        <p:nvSpPr>
          <p:cNvPr id="4" name="Footer Placeholder 3"/>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sp>
        <p:nvSpPr>
          <p:cNvPr id="5" name="Content Placeholder 2"/>
          <p:cNvSpPr txBox="1">
            <a:spLocks/>
          </p:cNvSpPr>
          <p:nvPr/>
        </p:nvSpPr>
        <p:spPr bwMode="gray">
          <a:xfrm>
            <a:off x="2123728" y="1197158"/>
            <a:ext cx="5760640" cy="22364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ts val="1000"/>
              </a:spcAft>
              <a:buFont typeface="Arial" panose="020B0604020202020204" pitchFamily="34" charset="0"/>
              <a:defRPr b="1" kern="1200">
                <a:solidFill>
                  <a:srgbClr val="0098D4"/>
                </a:solidFill>
                <a:latin typeface="+mn-lt"/>
                <a:ea typeface="+mn-ea"/>
                <a:cs typeface="+mn-cs"/>
              </a:defRPr>
            </a:lvl1pPr>
            <a:lvl2pPr algn="l" rtl="0" eaLnBrk="1" fontAlgn="base" hangingPunct="1">
              <a:spcBef>
                <a:spcPct val="0"/>
              </a:spcBef>
              <a:spcAft>
                <a:spcPts val="1500"/>
              </a:spcAft>
              <a:buFont typeface="Arial" panose="020B0604020202020204" pitchFamily="34" charset="0"/>
              <a:defRPr sz="1700" kern="1200">
                <a:solidFill>
                  <a:srgbClr val="0098D4"/>
                </a:solidFill>
                <a:latin typeface="+mn-lt"/>
                <a:ea typeface="+mn-ea"/>
                <a:cs typeface="+mn-cs"/>
              </a:defRPr>
            </a:lvl2pPr>
            <a:lvl3pPr algn="l" rtl="0" eaLnBrk="1" fontAlgn="base" hangingPunct="1">
              <a:lnSpc>
                <a:spcPct val="105000"/>
              </a:lnSpc>
              <a:spcBef>
                <a:spcPct val="0"/>
              </a:spcBef>
              <a:spcAft>
                <a:spcPts val="500"/>
              </a:spcAft>
              <a:buFont typeface="Arial" panose="020B0604020202020204" pitchFamily="34" charset="0"/>
              <a:defRPr sz="1500" kern="1200">
                <a:solidFill>
                  <a:schemeClr val="tx1"/>
                </a:solidFill>
                <a:latin typeface="+mn-lt"/>
                <a:ea typeface="+mn-ea"/>
                <a:cs typeface="+mn-cs"/>
              </a:defRPr>
            </a:lvl3pPr>
            <a:lvl4pPr marL="357188" indent="-174625" algn="l" rtl="0" eaLnBrk="1" fontAlgn="base" hangingPunct="1">
              <a:lnSpc>
                <a:spcPct val="110000"/>
              </a:lnSpc>
              <a:spcBef>
                <a:spcPts val="0"/>
              </a:spcBef>
              <a:spcAft>
                <a:spcPts val="300"/>
              </a:spcAft>
              <a:buClr>
                <a:srgbClr val="0098D4"/>
              </a:buClr>
              <a:buSzPct val="80000"/>
              <a:buFont typeface="Wingdings" panose="05000000000000000000" pitchFamily="2" charset="2"/>
              <a:buChar char="l"/>
              <a:defRPr sz="1500" kern="1200">
                <a:solidFill>
                  <a:schemeClr val="tx1"/>
                </a:solidFill>
                <a:latin typeface="+mn-lt"/>
                <a:ea typeface="+mn-ea"/>
                <a:cs typeface="+mn-cs"/>
              </a:defRPr>
            </a:lvl4pPr>
            <a:lvl5pPr marL="1162050" indent="-174625" algn="l" rtl="0" eaLnBrk="1" fontAlgn="base" hangingPunct="1">
              <a:spcBef>
                <a:spcPct val="0"/>
              </a:spcBef>
              <a:spcAft>
                <a:spcPts val="300"/>
              </a:spcAft>
              <a:buClr>
                <a:srgbClr val="0098D4"/>
              </a:buClr>
              <a:buFont typeface="ITCOfficinaSans LT Book"/>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u="sng" dirty="0">
                <a:solidFill>
                  <a:schemeClr val="tx1"/>
                </a:solidFill>
                <a:latin typeface="Arial" panose="020B0604020202020204" pitchFamily="34" charset="0"/>
                <a:ea typeface="Calibri" panose="020F0502020204030204" pitchFamily="34" charset="0"/>
              </a:rPr>
              <a:t>Other activities</a:t>
            </a:r>
          </a:p>
          <a:p>
            <a:pPr algn="ctr"/>
            <a:r>
              <a:rPr lang="en-US" b="0" dirty="0">
                <a:solidFill>
                  <a:schemeClr val="tx1"/>
                </a:solidFill>
                <a:latin typeface="Arial" panose="020B0604020202020204" pitchFamily="34" charset="0"/>
                <a:ea typeface="Calibri" panose="020F0502020204030204" pitchFamily="34" charset="0"/>
              </a:rPr>
              <a:t>Long term</a:t>
            </a:r>
            <a:r>
              <a:rPr lang="fr-FR" b="0" dirty="0">
                <a:solidFill>
                  <a:schemeClr val="tx1"/>
                </a:solidFill>
                <a:latin typeface="Arial" panose="020B0604020202020204" pitchFamily="34" charset="0"/>
                <a:ea typeface="Calibri" panose="020F0502020204030204" pitchFamily="34" charset="0"/>
              </a:rPr>
              <a:t> maintenance plan</a:t>
            </a:r>
            <a:r>
              <a:rPr lang="en-GB" b="0" dirty="0">
                <a:solidFill>
                  <a:schemeClr val="tx1"/>
                </a:solidFill>
                <a:latin typeface="Arial" panose="020B0604020202020204" pitchFamily="34" charset="0"/>
                <a:ea typeface="Calibri" panose="020F0502020204030204" pitchFamily="34" charset="0"/>
              </a:rPr>
              <a:t> &amp; </a:t>
            </a:r>
            <a:r>
              <a:rPr lang="en-GB" b="0" dirty="0">
                <a:solidFill>
                  <a:schemeClr val="tx1"/>
                </a:solidFill>
              </a:rPr>
              <a:t>building sustainability</a:t>
            </a:r>
          </a:p>
          <a:p>
            <a:pPr algn="ctr"/>
            <a:r>
              <a:rPr lang="en-GB" b="0" dirty="0">
                <a:solidFill>
                  <a:schemeClr val="tx1"/>
                </a:solidFill>
              </a:rPr>
              <a:t>Reduction of energy consumption</a:t>
            </a:r>
          </a:p>
          <a:p>
            <a:pPr algn="ctr"/>
            <a:r>
              <a:rPr lang="en-GB" b="0" dirty="0">
                <a:solidFill>
                  <a:schemeClr val="tx1"/>
                </a:solidFill>
              </a:rPr>
              <a:t>Reduction of Carbon footprint</a:t>
            </a:r>
          </a:p>
        </p:txBody>
      </p:sp>
    </p:spTree>
    <p:extLst>
      <p:ext uri="{BB962C8B-B14F-4D97-AF65-F5344CB8AC3E}">
        <p14:creationId xmlns:p14="http://schemas.microsoft.com/office/powerpoint/2010/main" val="3772152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latin typeface="Arial" panose="020B0604020202020204" pitchFamily="34" charset="0"/>
              </a:rPr>
              <a:t>Long </a:t>
            </a:r>
            <a:r>
              <a:rPr lang="en-US" dirty="0">
                <a:latin typeface="Arial" panose="020B0604020202020204" pitchFamily="34" charset="0"/>
              </a:rPr>
              <a:t>term</a:t>
            </a:r>
            <a:r>
              <a:rPr lang="fr-FR" dirty="0">
                <a:latin typeface="Arial" panose="020B0604020202020204" pitchFamily="34" charset="0"/>
              </a:rPr>
              <a:t> maintenance plan</a:t>
            </a:r>
            <a:endParaRPr lang="en-GB" dirty="0"/>
          </a:p>
        </p:txBody>
      </p:sp>
      <p:sp>
        <p:nvSpPr>
          <p:cNvPr id="4" name="Footer Placeholder 3"/>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sp>
        <p:nvSpPr>
          <p:cNvPr id="5" name="Content Placeholder 2"/>
          <p:cNvSpPr txBox="1">
            <a:spLocks/>
          </p:cNvSpPr>
          <p:nvPr/>
        </p:nvSpPr>
        <p:spPr bwMode="gray">
          <a:xfrm>
            <a:off x="2123728" y="1197159"/>
            <a:ext cx="4536503" cy="18151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ts val="1000"/>
              </a:spcAft>
              <a:buFont typeface="Arial" panose="020B0604020202020204" pitchFamily="34" charset="0"/>
              <a:defRPr b="1" kern="1200">
                <a:solidFill>
                  <a:srgbClr val="0098D4"/>
                </a:solidFill>
                <a:latin typeface="+mn-lt"/>
                <a:ea typeface="+mn-ea"/>
                <a:cs typeface="+mn-cs"/>
              </a:defRPr>
            </a:lvl1pPr>
            <a:lvl2pPr algn="l" rtl="0" eaLnBrk="1" fontAlgn="base" hangingPunct="1">
              <a:spcBef>
                <a:spcPct val="0"/>
              </a:spcBef>
              <a:spcAft>
                <a:spcPts val="1500"/>
              </a:spcAft>
              <a:buFont typeface="Arial" panose="020B0604020202020204" pitchFamily="34" charset="0"/>
              <a:defRPr sz="1700" kern="1200">
                <a:solidFill>
                  <a:srgbClr val="0098D4"/>
                </a:solidFill>
                <a:latin typeface="+mn-lt"/>
                <a:ea typeface="+mn-ea"/>
                <a:cs typeface="+mn-cs"/>
              </a:defRPr>
            </a:lvl2pPr>
            <a:lvl3pPr algn="l" rtl="0" eaLnBrk="1" fontAlgn="base" hangingPunct="1">
              <a:lnSpc>
                <a:spcPct val="105000"/>
              </a:lnSpc>
              <a:spcBef>
                <a:spcPct val="0"/>
              </a:spcBef>
              <a:spcAft>
                <a:spcPts val="500"/>
              </a:spcAft>
              <a:buFont typeface="Arial" panose="020B0604020202020204" pitchFamily="34" charset="0"/>
              <a:defRPr sz="1500" kern="1200">
                <a:solidFill>
                  <a:schemeClr val="tx1"/>
                </a:solidFill>
                <a:latin typeface="+mn-lt"/>
                <a:ea typeface="+mn-ea"/>
                <a:cs typeface="+mn-cs"/>
              </a:defRPr>
            </a:lvl3pPr>
            <a:lvl4pPr marL="357188" indent="-174625" algn="l" rtl="0" eaLnBrk="1" fontAlgn="base" hangingPunct="1">
              <a:lnSpc>
                <a:spcPct val="110000"/>
              </a:lnSpc>
              <a:spcBef>
                <a:spcPts val="0"/>
              </a:spcBef>
              <a:spcAft>
                <a:spcPts val="300"/>
              </a:spcAft>
              <a:buClr>
                <a:srgbClr val="0098D4"/>
              </a:buClr>
              <a:buSzPct val="80000"/>
              <a:buFont typeface="Wingdings" panose="05000000000000000000" pitchFamily="2" charset="2"/>
              <a:buChar char="l"/>
              <a:defRPr sz="1500" kern="1200">
                <a:solidFill>
                  <a:schemeClr val="tx1"/>
                </a:solidFill>
                <a:latin typeface="+mn-lt"/>
                <a:ea typeface="+mn-ea"/>
                <a:cs typeface="+mn-cs"/>
              </a:defRPr>
            </a:lvl4pPr>
            <a:lvl5pPr marL="1162050" indent="-174625" algn="l" rtl="0" eaLnBrk="1" fontAlgn="base" hangingPunct="1">
              <a:spcBef>
                <a:spcPct val="0"/>
              </a:spcBef>
              <a:spcAft>
                <a:spcPts val="300"/>
              </a:spcAft>
              <a:buClr>
                <a:srgbClr val="0098D4"/>
              </a:buClr>
              <a:buFont typeface="ITCOfficinaSans LT Book"/>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lang="fr-FR" dirty="0">
              <a:solidFill>
                <a:schemeClr val="tx1"/>
              </a:solidFill>
              <a:latin typeface="Arial" panose="020B0604020202020204" pitchFamily="34" charset="0"/>
            </a:endParaRPr>
          </a:p>
          <a:p>
            <a:pPr algn="ctr"/>
            <a:endParaRPr lang="fr-FR" dirty="0">
              <a:solidFill>
                <a:schemeClr val="tx1"/>
              </a:solidFill>
              <a:latin typeface="Arial" panose="020B0604020202020204" pitchFamily="34" charset="0"/>
            </a:endParaRPr>
          </a:p>
          <a:p>
            <a:pPr algn="ctr"/>
            <a:r>
              <a:rPr lang="fr-FR" dirty="0">
                <a:solidFill>
                  <a:schemeClr val="tx1"/>
                </a:solidFill>
                <a:latin typeface="Arial" panose="020B0604020202020204" pitchFamily="34" charset="0"/>
              </a:rPr>
              <a:t>Long </a:t>
            </a:r>
            <a:r>
              <a:rPr lang="en-US" dirty="0">
                <a:solidFill>
                  <a:schemeClr val="tx1"/>
                </a:solidFill>
                <a:latin typeface="Arial" panose="020B0604020202020204" pitchFamily="34" charset="0"/>
              </a:rPr>
              <a:t>term</a:t>
            </a:r>
            <a:r>
              <a:rPr lang="fr-FR" dirty="0">
                <a:solidFill>
                  <a:schemeClr val="tx1"/>
                </a:solidFill>
                <a:latin typeface="Arial" panose="020B0604020202020204" pitchFamily="34" charset="0"/>
              </a:rPr>
              <a:t> maintenance plan</a:t>
            </a:r>
          </a:p>
          <a:p>
            <a:pPr algn="ctr"/>
            <a:endParaRPr lang="fr-FR" dirty="0"/>
          </a:p>
        </p:txBody>
      </p:sp>
    </p:spTree>
    <p:extLst>
      <p:ext uri="{BB962C8B-B14F-4D97-AF65-F5344CB8AC3E}">
        <p14:creationId xmlns:p14="http://schemas.microsoft.com/office/powerpoint/2010/main" val="707723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Long term maintenance Plan: Replacement of EXPH main electrical switchboards</a:t>
            </a:r>
          </a:p>
        </p:txBody>
      </p:sp>
      <p:sp>
        <p:nvSpPr>
          <p:cNvPr id="6" name="Footer Placeholder 5"/>
          <p:cNvSpPr>
            <a:spLocks noGrp="1"/>
          </p:cNvSpPr>
          <p:nvPr>
            <p:ph type="ftr" sz="quarter" idx="16"/>
          </p:nvPr>
        </p:nvSpPr>
        <p:spPr/>
        <p:txBody>
          <a:bodyPr/>
          <a:lstStyle/>
          <a:p>
            <a:r>
              <a:rPr lang="en-US"/>
              <a:t>ASD Workshop - 24 January 2023 - TID BIG T Marchial - ESRF Infrastructure - Status and Plans</a:t>
            </a:r>
            <a:endParaRPr lang="fr-FR" dirty="0"/>
          </a:p>
        </p:txBody>
      </p:sp>
      <p:sp>
        <p:nvSpPr>
          <p:cNvPr id="8" name="TextBox 7"/>
          <p:cNvSpPr txBox="1"/>
          <p:nvPr/>
        </p:nvSpPr>
        <p:spPr>
          <a:xfrm>
            <a:off x="3491880" y="1075303"/>
            <a:ext cx="5130570" cy="3600986"/>
          </a:xfrm>
          <a:prstGeom prst="rect">
            <a:avLst/>
          </a:prstGeom>
          <a:noFill/>
        </p:spPr>
        <p:txBody>
          <a:bodyPr wrap="square" rtlCol="0">
            <a:spAutoFit/>
          </a:bodyPr>
          <a:lstStyle/>
          <a:p>
            <a:r>
              <a:rPr lang="en-US" sz="1050" dirty="0"/>
              <a:t>The distribution of the Facility electrical network in the experimental hall is ensured by 3 mains switchboards :</a:t>
            </a:r>
          </a:p>
          <a:p>
            <a:pPr marL="171450" indent="-171450">
              <a:buFont typeface="Arial" panose="020B0604020202020204" pitchFamily="34" charset="0"/>
              <a:buChar char="•"/>
            </a:pPr>
            <a:r>
              <a:rPr lang="en-US" sz="1050" dirty="0"/>
              <a:t>1MD2/1MD3 in electrical substation SS1</a:t>
            </a:r>
          </a:p>
          <a:p>
            <a:pPr marL="171450" indent="-171450">
              <a:buFont typeface="Arial" panose="020B0604020202020204" pitchFamily="34" charset="0"/>
              <a:buChar char="•"/>
            </a:pPr>
            <a:r>
              <a:rPr lang="en-US" sz="1050" dirty="0"/>
              <a:t>2MD1/2MD2 in electrical substation SS2</a:t>
            </a:r>
          </a:p>
          <a:p>
            <a:pPr marL="171450" indent="-171450">
              <a:buFont typeface="Arial" panose="020B0604020202020204" pitchFamily="34" charset="0"/>
              <a:buChar char="•"/>
            </a:pPr>
            <a:r>
              <a:rPr lang="en-US" sz="1050" dirty="0"/>
              <a:t>2MD1/3MD2 in electrical substation SS1</a:t>
            </a:r>
          </a:p>
          <a:p>
            <a:endParaRPr lang="en-US" sz="1050" dirty="0"/>
          </a:p>
          <a:p>
            <a:r>
              <a:rPr lang="en-US" sz="1050" dirty="0"/>
              <a:t>These low voltage main distribution boards were installed during the construction of the ESRF and are therefore more than 30 years old. Each of them electrically supplies 1/3 of the "EXPH" premises including beamlines, laboratories and offices.</a:t>
            </a:r>
          </a:p>
          <a:p>
            <a:endParaRPr lang="en-US" sz="1050" dirty="0"/>
          </a:p>
          <a:p>
            <a:r>
              <a:rPr lang="en-US" sz="1050" dirty="0"/>
              <a:t>In 2021, TID-BIG started to replace the obsolete equipment.</a:t>
            </a:r>
          </a:p>
          <a:p>
            <a:endParaRPr lang="en-US" sz="1050" dirty="0"/>
          </a:p>
          <a:p>
            <a:r>
              <a:rPr lang="en-US" sz="1050" dirty="0"/>
              <a:t>Main switchboard 1MD2/1MD3 (SS1) has been replaced during Winter SD 2021/2022 (ESRF closure included) </a:t>
            </a:r>
          </a:p>
          <a:p>
            <a:endParaRPr lang="en-US" sz="1050" dirty="0"/>
          </a:p>
          <a:p>
            <a:r>
              <a:rPr lang="en-US" sz="1050" dirty="0"/>
              <a:t>Main switchboard 2MD1/2MD2 (SS2) has been replaced during Winter SD 2022/2023 (ESRF closure included) </a:t>
            </a:r>
          </a:p>
          <a:p>
            <a:endParaRPr lang="en-US" sz="1050" dirty="0"/>
          </a:p>
          <a:p>
            <a:r>
              <a:rPr lang="en-US" sz="1050" dirty="0"/>
              <a:t>Main switchboard 3MD1/3MD2 (SS2) will be replaced during Winter SD 2023/2024 (ESRF closure included) </a:t>
            </a:r>
          </a:p>
          <a:p>
            <a:endParaRPr lang="en-GB" dirty="0"/>
          </a:p>
        </p:txBody>
      </p:sp>
      <p:pic>
        <p:nvPicPr>
          <p:cNvPr id="11" name="Picture 10"/>
          <p:cNvPicPr>
            <a:picLocks noChangeAspect="1"/>
          </p:cNvPicPr>
          <p:nvPr/>
        </p:nvPicPr>
        <p:blipFill>
          <a:blip r:embed="rId2"/>
          <a:stretch>
            <a:fillRect/>
          </a:stretch>
        </p:blipFill>
        <p:spPr>
          <a:xfrm>
            <a:off x="6325" y="2101417"/>
            <a:ext cx="2361536" cy="1528052"/>
          </a:xfrm>
          <a:prstGeom prst="rect">
            <a:avLst/>
          </a:prstGeom>
        </p:spPr>
      </p:pic>
      <p:pic>
        <p:nvPicPr>
          <p:cNvPr id="12" name="Picture 11"/>
          <p:cNvPicPr>
            <a:picLocks noChangeAspect="1"/>
          </p:cNvPicPr>
          <p:nvPr/>
        </p:nvPicPr>
        <p:blipFill rotWithShape="1">
          <a:blip r:embed="rId3"/>
          <a:srcRect l="305" t="5533" r="305" b="1159"/>
          <a:stretch/>
        </p:blipFill>
        <p:spPr>
          <a:xfrm>
            <a:off x="1331640" y="3451566"/>
            <a:ext cx="1932185" cy="1728000"/>
          </a:xfrm>
          <a:prstGeom prst="rect">
            <a:avLst/>
          </a:prstGeom>
        </p:spPr>
      </p:pic>
      <p:pic>
        <p:nvPicPr>
          <p:cNvPr id="10" name="Picture 9"/>
          <p:cNvPicPr>
            <a:picLocks noChangeAspect="1"/>
          </p:cNvPicPr>
          <p:nvPr/>
        </p:nvPicPr>
        <p:blipFill>
          <a:blip r:embed="rId4"/>
          <a:stretch>
            <a:fillRect/>
          </a:stretch>
        </p:blipFill>
        <p:spPr>
          <a:xfrm>
            <a:off x="1115616" y="859278"/>
            <a:ext cx="1890210" cy="1377031"/>
          </a:xfrm>
          <a:prstGeom prst="rect">
            <a:avLst/>
          </a:prstGeom>
        </p:spPr>
      </p:pic>
    </p:spTree>
    <p:extLst>
      <p:ext uri="{BB962C8B-B14F-4D97-AF65-F5344CB8AC3E}">
        <p14:creationId xmlns:p14="http://schemas.microsoft.com/office/powerpoint/2010/main" val="756209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Long term Maintenance plan – Buildings and Infrastructure</a:t>
            </a:r>
          </a:p>
        </p:txBody>
      </p:sp>
      <p:sp>
        <p:nvSpPr>
          <p:cNvPr id="5" name="Footer Placeholder 4"/>
          <p:cNvSpPr>
            <a:spLocks noGrp="1"/>
          </p:cNvSpPr>
          <p:nvPr>
            <p:ph type="ftr" sz="quarter" idx="16"/>
          </p:nvPr>
        </p:nvSpPr>
        <p:spPr/>
        <p:txBody>
          <a:bodyPr/>
          <a:lstStyle/>
          <a:p>
            <a:pPr>
              <a:defRPr/>
            </a:pPr>
            <a:r>
              <a:rPr lang="en-US"/>
              <a:t>ASD Workshop - 24 January 2023 - TID BIG T Marchial - ESRF Infrastructure - Status and Plans</a:t>
            </a:r>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2843809" y="1393213"/>
            <a:ext cx="2880320" cy="1536296"/>
          </a:xfrm>
          <a:prstGeom prst="rect">
            <a:avLst/>
          </a:prstGeom>
        </p:spPr>
      </p:pic>
      <p:sp>
        <p:nvSpPr>
          <p:cNvPr id="7" name="Rectangle 3"/>
          <p:cNvSpPr>
            <a:spLocks noChangeArrowheads="1"/>
          </p:cNvSpPr>
          <p:nvPr/>
        </p:nvSpPr>
        <p:spPr bwMode="auto">
          <a:xfrm>
            <a:off x="2795254" y="844522"/>
            <a:ext cx="288091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2022</a:t>
            </a:r>
            <a:endParaRPr kumimoji="0" lang="en-GB"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Façade renovation</a:t>
            </a:r>
            <a:r>
              <a:rPr kumimoji="0" lang="en-GB" altLang="en-US" sz="1000" b="1"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of the Common Building</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9" name="Picture 8" descr="IMG_20200130_163405"/>
          <p:cNvPicPr/>
          <p:nvPr/>
        </p:nvPicPr>
        <p:blipFill>
          <a:blip r:embed="rId3"/>
          <a:stretch>
            <a:fillRect/>
          </a:stretch>
        </p:blipFill>
        <p:spPr bwMode="auto">
          <a:xfrm>
            <a:off x="6123792" y="1393212"/>
            <a:ext cx="2659009" cy="1536296"/>
          </a:xfrm>
          <a:prstGeom prst="rect">
            <a:avLst/>
          </a:prstGeom>
        </p:spPr>
      </p:pic>
      <p:sp>
        <p:nvSpPr>
          <p:cNvPr id="10" name="Rectangle 3"/>
          <p:cNvSpPr>
            <a:spLocks noChangeArrowheads="1"/>
          </p:cNvSpPr>
          <p:nvPr/>
        </p:nvSpPr>
        <p:spPr bwMode="auto">
          <a:xfrm>
            <a:off x="5839403" y="711666"/>
            <a:ext cx="294339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2023</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000" b="1" dirty="0">
                <a:ea typeface="Times New Roman" panose="02020603050405020304" pitchFamily="18" charset="0"/>
              </a:rPr>
              <a:t>Studies </a:t>
            </a:r>
            <a:r>
              <a:rPr lang="fr-FR" altLang="en-US" sz="1000" b="1" dirty="0">
                <a:ea typeface="Times New Roman" panose="02020603050405020304" pitchFamily="18" charset="0"/>
              </a:rPr>
              <a:t>for </a:t>
            </a:r>
            <a:r>
              <a:rPr lang="en-GB" altLang="en-US" sz="1000" b="1" dirty="0">
                <a:ea typeface="Times New Roman" panose="02020603050405020304" pitchFamily="18" charset="0"/>
              </a:rPr>
              <a:t>f</a:t>
            </a:r>
            <a:r>
              <a:rPr kumimoji="0" lang="en-GB"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açade </a:t>
            </a:r>
            <a:r>
              <a:rPr lang="en-GB" altLang="en-US" sz="1000" b="1" dirty="0">
                <a:ea typeface="Times New Roman" panose="02020603050405020304" pitchFamily="18" charset="0"/>
              </a:rPr>
              <a:t>r</a:t>
            </a:r>
            <a:r>
              <a:rPr kumimoji="0" lang="en-GB"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enovation, with</a:t>
            </a:r>
            <a:r>
              <a:rPr kumimoji="0" lang="en-GB" altLang="en-US" sz="1000" b="1"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external thermal insulation of the Guest houses</a:t>
            </a:r>
          </a:p>
          <a:p>
            <a:pPr marL="0" marR="0" lvl="0" indent="0" algn="ctr" defTabSz="914400" rtl="0" eaLnBrk="0" fontAlgn="base" latinLnBrk="0" hangingPunct="0">
              <a:lnSpc>
                <a:spcPct val="100000"/>
              </a:lnSpc>
              <a:spcBef>
                <a:spcPct val="0"/>
              </a:spcBef>
              <a:spcAft>
                <a:spcPct val="0"/>
              </a:spcAft>
              <a:buClrTx/>
              <a:buSzTx/>
              <a:buFontTx/>
              <a:buNone/>
              <a:tabLst/>
            </a:pPr>
            <a:r>
              <a:rPr lang="fr-FR" altLang="en-US" sz="1000" b="1" baseline="0" dirty="0"/>
              <a:t>Works</a:t>
            </a:r>
            <a:r>
              <a:rPr lang="fr-FR" altLang="en-US" sz="1000" b="1" dirty="0"/>
              <a:t> in 2024/2025</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512" y="1393213"/>
            <a:ext cx="2052157" cy="1536295"/>
          </a:xfrm>
          <a:prstGeom prst="rect">
            <a:avLst/>
          </a:prstGeom>
        </p:spPr>
      </p:pic>
      <p:sp>
        <p:nvSpPr>
          <p:cNvPr id="12" name="Rectangle 3"/>
          <p:cNvSpPr>
            <a:spLocks noChangeArrowheads="1"/>
          </p:cNvSpPr>
          <p:nvPr/>
        </p:nvSpPr>
        <p:spPr bwMode="auto">
          <a:xfrm>
            <a:off x="46290" y="788610"/>
            <a:ext cx="222427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2019/2021</a:t>
            </a:r>
            <a:endParaRPr kumimoji="0" lang="en-GB"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Complete renovation</a:t>
            </a:r>
            <a:r>
              <a:rPr kumimoji="0" lang="en-GB" altLang="en-US" sz="1000" b="1"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of the Guest houses</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3" name="Picture 12"/>
          <p:cNvPicPr>
            <a:picLocks noChangeAspect="1"/>
          </p:cNvPicPr>
          <p:nvPr/>
        </p:nvPicPr>
        <p:blipFill>
          <a:blip r:embed="rId5"/>
          <a:stretch>
            <a:fillRect/>
          </a:stretch>
        </p:blipFill>
        <p:spPr>
          <a:xfrm>
            <a:off x="174416" y="2980113"/>
            <a:ext cx="3476711" cy="2451333"/>
          </a:xfrm>
          <a:prstGeom prst="rect">
            <a:avLst/>
          </a:prstGeom>
        </p:spPr>
      </p:pic>
      <p:sp>
        <p:nvSpPr>
          <p:cNvPr id="14" name="Rectangle 3"/>
          <p:cNvSpPr>
            <a:spLocks noChangeArrowheads="1"/>
          </p:cNvSpPr>
          <p:nvPr/>
        </p:nvSpPr>
        <p:spPr bwMode="auto">
          <a:xfrm>
            <a:off x="3722647" y="2980113"/>
            <a:ext cx="5241353" cy="25853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ea typeface="Times New Roman" panose="02020603050405020304" pitchFamily="18" charset="0"/>
              </a:rPr>
              <a:t>A general approach will</a:t>
            </a:r>
            <a:r>
              <a:rPr kumimoji="0" lang="en-US" altLang="en-US" sz="1200" b="1" i="0" u="none" strike="noStrike" cap="none" normalizeH="0" dirty="0">
                <a:ln>
                  <a:noFill/>
                </a:ln>
                <a:solidFill>
                  <a:schemeClr val="tx1"/>
                </a:solidFill>
                <a:effectLst/>
                <a:ea typeface="Times New Roman" panose="02020603050405020304" pitchFamily="18" charset="0"/>
              </a:rPr>
              <a:t> be done in 2023 and 2024  in order to merge:</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1200" b="1" baseline="0" dirty="0"/>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dirty="0">
                <a:ln>
                  <a:noFill/>
                </a:ln>
                <a:solidFill>
                  <a:schemeClr val="tx1"/>
                </a:solidFill>
                <a:effectLst/>
              </a:rPr>
              <a:t>The projects linked the sustainability of buildings and infrastructure (</a:t>
            </a:r>
            <a:r>
              <a:rPr lang="en-US" altLang="en-US" sz="1200" b="1" dirty="0"/>
              <a:t>long term maintenance plan).</a:t>
            </a: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dirty="0">
                <a:ln>
                  <a:noFill/>
                </a:ln>
                <a:solidFill>
                  <a:schemeClr val="tx1"/>
                </a:solidFill>
                <a:effectLst/>
              </a:rPr>
              <a:t>The respect of the « </a:t>
            </a:r>
            <a:r>
              <a:rPr kumimoji="0" lang="fr-FR" altLang="en-US" sz="1200" b="1" i="0" u="none" strike="noStrike" cap="none" normalizeH="0" dirty="0" err="1">
                <a:ln>
                  <a:noFill/>
                </a:ln>
                <a:solidFill>
                  <a:schemeClr val="tx1"/>
                </a:solidFill>
                <a:effectLst/>
              </a:rPr>
              <a:t>décrêt</a:t>
            </a:r>
            <a:r>
              <a:rPr kumimoji="0" lang="fr-FR" altLang="en-US" sz="1200" b="1" i="0" u="none" strike="noStrike" cap="none" normalizeH="0" dirty="0">
                <a:ln>
                  <a:noFill/>
                </a:ln>
                <a:solidFill>
                  <a:schemeClr val="tx1"/>
                </a:solidFill>
                <a:effectLst/>
              </a:rPr>
              <a:t> tertiaire </a:t>
            </a:r>
            <a:r>
              <a:rPr kumimoji="0" lang="en-US" altLang="en-US" sz="1200" b="1" i="0" u="none" strike="noStrike" cap="none" normalizeH="0" dirty="0">
                <a:ln>
                  <a:noFill/>
                </a:ln>
                <a:solidFill>
                  <a:schemeClr val="tx1"/>
                </a:solidFill>
                <a:effectLst/>
              </a:rPr>
              <a:t>2019-771» for specific buildings (Central Building, LOB, Guest Houses, Common, Entrance site).</a:t>
            </a: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b="1" dirty="0"/>
              <a:t>The energy savings and reduction of the carbon footprint actions</a:t>
            </a: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b="1" dirty="0"/>
              <a:t>Accessibility of buildings for disabled people</a:t>
            </a: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b="1" dirty="0"/>
              <a:t>Other aspects of office organization.</a:t>
            </a: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fr-FR" altLang="en-US" sz="1200" b="1" dirty="0"/>
          </a:p>
          <a:p>
            <a:pPr marL="0" marR="0" lvl="0" indent="0" algn="just" defTabSz="914400" rtl="0" eaLnBrk="0" fontAlgn="base" latinLnBrk="0" hangingPunct="0">
              <a:lnSpc>
                <a:spcPct val="100000"/>
              </a:lnSpc>
              <a:spcBef>
                <a:spcPct val="0"/>
              </a:spcBef>
              <a:spcAft>
                <a:spcPct val="0"/>
              </a:spcAft>
              <a:buClrTx/>
              <a:buSzTx/>
              <a:buFontTx/>
              <a:buNone/>
              <a:tabLst/>
            </a:pPr>
            <a:endParaRPr lang="fr-FR" altLang="en-US" sz="1200" b="1" dirty="0"/>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dirty="0">
                <a:ln>
                  <a:noFill/>
                </a:ln>
                <a:solidFill>
                  <a:srgbClr val="00B050"/>
                </a:solidFill>
                <a:effectLst/>
              </a:rPr>
              <a:t>The goal is to prepare a coherent road map for the future years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87948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rPr>
              <a:t>Reduction of primary energy consumption</a:t>
            </a:r>
            <a:endParaRPr lang="en-GB" dirty="0"/>
          </a:p>
        </p:txBody>
      </p:sp>
      <p:sp>
        <p:nvSpPr>
          <p:cNvPr id="4" name="Footer Placeholder 3"/>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sp>
        <p:nvSpPr>
          <p:cNvPr id="5" name="Content Placeholder 2"/>
          <p:cNvSpPr txBox="1">
            <a:spLocks/>
          </p:cNvSpPr>
          <p:nvPr/>
        </p:nvSpPr>
        <p:spPr bwMode="gray">
          <a:xfrm>
            <a:off x="1835696" y="1197159"/>
            <a:ext cx="5040559" cy="18151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ts val="1000"/>
              </a:spcAft>
              <a:buFont typeface="Arial" panose="020B0604020202020204" pitchFamily="34" charset="0"/>
              <a:defRPr b="1" kern="1200">
                <a:solidFill>
                  <a:srgbClr val="0098D4"/>
                </a:solidFill>
                <a:latin typeface="+mn-lt"/>
                <a:ea typeface="+mn-ea"/>
                <a:cs typeface="+mn-cs"/>
              </a:defRPr>
            </a:lvl1pPr>
            <a:lvl2pPr algn="l" rtl="0" eaLnBrk="1" fontAlgn="base" hangingPunct="1">
              <a:spcBef>
                <a:spcPct val="0"/>
              </a:spcBef>
              <a:spcAft>
                <a:spcPts val="1500"/>
              </a:spcAft>
              <a:buFont typeface="Arial" panose="020B0604020202020204" pitchFamily="34" charset="0"/>
              <a:defRPr sz="1700" kern="1200">
                <a:solidFill>
                  <a:srgbClr val="0098D4"/>
                </a:solidFill>
                <a:latin typeface="+mn-lt"/>
                <a:ea typeface="+mn-ea"/>
                <a:cs typeface="+mn-cs"/>
              </a:defRPr>
            </a:lvl2pPr>
            <a:lvl3pPr algn="l" rtl="0" eaLnBrk="1" fontAlgn="base" hangingPunct="1">
              <a:lnSpc>
                <a:spcPct val="105000"/>
              </a:lnSpc>
              <a:spcBef>
                <a:spcPct val="0"/>
              </a:spcBef>
              <a:spcAft>
                <a:spcPts val="500"/>
              </a:spcAft>
              <a:buFont typeface="Arial" panose="020B0604020202020204" pitchFamily="34" charset="0"/>
              <a:defRPr sz="1500" kern="1200">
                <a:solidFill>
                  <a:schemeClr val="tx1"/>
                </a:solidFill>
                <a:latin typeface="+mn-lt"/>
                <a:ea typeface="+mn-ea"/>
                <a:cs typeface="+mn-cs"/>
              </a:defRPr>
            </a:lvl3pPr>
            <a:lvl4pPr marL="357188" indent="-174625" algn="l" rtl="0" eaLnBrk="1" fontAlgn="base" hangingPunct="1">
              <a:lnSpc>
                <a:spcPct val="110000"/>
              </a:lnSpc>
              <a:spcBef>
                <a:spcPts val="0"/>
              </a:spcBef>
              <a:spcAft>
                <a:spcPts val="300"/>
              </a:spcAft>
              <a:buClr>
                <a:srgbClr val="0098D4"/>
              </a:buClr>
              <a:buSzPct val="80000"/>
              <a:buFont typeface="Wingdings" panose="05000000000000000000" pitchFamily="2" charset="2"/>
              <a:buChar char="l"/>
              <a:defRPr sz="1500" kern="1200">
                <a:solidFill>
                  <a:schemeClr val="tx1"/>
                </a:solidFill>
                <a:latin typeface="+mn-lt"/>
                <a:ea typeface="+mn-ea"/>
                <a:cs typeface="+mn-cs"/>
              </a:defRPr>
            </a:lvl4pPr>
            <a:lvl5pPr marL="1162050" indent="-174625" algn="l" rtl="0" eaLnBrk="1" fontAlgn="base" hangingPunct="1">
              <a:spcBef>
                <a:spcPct val="0"/>
              </a:spcBef>
              <a:spcAft>
                <a:spcPts val="300"/>
              </a:spcAft>
              <a:buClr>
                <a:srgbClr val="0098D4"/>
              </a:buClr>
              <a:buFont typeface="ITCOfficinaSans LT Book"/>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lang="fr-FR" dirty="0">
              <a:solidFill>
                <a:schemeClr val="tx1"/>
              </a:solidFill>
              <a:latin typeface="Arial" panose="020B0604020202020204" pitchFamily="34" charset="0"/>
            </a:endParaRPr>
          </a:p>
          <a:p>
            <a:pPr algn="ctr"/>
            <a:r>
              <a:rPr lang="en-US" dirty="0">
                <a:solidFill>
                  <a:schemeClr val="tx1"/>
                </a:solidFill>
                <a:latin typeface="Arial" panose="020B0604020202020204" pitchFamily="34" charset="0"/>
              </a:rPr>
              <a:t>Reduction of primary energy consumption</a:t>
            </a:r>
          </a:p>
          <a:p>
            <a:pPr algn="ctr"/>
            <a:r>
              <a:rPr lang="en-US" dirty="0">
                <a:solidFill>
                  <a:schemeClr val="tx1"/>
                </a:solidFill>
                <a:latin typeface="Arial" panose="020B0604020202020204" pitchFamily="34" charset="0"/>
              </a:rPr>
              <a:t>Energy recovery</a:t>
            </a:r>
          </a:p>
          <a:p>
            <a:pPr algn="ctr"/>
            <a:r>
              <a:rPr lang="en-US" dirty="0">
                <a:solidFill>
                  <a:schemeClr val="tx1"/>
                </a:solidFill>
                <a:latin typeface="Arial" panose="020B0604020202020204" pitchFamily="34" charset="0"/>
              </a:rPr>
              <a:t>2 examples</a:t>
            </a:r>
            <a:endParaRPr lang="fr-FR" dirty="0"/>
          </a:p>
        </p:txBody>
      </p:sp>
    </p:spTree>
    <p:extLst>
      <p:ext uri="{BB962C8B-B14F-4D97-AF65-F5344CB8AC3E}">
        <p14:creationId xmlns:p14="http://schemas.microsoft.com/office/powerpoint/2010/main" val="323043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 and Maintenance of Buildings activities</a:t>
            </a:r>
            <a:endParaRPr lang="en-GB" dirty="0"/>
          </a:p>
        </p:txBody>
      </p:sp>
      <p:sp>
        <p:nvSpPr>
          <p:cNvPr id="3" name="Content Placeholder 2"/>
          <p:cNvSpPr>
            <a:spLocks noGrp="1"/>
          </p:cNvSpPr>
          <p:nvPr>
            <p:ph idx="1"/>
          </p:nvPr>
        </p:nvSpPr>
        <p:spPr>
          <a:xfrm>
            <a:off x="1619672" y="1057300"/>
            <a:ext cx="5976664" cy="1728192"/>
          </a:xfrm>
          <a:ln>
            <a:solidFill>
              <a:schemeClr val="tx1"/>
            </a:solidFill>
          </a:ln>
        </p:spPr>
        <p:txBody>
          <a:bodyPr/>
          <a:lstStyle/>
          <a:p>
            <a:pPr algn="ctr"/>
            <a:r>
              <a:rPr lang="en-US" u="sng" dirty="0">
                <a:solidFill>
                  <a:schemeClr val="tx1"/>
                </a:solidFill>
              </a:rPr>
              <a:t>Construction and Maintenance of Buildings activities</a:t>
            </a:r>
          </a:p>
          <a:p>
            <a:pPr algn="ctr"/>
            <a:endParaRPr lang="en-US" dirty="0">
              <a:solidFill>
                <a:schemeClr val="tx1"/>
              </a:solidFill>
            </a:endParaRPr>
          </a:p>
          <a:p>
            <a:pPr algn="ctr"/>
            <a:r>
              <a:rPr lang="en-US" dirty="0">
                <a:solidFill>
                  <a:schemeClr val="tx1"/>
                </a:solidFill>
              </a:rPr>
              <a:t>Status and Review of the works done in 2022</a:t>
            </a:r>
          </a:p>
          <a:p>
            <a:pPr algn="ctr"/>
            <a:r>
              <a:rPr lang="en-US" dirty="0">
                <a:solidFill>
                  <a:schemeClr val="tx1"/>
                </a:solidFill>
              </a:rPr>
              <a:t>Perspective for the forthcoming year</a:t>
            </a:r>
          </a:p>
        </p:txBody>
      </p:sp>
      <p:sp>
        <p:nvSpPr>
          <p:cNvPr id="4" name="Footer Placeholder 3"/>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spTree>
    <p:extLst>
      <p:ext uri="{BB962C8B-B14F-4D97-AF65-F5344CB8AC3E}">
        <p14:creationId xmlns:p14="http://schemas.microsoft.com/office/powerpoint/2010/main" val="1572706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1 - Solar panel </a:t>
            </a:r>
            <a:r>
              <a:rPr lang="en-US" dirty="0"/>
              <a:t>project</a:t>
            </a:r>
          </a:p>
        </p:txBody>
      </p:sp>
      <p:sp>
        <p:nvSpPr>
          <p:cNvPr id="4" name="Footer Placeholder 3"/>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pic>
        <p:nvPicPr>
          <p:cNvPr id="5" name="Picture 4"/>
          <p:cNvPicPr>
            <a:picLocks noChangeAspect="1"/>
          </p:cNvPicPr>
          <p:nvPr/>
        </p:nvPicPr>
        <p:blipFill>
          <a:blip r:embed="rId2"/>
          <a:stretch>
            <a:fillRect/>
          </a:stretch>
        </p:blipFill>
        <p:spPr>
          <a:xfrm>
            <a:off x="467545" y="769269"/>
            <a:ext cx="1440160" cy="1152960"/>
          </a:xfrm>
          <a:prstGeom prst="rect">
            <a:avLst/>
          </a:prstGeom>
        </p:spPr>
      </p:pic>
      <p:pic>
        <p:nvPicPr>
          <p:cNvPr id="6" name="Picture 5"/>
          <p:cNvPicPr>
            <a:picLocks noChangeAspect="1"/>
          </p:cNvPicPr>
          <p:nvPr/>
        </p:nvPicPr>
        <p:blipFill>
          <a:blip r:embed="rId3"/>
          <a:stretch>
            <a:fillRect/>
          </a:stretch>
        </p:blipFill>
        <p:spPr>
          <a:xfrm>
            <a:off x="467545" y="2014933"/>
            <a:ext cx="2160240" cy="997348"/>
          </a:xfrm>
          <a:prstGeom prst="rect">
            <a:avLst/>
          </a:prstGeom>
        </p:spPr>
      </p:pic>
      <p:sp>
        <p:nvSpPr>
          <p:cNvPr id="7" name="TextBox 6"/>
          <p:cNvSpPr txBox="1"/>
          <p:nvPr/>
        </p:nvSpPr>
        <p:spPr>
          <a:xfrm>
            <a:off x="1560261" y="3023408"/>
            <a:ext cx="1296144" cy="200055"/>
          </a:xfrm>
          <a:prstGeom prst="rect">
            <a:avLst/>
          </a:prstGeom>
          <a:noFill/>
        </p:spPr>
        <p:txBody>
          <a:bodyPr wrap="square" rtlCol="0">
            <a:spAutoFit/>
          </a:bodyPr>
          <a:lstStyle/>
          <a:p>
            <a:r>
              <a:rPr lang="fr-FR" sz="700" dirty="0" err="1"/>
              <a:t>Credit</a:t>
            </a:r>
            <a:r>
              <a:rPr lang="fr-FR" sz="700" dirty="0"/>
              <a:t> photo – </a:t>
            </a:r>
            <a:r>
              <a:rPr lang="fr-FR" sz="700" dirty="0" err="1"/>
              <a:t>GreenAlp</a:t>
            </a:r>
            <a:endParaRPr lang="en-GB" sz="700" dirty="0"/>
          </a:p>
        </p:txBody>
      </p:sp>
      <p:pic>
        <p:nvPicPr>
          <p:cNvPr id="8" name="Picture 7"/>
          <p:cNvPicPr>
            <a:picLocks noChangeAspect="1"/>
          </p:cNvPicPr>
          <p:nvPr/>
        </p:nvPicPr>
        <p:blipFill>
          <a:blip r:embed="rId4"/>
          <a:stretch>
            <a:fillRect/>
          </a:stretch>
        </p:blipFill>
        <p:spPr>
          <a:xfrm>
            <a:off x="467152" y="3234590"/>
            <a:ext cx="2179029" cy="1956491"/>
          </a:xfrm>
          <a:prstGeom prst="rect">
            <a:avLst/>
          </a:prstGeom>
        </p:spPr>
      </p:pic>
      <p:sp>
        <p:nvSpPr>
          <p:cNvPr id="9" name="TextBox 8"/>
          <p:cNvSpPr txBox="1"/>
          <p:nvPr/>
        </p:nvSpPr>
        <p:spPr>
          <a:xfrm>
            <a:off x="1735329" y="5213334"/>
            <a:ext cx="3110515" cy="200055"/>
          </a:xfrm>
          <a:prstGeom prst="rect">
            <a:avLst/>
          </a:prstGeom>
          <a:noFill/>
        </p:spPr>
        <p:txBody>
          <a:bodyPr wrap="square" rtlCol="0">
            <a:spAutoFit/>
          </a:bodyPr>
          <a:lstStyle/>
          <a:p>
            <a:r>
              <a:rPr lang="en-US" sz="700" dirty="0"/>
              <a:t>Credit photo – </a:t>
            </a:r>
            <a:r>
              <a:rPr lang="en-US" sz="700" dirty="0" err="1"/>
              <a:t>STm</a:t>
            </a:r>
            <a:endParaRPr lang="en-US" sz="700" dirty="0"/>
          </a:p>
        </p:txBody>
      </p:sp>
      <p:sp>
        <p:nvSpPr>
          <p:cNvPr id="11" name="TextBox 10"/>
          <p:cNvSpPr txBox="1"/>
          <p:nvPr/>
        </p:nvSpPr>
        <p:spPr>
          <a:xfrm>
            <a:off x="2771800" y="710133"/>
            <a:ext cx="6192813" cy="2339102"/>
          </a:xfrm>
          <a:prstGeom prst="rect">
            <a:avLst/>
          </a:prstGeom>
          <a:noFill/>
        </p:spPr>
        <p:txBody>
          <a:bodyPr wrap="square" rtlCol="0">
            <a:spAutoFit/>
          </a:bodyPr>
          <a:lstStyle/>
          <a:p>
            <a:pPr marL="285750" indent="-285750">
              <a:buFont typeface="Arial" panose="020B0604020202020204" pitchFamily="34" charset="0"/>
              <a:buChar char="•"/>
            </a:pPr>
            <a:r>
              <a:rPr lang="en-US" sz="1600" dirty="0"/>
              <a:t>Feasibility studies in progress - until March/April 2023 (</a:t>
            </a:r>
            <a:r>
              <a:rPr lang="en-US" sz="1600" dirty="0" err="1"/>
              <a:t>Artelia</a:t>
            </a:r>
            <a:r>
              <a:rPr lang="en-US" sz="1600" dirty="0"/>
              <a:t>)</a:t>
            </a:r>
          </a:p>
          <a:p>
            <a:pPr marL="285750" indent="-285750">
              <a:buFont typeface="Arial" panose="020B0604020202020204" pitchFamily="34" charset="0"/>
              <a:buChar char="•"/>
            </a:pPr>
            <a:r>
              <a:rPr lang="en-US" sz="1600" dirty="0"/>
              <a:t>Presentation and plans to the DM April/May2023 – Go/</a:t>
            </a:r>
            <a:r>
              <a:rPr lang="en-US" sz="1600" dirty="0" err="1"/>
              <a:t>NoGo</a:t>
            </a:r>
            <a:r>
              <a:rPr lang="en-US" sz="1600" dirty="0"/>
              <a:t> per zones</a:t>
            </a:r>
          </a:p>
          <a:p>
            <a:pPr marL="285750" indent="-285750">
              <a:buFont typeface="Arial" panose="020B0604020202020204" pitchFamily="34" charset="0"/>
              <a:buChar char="•"/>
            </a:pPr>
            <a:r>
              <a:rPr lang="en-US" sz="1600" dirty="0"/>
              <a:t>Administrative analyses of the different possibilities in term of contract / investment / insurance</a:t>
            </a:r>
          </a:p>
          <a:p>
            <a:pPr marL="285750" indent="-285750">
              <a:buFont typeface="Arial" panose="020B0604020202020204" pitchFamily="34" charset="0"/>
              <a:buChar char="•"/>
            </a:pPr>
            <a:r>
              <a:rPr lang="en-US" sz="1600" dirty="0"/>
              <a:t>Tender process</a:t>
            </a:r>
          </a:p>
          <a:p>
            <a:pPr marL="285750" indent="-285750">
              <a:buFont typeface="Arial" panose="020B0604020202020204" pitchFamily="34" charset="0"/>
              <a:buChar char="•"/>
            </a:pPr>
            <a:r>
              <a:rPr lang="en-US" sz="1600" dirty="0"/>
              <a:t>Selection of an investor Dec. 2023</a:t>
            </a:r>
          </a:p>
          <a:p>
            <a:pPr marL="285750" indent="-285750">
              <a:buFont typeface="Arial" panose="020B0604020202020204" pitchFamily="34" charset="0"/>
              <a:buChar char="•"/>
            </a:pPr>
            <a:r>
              <a:rPr lang="en-US" sz="1600" dirty="0"/>
              <a:t>Implementation in 2025/2026</a:t>
            </a:r>
          </a:p>
          <a:p>
            <a:pPr marL="285750" indent="-285750">
              <a:buFont typeface="Arial" panose="020B0604020202020204" pitchFamily="34" charset="0"/>
              <a:buChar char="•"/>
            </a:pPr>
            <a:endParaRPr lang="en-GB" dirty="0"/>
          </a:p>
        </p:txBody>
      </p:sp>
      <p:pic>
        <p:nvPicPr>
          <p:cNvPr id="3" name="Picture 2"/>
          <p:cNvPicPr>
            <a:picLocks noChangeAspect="1"/>
          </p:cNvPicPr>
          <p:nvPr/>
        </p:nvPicPr>
        <p:blipFill>
          <a:blip r:embed="rId5"/>
          <a:stretch>
            <a:fillRect/>
          </a:stretch>
        </p:blipFill>
        <p:spPr>
          <a:xfrm>
            <a:off x="3491880" y="2733109"/>
            <a:ext cx="4144516" cy="2580455"/>
          </a:xfrm>
          <a:prstGeom prst="rect">
            <a:avLst/>
          </a:prstGeom>
        </p:spPr>
      </p:pic>
      <p:sp>
        <p:nvSpPr>
          <p:cNvPr id="10" name="ZoneTexte 9">
            <a:extLst>
              <a:ext uri="{FF2B5EF4-FFF2-40B4-BE49-F238E27FC236}">
                <a16:creationId xmlns:a16="http://schemas.microsoft.com/office/drawing/2014/main" id="{275A4B2C-FC7F-D5CD-4F05-961C4C301825}"/>
              </a:ext>
            </a:extLst>
          </p:cNvPr>
          <p:cNvSpPr txBox="1"/>
          <p:nvPr/>
        </p:nvSpPr>
        <p:spPr>
          <a:xfrm>
            <a:off x="6300192" y="4588472"/>
            <a:ext cx="2532875" cy="938719"/>
          </a:xfrm>
          <a:prstGeom prst="rect">
            <a:avLst/>
          </a:prstGeom>
          <a:solidFill>
            <a:schemeClr val="bg1"/>
          </a:solidFill>
          <a:ln>
            <a:solidFill>
              <a:schemeClr val="accent1"/>
            </a:solidFill>
          </a:ln>
        </p:spPr>
        <p:txBody>
          <a:bodyPr wrap="square" rtlCol="0">
            <a:spAutoFit/>
          </a:bodyPr>
          <a:lstStyle/>
          <a:p>
            <a:r>
              <a:rPr lang="en-US" sz="1100" dirty="0" err="1"/>
              <a:t>Artelia</a:t>
            </a:r>
            <a:r>
              <a:rPr lang="en-US" sz="1100" dirty="0"/>
              <a:t> studies all the possibilities to install solar panels on site then a technical analysis will be carried out zone by zone in order to deduce the profitability.</a:t>
            </a:r>
            <a:endParaRPr lang="fr-FR" sz="1100" dirty="0"/>
          </a:p>
        </p:txBody>
      </p:sp>
    </p:spTree>
    <p:extLst>
      <p:ext uri="{BB962C8B-B14F-4D97-AF65-F5344CB8AC3E}">
        <p14:creationId xmlns:p14="http://schemas.microsoft.com/office/powerpoint/2010/main" val="2725743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96" y="126749"/>
            <a:ext cx="8305400" cy="498503"/>
          </a:xfrm>
        </p:spPr>
        <p:txBody>
          <a:bodyPr/>
          <a:lstStyle/>
          <a:p>
            <a:r>
              <a:rPr lang="en" dirty="0"/>
              <a:t>2 – Waste heat at the ESRF</a:t>
            </a:r>
            <a:endParaRPr lang="fr-FR" dirty="0"/>
          </a:p>
        </p:txBody>
      </p:sp>
      <p:pic>
        <p:nvPicPr>
          <p:cNvPr id="2132" name="Picture 84" descr="ESRF | WayForLight">
            <a:extLst>
              <a:ext uri="{FF2B5EF4-FFF2-40B4-BE49-F238E27FC236}">
                <a16:creationId xmlns:a16="http://schemas.microsoft.com/office/drawing/2014/main" id="{7C18BFAE-6F21-44B0-A116-4A4543E8D6BB}"/>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511582" y="3751035"/>
            <a:ext cx="1697872" cy="114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3">
            <a:extLst>
              <a:ext uri="{FF2B5EF4-FFF2-40B4-BE49-F238E27FC236}">
                <a16:creationId xmlns:a16="http://schemas.microsoft.com/office/drawing/2014/main" id="{2BD821B4-7482-4310-97D9-8E1784F65783}"/>
              </a:ext>
            </a:extLst>
          </p:cNvPr>
          <p:cNvSpPr>
            <a:spLocks noChangeArrowheads="1"/>
          </p:cNvSpPr>
          <p:nvPr/>
        </p:nvSpPr>
        <p:spPr bwMode="auto">
          <a:xfrm>
            <a:off x="2826138" y="4539240"/>
            <a:ext cx="478605" cy="309133"/>
          </a:xfrm>
          <a:prstGeom prst="rect">
            <a:avLst/>
          </a:prstGeom>
          <a:solidFill>
            <a:srgbClr val="8EAA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fr-FR"/>
          </a:p>
        </p:txBody>
      </p:sp>
      <p:sp>
        <p:nvSpPr>
          <p:cNvPr id="6" name="Text Box 82">
            <a:extLst>
              <a:ext uri="{FF2B5EF4-FFF2-40B4-BE49-F238E27FC236}">
                <a16:creationId xmlns:a16="http://schemas.microsoft.com/office/drawing/2014/main" id="{E9837555-BA1E-4B71-9DDE-DFD7BCF51C55}"/>
              </a:ext>
            </a:extLst>
          </p:cNvPr>
          <p:cNvSpPr txBox="1">
            <a:spLocks noChangeArrowheads="1"/>
          </p:cNvSpPr>
          <p:nvPr/>
        </p:nvSpPr>
        <p:spPr bwMode="auto">
          <a:xfrm>
            <a:off x="3544543" y="3734853"/>
            <a:ext cx="177320" cy="12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defTabSz="761970"/>
            <a:endParaRPr lang="en-GB" altLang="fr-FR" sz="1500" dirty="0"/>
          </a:p>
        </p:txBody>
      </p:sp>
      <p:sp>
        <p:nvSpPr>
          <p:cNvPr id="8" name="Line 80">
            <a:extLst>
              <a:ext uri="{FF2B5EF4-FFF2-40B4-BE49-F238E27FC236}">
                <a16:creationId xmlns:a16="http://schemas.microsoft.com/office/drawing/2014/main" id="{664073CD-F353-437D-817B-3082398C0417}"/>
              </a:ext>
            </a:extLst>
          </p:cNvPr>
          <p:cNvSpPr>
            <a:spLocks noChangeShapeType="1"/>
          </p:cNvSpPr>
          <p:nvPr/>
        </p:nvSpPr>
        <p:spPr bwMode="auto">
          <a:xfrm flipH="1">
            <a:off x="2615430" y="3864458"/>
            <a:ext cx="1688892" cy="0"/>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9" name="Line 79">
            <a:extLst>
              <a:ext uri="{FF2B5EF4-FFF2-40B4-BE49-F238E27FC236}">
                <a16:creationId xmlns:a16="http://schemas.microsoft.com/office/drawing/2014/main" id="{D77437FA-5EB9-49B8-A8A4-D12ABCC3C98C}"/>
              </a:ext>
            </a:extLst>
          </p:cNvPr>
          <p:cNvSpPr>
            <a:spLocks noChangeShapeType="1"/>
          </p:cNvSpPr>
          <p:nvPr/>
        </p:nvSpPr>
        <p:spPr bwMode="auto">
          <a:xfrm>
            <a:off x="3912023" y="3864459"/>
            <a:ext cx="0" cy="531958"/>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0" name="Line 78">
            <a:extLst>
              <a:ext uri="{FF2B5EF4-FFF2-40B4-BE49-F238E27FC236}">
                <a16:creationId xmlns:a16="http://schemas.microsoft.com/office/drawing/2014/main" id="{427A61FF-23D6-4669-BC6E-10380D187461}"/>
              </a:ext>
            </a:extLst>
          </p:cNvPr>
          <p:cNvSpPr>
            <a:spLocks noChangeShapeType="1"/>
          </p:cNvSpPr>
          <p:nvPr/>
        </p:nvSpPr>
        <p:spPr bwMode="auto">
          <a:xfrm flipH="1">
            <a:off x="5923734" y="3864459"/>
            <a:ext cx="6277" cy="54294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1" name="Line 77">
            <a:extLst>
              <a:ext uri="{FF2B5EF4-FFF2-40B4-BE49-F238E27FC236}">
                <a16:creationId xmlns:a16="http://schemas.microsoft.com/office/drawing/2014/main" id="{CC5AEDD0-B37D-4883-81DB-9A25FBB9D59A}"/>
              </a:ext>
            </a:extLst>
          </p:cNvPr>
          <p:cNvSpPr>
            <a:spLocks noChangeShapeType="1"/>
          </p:cNvSpPr>
          <p:nvPr/>
        </p:nvSpPr>
        <p:spPr bwMode="auto">
          <a:xfrm>
            <a:off x="4626008" y="3859752"/>
            <a:ext cx="2441811" cy="6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2" name="Line 76">
            <a:extLst>
              <a:ext uri="{FF2B5EF4-FFF2-40B4-BE49-F238E27FC236}">
                <a16:creationId xmlns:a16="http://schemas.microsoft.com/office/drawing/2014/main" id="{2D141DA0-1253-41BA-917F-59ED231A1426}"/>
              </a:ext>
            </a:extLst>
          </p:cNvPr>
          <p:cNvSpPr>
            <a:spLocks noChangeShapeType="1"/>
          </p:cNvSpPr>
          <p:nvPr/>
        </p:nvSpPr>
        <p:spPr bwMode="auto">
          <a:xfrm flipH="1">
            <a:off x="4626008" y="4151622"/>
            <a:ext cx="78303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3" name="Line 75">
            <a:extLst>
              <a:ext uri="{FF2B5EF4-FFF2-40B4-BE49-F238E27FC236}">
                <a16:creationId xmlns:a16="http://schemas.microsoft.com/office/drawing/2014/main" id="{D6AB1BCE-708D-439F-9683-EFD4ADD3CEA1}"/>
              </a:ext>
            </a:extLst>
          </p:cNvPr>
          <p:cNvSpPr>
            <a:spLocks noChangeShapeType="1"/>
          </p:cNvSpPr>
          <p:nvPr/>
        </p:nvSpPr>
        <p:spPr bwMode="auto">
          <a:xfrm flipH="1">
            <a:off x="4626008" y="4678873"/>
            <a:ext cx="2232969"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grpSp>
        <p:nvGrpSpPr>
          <p:cNvPr id="14" name="Group 70">
            <a:extLst>
              <a:ext uri="{FF2B5EF4-FFF2-40B4-BE49-F238E27FC236}">
                <a16:creationId xmlns:a16="http://schemas.microsoft.com/office/drawing/2014/main" id="{CA990E6C-9E50-4563-8ABE-63C01E4E0416}"/>
              </a:ext>
            </a:extLst>
          </p:cNvPr>
          <p:cNvGrpSpPr>
            <a:grpSpLocks/>
          </p:cNvGrpSpPr>
          <p:nvPr/>
        </p:nvGrpSpPr>
        <p:grpSpPr bwMode="auto">
          <a:xfrm rot="5400000">
            <a:off x="5666571" y="4609043"/>
            <a:ext cx="130244" cy="147505"/>
            <a:chOff x="11628" y="9508"/>
            <a:chExt cx="435" cy="435"/>
          </a:xfrm>
        </p:grpSpPr>
        <p:sp>
          <p:nvSpPr>
            <p:cNvPr id="15" name="Oval 74">
              <a:extLst>
                <a:ext uri="{FF2B5EF4-FFF2-40B4-BE49-F238E27FC236}">
                  <a16:creationId xmlns:a16="http://schemas.microsoft.com/office/drawing/2014/main" id="{36714774-F1A6-4EB3-975F-7091AC8E385C}"/>
                </a:ext>
              </a:extLst>
            </p:cNvPr>
            <p:cNvSpPr>
              <a:spLocks noChangeArrowheads="1"/>
            </p:cNvSpPr>
            <p:nvPr/>
          </p:nvSpPr>
          <p:spPr bwMode="auto">
            <a:xfrm>
              <a:off x="11628" y="9508"/>
              <a:ext cx="435" cy="435"/>
            </a:xfrm>
            <a:prstGeom prst="ellipse">
              <a:avLst/>
            </a:prstGeom>
            <a:solidFill>
              <a:srgbClr val="FFFFFF"/>
            </a:solidFill>
            <a:ln w="9525">
              <a:solidFill>
                <a:srgbClr val="000000"/>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17" name="Line 73">
              <a:extLst>
                <a:ext uri="{FF2B5EF4-FFF2-40B4-BE49-F238E27FC236}">
                  <a16:creationId xmlns:a16="http://schemas.microsoft.com/office/drawing/2014/main" id="{4E9BF99E-79A3-4A84-9BC1-3F13C523D0B1}"/>
                </a:ext>
              </a:extLst>
            </p:cNvPr>
            <p:cNvSpPr>
              <a:spLocks noChangeShapeType="1"/>
            </p:cNvSpPr>
            <p:nvPr/>
          </p:nvSpPr>
          <p:spPr bwMode="auto">
            <a:xfrm flipH="1">
              <a:off x="11667" y="9508"/>
              <a:ext cx="179" cy="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8" name="Line 72">
              <a:extLst>
                <a:ext uri="{FF2B5EF4-FFF2-40B4-BE49-F238E27FC236}">
                  <a16:creationId xmlns:a16="http://schemas.microsoft.com/office/drawing/2014/main" id="{9E32AF29-074B-4396-8C0D-7383C15A9A33}"/>
                </a:ext>
              </a:extLst>
            </p:cNvPr>
            <p:cNvSpPr>
              <a:spLocks noChangeShapeType="1"/>
            </p:cNvSpPr>
            <p:nvPr/>
          </p:nvSpPr>
          <p:spPr bwMode="auto">
            <a:xfrm>
              <a:off x="11667" y="9856"/>
              <a:ext cx="35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9" name="Line 71">
              <a:extLst>
                <a:ext uri="{FF2B5EF4-FFF2-40B4-BE49-F238E27FC236}">
                  <a16:creationId xmlns:a16="http://schemas.microsoft.com/office/drawing/2014/main" id="{20A0F5A9-0106-452A-8FC3-ADFD03F06CFB}"/>
                </a:ext>
              </a:extLst>
            </p:cNvPr>
            <p:cNvSpPr>
              <a:spLocks noChangeShapeType="1"/>
            </p:cNvSpPr>
            <p:nvPr/>
          </p:nvSpPr>
          <p:spPr bwMode="auto">
            <a:xfrm flipH="1" flipV="1">
              <a:off x="11838" y="9528"/>
              <a:ext cx="189" cy="32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grpSp>
      <p:sp>
        <p:nvSpPr>
          <p:cNvPr id="20" name="Oval 69">
            <a:extLst>
              <a:ext uri="{FF2B5EF4-FFF2-40B4-BE49-F238E27FC236}">
                <a16:creationId xmlns:a16="http://schemas.microsoft.com/office/drawing/2014/main" id="{D2089D79-6820-45CB-9C14-7CB9DC10C5DA}"/>
              </a:ext>
            </a:extLst>
          </p:cNvPr>
          <p:cNvSpPr>
            <a:spLocks noChangeArrowheads="1"/>
          </p:cNvSpPr>
          <p:nvPr/>
        </p:nvSpPr>
        <p:spPr bwMode="auto">
          <a:xfrm>
            <a:off x="5700308" y="4536075"/>
            <a:ext cx="65907" cy="58061"/>
          </a:xfrm>
          <a:prstGeom prst="ellipse">
            <a:avLst/>
          </a:prstGeom>
          <a:solidFill>
            <a:srgbClr val="FFFFFF"/>
          </a:solidFill>
          <a:ln w="19050">
            <a:solidFill>
              <a:srgbClr val="000000"/>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21" name="Line 68">
            <a:extLst>
              <a:ext uri="{FF2B5EF4-FFF2-40B4-BE49-F238E27FC236}">
                <a16:creationId xmlns:a16="http://schemas.microsoft.com/office/drawing/2014/main" id="{6F60D294-C888-4902-A0E5-22A277F750EA}"/>
              </a:ext>
            </a:extLst>
          </p:cNvPr>
          <p:cNvSpPr>
            <a:spLocks noChangeShapeType="1"/>
          </p:cNvSpPr>
          <p:nvPr/>
        </p:nvSpPr>
        <p:spPr bwMode="auto">
          <a:xfrm flipV="1">
            <a:off x="5733262" y="4594136"/>
            <a:ext cx="0" cy="2667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2" name="Line 67">
            <a:extLst>
              <a:ext uri="{FF2B5EF4-FFF2-40B4-BE49-F238E27FC236}">
                <a16:creationId xmlns:a16="http://schemas.microsoft.com/office/drawing/2014/main" id="{7CF4324E-F148-41B7-8A7E-55FB42C7145F}"/>
              </a:ext>
            </a:extLst>
          </p:cNvPr>
          <p:cNvSpPr>
            <a:spLocks noChangeShapeType="1"/>
          </p:cNvSpPr>
          <p:nvPr/>
        </p:nvSpPr>
        <p:spPr bwMode="auto">
          <a:xfrm flipH="1" flipV="1">
            <a:off x="6265820" y="4678873"/>
            <a:ext cx="757280" cy="3139"/>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3" name="Text Box 66">
            <a:extLst>
              <a:ext uri="{FF2B5EF4-FFF2-40B4-BE49-F238E27FC236}">
                <a16:creationId xmlns:a16="http://schemas.microsoft.com/office/drawing/2014/main" id="{896F5D19-8515-4E12-A1F3-880F75F52266}"/>
              </a:ext>
            </a:extLst>
          </p:cNvPr>
          <p:cNvSpPr txBox="1">
            <a:spLocks noChangeArrowheads="1"/>
          </p:cNvSpPr>
          <p:nvPr/>
        </p:nvSpPr>
        <p:spPr bwMode="auto">
          <a:xfrm>
            <a:off x="5568495" y="4744779"/>
            <a:ext cx="323255" cy="10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sp>
        <p:nvSpPr>
          <p:cNvPr id="24" name="Line 65">
            <a:extLst>
              <a:ext uri="{FF2B5EF4-FFF2-40B4-BE49-F238E27FC236}">
                <a16:creationId xmlns:a16="http://schemas.microsoft.com/office/drawing/2014/main" id="{40AB3A0F-02B3-429F-BFFC-132ABA7F87F5}"/>
              </a:ext>
            </a:extLst>
          </p:cNvPr>
          <p:cNvSpPr>
            <a:spLocks noChangeShapeType="1"/>
          </p:cNvSpPr>
          <p:nvPr/>
        </p:nvSpPr>
        <p:spPr bwMode="auto">
          <a:xfrm>
            <a:off x="5410607" y="4146915"/>
            <a:ext cx="0" cy="530389"/>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5" name="Line 64">
            <a:extLst>
              <a:ext uri="{FF2B5EF4-FFF2-40B4-BE49-F238E27FC236}">
                <a16:creationId xmlns:a16="http://schemas.microsoft.com/office/drawing/2014/main" id="{04EDA550-37B1-459A-90B3-F7D64544CC78}"/>
              </a:ext>
            </a:extLst>
          </p:cNvPr>
          <p:cNvSpPr>
            <a:spLocks noChangeShapeType="1"/>
          </p:cNvSpPr>
          <p:nvPr/>
        </p:nvSpPr>
        <p:spPr bwMode="auto">
          <a:xfrm flipH="1">
            <a:off x="6550902" y="3859751"/>
            <a:ext cx="127106" cy="0"/>
          </a:xfrm>
          <a:prstGeom prst="line">
            <a:avLst/>
          </a:prstGeom>
          <a:noFill/>
          <a:ln w="12700">
            <a:solidFill>
              <a:srgbClr val="FF00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8" name="Line 61">
            <a:extLst>
              <a:ext uri="{FF2B5EF4-FFF2-40B4-BE49-F238E27FC236}">
                <a16:creationId xmlns:a16="http://schemas.microsoft.com/office/drawing/2014/main" id="{205E881B-6E20-430B-8803-2C5D6271D576}"/>
              </a:ext>
            </a:extLst>
          </p:cNvPr>
          <p:cNvSpPr>
            <a:spLocks noChangeShapeType="1"/>
          </p:cNvSpPr>
          <p:nvPr/>
        </p:nvSpPr>
        <p:spPr bwMode="auto">
          <a:xfrm>
            <a:off x="4709176" y="4150053"/>
            <a:ext cx="125536" cy="0"/>
          </a:xfrm>
          <a:prstGeom prst="line">
            <a:avLst/>
          </a:prstGeom>
          <a:noFill/>
          <a:ln w="12700">
            <a:solidFill>
              <a:srgbClr val="FF33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9" name="Line 60">
            <a:extLst>
              <a:ext uri="{FF2B5EF4-FFF2-40B4-BE49-F238E27FC236}">
                <a16:creationId xmlns:a16="http://schemas.microsoft.com/office/drawing/2014/main" id="{D9359444-C39D-4E9C-8EB9-C07EF624FFA0}"/>
              </a:ext>
            </a:extLst>
          </p:cNvPr>
          <p:cNvSpPr>
            <a:spLocks noChangeShapeType="1"/>
          </p:cNvSpPr>
          <p:nvPr/>
        </p:nvSpPr>
        <p:spPr bwMode="auto">
          <a:xfrm flipH="1">
            <a:off x="4122757" y="3864458"/>
            <a:ext cx="125536" cy="0"/>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30" name="Line 59">
            <a:extLst>
              <a:ext uri="{FF2B5EF4-FFF2-40B4-BE49-F238E27FC236}">
                <a16:creationId xmlns:a16="http://schemas.microsoft.com/office/drawing/2014/main" id="{89D23B6D-03D4-48B4-9943-B7ECB35E29FF}"/>
              </a:ext>
            </a:extLst>
          </p:cNvPr>
          <p:cNvSpPr>
            <a:spLocks noChangeShapeType="1"/>
          </p:cNvSpPr>
          <p:nvPr/>
        </p:nvSpPr>
        <p:spPr bwMode="auto">
          <a:xfrm flipH="1">
            <a:off x="4626008" y="4678873"/>
            <a:ext cx="783030" cy="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31" name="Line 58">
            <a:extLst>
              <a:ext uri="{FF2B5EF4-FFF2-40B4-BE49-F238E27FC236}">
                <a16:creationId xmlns:a16="http://schemas.microsoft.com/office/drawing/2014/main" id="{EC9BD884-81D2-4272-B5FF-61B8507B95C4}"/>
              </a:ext>
            </a:extLst>
          </p:cNvPr>
          <p:cNvSpPr>
            <a:spLocks noChangeShapeType="1"/>
          </p:cNvSpPr>
          <p:nvPr/>
        </p:nvSpPr>
        <p:spPr bwMode="auto">
          <a:xfrm>
            <a:off x="4709176" y="4678873"/>
            <a:ext cx="125536" cy="0"/>
          </a:xfrm>
          <a:prstGeom prst="line">
            <a:avLst/>
          </a:prstGeom>
          <a:noFill/>
          <a:ln w="12700">
            <a:solidFill>
              <a:srgbClr val="FF33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grpSp>
        <p:nvGrpSpPr>
          <p:cNvPr id="2114" name="Group 51">
            <a:extLst>
              <a:ext uri="{FF2B5EF4-FFF2-40B4-BE49-F238E27FC236}">
                <a16:creationId xmlns:a16="http://schemas.microsoft.com/office/drawing/2014/main" id="{8CFDB005-D328-4846-8476-687AE1D1B1C6}"/>
              </a:ext>
            </a:extLst>
          </p:cNvPr>
          <p:cNvGrpSpPr>
            <a:grpSpLocks/>
          </p:cNvGrpSpPr>
          <p:nvPr/>
        </p:nvGrpSpPr>
        <p:grpSpPr bwMode="auto">
          <a:xfrm>
            <a:off x="2975212" y="4639670"/>
            <a:ext cx="147505" cy="130244"/>
            <a:chOff x="11628" y="9508"/>
            <a:chExt cx="435" cy="435"/>
          </a:xfrm>
        </p:grpSpPr>
        <p:sp>
          <p:nvSpPr>
            <p:cNvPr id="2115" name="Oval 55">
              <a:extLst>
                <a:ext uri="{FF2B5EF4-FFF2-40B4-BE49-F238E27FC236}">
                  <a16:creationId xmlns:a16="http://schemas.microsoft.com/office/drawing/2014/main" id="{6CF5016A-01FC-4DE3-A056-7FBFB470A33B}"/>
                </a:ext>
              </a:extLst>
            </p:cNvPr>
            <p:cNvSpPr>
              <a:spLocks noChangeArrowheads="1"/>
            </p:cNvSpPr>
            <p:nvPr/>
          </p:nvSpPr>
          <p:spPr bwMode="auto">
            <a:xfrm>
              <a:off x="11628" y="9508"/>
              <a:ext cx="435" cy="435"/>
            </a:xfrm>
            <a:prstGeom prst="ellipse">
              <a:avLst/>
            </a:prstGeom>
            <a:solidFill>
              <a:srgbClr val="FFFFFF"/>
            </a:solidFill>
            <a:ln w="9525">
              <a:solidFill>
                <a:srgbClr val="000000"/>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2116" name="Line 54">
              <a:extLst>
                <a:ext uri="{FF2B5EF4-FFF2-40B4-BE49-F238E27FC236}">
                  <a16:creationId xmlns:a16="http://schemas.microsoft.com/office/drawing/2014/main" id="{1472182B-9207-479B-85D9-6DB7EF95DBC7}"/>
                </a:ext>
              </a:extLst>
            </p:cNvPr>
            <p:cNvSpPr>
              <a:spLocks noChangeShapeType="1"/>
            </p:cNvSpPr>
            <p:nvPr/>
          </p:nvSpPr>
          <p:spPr bwMode="auto">
            <a:xfrm flipH="1">
              <a:off x="11667" y="9508"/>
              <a:ext cx="179" cy="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17" name="Line 53">
              <a:extLst>
                <a:ext uri="{FF2B5EF4-FFF2-40B4-BE49-F238E27FC236}">
                  <a16:creationId xmlns:a16="http://schemas.microsoft.com/office/drawing/2014/main" id="{71E20358-AA6A-48A8-9169-BA0BF051DD83}"/>
                </a:ext>
              </a:extLst>
            </p:cNvPr>
            <p:cNvSpPr>
              <a:spLocks noChangeShapeType="1"/>
            </p:cNvSpPr>
            <p:nvPr/>
          </p:nvSpPr>
          <p:spPr bwMode="auto">
            <a:xfrm>
              <a:off x="11667" y="9856"/>
              <a:ext cx="35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18" name="Line 52">
              <a:extLst>
                <a:ext uri="{FF2B5EF4-FFF2-40B4-BE49-F238E27FC236}">
                  <a16:creationId xmlns:a16="http://schemas.microsoft.com/office/drawing/2014/main" id="{4D326D02-87B7-468A-925A-0A6A4F57B3E4}"/>
                </a:ext>
              </a:extLst>
            </p:cNvPr>
            <p:cNvSpPr>
              <a:spLocks noChangeShapeType="1"/>
            </p:cNvSpPr>
            <p:nvPr/>
          </p:nvSpPr>
          <p:spPr bwMode="auto">
            <a:xfrm flipH="1" flipV="1">
              <a:off x="11838" y="9528"/>
              <a:ext cx="189" cy="32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grpSp>
      <p:sp>
        <p:nvSpPr>
          <p:cNvPr id="2119" name="Oval 50">
            <a:extLst>
              <a:ext uri="{FF2B5EF4-FFF2-40B4-BE49-F238E27FC236}">
                <a16:creationId xmlns:a16="http://schemas.microsoft.com/office/drawing/2014/main" id="{49826F7B-B5B0-4EF4-BE06-744E8B89A9F5}"/>
              </a:ext>
            </a:extLst>
          </p:cNvPr>
          <p:cNvSpPr>
            <a:spLocks noChangeArrowheads="1"/>
          </p:cNvSpPr>
          <p:nvPr/>
        </p:nvSpPr>
        <p:spPr bwMode="auto">
          <a:xfrm rot="16200000">
            <a:off x="3178424" y="4667129"/>
            <a:ext cx="58061" cy="65907"/>
          </a:xfrm>
          <a:prstGeom prst="ellipse">
            <a:avLst/>
          </a:prstGeom>
          <a:solidFill>
            <a:srgbClr val="FFFFFF"/>
          </a:solidFill>
          <a:ln w="19050">
            <a:solidFill>
              <a:srgbClr val="000000"/>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2120" name="Line 49">
            <a:extLst>
              <a:ext uri="{FF2B5EF4-FFF2-40B4-BE49-F238E27FC236}">
                <a16:creationId xmlns:a16="http://schemas.microsoft.com/office/drawing/2014/main" id="{7B236076-1217-47B3-8BEC-41C92DFAEBEA}"/>
              </a:ext>
            </a:extLst>
          </p:cNvPr>
          <p:cNvSpPr>
            <a:spLocks noChangeShapeType="1"/>
          </p:cNvSpPr>
          <p:nvPr/>
        </p:nvSpPr>
        <p:spPr bwMode="auto">
          <a:xfrm rot="18900000" flipH="1" flipV="1">
            <a:off x="3132131" y="4689883"/>
            <a:ext cx="32953" cy="2981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21" name="Text Box 48">
            <a:extLst>
              <a:ext uri="{FF2B5EF4-FFF2-40B4-BE49-F238E27FC236}">
                <a16:creationId xmlns:a16="http://schemas.microsoft.com/office/drawing/2014/main" id="{AE77E7D7-25BC-4A04-9CF8-9FCD3BBAD21A}"/>
              </a:ext>
            </a:extLst>
          </p:cNvPr>
          <p:cNvSpPr txBox="1">
            <a:spLocks noChangeArrowheads="1"/>
          </p:cNvSpPr>
          <p:nvPr/>
        </p:nvSpPr>
        <p:spPr bwMode="auto">
          <a:xfrm>
            <a:off x="3180777" y="4671053"/>
            <a:ext cx="70613" cy="7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sp>
        <p:nvSpPr>
          <p:cNvPr id="2122" name="Text Box 47">
            <a:extLst>
              <a:ext uri="{FF2B5EF4-FFF2-40B4-BE49-F238E27FC236}">
                <a16:creationId xmlns:a16="http://schemas.microsoft.com/office/drawing/2014/main" id="{F2CA3F89-29E3-4999-BB45-8366D0EBC44B}"/>
              </a:ext>
            </a:extLst>
          </p:cNvPr>
          <p:cNvSpPr txBox="1">
            <a:spLocks noChangeArrowheads="1"/>
          </p:cNvSpPr>
          <p:nvPr/>
        </p:nvSpPr>
        <p:spPr bwMode="auto">
          <a:xfrm>
            <a:off x="2885768" y="4765205"/>
            <a:ext cx="323255" cy="10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761970"/>
            <a:r>
              <a:rPr lang="en" altLang="fr-FR" sz="500">
                <a:latin typeface="New York"/>
                <a:ea typeface="Times New Roman" panose="02020603050405020304" pitchFamily="18" charset="0"/>
                <a:cs typeface="Times New Roman" panose="02020603050405020304" pitchFamily="18" charset="0"/>
              </a:rPr>
              <a:t>Pump 2500 m3/h</a:t>
            </a:r>
            <a:endParaRPr lang="fr-FR" altLang="fr-FR" sz="1500"/>
          </a:p>
        </p:txBody>
      </p:sp>
      <p:sp>
        <p:nvSpPr>
          <p:cNvPr id="2123" name="Line 46">
            <a:extLst>
              <a:ext uri="{FF2B5EF4-FFF2-40B4-BE49-F238E27FC236}">
                <a16:creationId xmlns:a16="http://schemas.microsoft.com/office/drawing/2014/main" id="{EDB8FBF5-F64B-4476-85C5-9C2D40AB00DD}"/>
              </a:ext>
            </a:extLst>
          </p:cNvPr>
          <p:cNvSpPr>
            <a:spLocks noChangeShapeType="1"/>
          </p:cNvSpPr>
          <p:nvPr/>
        </p:nvSpPr>
        <p:spPr bwMode="auto">
          <a:xfrm>
            <a:off x="4006175" y="4146914"/>
            <a:ext cx="0" cy="232242"/>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24" name="Oval 45">
            <a:extLst>
              <a:ext uri="{FF2B5EF4-FFF2-40B4-BE49-F238E27FC236}">
                <a16:creationId xmlns:a16="http://schemas.microsoft.com/office/drawing/2014/main" id="{FCA3EB52-B884-48B8-841F-8767250FD5C8}"/>
              </a:ext>
            </a:extLst>
          </p:cNvPr>
          <p:cNvSpPr>
            <a:spLocks noChangeArrowheads="1"/>
          </p:cNvSpPr>
          <p:nvPr/>
        </p:nvSpPr>
        <p:spPr bwMode="auto">
          <a:xfrm>
            <a:off x="3982637" y="4374448"/>
            <a:ext cx="48646" cy="58060"/>
          </a:xfrm>
          <a:prstGeom prst="ellipse">
            <a:avLst/>
          </a:prstGeom>
          <a:solidFill>
            <a:srgbClr val="FFFFFF"/>
          </a:solidFill>
          <a:ln w="28575">
            <a:solidFill>
              <a:srgbClr val="2F5496"/>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2125" name="Rectangle 44">
            <a:extLst>
              <a:ext uri="{FF2B5EF4-FFF2-40B4-BE49-F238E27FC236}">
                <a16:creationId xmlns:a16="http://schemas.microsoft.com/office/drawing/2014/main" id="{89C6EAA5-89E8-45F9-BA3A-788EEE3B2D4E}"/>
              </a:ext>
            </a:extLst>
          </p:cNvPr>
          <p:cNvSpPr>
            <a:spLocks noChangeArrowheads="1"/>
          </p:cNvSpPr>
          <p:nvPr/>
        </p:nvSpPr>
        <p:spPr bwMode="auto">
          <a:xfrm>
            <a:off x="4010882" y="4366602"/>
            <a:ext cx="29815" cy="768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fr-FR"/>
          </a:p>
        </p:txBody>
      </p:sp>
      <p:sp>
        <p:nvSpPr>
          <p:cNvPr id="2126" name="Line 43">
            <a:extLst>
              <a:ext uri="{FF2B5EF4-FFF2-40B4-BE49-F238E27FC236}">
                <a16:creationId xmlns:a16="http://schemas.microsoft.com/office/drawing/2014/main" id="{08377792-F119-447B-B862-D9DF42C49C6E}"/>
              </a:ext>
            </a:extLst>
          </p:cNvPr>
          <p:cNvSpPr>
            <a:spLocks noChangeShapeType="1"/>
          </p:cNvSpPr>
          <p:nvPr/>
        </p:nvSpPr>
        <p:spPr bwMode="auto">
          <a:xfrm>
            <a:off x="4006175" y="4430939"/>
            <a:ext cx="0" cy="246363"/>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27" name="Line 42">
            <a:extLst>
              <a:ext uri="{FF2B5EF4-FFF2-40B4-BE49-F238E27FC236}">
                <a16:creationId xmlns:a16="http://schemas.microsoft.com/office/drawing/2014/main" id="{81178DCA-D004-450D-AC12-6CFFD4543FE1}"/>
              </a:ext>
            </a:extLst>
          </p:cNvPr>
          <p:cNvSpPr>
            <a:spLocks noChangeShapeType="1"/>
          </p:cNvSpPr>
          <p:nvPr/>
        </p:nvSpPr>
        <p:spPr bwMode="auto">
          <a:xfrm>
            <a:off x="4626008" y="4407401"/>
            <a:ext cx="130400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28" name="Oval 41">
            <a:extLst>
              <a:ext uri="{FF2B5EF4-FFF2-40B4-BE49-F238E27FC236}">
                <a16:creationId xmlns:a16="http://schemas.microsoft.com/office/drawing/2014/main" id="{1B25AC8C-CC4C-486A-8715-F386C06DD7BA}"/>
              </a:ext>
            </a:extLst>
          </p:cNvPr>
          <p:cNvSpPr>
            <a:spLocks noChangeArrowheads="1"/>
          </p:cNvSpPr>
          <p:nvPr/>
        </p:nvSpPr>
        <p:spPr bwMode="auto">
          <a:xfrm>
            <a:off x="5387069" y="4379156"/>
            <a:ext cx="48645" cy="59629"/>
          </a:xfrm>
          <a:prstGeom prst="ellipse">
            <a:avLst/>
          </a:prstGeom>
          <a:solidFill>
            <a:srgbClr val="FFFFFF"/>
          </a:solidFill>
          <a:ln w="28575">
            <a:solidFill>
              <a:srgbClr val="FF3300"/>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2129" name="Rectangle 40">
            <a:extLst>
              <a:ext uri="{FF2B5EF4-FFF2-40B4-BE49-F238E27FC236}">
                <a16:creationId xmlns:a16="http://schemas.microsoft.com/office/drawing/2014/main" id="{0B568557-B45E-4B88-8C8B-8FD4E21D2647}"/>
              </a:ext>
            </a:extLst>
          </p:cNvPr>
          <p:cNvSpPr>
            <a:spLocks noChangeArrowheads="1"/>
          </p:cNvSpPr>
          <p:nvPr/>
        </p:nvSpPr>
        <p:spPr bwMode="auto">
          <a:xfrm>
            <a:off x="5415315" y="4369740"/>
            <a:ext cx="29814" cy="768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fr-FR"/>
          </a:p>
        </p:txBody>
      </p:sp>
      <p:sp>
        <p:nvSpPr>
          <p:cNvPr id="2130" name="Rectangle 39">
            <a:extLst>
              <a:ext uri="{FF2B5EF4-FFF2-40B4-BE49-F238E27FC236}">
                <a16:creationId xmlns:a16="http://schemas.microsoft.com/office/drawing/2014/main" id="{594C6441-3C1C-47BE-A4D7-DF8B5DE4BC4D}"/>
              </a:ext>
            </a:extLst>
          </p:cNvPr>
          <p:cNvSpPr>
            <a:spLocks noChangeArrowheads="1"/>
          </p:cNvSpPr>
          <p:nvPr/>
        </p:nvSpPr>
        <p:spPr bwMode="auto">
          <a:xfrm>
            <a:off x="5360392" y="4372879"/>
            <a:ext cx="23538" cy="768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fr-FR"/>
          </a:p>
        </p:txBody>
      </p:sp>
      <p:sp>
        <p:nvSpPr>
          <p:cNvPr id="2133" name="AutoShape 37">
            <a:extLst>
              <a:ext uri="{FF2B5EF4-FFF2-40B4-BE49-F238E27FC236}">
                <a16:creationId xmlns:a16="http://schemas.microsoft.com/office/drawing/2014/main" id="{E1F612BB-1E2C-41EF-B255-491F30A24959}"/>
              </a:ext>
            </a:extLst>
          </p:cNvPr>
          <p:cNvSpPr>
            <a:spLocks noChangeShapeType="1"/>
          </p:cNvSpPr>
          <p:nvPr/>
        </p:nvSpPr>
        <p:spPr bwMode="auto">
          <a:xfrm>
            <a:off x="2821430" y="4542379"/>
            <a:ext cx="0" cy="30442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34" name="AutoShape 36">
            <a:extLst>
              <a:ext uri="{FF2B5EF4-FFF2-40B4-BE49-F238E27FC236}">
                <a16:creationId xmlns:a16="http://schemas.microsoft.com/office/drawing/2014/main" id="{B5051A12-560C-4FF7-8973-57AC261FB152}"/>
              </a:ext>
            </a:extLst>
          </p:cNvPr>
          <p:cNvSpPr>
            <a:spLocks noChangeShapeType="1"/>
          </p:cNvSpPr>
          <p:nvPr/>
        </p:nvSpPr>
        <p:spPr bwMode="auto">
          <a:xfrm>
            <a:off x="3299452" y="4543949"/>
            <a:ext cx="0" cy="30442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35" name="AutoShape 35">
            <a:extLst>
              <a:ext uri="{FF2B5EF4-FFF2-40B4-BE49-F238E27FC236}">
                <a16:creationId xmlns:a16="http://schemas.microsoft.com/office/drawing/2014/main" id="{2A2D1F7C-3689-4749-BEF9-6246A2759269}"/>
              </a:ext>
            </a:extLst>
          </p:cNvPr>
          <p:cNvSpPr>
            <a:spLocks noChangeShapeType="1"/>
          </p:cNvSpPr>
          <p:nvPr/>
        </p:nvSpPr>
        <p:spPr bwMode="auto">
          <a:xfrm flipH="1">
            <a:off x="2821430" y="4848373"/>
            <a:ext cx="48331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36" name="Line 34">
            <a:extLst>
              <a:ext uri="{FF2B5EF4-FFF2-40B4-BE49-F238E27FC236}">
                <a16:creationId xmlns:a16="http://schemas.microsoft.com/office/drawing/2014/main" id="{E6EE70BC-023A-4FBD-A2E2-45E5BEA486C5}"/>
              </a:ext>
            </a:extLst>
          </p:cNvPr>
          <p:cNvSpPr>
            <a:spLocks noChangeShapeType="1"/>
          </p:cNvSpPr>
          <p:nvPr/>
        </p:nvSpPr>
        <p:spPr bwMode="auto">
          <a:xfrm flipH="1">
            <a:off x="3370049" y="4683579"/>
            <a:ext cx="938980" cy="0"/>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37" name="Line 33">
            <a:extLst>
              <a:ext uri="{FF2B5EF4-FFF2-40B4-BE49-F238E27FC236}">
                <a16:creationId xmlns:a16="http://schemas.microsoft.com/office/drawing/2014/main" id="{34DCBC45-DE2D-450F-8ED0-46C291BD4F2F}"/>
              </a:ext>
            </a:extLst>
          </p:cNvPr>
          <p:cNvSpPr>
            <a:spLocks noChangeShapeType="1"/>
          </p:cNvSpPr>
          <p:nvPr/>
        </p:nvSpPr>
        <p:spPr bwMode="auto">
          <a:xfrm flipH="1">
            <a:off x="3045824" y="4463483"/>
            <a:ext cx="2" cy="181875"/>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38" name="Line 32">
            <a:extLst>
              <a:ext uri="{FF2B5EF4-FFF2-40B4-BE49-F238E27FC236}">
                <a16:creationId xmlns:a16="http://schemas.microsoft.com/office/drawing/2014/main" id="{CE1321BE-BA32-4B69-8897-79664FA2D48A}"/>
              </a:ext>
            </a:extLst>
          </p:cNvPr>
          <p:cNvSpPr>
            <a:spLocks noChangeShapeType="1"/>
          </p:cNvSpPr>
          <p:nvPr/>
        </p:nvSpPr>
        <p:spPr bwMode="auto">
          <a:xfrm flipH="1" flipV="1">
            <a:off x="4006175" y="4146914"/>
            <a:ext cx="302855" cy="3138"/>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39" name="Rectangle 31">
            <a:extLst>
              <a:ext uri="{FF2B5EF4-FFF2-40B4-BE49-F238E27FC236}">
                <a16:creationId xmlns:a16="http://schemas.microsoft.com/office/drawing/2014/main" id="{CC8B881D-115B-4C85-97E2-6214F56EDBCF}"/>
              </a:ext>
            </a:extLst>
          </p:cNvPr>
          <p:cNvSpPr>
            <a:spLocks noChangeArrowheads="1"/>
          </p:cNvSpPr>
          <p:nvPr/>
        </p:nvSpPr>
        <p:spPr bwMode="auto">
          <a:xfrm>
            <a:off x="4309030" y="3781291"/>
            <a:ext cx="312271" cy="445653"/>
          </a:xfrm>
          <a:prstGeom prst="rect">
            <a:avLst/>
          </a:prstGeom>
          <a:solidFill>
            <a:srgbClr val="FFFFFF"/>
          </a:solidFill>
          <a:ln w="19050">
            <a:solidFill>
              <a:srgbClr val="000000"/>
            </a:solidFill>
            <a:miter lim="800000"/>
            <a:headEnd/>
            <a:tailEnd/>
          </a:ln>
        </p:spPr>
        <p:txBody>
          <a:bodyPr vert="horz" wrap="square" lIns="76200" tIns="38100" rIns="76200" bIns="38100" numCol="1" anchor="t" anchorCtr="0" compatLnSpc="1">
            <a:prstTxWarp prst="textNoShape">
              <a:avLst/>
            </a:prstTxWarp>
          </a:bodyPr>
          <a:lstStyle/>
          <a:p>
            <a:endParaRPr lang="fr-FR"/>
          </a:p>
        </p:txBody>
      </p:sp>
      <p:sp>
        <p:nvSpPr>
          <p:cNvPr id="2140" name="Line 30">
            <a:extLst>
              <a:ext uri="{FF2B5EF4-FFF2-40B4-BE49-F238E27FC236}">
                <a16:creationId xmlns:a16="http://schemas.microsoft.com/office/drawing/2014/main" id="{753590F8-3B83-4EF4-8738-26FEB0BED351}"/>
              </a:ext>
            </a:extLst>
          </p:cNvPr>
          <p:cNvSpPr>
            <a:spLocks noChangeShapeType="1"/>
          </p:cNvSpPr>
          <p:nvPr/>
        </p:nvSpPr>
        <p:spPr bwMode="auto">
          <a:xfrm flipH="1">
            <a:off x="4465949" y="3779722"/>
            <a:ext cx="0" cy="4487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41" name="Rectangle 29">
            <a:extLst>
              <a:ext uri="{FF2B5EF4-FFF2-40B4-BE49-F238E27FC236}">
                <a16:creationId xmlns:a16="http://schemas.microsoft.com/office/drawing/2014/main" id="{34A33CD9-E505-479E-9052-9CD6F633E10C}"/>
              </a:ext>
            </a:extLst>
          </p:cNvPr>
          <p:cNvSpPr>
            <a:spLocks noChangeArrowheads="1"/>
          </p:cNvSpPr>
          <p:nvPr/>
        </p:nvSpPr>
        <p:spPr bwMode="auto">
          <a:xfrm>
            <a:off x="4309030" y="4308542"/>
            <a:ext cx="312271" cy="447221"/>
          </a:xfrm>
          <a:prstGeom prst="rect">
            <a:avLst/>
          </a:prstGeom>
          <a:solidFill>
            <a:srgbClr val="FFFFFF"/>
          </a:solidFill>
          <a:ln w="19050">
            <a:solidFill>
              <a:srgbClr val="000000"/>
            </a:solidFill>
            <a:miter lim="800000"/>
            <a:headEnd/>
            <a:tailEnd/>
          </a:ln>
        </p:spPr>
        <p:txBody>
          <a:bodyPr vert="horz" wrap="square" lIns="76200" tIns="38100" rIns="76200" bIns="38100" numCol="1" anchor="t" anchorCtr="0" compatLnSpc="1">
            <a:prstTxWarp prst="textNoShape">
              <a:avLst/>
            </a:prstTxWarp>
          </a:bodyPr>
          <a:lstStyle/>
          <a:p>
            <a:endParaRPr lang="fr-FR"/>
          </a:p>
        </p:txBody>
      </p:sp>
      <p:sp>
        <p:nvSpPr>
          <p:cNvPr id="2142" name="Line 28">
            <a:extLst>
              <a:ext uri="{FF2B5EF4-FFF2-40B4-BE49-F238E27FC236}">
                <a16:creationId xmlns:a16="http://schemas.microsoft.com/office/drawing/2014/main" id="{F84C1E5B-91AA-49BC-8F37-EED382469616}"/>
              </a:ext>
            </a:extLst>
          </p:cNvPr>
          <p:cNvSpPr>
            <a:spLocks noChangeShapeType="1"/>
          </p:cNvSpPr>
          <p:nvPr/>
        </p:nvSpPr>
        <p:spPr bwMode="auto">
          <a:xfrm flipH="1">
            <a:off x="4465949" y="4306972"/>
            <a:ext cx="0" cy="4487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43" name="Line 27">
            <a:extLst>
              <a:ext uri="{FF2B5EF4-FFF2-40B4-BE49-F238E27FC236}">
                <a16:creationId xmlns:a16="http://schemas.microsoft.com/office/drawing/2014/main" id="{4A4E7089-1DBE-4AF2-99E0-98ABF800943D}"/>
              </a:ext>
            </a:extLst>
          </p:cNvPr>
          <p:cNvSpPr>
            <a:spLocks noChangeShapeType="1"/>
          </p:cNvSpPr>
          <p:nvPr/>
        </p:nvSpPr>
        <p:spPr bwMode="auto">
          <a:xfrm>
            <a:off x="3905746" y="4404263"/>
            <a:ext cx="403282" cy="0"/>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44" name="Line 26">
            <a:extLst>
              <a:ext uri="{FF2B5EF4-FFF2-40B4-BE49-F238E27FC236}">
                <a16:creationId xmlns:a16="http://schemas.microsoft.com/office/drawing/2014/main" id="{AAE0CE92-74CB-4C7D-AAC6-35DB18789122}"/>
              </a:ext>
            </a:extLst>
          </p:cNvPr>
          <p:cNvSpPr>
            <a:spLocks noChangeShapeType="1"/>
          </p:cNvSpPr>
          <p:nvPr/>
        </p:nvSpPr>
        <p:spPr bwMode="auto">
          <a:xfrm>
            <a:off x="4127003" y="4150053"/>
            <a:ext cx="125536" cy="0"/>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45" name="Line 25">
            <a:extLst>
              <a:ext uri="{FF2B5EF4-FFF2-40B4-BE49-F238E27FC236}">
                <a16:creationId xmlns:a16="http://schemas.microsoft.com/office/drawing/2014/main" id="{9E37B40D-1231-4916-8934-B48203D9D26C}"/>
              </a:ext>
            </a:extLst>
          </p:cNvPr>
          <p:cNvSpPr>
            <a:spLocks noChangeShapeType="1"/>
          </p:cNvSpPr>
          <p:nvPr/>
        </p:nvSpPr>
        <p:spPr bwMode="auto">
          <a:xfrm>
            <a:off x="4112880" y="4685149"/>
            <a:ext cx="125536" cy="0"/>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48" name="Line 22">
            <a:extLst>
              <a:ext uri="{FF2B5EF4-FFF2-40B4-BE49-F238E27FC236}">
                <a16:creationId xmlns:a16="http://schemas.microsoft.com/office/drawing/2014/main" id="{602D37BC-5A89-413E-A4BD-D48B220A706E}"/>
              </a:ext>
            </a:extLst>
          </p:cNvPr>
          <p:cNvSpPr>
            <a:spLocks noChangeShapeType="1"/>
          </p:cNvSpPr>
          <p:nvPr/>
        </p:nvSpPr>
        <p:spPr bwMode="auto">
          <a:xfrm flipH="1">
            <a:off x="4150541" y="4407401"/>
            <a:ext cx="127104" cy="0"/>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49" name="Line 21">
            <a:extLst>
              <a:ext uri="{FF2B5EF4-FFF2-40B4-BE49-F238E27FC236}">
                <a16:creationId xmlns:a16="http://schemas.microsoft.com/office/drawing/2014/main" id="{15FD6286-A46F-4C28-9F4E-1D91BFE93C7B}"/>
              </a:ext>
            </a:extLst>
          </p:cNvPr>
          <p:cNvSpPr>
            <a:spLocks noChangeShapeType="1"/>
          </p:cNvSpPr>
          <p:nvPr/>
        </p:nvSpPr>
        <p:spPr bwMode="auto">
          <a:xfrm rot="5400000" flipH="1">
            <a:off x="2990904" y="4554958"/>
            <a:ext cx="109844" cy="0"/>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50" name="AutoShape 20">
            <a:extLst>
              <a:ext uri="{FF2B5EF4-FFF2-40B4-BE49-F238E27FC236}">
                <a16:creationId xmlns:a16="http://schemas.microsoft.com/office/drawing/2014/main" id="{F106E332-DB36-4DE0-B9AB-1C6904EFE6CF}"/>
              </a:ext>
            </a:extLst>
          </p:cNvPr>
          <p:cNvSpPr>
            <a:spLocks noChangeArrowheads="1"/>
          </p:cNvSpPr>
          <p:nvPr/>
        </p:nvSpPr>
        <p:spPr bwMode="auto">
          <a:xfrm>
            <a:off x="4354537" y="3903688"/>
            <a:ext cx="61198" cy="78460"/>
          </a:xfrm>
          <a:prstGeom prst="upArrow">
            <a:avLst>
              <a:gd name="adj1" fmla="val 50000"/>
              <a:gd name="adj2" fmla="val 32052"/>
            </a:avLst>
          </a:prstGeom>
          <a:solidFill>
            <a:srgbClr val="2E74B5"/>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2151" name="AutoShape 19">
            <a:extLst>
              <a:ext uri="{FF2B5EF4-FFF2-40B4-BE49-F238E27FC236}">
                <a16:creationId xmlns:a16="http://schemas.microsoft.com/office/drawing/2014/main" id="{EA816E97-64B2-44D7-85AD-780F14D469A8}"/>
              </a:ext>
            </a:extLst>
          </p:cNvPr>
          <p:cNvSpPr>
            <a:spLocks noChangeArrowheads="1"/>
          </p:cNvSpPr>
          <p:nvPr/>
        </p:nvSpPr>
        <p:spPr bwMode="auto">
          <a:xfrm>
            <a:off x="4356106" y="4011963"/>
            <a:ext cx="61199" cy="78460"/>
          </a:xfrm>
          <a:prstGeom prst="upArrow">
            <a:avLst>
              <a:gd name="adj1" fmla="val 50000"/>
              <a:gd name="adj2" fmla="val 32051"/>
            </a:avLst>
          </a:prstGeom>
          <a:solidFill>
            <a:srgbClr val="2E74B5"/>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2152" name="AutoShape 18">
            <a:extLst>
              <a:ext uri="{FF2B5EF4-FFF2-40B4-BE49-F238E27FC236}">
                <a16:creationId xmlns:a16="http://schemas.microsoft.com/office/drawing/2014/main" id="{7C88AEE9-A593-4837-B53B-0691160A3C3A}"/>
              </a:ext>
            </a:extLst>
          </p:cNvPr>
          <p:cNvSpPr>
            <a:spLocks noChangeArrowheads="1"/>
          </p:cNvSpPr>
          <p:nvPr/>
        </p:nvSpPr>
        <p:spPr bwMode="auto">
          <a:xfrm>
            <a:off x="4356106" y="4441923"/>
            <a:ext cx="61199" cy="78460"/>
          </a:xfrm>
          <a:prstGeom prst="upArrow">
            <a:avLst>
              <a:gd name="adj1" fmla="val 50000"/>
              <a:gd name="adj2" fmla="val 32051"/>
            </a:avLst>
          </a:prstGeom>
          <a:solidFill>
            <a:srgbClr val="2E74B5"/>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2153" name="AutoShape 17">
            <a:extLst>
              <a:ext uri="{FF2B5EF4-FFF2-40B4-BE49-F238E27FC236}">
                <a16:creationId xmlns:a16="http://schemas.microsoft.com/office/drawing/2014/main" id="{AF9C7CC7-8B4A-41E3-9F5A-671F0EB1BDE9}"/>
              </a:ext>
            </a:extLst>
          </p:cNvPr>
          <p:cNvSpPr>
            <a:spLocks noChangeArrowheads="1"/>
          </p:cNvSpPr>
          <p:nvPr/>
        </p:nvSpPr>
        <p:spPr bwMode="auto">
          <a:xfrm>
            <a:off x="4357675" y="4550198"/>
            <a:ext cx="61198" cy="78460"/>
          </a:xfrm>
          <a:prstGeom prst="upArrow">
            <a:avLst>
              <a:gd name="adj1" fmla="val 50000"/>
              <a:gd name="adj2" fmla="val 32052"/>
            </a:avLst>
          </a:prstGeom>
          <a:solidFill>
            <a:srgbClr val="2E74B5"/>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2154" name="AutoShape 16">
            <a:extLst>
              <a:ext uri="{FF2B5EF4-FFF2-40B4-BE49-F238E27FC236}">
                <a16:creationId xmlns:a16="http://schemas.microsoft.com/office/drawing/2014/main" id="{FFAEB9BD-6074-47C3-9C65-D83BC6A98945}"/>
              </a:ext>
            </a:extLst>
          </p:cNvPr>
          <p:cNvSpPr>
            <a:spLocks noChangeArrowheads="1"/>
          </p:cNvSpPr>
          <p:nvPr/>
        </p:nvSpPr>
        <p:spPr bwMode="auto">
          <a:xfrm flipV="1">
            <a:off x="4516164" y="3905258"/>
            <a:ext cx="61199" cy="78460"/>
          </a:xfrm>
          <a:prstGeom prst="upArrow">
            <a:avLst>
              <a:gd name="adj1" fmla="val 50000"/>
              <a:gd name="adj2" fmla="val 32051"/>
            </a:avLst>
          </a:prstGeom>
          <a:solidFill>
            <a:srgbClr val="FF0000"/>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2155" name="AutoShape 15">
            <a:extLst>
              <a:ext uri="{FF2B5EF4-FFF2-40B4-BE49-F238E27FC236}">
                <a16:creationId xmlns:a16="http://schemas.microsoft.com/office/drawing/2014/main" id="{D6459D70-D1B7-4A30-878D-58D1FACC8750}"/>
              </a:ext>
            </a:extLst>
          </p:cNvPr>
          <p:cNvSpPr>
            <a:spLocks noChangeArrowheads="1"/>
          </p:cNvSpPr>
          <p:nvPr/>
        </p:nvSpPr>
        <p:spPr bwMode="auto">
          <a:xfrm flipV="1">
            <a:off x="4517734" y="4013533"/>
            <a:ext cx="61198" cy="78460"/>
          </a:xfrm>
          <a:prstGeom prst="upArrow">
            <a:avLst>
              <a:gd name="adj1" fmla="val 50000"/>
              <a:gd name="adj2" fmla="val 32052"/>
            </a:avLst>
          </a:prstGeom>
          <a:solidFill>
            <a:srgbClr val="FF0000"/>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2156" name="AutoShape 14">
            <a:extLst>
              <a:ext uri="{FF2B5EF4-FFF2-40B4-BE49-F238E27FC236}">
                <a16:creationId xmlns:a16="http://schemas.microsoft.com/office/drawing/2014/main" id="{2E29FC6C-B40F-424D-8D01-458D775DBF49}"/>
              </a:ext>
            </a:extLst>
          </p:cNvPr>
          <p:cNvSpPr>
            <a:spLocks noChangeArrowheads="1"/>
          </p:cNvSpPr>
          <p:nvPr/>
        </p:nvSpPr>
        <p:spPr bwMode="auto">
          <a:xfrm flipV="1">
            <a:off x="4516164" y="4438784"/>
            <a:ext cx="61199" cy="78460"/>
          </a:xfrm>
          <a:prstGeom prst="upArrow">
            <a:avLst>
              <a:gd name="adj1" fmla="val 50000"/>
              <a:gd name="adj2" fmla="val 32051"/>
            </a:avLst>
          </a:prstGeom>
          <a:solidFill>
            <a:srgbClr val="FF0000"/>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2157" name="AutoShape 13">
            <a:extLst>
              <a:ext uri="{FF2B5EF4-FFF2-40B4-BE49-F238E27FC236}">
                <a16:creationId xmlns:a16="http://schemas.microsoft.com/office/drawing/2014/main" id="{98471C82-C992-4EA0-B31B-E676A10AAC6C}"/>
              </a:ext>
            </a:extLst>
          </p:cNvPr>
          <p:cNvSpPr>
            <a:spLocks noChangeArrowheads="1"/>
          </p:cNvSpPr>
          <p:nvPr/>
        </p:nvSpPr>
        <p:spPr bwMode="auto">
          <a:xfrm flipV="1">
            <a:off x="4517734" y="4547060"/>
            <a:ext cx="61198" cy="78460"/>
          </a:xfrm>
          <a:prstGeom prst="upArrow">
            <a:avLst>
              <a:gd name="adj1" fmla="val 50000"/>
              <a:gd name="adj2" fmla="val 32052"/>
            </a:avLst>
          </a:prstGeom>
          <a:solidFill>
            <a:srgbClr val="FF0000"/>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2158" name="Text Box 12">
            <a:extLst>
              <a:ext uri="{FF2B5EF4-FFF2-40B4-BE49-F238E27FC236}">
                <a16:creationId xmlns:a16="http://schemas.microsoft.com/office/drawing/2014/main" id="{31A69BBD-FF06-4D9C-A85C-1A83063FD888}"/>
              </a:ext>
            </a:extLst>
          </p:cNvPr>
          <p:cNvSpPr txBox="1">
            <a:spLocks noChangeArrowheads="1"/>
          </p:cNvSpPr>
          <p:nvPr/>
        </p:nvSpPr>
        <p:spPr bwMode="auto">
          <a:xfrm>
            <a:off x="3080349" y="4474468"/>
            <a:ext cx="266763" cy="10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sp>
        <p:nvSpPr>
          <p:cNvPr id="2159" name="Text Box 11">
            <a:extLst>
              <a:ext uri="{FF2B5EF4-FFF2-40B4-BE49-F238E27FC236}">
                <a16:creationId xmlns:a16="http://schemas.microsoft.com/office/drawing/2014/main" id="{76351779-1E46-4DFC-9CD4-B73C7DA1A657}"/>
              </a:ext>
            </a:extLst>
          </p:cNvPr>
          <p:cNvSpPr txBox="1">
            <a:spLocks noChangeArrowheads="1"/>
          </p:cNvSpPr>
          <p:nvPr/>
        </p:nvSpPr>
        <p:spPr bwMode="auto">
          <a:xfrm>
            <a:off x="4007744" y="4419954"/>
            <a:ext cx="266763" cy="10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sp>
        <p:nvSpPr>
          <p:cNvPr id="2160" name="Text Box 10">
            <a:extLst>
              <a:ext uri="{FF2B5EF4-FFF2-40B4-BE49-F238E27FC236}">
                <a16:creationId xmlns:a16="http://schemas.microsoft.com/office/drawing/2014/main" id="{146690DA-4FA4-4832-8925-BAF976FD2CED}"/>
              </a:ext>
            </a:extLst>
          </p:cNvPr>
          <p:cNvSpPr txBox="1">
            <a:spLocks noChangeArrowheads="1"/>
          </p:cNvSpPr>
          <p:nvPr/>
        </p:nvSpPr>
        <p:spPr bwMode="auto">
          <a:xfrm>
            <a:off x="4025005" y="3881720"/>
            <a:ext cx="266763" cy="10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sp>
        <p:nvSpPr>
          <p:cNvPr id="2162" name="Text Box 8">
            <a:extLst>
              <a:ext uri="{FF2B5EF4-FFF2-40B4-BE49-F238E27FC236}">
                <a16:creationId xmlns:a16="http://schemas.microsoft.com/office/drawing/2014/main" id="{562BF0D8-5C18-44A5-A882-022A9D34BCD4}"/>
              </a:ext>
            </a:extLst>
          </p:cNvPr>
          <p:cNvSpPr txBox="1">
            <a:spLocks noChangeArrowheads="1"/>
          </p:cNvSpPr>
          <p:nvPr/>
        </p:nvSpPr>
        <p:spPr bwMode="auto">
          <a:xfrm>
            <a:off x="6018591" y="3688525"/>
            <a:ext cx="349932" cy="120000"/>
          </a:xfrm>
          <a:prstGeom prst="rect">
            <a:avLst/>
          </a:prstGeom>
          <a:solidFill>
            <a:srgbClr val="C0C0C0"/>
          </a:solidFill>
          <a:ln w="9525">
            <a:solidFill>
              <a:srgbClr val="3366FF"/>
            </a:solidFill>
            <a:miter lim="800000"/>
            <a:headEnd/>
            <a:tailEnd/>
          </a:ln>
        </p:spPr>
        <p:txBody>
          <a:bodyPr vert="horz" wrap="square" lIns="0" tIns="0" rIns="0" bIns="0" numCol="1" anchor="t" anchorCtr="0" compatLnSpc="1">
            <a:prstTxWarp prst="textNoShape">
              <a:avLst/>
            </a:prstTxWarp>
          </a:bodyPr>
          <a:lstStyle/>
          <a:p>
            <a:pPr algn="ctr" defTabSz="761970"/>
            <a:r>
              <a:rPr lang="en" altLang="fr-FR" sz="833" dirty="0">
                <a:solidFill>
                  <a:srgbClr val="3366FF"/>
                </a:solidFill>
                <a:latin typeface="New York"/>
                <a:ea typeface="Times New Roman" panose="02020603050405020304" pitchFamily="18" charset="0"/>
                <a:cs typeface="Times New Roman" panose="02020603050405020304" pitchFamily="18" charset="0"/>
              </a:rPr>
              <a:t>27.5°C</a:t>
            </a:r>
            <a:endParaRPr lang="fr-FR" altLang="fr-FR" sz="833" dirty="0"/>
          </a:p>
        </p:txBody>
      </p:sp>
      <p:sp>
        <p:nvSpPr>
          <p:cNvPr id="2164" name="Text Box 6">
            <a:extLst>
              <a:ext uri="{FF2B5EF4-FFF2-40B4-BE49-F238E27FC236}">
                <a16:creationId xmlns:a16="http://schemas.microsoft.com/office/drawing/2014/main" id="{B175A5AC-45C5-418B-A6E0-67D8C22CF957}"/>
              </a:ext>
            </a:extLst>
          </p:cNvPr>
          <p:cNvSpPr txBox="1">
            <a:spLocks noChangeArrowheads="1"/>
          </p:cNvSpPr>
          <p:nvPr/>
        </p:nvSpPr>
        <p:spPr bwMode="auto">
          <a:xfrm>
            <a:off x="6016934" y="4506077"/>
            <a:ext cx="349932" cy="120000"/>
          </a:xfrm>
          <a:prstGeom prst="rect">
            <a:avLst/>
          </a:prstGeom>
          <a:solidFill>
            <a:srgbClr val="C0C0C0"/>
          </a:solidFill>
          <a:ln w="9525">
            <a:solidFill>
              <a:srgbClr val="3366FF"/>
            </a:solidFill>
            <a:miter lim="800000"/>
            <a:headEnd/>
            <a:tailEnd/>
          </a:ln>
        </p:spPr>
        <p:txBody>
          <a:bodyPr vert="horz" wrap="square" lIns="0" tIns="0" rIns="0" bIns="0" numCol="1" anchor="t" anchorCtr="0" compatLnSpc="1">
            <a:prstTxWarp prst="textNoShape">
              <a:avLst/>
            </a:prstTxWarp>
          </a:bodyPr>
          <a:lstStyle/>
          <a:p>
            <a:pPr algn="ctr" defTabSz="761970"/>
            <a:r>
              <a:rPr lang="en" altLang="fr-FR" sz="833" dirty="0">
                <a:solidFill>
                  <a:srgbClr val="3366FF"/>
                </a:solidFill>
                <a:latin typeface="New York"/>
                <a:ea typeface="Times New Roman" panose="02020603050405020304" pitchFamily="18" charset="0"/>
                <a:cs typeface="Times New Roman" panose="02020603050405020304" pitchFamily="18" charset="0"/>
              </a:rPr>
              <a:t>23°C</a:t>
            </a:r>
            <a:endParaRPr lang="fr-FR" altLang="fr-FR" sz="833" dirty="0"/>
          </a:p>
        </p:txBody>
      </p:sp>
      <p:sp>
        <p:nvSpPr>
          <p:cNvPr id="2165" name="Line 5">
            <a:extLst>
              <a:ext uri="{FF2B5EF4-FFF2-40B4-BE49-F238E27FC236}">
                <a16:creationId xmlns:a16="http://schemas.microsoft.com/office/drawing/2014/main" id="{46A4086A-171A-45EF-A897-A61127A6CABA}"/>
              </a:ext>
            </a:extLst>
          </p:cNvPr>
          <p:cNvSpPr>
            <a:spLocks noChangeShapeType="1"/>
          </p:cNvSpPr>
          <p:nvPr/>
        </p:nvSpPr>
        <p:spPr bwMode="auto">
          <a:xfrm flipV="1">
            <a:off x="3616725" y="4620812"/>
            <a:ext cx="0" cy="5335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66" name="Text Box 4">
            <a:extLst>
              <a:ext uri="{FF2B5EF4-FFF2-40B4-BE49-F238E27FC236}">
                <a16:creationId xmlns:a16="http://schemas.microsoft.com/office/drawing/2014/main" id="{7B3670D9-F094-4250-A52E-08AD35818116}"/>
              </a:ext>
            </a:extLst>
          </p:cNvPr>
          <p:cNvSpPr txBox="1">
            <a:spLocks noChangeArrowheads="1"/>
          </p:cNvSpPr>
          <p:nvPr/>
        </p:nvSpPr>
        <p:spPr bwMode="auto">
          <a:xfrm>
            <a:off x="3437837" y="4521952"/>
            <a:ext cx="349932" cy="120000"/>
          </a:xfrm>
          <a:prstGeom prst="rect">
            <a:avLst/>
          </a:prstGeom>
          <a:solidFill>
            <a:srgbClr val="C0C0C0"/>
          </a:solidFill>
          <a:ln w="9525">
            <a:solidFill>
              <a:srgbClr val="3366FF"/>
            </a:solidFill>
            <a:miter lim="800000"/>
            <a:headEnd/>
            <a:tailEnd/>
          </a:ln>
        </p:spPr>
        <p:txBody>
          <a:bodyPr vert="horz" wrap="square" lIns="0" tIns="0" rIns="0" bIns="0" numCol="1" anchor="t" anchorCtr="0" compatLnSpc="1">
            <a:prstTxWarp prst="textNoShape">
              <a:avLst/>
            </a:prstTxWarp>
          </a:bodyPr>
          <a:lstStyle/>
          <a:p>
            <a:pPr algn="ctr" defTabSz="761970"/>
            <a:r>
              <a:rPr lang="en" altLang="fr-FR" sz="833" dirty="0">
                <a:solidFill>
                  <a:srgbClr val="3366FF"/>
                </a:solidFill>
                <a:latin typeface="New York"/>
                <a:ea typeface="Times New Roman" panose="02020603050405020304" pitchFamily="18" charset="0"/>
                <a:cs typeface="Times New Roman" panose="02020603050405020304" pitchFamily="18" charset="0"/>
              </a:rPr>
              <a:t>5°C</a:t>
            </a:r>
            <a:endParaRPr lang="fr-FR" altLang="fr-FR" sz="833" dirty="0"/>
          </a:p>
        </p:txBody>
      </p:sp>
      <p:sp>
        <p:nvSpPr>
          <p:cNvPr id="2167" name="Line 3">
            <a:extLst>
              <a:ext uri="{FF2B5EF4-FFF2-40B4-BE49-F238E27FC236}">
                <a16:creationId xmlns:a16="http://schemas.microsoft.com/office/drawing/2014/main" id="{E3198C5D-CE26-4EE7-9A2B-55BEB4B51F58}"/>
              </a:ext>
            </a:extLst>
          </p:cNvPr>
          <p:cNvSpPr>
            <a:spLocks noChangeShapeType="1"/>
          </p:cNvSpPr>
          <p:nvPr/>
        </p:nvSpPr>
        <p:spPr bwMode="auto">
          <a:xfrm flipV="1">
            <a:off x="3626141" y="3761824"/>
            <a:ext cx="0" cy="900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68" name="Text Box 2">
            <a:extLst>
              <a:ext uri="{FF2B5EF4-FFF2-40B4-BE49-F238E27FC236}">
                <a16:creationId xmlns:a16="http://schemas.microsoft.com/office/drawing/2014/main" id="{80E12D46-CF1F-4669-9ED6-5D9EE78D0A60}"/>
              </a:ext>
            </a:extLst>
          </p:cNvPr>
          <p:cNvSpPr txBox="1">
            <a:spLocks noChangeArrowheads="1"/>
          </p:cNvSpPr>
          <p:nvPr/>
        </p:nvSpPr>
        <p:spPr bwMode="auto">
          <a:xfrm>
            <a:off x="3451175" y="3636484"/>
            <a:ext cx="349932" cy="120000"/>
          </a:xfrm>
          <a:prstGeom prst="rect">
            <a:avLst/>
          </a:prstGeom>
          <a:solidFill>
            <a:srgbClr val="C0C0C0"/>
          </a:solidFill>
          <a:ln w="9525">
            <a:solidFill>
              <a:srgbClr val="3366FF"/>
            </a:solidFill>
            <a:miter lim="800000"/>
            <a:headEnd/>
            <a:tailEnd/>
          </a:ln>
        </p:spPr>
        <p:txBody>
          <a:bodyPr vert="horz" wrap="square" lIns="0" tIns="0" rIns="0" bIns="0" numCol="1" anchor="t" anchorCtr="0" compatLnSpc="1">
            <a:prstTxWarp prst="textNoShape">
              <a:avLst/>
            </a:prstTxWarp>
          </a:bodyPr>
          <a:lstStyle/>
          <a:p>
            <a:pPr algn="ctr" defTabSz="761970"/>
            <a:r>
              <a:rPr lang="en" altLang="fr-FR" sz="833" dirty="0">
                <a:solidFill>
                  <a:srgbClr val="3366FF"/>
                </a:solidFill>
                <a:latin typeface="New York"/>
                <a:ea typeface="Times New Roman" panose="02020603050405020304" pitchFamily="18" charset="0"/>
                <a:cs typeface="Times New Roman" panose="02020603050405020304" pitchFamily="18" charset="0"/>
              </a:rPr>
              <a:t>20°C</a:t>
            </a:r>
            <a:endParaRPr lang="fr-FR" altLang="fr-FR" sz="833" dirty="0"/>
          </a:p>
        </p:txBody>
      </p:sp>
      <p:sp>
        <p:nvSpPr>
          <p:cNvPr id="2170" name="Rectangle 85">
            <a:extLst>
              <a:ext uri="{FF2B5EF4-FFF2-40B4-BE49-F238E27FC236}">
                <a16:creationId xmlns:a16="http://schemas.microsoft.com/office/drawing/2014/main" id="{D2F59CCF-18C9-42D9-A0CE-A9C5FCC410E9}"/>
              </a:ext>
            </a:extLst>
          </p:cNvPr>
          <p:cNvSpPr>
            <a:spLocks noChangeArrowheads="1"/>
          </p:cNvSpPr>
          <p:nvPr/>
        </p:nvSpPr>
        <p:spPr bwMode="auto">
          <a:xfrm>
            <a:off x="961292" y="1725096"/>
            <a:ext cx="153953"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6200" tIns="38100" rIns="76200" bIns="38100" numCol="1" anchor="ctr" anchorCtr="0" compatLnSpc="1">
            <a:prstTxWarp prst="textNoShape">
              <a:avLst/>
            </a:prstTxWarp>
            <a:spAutoFit/>
          </a:bodyPr>
          <a:lstStyle/>
          <a:p>
            <a:endParaRPr lang="fr-FR"/>
          </a:p>
        </p:txBody>
      </p:sp>
      <p:sp>
        <p:nvSpPr>
          <p:cNvPr id="2171" name="Rectangle 99">
            <a:extLst>
              <a:ext uri="{FF2B5EF4-FFF2-40B4-BE49-F238E27FC236}">
                <a16:creationId xmlns:a16="http://schemas.microsoft.com/office/drawing/2014/main" id="{3BB9550B-C289-46DA-81CE-F7FB8528D421}"/>
              </a:ext>
            </a:extLst>
          </p:cNvPr>
          <p:cNvSpPr>
            <a:spLocks noChangeArrowheads="1"/>
          </p:cNvSpPr>
          <p:nvPr/>
        </p:nvSpPr>
        <p:spPr bwMode="auto">
          <a:xfrm>
            <a:off x="995688" y="1915597"/>
            <a:ext cx="153953"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6200" tIns="38100" rIns="76200" bIns="38100" numCol="1" anchor="ctr" anchorCtr="0" compatLnSpc="1">
            <a:prstTxWarp prst="textNoShape">
              <a:avLst/>
            </a:prstTxWarp>
            <a:spAutoFit/>
          </a:bodyPr>
          <a:lstStyle/>
          <a:p>
            <a:endParaRPr lang="fr-FR"/>
          </a:p>
        </p:txBody>
      </p:sp>
      <p:sp>
        <p:nvSpPr>
          <p:cNvPr id="102" name="Line 58">
            <a:extLst>
              <a:ext uri="{FF2B5EF4-FFF2-40B4-BE49-F238E27FC236}">
                <a16:creationId xmlns:a16="http://schemas.microsoft.com/office/drawing/2014/main" id="{39175255-9506-49D6-9210-C5B0164100DE}"/>
              </a:ext>
            </a:extLst>
          </p:cNvPr>
          <p:cNvSpPr>
            <a:spLocks noChangeShapeType="1"/>
          </p:cNvSpPr>
          <p:nvPr/>
        </p:nvSpPr>
        <p:spPr bwMode="auto">
          <a:xfrm>
            <a:off x="6537976" y="4680514"/>
            <a:ext cx="125536" cy="0"/>
          </a:xfrm>
          <a:prstGeom prst="line">
            <a:avLst/>
          </a:prstGeom>
          <a:noFill/>
          <a:ln w="12700">
            <a:solidFill>
              <a:srgbClr val="FF33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05" name="Line 64">
            <a:extLst>
              <a:ext uri="{FF2B5EF4-FFF2-40B4-BE49-F238E27FC236}">
                <a16:creationId xmlns:a16="http://schemas.microsoft.com/office/drawing/2014/main" id="{752F46A3-4451-47DE-965D-7E701C64F60A}"/>
              </a:ext>
            </a:extLst>
          </p:cNvPr>
          <p:cNvSpPr>
            <a:spLocks noChangeShapeType="1"/>
          </p:cNvSpPr>
          <p:nvPr/>
        </p:nvSpPr>
        <p:spPr bwMode="auto">
          <a:xfrm flipH="1">
            <a:off x="4709176" y="3859751"/>
            <a:ext cx="127106" cy="0"/>
          </a:xfrm>
          <a:prstGeom prst="line">
            <a:avLst/>
          </a:prstGeom>
          <a:noFill/>
          <a:ln w="12700">
            <a:solidFill>
              <a:srgbClr val="FF00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06" name="Line 64">
            <a:extLst>
              <a:ext uri="{FF2B5EF4-FFF2-40B4-BE49-F238E27FC236}">
                <a16:creationId xmlns:a16="http://schemas.microsoft.com/office/drawing/2014/main" id="{CF049E4D-3A5F-4946-A291-40721A7FF1CE}"/>
              </a:ext>
            </a:extLst>
          </p:cNvPr>
          <p:cNvSpPr>
            <a:spLocks noChangeShapeType="1"/>
          </p:cNvSpPr>
          <p:nvPr/>
        </p:nvSpPr>
        <p:spPr bwMode="auto">
          <a:xfrm flipH="1">
            <a:off x="4709176" y="4407033"/>
            <a:ext cx="127106" cy="0"/>
          </a:xfrm>
          <a:prstGeom prst="line">
            <a:avLst/>
          </a:prstGeom>
          <a:noFill/>
          <a:ln w="12700">
            <a:solidFill>
              <a:srgbClr val="FF00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10" name="ZoneTexte 109">
            <a:extLst>
              <a:ext uri="{FF2B5EF4-FFF2-40B4-BE49-F238E27FC236}">
                <a16:creationId xmlns:a16="http://schemas.microsoft.com/office/drawing/2014/main" id="{D0E575AB-AE0F-4FA9-B0F4-435C09E6D10D}"/>
              </a:ext>
            </a:extLst>
          </p:cNvPr>
          <p:cNvSpPr txBox="1"/>
          <p:nvPr/>
        </p:nvSpPr>
        <p:spPr>
          <a:xfrm>
            <a:off x="915902" y="3408459"/>
            <a:ext cx="1691643" cy="369332"/>
          </a:xfrm>
          <a:prstGeom prst="rect">
            <a:avLst/>
          </a:prstGeom>
          <a:noFill/>
        </p:spPr>
        <p:txBody>
          <a:bodyPr wrap="square" rtlCol="0">
            <a:spAutoFit/>
          </a:bodyPr>
          <a:lstStyle/>
          <a:p>
            <a:pPr algn="ctr"/>
            <a:r>
              <a:rPr lang="en" dirty="0"/>
              <a:t>Drac river</a:t>
            </a:r>
          </a:p>
        </p:txBody>
      </p:sp>
      <p:sp>
        <p:nvSpPr>
          <p:cNvPr id="111" name="Line 3">
            <a:extLst>
              <a:ext uri="{FF2B5EF4-FFF2-40B4-BE49-F238E27FC236}">
                <a16:creationId xmlns:a16="http://schemas.microsoft.com/office/drawing/2014/main" id="{E15034B3-FDFF-4A52-986B-5C14DA149F33}"/>
              </a:ext>
            </a:extLst>
          </p:cNvPr>
          <p:cNvSpPr>
            <a:spLocks noChangeShapeType="1"/>
          </p:cNvSpPr>
          <p:nvPr/>
        </p:nvSpPr>
        <p:spPr bwMode="auto">
          <a:xfrm flipV="1">
            <a:off x="6191832" y="4620739"/>
            <a:ext cx="0" cy="5335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12" name="Line 3">
            <a:extLst>
              <a:ext uri="{FF2B5EF4-FFF2-40B4-BE49-F238E27FC236}">
                <a16:creationId xmlns:a16="http://schemas.microsoft.com/office/drawing/2014/main" id="{E0A3BBAB-3991-47D9-B40E-1A72A6C04E64}"/>
              </a:ext>
            </a:extLst>
          </p:cNvPr>
          <p:cNvSpPr>
            <a:spLocks noChangeShapeType="1"/>
          </p:cNvSpPr>
          <p:nvPr/>
        </p:nvSpPr>
        <p:spPr bwMode="auto">
          <a:xfrm flipV="1">
            <a:off x="6188366" y="3803260"/>
            <a:ext cx="0" cy="5335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17" name="ZoneTexte 116">
            <a:extLst>
              <a:ext uri="{FF2B5EF4-FFF2-40B4-BE49-F238E27FC236}">
                <a16:creationId xmlns:a16="http://schemas.microsoft.com/office/drawing/2014/main" id="{1614FAEE-72C6-4B75-8B07-93C35732592A}"/>
              </a:ext>
            </a:extLst>
          </p:cNvPr>
          <p:cNvSpPr txBox="1"/>
          <p:nvPr/>
        </p:nvSpPr>
        <p:spPr>
          <a:xfrm>
            <a:off x="6459549" y="3408459"/>
            <a:ext cx="1691643" cy="369332"/>
          </a:xfrm>
          <a:prstGeom prst="rect">
            <a:avLst/>
          </a:prstGeom>
          <a:noFill/>
        </p:spPr>
        <p:txBody>
          <a:bodyPr wrap="square" rtlCol="0">
            <a:spAutoFit/>
          </a:bodyPr>
          <a:lstStyle/>
          <a:p>
            <a:pPr algn="ctr"/>
            <a:r>
              <a:rPr lang="en" dirty="0"/>
              <a:t>ESRF</a:t>
            </a:r>
          </a:p>
        </p:txBody>
      </p:sp>
      <p:sp>
        <p:nvSpPr>
          <p:cNvPr id="118" name="Line 27">
            <a:extLst>
              <a:ext uri="{FF2B5EF4-FFF2-40B4-BE49-F238E27FC236}">
                <a16:creationId xmlns:a16="http://schemas.microsoft.com/office/drawing/2014/main" id="{6910D4E8-466B-4227-8CEE-D5FBACEB624F}"/>
              </a:ext>
            </a:extLst>
          </p:cNvPr>
          <p:cNvSpPr>
            <a:spLocks noChangeShapeType="1"/>
          </p:cNvSpPr>
          <p:nvPr/>
        </p:nvSpPr>
        <p:spPr bwMode="auto">
          <a:xfrm flipV="1">
            <a:off x="3049750" y="4461357"/>
            <a:ext cx="319291" cy="2127"/>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19" name="Line 43">
            <a:extLst>
              <a:ext uri="{FF2B5EF4-FFF2-40B4-BE49-F238E27FC236}">
                <a16:creationId xmlns:a16="http://schemas.microsoft.com/office/drawing/2014/main" id="{300D763C-5620-4F2C-814C-DD3012F10B89}"/>
              </a:ext>
            </a:extLst>
          </p:cNvPr>
          <p:cNvSpPr>
            <a:spLocks noChangeShapeType="1"/>
          </p:cNvSpPr>
          <p:nvPr/>
        </p:nvSpPr>
        <p:spPr bwMode="auto">
          <a:xfrm>
            <a:off x="3374715" y="4459788"/>
            <a:ext cx="0" cy="217514"/>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31" name="AutoShape 38">
            <a:extLst>
              <a:ext uri="{FF2B5EF4-FFF2-40B4-BE49-F238E27FC236}">
                <a16:creationId xmlns:a16="http://schemas.microsoft.com/office/drawing/2014/main" id="{4851ED1A-C259-4B1E-A57C-9F74D50F6F5E}"/>
              </a:ext>
            </a:extLst>
          </p:cNvPr>
          <p:cNvSpPr>
            <a:spLocks noChangeShapeType="1"/>
          </p:cNvSpPr>
          <p:nvPr/>
        </p:nvSpPr>
        <p:spPr bwMode="auto">
          <a:xfrm rot="-240000">
            <a:off x="2257115" y="4694249"/>
            <a:ext cx="573476" cy="38099"/>
          </a:xfrm>
          <a:prstGeom prst="straightConnector1">
            <a:avLst/>
          </a:prstGeom>
          <a:noFill/>
          <a:ln w="76200">
            <a:solidFill>
              <a:srgbClr val="8EAADB"/>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dirty="0"/>
          </a:p>
        </p:txBody>
      </p:sp>
      <p:pic>
        <p:nvPicPr>
          <p:cNvPr id="68" name="Picture 103" descr="4. LES EAUX SUPERFICIELLES">
            <a:extLst>
              <a:ext uri="{FF2B5EF4-FFF2-40B4-BE49-F238E27FC236}">
                <a16:creationId xmlns:a16="http://schemas.microsoft.com/office/drawing/2014/main" id="{1F8B23CF-6278-4C1F-9BB9-71A64420EF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53"/>
          <a:stretch/>
        </p:blipFill>
        <p:spPr bwMode="auto">
          <a:xfrm>
            <a:off x="919844" y="3715829"/>
            <a:ext cx="1691643" cy="1140798"/>
          </a:xfrm>
          <a:prstGeom prst="rect">
            <a:avLst/>
          </a:prstGeom>
          <a:noFill/>
          <a:extLst>
            <a:ext uri="{909E8E84-426E-40DD-AFC4-6F175D3DCCD1}">
              <a14:hiddenFill xmlns:a14="http://schemas.microsoft.com/office/drawing/2010/main">
                <a:solidFill>
                  <a:srgbClr val="FFFFFF"/>
                </a:solidFill>
              </a14:hiddenFill>
            </a:ext>
          </a:extLst>
        </p:spPr>
      </p:pic>
      <p:sp>
        <p:nvSpPr>
          <p:cNvPr id="94" name="Line 60">
            <a:extLst>
              <a:ext uri="{FF2B5EF4-FFF2-40B4-BE49-F238E27FC236}">
                <a16:creationId xmlns:a16="http://schemas.microsoft.com/office/drawing/2014/main" id="{DC032165-BE29-4101-AEB4-73A0D0C5C4F8}"/>
              </a:ext>
            </a:extLst>
          </p:cNvPr>
          <p:cNvSpPr>
            <a:spLocks noChangeShapeType="1"/>
          </p:cNvSpPr>
          <p:nvPr/>
        </p:nvSpPr>
        <p:spPr bwMode="auto">
          <a:xfrm flipH="1">
            <a:off x="2725757" y="3864458"/>
            <a:ext cx="125536" cy="0"/>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16" name="Flèche : bas 115">
            <a:extLst>
              <a:ext uri="{FF2B5EF4-FFF2-40B4-BE49-F238E27FC236}">
                <a16:creationId xmlns:a16="http://schemas.microsoft.com/office/drawing/2014/main" id="{05E5DD63-2C70-4730-89F5-0BB3771D0DE8}"/>
              </a:ext>
            </a:extLst>
          </p:cNvPr>
          <p:cNvSpPr/>
          <p:nvPr/>
        </p:nvSpPr>
        <p:spPr>
          <a:xfrm rot="13614944" flipV="1">
            <a:off x="3133283" y="2514590"/>
            <a:ext cx="293773" cy="1548389"/>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Content Placeholder 2"/>
          <p:cNvSpPr txBox="1">
            <a:spLocks/>
          </p:cNvSpPr>
          <p:nvPr/>
        </p:nvSpPr>
        <p:spPr>
          <a:xfrm>
            <a:off x="127601" y="731248"/>
            <a:ext cx="4022940" cy="1336761"/>
          </a:xfrm>
          <a:prstGeom prst="rect">
            <a:avLst/>
          </a:prstGeom>
          <a:ln>
            <a:solidFill>
              <a:schemeClr val="accent1"/>
            </a:solidFill>
          </a:ln>
        </p:spPr>
        <p:txBody>
          <a:bodyPr/>
          <a:lstStyle>
            <a:lvl1pPr algn="l" rtl="0" eaLnBrk="1" fontAlgn="base" hangingPunct="1">
              <a:spcBef>
                <a:spcPct val="0"/>
              </a:spcBef>
              <a:spcAft>
                <a:spcPts val="1000"/>
              </a:spcAft>
              <a:buFont typeface="Arial" panose="020B0604020202020204" pitchFamily="34" charset="0"/>
              <a:defRPr b="1" kern="1200">
                <a:solidFill>
                  <a:srgbClr val="0098D4"/>
                </a:solidFill>
                <a:latin typeface="+mn-lt"/>
                <a:ea typeface="+mn-ea"/>
                <a:cs typeface="+mn-cs"/>
              </a:defRPr>
            </a:lvl1pPr>
            <a:lvl2pPr algn="l" rtl="0" eaLnBrk="1" fontAlgn="base" hangingPunct="1">
              <a:spcBef>
                <a:spcPct val="0"/>
              </a:spcBef>
              <a:spcAft>
                <a:spcPts val="1500"/>
              </a:spcAft>
              <a:buFont typeface="Arial" panose="020B0604020202020204" pitchFamily="34" charset="0"/>
              <a:defRPr sz="1700" kern="1200">
                <a:solidFill>
                  <a:srgbClr val="0098D4"/>
                </a:solidFill>
                <a:latin typeface="+mn-lt"/>
                <a:ea typeface="+mn-ea"/>
                <a:cs typeface="+mn-cs"/>
              </a:defRPr>
            </a:lvl2pPr>
            <a:lvl3pPr algn="l" rtl="0" eaLnBrk="1" fontAlgn="base" hangingPunct="1">
              <a:lnSpc>
                <a:spcPct val="105000"/>
              </a:lnSpc>
              <a:spcBef>
                <a:spcPct val="0"/>
              </a:spcBef>
              <a:spcAft>
                <a:spcPts val="500"/>
              </a:spcAft>
              <a:buFont typeface="Arial" panose="020B0604020202020204" pitchFamily="34" charset="0"/>
              <a:defRPr sz="1500" kern="1200">
                <a:solidFill>
                  <a:schemeClr val="tx1"/>
                </a:solidFill>
                <a:latin typeface="+mn-lt"/>
                <a:ea typeface="+mn-ea"/>
                <a:cs typeface="+mn-cs"/>
              </a:defRPr>
            </a:lvl3pPr>
            <a:lvl4pPr marL="357188" indent="-174625" algn="l" rtl="0" eaLnBrk="1" fontAlgn="base" hangingPunct="1">
              <a:lnSpc>
                <a:spcPct val="110000"/>
              </a:lnSpc>
              <a:spcBef>
                <a:spcPct val="0"/>
              </a:spcBef>
              <a:spcAft>
                <a:spcPts val="300"/>
              </a:spcAft>
              <a:buClr>
                <a:srgbClr val="0098D4"/>
              </a:buClr>
              <a:buSzPct val="80000"/>
              <a:buFont typeface="Wingdings" panose="05000000000000000000" pitchFamily="2" charset="2"/>
              <a:buChar char="l"/>
              <a:defRPr sz="1500" kern="1200">
                <a:solidFill>
                  <a:schemeClr val="tx1"/>
                </a:solidFill>
                <a:latin typeface="+mn-lt"/>
                <a:ea typeface="+mn-ea"/>
                <a:cs typeface="+mn-cs"/>
              </a:defRPr>
            </a:lvl4pPr>
            <a:lvl5pPr marL="1162050" indent="-174625" algn="l" rtl="0" eaLnBrk="1" fontAlgn="base" hangingPunct="1">
              <a:spcBef>
                <a:spcPct val="0"/>
              </a:spcBef>
              <a:spcAft>
                <a:spcPts val="600"/>
              </a:spcAft>
              <a:buClr>
                <a:srgbClr val="0098D4"/>
              </a:buClr>
              <a:buFont typeface="ITCOfficinaSans LT Book"/>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u="sng" dirty="0">
                <a:solidFill>
                  <a:schemeClr val="tx1"/>
                </a:solidFill>
              </a:rPr>
              <a:t>Projects</a:t>
            </a:r>
          </a:p>
          <a:p>
            <a:pPr algn="ctr"/>
            <a:r>
              <a:rPr lang="en-US" dirty="0">
                <a:solidFill>
                  <a:schemeClr val="tx1"/>
                </a:solidFill>
              </a:rPr>
              <a:t>Recovery of the waste heat of the cooling system of the ESRF</a:t>
            </a:r>
          </a:p>
          <a:p>
            <a:pPr algn="ctr"/>
            <a:endParaRPr lang="fr-FR" dirty="0">
              <a:solidFill>
                <a:schemeClr val="tx1"/>
              </a:solidFill>
            </a:endParaRPr>
          </a:p>
        </p:txBody>
      </p:sp>
      <p:sp>
        <p:nvSpPr>
          <p:cNvPr id="114" name="TextBox 3">
            <a:extLst>
              <a:ext uri="{FF2B5EF4-FFF2-40B4-BE49-F238E27FC236}">
                <a16:creationId xmlns:a16="http://schemas.microsoft.com/office/drawing/2014/main" id="{A355854A-0C8F-4AA2-BE14-651F645EAAC4}"/>
              </a:ext>
            </a:extLst>
          </p:cNvPr>
          <p:cNvSpPr txBox="1"/>
          <p:nvPr/>
        </p:nvSpPr>
        <p:spPr>
          <a:xfrm>
            <a:off x="3045824" y="2112550"/>
            <a:ext cx="5105368" cy="923330"/>
          </a:xfrm>
          <a:prstGeom prst="rect">
            <a:avLst/>
          </a:prstGeom>
          <a:solidFill>
            <a:srgbClr val="FFFF00"/>
          </a:solidFill>
          <a:ln w="28575">
            <a:solidFill>
              <a:srgbClr val="FF0000"/>
            </a:solidFill>
          </a:ln>
        </p:spPr>
        <p:txBody>
          <a:bodyPr wrap="square" rtlCol="0">
            <a:spAutoFit/>
          </a:bodyPr>
          <a:lstStyle/>
          <a:p>
            <a:pPr algn="ctr"/>
            <a:r>
              <a:rPr lang="en" b="1" dirty="0">
                <a:solidFill>
                  <a:srgbClr val="FF0000"/>
                </a:solidFill>
              </a:rPr>
              <a:t>The total value of the waste heat produced by ESRF (mainly by the machine) is </a:t>
            </a:r>
          </a:p>
          <a:p>
            <a:pPr algn="ctr"/>
            <a:r>
              <a:rPr lang="en" b="1" dirty="0">
                <a:solidFill>
                  <a:srgbClr val="FF0000"/>
                </a:solidFill>
              </a:rPr>
              <a:t>34 000 000 kWh/ year</a:t>
            </a:r>
            <a:endParaRPr lang="fr-FR" b="1" dirty="0">
              <a:solidFill>
                <a:srgbClr val="FF0000"/>
              </a:solidFill>
            </a:endParaRPr>
          </a:p>
        </p:txBody>
      </p:sp>
    </p:spTree>
    <p:extLst>
      <p:ext uri="{BB962C8B-B14F-4D97-AF65-F5344CB8AC3E}">
        <p14:creationId xmlns:p14="http://schemas.microsoft.com/office/powerpoint/2010/main" val="246556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96" y="125811"/>
            <a:ext cx="8305400" cy="489674"/>
          </a:xfrm>
        </p:spPr>
        <p:txBody>
          <a:bodyPr/>
          <a:lstStyle/>
          <a:p>
            <a:r>
              <a:rPr lang="en" dirty="0"/>
              <a:t>2 - Presentation of the project: “</a:t>
            </a:r>
            <a:r>
              <a:rPr lang="en-US" dirty="0"/>
              <a:t>Waste</a:t>
            </a:r>
            <a:r>
              <a:rPr lang="en" dirty="0"/>
              <a:t>” heat at the ESRF</a:t>
            </a:r>
            <a:endParaRPr lang="fr-FR" dirty="0"/>
          </a:p>
        </p:txBody>
      </p:sp>
      <p:pic>
        <p:nvPicPr>
          <p:cNvPr id="2132" name="Picture 84" descr="ESRF | WayForLight">
            <a:extLst>
              <a:ext uri="{FF2B5EF4-FFF2-40B4-BE49-F238E27FC236}">
                <a16:creationId xmlns:a16="http://schemas.microsoft.com/office/drawing/2014/main" id="{7C18BFAE-6F21-44B0-A116-4A4543E8D6BB}"/>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511582" y="3751035"/>
            <a:ext cx="1697872" cy="114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3">
            <a:extLst>
              <a:ext uri="{FF2B5EF4-FFF2-40B4-BE49-F238E27FC236}">
                <a16:creationId xmlns:a16="http://schemas.microsoft.com/office/drawing/2014/main" id="{2BD821B4-7482-4310-97D9-8E1784F65783}"/>
              </a:ext>
            </a:extLst>
          </p:cNvPr>
          <p:cNvSpPr>
            <a:spLocks noChangeArrowheads="1"/>
          </p:cNvSpPr>
          <p:nvPr/>
        </p:nvSpPr>
        <p:spPr bwMode="auto">
          <a:xfrm>
            <a:off x="2826138" y="4539240"/>
            <a:ext cx="478605" cy="309133"/>
          </a:xfrm>
          <a:prstGeom prst="rect">
            <a:avLst/>
          </a:prstGeom>
          <a:solidFill>
            <a:srgbClr val="8EAA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fr-FR"/>
          </a:p>
        </p:txBody>
      </p:sp>
      <p:sp>
        <p:nvSpPr>
          <p:cNvPr id="6" name="Text Box 82">
            <a:extLst>
              <a:ext uri="{FF2B5EF4-FFF2-40B4-BE49-F238E27FC236}">
                <a16:creationId xmlns:a16="http://schemas.microsoft.com/office/drawing/2014/main" id="{E9837555-BA1E-4B71-9DDE-DFD7BCF51C55}"/>
              </a:ext>
            </a:extLst>
          </p:cNvPr>
          <p:cNvSpPr txBox="1">
            <a:spLocks noChangeArrowheads="1"/>
          </p:cNvSpPr>
          <p:nvPr/>
        </p:nvSpPr>
        <p:spPr bwMode="auto">
          <a:xfrm>
            <a:off x="3544543" y="3734853"/>
            <a:ext cx="177320" cy="12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defTabSz="761970"/>
            <a:endParaRPr lang="en-GB" altLang="fr-FR" sz="1500" dirty="0"/>
          </a:p>
        </p:txBody>
      </p:sp>
      <p:sp>
        <p:nvSpPr>
          <p:cNvPr id="8" name="Line 80">
            <a:extLst>
              <a:ext uri="{FF2B5EF4-FFF2-40B4-BE49-F238E27FC236}">
                <a16:creationId xmlns:a16="http://schemas.microsoft.com/office/drawing/2014/main" id="{664073CD-F353-437D-817B-3082398C0417}"/>
              </a:ext>
            </a:extLst>
          </p:cNvPr>
          <p:cNvSpPr>
            <a:spLocks noChangeShapeType="1"/>
          </p:cNvSpPr>
          <p:nvPr/>
        </p:nvSpPr>
        <p:spPr bwMode="auto">
          <a:xfrm flipH="1">
            <a:off x="2821429" y="3864458"/>
            <a:ext cx="1482893" cy="0"/>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9" name="Line 79">
            <a:extLst>
              <a:ext uri="{FF2B5EF4-FFF2-40B4-BE49-F238E27FC236}">
                <a16:creationId xmlns:a16="http://schemas.microsoft.com/office/drawing/2014/main" id="{D77437FA-5EB9-49B8-A8A4-D12ABCC3C98C}"/>
              </a:ext>
            </a:extLst>
          </p:cNvPr>
          <p:cNvSpPr>
            <a:spLocks noChangeShapeType="1"/>
          </p:cNvSpPr>
          <p:nvPr/>
        </p:nvSpPr>
        <p:spPr bwMode="auto">
          <a:xfrm>
            <a:off x="3912023" y="3864459"/>
            <a:ext cx="0" cy="531958"/>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0" name="Line 78">
            <a:extLst>
              <a:ext uri="{FF2B5EF4-FFF2-40B4-BE49-F238E27FC236}">
                <a16:creationId xmlns:a16="http://schemas.microsoft.com/office/drawing/2014/main" id="{427A61FF-23D6-4669-BC6E-10380D187461}"/>
              </a:ext>
            </a:extLst>
          </p:cNvPr>
          <p:cNvSpPr>
            <a:spLocks noChangeShapeType="1"/>
          </p:cNvSpPr>
          <p:nvPr/>
        </p:nvSpPr>
        <p:spPr bwMode="auto">
          <a:xfrm flipH="1">
            <a:off x="5923734" y="3864459"/>
            <a:ext cx="6277" cy="54294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1" name="Line 77">
            <a:extLst>
              <a:ext uri="{FF2B5EF4-FFF2-40B4-BE49-F238E27FC236}">
                <a16:creationId xmlns:a16="http://schemas.microsoft.com/office/drawing/2014/main" id="{CC5AEDD0-B37D-4883-81DB-9A25FBB9D59A}"/>
              </a:ext>
            </a:extLst>
          </p:cNvPr>
          <p:cNvSpPr>
            <a:spLocks noChangeShapeType="1"/>
          </p:cNvSpPr>
          <p:nvPr/>
        </p:nvSpPr>
        <p:spPr bwMode="auto">
          <a:xfrm>
            <a:off x="4626008" y="3859752"/>
            <a:ext cx="2441811" cy="6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2" name="Line 76">
            <a:extLst>
              <a:ext uri="{FF2B5EF4-FFF2-40B4-BE49-F238E27FC236}">
                <a16:creationId xmlns:a16="http://schemas.microsoft.com/office/drawing/2014/main" id="{2D141DA0-1253-41BA-917F-59ED231A1426}"/>
              </a:ext>
            </a:extLst>
          </p:cNvPr>
          <p:cNvSpPr>
            <a:spLocks noChangeShapeType="1"/>
          </p:cNvSpPr>
          <p:nvPr/>
        </p:nvSpPr>
        <p:spPr bwMode="auto">
          <a:xfrm flipH="1">
            <a:off x="4626008" y="4151622"/>
            <a:ext cx="78303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3" name="Line 75">
            <a:extLst>
              <a:ext uri="{FF2B5EF4-FFF2-40B4-BE49-F238E27FC236}">
                <a16:creationId xmlns:a16="http://schemas.microsoft.com/office/drawing/2014/main" id="{D6AB1BCE-708D-439F-9683-EFD4ADD3CEA1}"/>
              </a:ext>
            </a:extLst>
          </p:cNvPr>
          <p:cNvSpPr>
            <a:spLocks noChangeShapeType="1"/>
          </p:cNvSpPr>
          <p:nvPr/>
        </p:nvSpPr>
        <p:spPr bwMode="auto">
          <a:xfrm flipH="1">
            <a:off x="4626008" y="4678873"/>
            <a:ext cx="2232969"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grpSp>
        <p:nvGrpSpPr>
          <p:cNvPr id="14" name="Group 70">
            <a:extLst>
              <a:ext uri="{FF2B5EF4-FFF2-40B4-BE49-F238E27FC236}">
                <a16:creationId xmlns:a16="http://schemas.microsoft.com/office/drawing/2014/main" id="{CA990E6C-9E50-4563-8ABE-63C01E4E0416}"/>
              </a:ext>
            </a:extLst>
          </p:cNvPr>
          <p:cNvGrpSpPr>
            <a:grpSpLocks/>
          </p:cNvGrpSpPr>
          <p:nvPr/>
        </p:nvGrpSpPr>
        <p:grpSpPr bwMode="auto">
          <a:xfrm rot="5400000">
            <a:off x="5666571" y="4609043"/>
            <a:ext cx="130244" cy="147505"/>
            <a:chOff x="11628" y="9508"/>
            <a:chExt cx="435" cy="435"/>
          </a:xfrm>
        </p:grpSpPr>
        <p:sp>
          <p:nvSpPr>
            <p:cNvPr id="15" name="Oval 74">
              <a:extLst>
                <a:ext uri="{FF2B5EF4-FFF2-40B4-BE49-F238E27FC236}">
                  <a16:creationId xmlns:a16="http://schemas.microsoft.com/office/drawing/2014/main" id="{36714774-F1A6-4EB3-975F-7091AC8E385C}"/>
                </a:ext>
              </a:extLst>
            </p:cNvPr>
            <p:cNvSpPr>
              <a:spLocks noChangeArrowheads="1"/>
            </p:cNvSpPr>
            <p:nvPr/>
          </p:nvSpPr>
          <p:spPr bwMode="auto">
            <a:xfrm>
              <a:off x="11628" y="9508"/>
              <a:ext cx="435" cy="435"/>
            </a:xfrm>
            <a:prstGeom prst="ellipse">
              <a:avLst/>
            </a:prstGeom>
            <a:solidFill>
              <a:srgbClr val="FFFFFF"/>
            </a:solidFill>
            <a:ln w="9525">
              <a:solidFill>
                <a:srgbClr val="000000"/>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17" name="Line 73">
              <a:extLst>
                <a:ext uri="{FF2B5EF4-FFF2-40B4-BE49-F238E27FC236}">
                  <a16:creationId xmlns:a16="http://schemas.microsoft.com/office/drawing/2014/main" id="{4E9BF99E-79A3-4A84-9BC1-3F13C523D0B1}"/>
                </a:ext>
              </a:extLst>
            </p:cNvPr>
            <p:cNvSpPr>
              <a:spLocks noChangeShapeType="1"/>
            </p:cNvSpPr>
            <p:nvPr/>
          </p:nvSpPr>
          <p:spPr bwMode="auto">
            <a:xfrm flipH="1">
              <a:off x="11667" y="9508"/>
              <a:ext cx="179" cy="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8" name="Line 72">
              <a:extLst>
                <a:ext uri="{FF2B5EF4-FFF2-40B4-BE49-F238E27FC236}">
                  <a16:creationId xmlns:a16="http://schemas.microsoft.com/office/drawing/2014/main" id="{9E32AF29-074B-4396-8C0D-7383C15A9A33}"/>
                </a:ext>
              </a:extLst>
            </p:cNvPr>
            <p:cNvSpPr>
              <a:spLocks noChangeShapeType="1"/>
            </p:cNvSpPr>
            <p:nvPr/>
          </p:nvSpPr>
          <p:spPr bwMode="auto">
            <a:xfrm>
              <a:off x="11667" y="9856"/>
              <a:ext cx="35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9" name="Line 71">
              <a:extLst>
                <a:ext uri="{FF2B5EF4-FFF2-40B4-BE49-F238E27FC236}">
                  <a16:creationId xmlns:a16="http://schemas.microsoft.com/office/drawing/2014/main" id="{20A0F5A9-0106-452A-8FC3-ADFD03F06CFB}"/>
                </a:ext>
              </a:extLst>
            </p:cNvPr>
            <p:cNvSpPr>
              <a:spLocks noChangeShapeType="1"/>
            </p:cNvSpPr>
            <p:nvPr/>
          </p:nvSpPr>
          <p:spPr bwMode="auto">
            <a:xfrm flipH="1" flipV="1">
              <a:off x="11838" y="9528"/>
              <a:ext cx="189" cy="32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grpSp>
      <p:sp>
        <p:nvSpPr>
          <p:cNvPr id="20" name="Oval 69">
            <a:extLst>
              <a:ext uri="{FF2B5EF4-FFF2-40B4-BE49-F238E27FC236}">
                <a16:creationId xmlns:a16="http://schemas.microsoft.com/office/drawing/2014/main" id="{D2089D79-6820-45CB-9C14-7CB9DC10C5DA}"/>
              </a:ext>
            </a:extLst>
          </p:cNvPr>
          <p:cNvSpPr>
            <a:spLocks noChangeArrowheads="1"/>
          </p:cNvSpPr>
          <p:nvPr/>
        </p:nvSpPr>
        <p:spPr bwMode="auto">
          <a:xfrm>
            <a:off x="5700308" y="4536075"/>
            <a:ext cx="65907" cy="58061"/>
          </a:xfrm>
          <a:prstGeom prst="ellipse">
            <a:avLst/>
          </a:prstGeom>
          <a:solidFill>
            <a:srgbClr val="FFFFFF"/>
          </a:solidFill>
          <a:ln w="19050">
            <a:solidFill>
              <a:srgbClr val="000000"/>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21" name="Line 68">
            <a:extLst>
              <a:ext uri="{FF2B5EF4-FFF2-40B4-BE49-F238E27FC236}">
                <a16:creationId xmlns:a16="http://schemas.microsoft.com/office/drawing/2014/main" id="{6F60D294-C888-4902-A0E5-22A277F750EA}"/>
              </a:ext>
            </a:extLst>
          </p:cNvPr>
          <p:cNvSpPr>
            <a:spLocks noChangeShapeType="1"/>
          </p:cNvSpPr>
          <p:nvPr/>
        </p:nvSpPr>
        <p:spPr bwMode="auto">
          <a:xfrm flipV="1">
            <a:off x="5733262" y="4594136"/>
            <a:ext cx="0" cy="2667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2" name="Line 67">
            <a:extLst>
              <a:ext uri="{FF2B5EF4-FFF2-40B4-BE49-F238E27FC236}">
                <a16:creationId xmlns:a16="http://schemas.microsoft.com/office/drawing/2014/main" id="{7CF4324E-F148-41B7-8A7E-55FB42C7145F}"/>
              </a:ext>
            </a:extLst>
          </p:cNvPr>
          <p:cNvSpPr>
            <a:spLocks noChangeShapeType="1"/>
          </p:cNvSpPr>
          <p:nvPr/>
        </p:nvSpPr>
        <p:spPr bwMode="auto">
          <a:xfrm flipH="1" flipV="1">
            <a:off x="6265820" y="4678873"/>
            <a:ext cx="757280" cy="3139"/>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3" name="Text Box 66">
            <a:extLst>
              <a:ext uri="{FF2B5EF4-FFF2-40B4-BE49-F238E27FC236}">
                <a16:creationId xmlns:a16="http://schemas.microsoft.com/office/drawing/2014/main" id="{896F5D19-8515-4E12-A1F3-880F75F52266}"/>
              </a:ext>
            </a:extLst>
          </p:cNvPr>
          <p:cNvSpPr txBox="1">
            <a:spLocks noChangeArrowheads="1"/>
          </p:cNvSpPr>
          <p:nvPr/>
        </p:nvSpPr>
        <p:spPr bwMode="auto">
          <a:xfrm>
            <a:off x="5568495" y="4744779"/>
            <a:ext cx="323255" cy="10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sp>
        <p:nvSpPr>
          <p:cNvPr id="24" name="Line 65">
            <a:extLst>
              <a:ext uri="{FF2B5EF4-FFF2-40B4-BE49-F238E27FC236}">
                <a16:creationId xmlns:a16="http://schemas.microsoft.com/office/drawing/2014/main" id="{40AB3A0F-02B3-429F-BFFC-132ABA7F87F5}"/>
              </a:ext>
            </a:extLst>
          </p:cNvPr>
          <p:cNvSpPr>
            <a:spLocks noChangeShapeType="1"/>
          </p:cNvSpPr>
          <p:nvPr/>
        </p:nvSpPr>
        <p:spPr bwMode="auto">
          <a:xfrm>
            <a:off x="5410607" y="4146915"/>
            <a:ext cx="0" cy="530389"/>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5" name="Line 64">
            <a:extLst>
              <a:ext uri="{FF2B5EF4-FFF2-40B4-BE49-F238E27FC236}">
                <a16:creationId xmlns:a16="http://schemas.microsoft.com/office/drawing/2014/main" id="{04EDA550-37B1-459A-90B3-F7D64544CC78}"/>
              </a:ext>
            </a:extLst>
          </p:cNvPr>
          <p:cNvSpPr>
            <a:spLocks noChangeShapeType="1"/>
          </p:cNvSpPr>
          <p:nvPr/>
        </p:nvSpPr>
        <p:spPr bwMode="auto">
          <a:xfrm flipH="1">
            <a:off x="6550902" y="3859751"/>
            <a:ext cx="127106" cy="0"/>
          </a:xfrm>
          <a:prstGeom prst="line">
            <a:avLst/>
          </a:prstGeom>
          <a:noFill/>
          <a:ln w="12700">
            <a:solidFill>
              <a:srgbClr val="FF00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8" name="Line 61">
            <a:extLst>
              <a:ext uri="{FF2B5EF4-FFF2-40B4-BE49-F238E27FC236}">
                <a16:creationId xmlns:a16="http://schemas.microsoft.com/office/drawing/2014/main" id="{205E881B-6E20-430B-8803-2C5D6271D576}"/>
              </a:ext>
            </a:extLst>
          </p:cNvPr>
          <p:cNvSpPr>
            <a:spLocks noChangeShapeType="1"/>
          </p:cNvSpPr>
          <p:nvPr/>
        </p:nvSpPr>
        <p:spPr bwMode="auto">
          <a:xfrm>
            <a:off x="4709176" y="4150053"/>
            <a:ext cx="125536" cy="0"/>
          </a:xfrm>
          <a:prstGeom prst="line">
            <a:avLst/>
          </a:prstGeom>
          <a:noFill/>
          <a:ln w="12700">
            <a:solidFill>
              <a:srgbClr val="FF33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9" name="Line 60">
            <a:extLst>
              <a:ext uri="{FF2B5EF4-FFF2-40B4-BE49-F238E27FC236}">
                <a16:creationId xmlns:a16="http://schemas.microsoft.com/office/drawing/2014/main" id="{D9359444-C39D-4E9C-8EB9-C07EF624FFA0}"/>
              </a:ext>
            </a:extLst>
          </p:cNvPr>
          <p:cNvSpPr>
            <a:spLocks noChangeShapeType="1"/>
          </p:cNvSpPr>
          <p:nvPr/>
        </p:nvSpPr>
        <p:spPr bwMode="auto">
          <a:xfrm flipH="1">
            <a:off x="4122757" y="3864458"/>
            <a:ext cx="125536" cy="0"/>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30" name="Line 59">
            <a:extLst>
              <a:ext uri="{FF2B5EF4-FFF2-40B4-BE49-F238E27FC236}">
                <a16:creationId xmlns:a16="http://schemas.microsoft.com/office/drawing/2014/main" id="{89D23B6D-03D4-48B4-9943-B7ECB35E29FF}"/>
              </a:ext>
            </a:extLst>
          </p:cNvPr>
          <p:cNvSpPr>
            <a:spLocks noChangeShapeType="1"/>
          </p:cNvSpPr>
          <p:nvPr/>
        </p:nvSpPr>
        <p:spPr bwMode="auto">
          <a:xfrm flipH="1">
            <a:off x="4626008" y="4678873"/>
            <a:ext cx="783030" cy="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31" name="Line 58">
            <a:extLst>
              <a:ext uri="{FF2B5EF4-FFF2-40B4-BE49-F238E27FC236}">
                <a16:creationId xmlns:a16="http://schemas.microsoft.com/office/drawing/2014/main" id="{EC9BD884-81D2-4272-B5FF-61B8507B95C4}"/>
              </a:ext>
            </a:extLst>
          </p:cNvPr>
          <p:cNvSpPr>
            <a:spLocks noChangeShapeType="1"/>
          </p:cNvSpPr>
          <p:nvPr/>
        </p:nvSpPr>
        <p:spPr bwMode="auto">
          <a:xfrm>
            <a:off x="4709176" y="4678873"/>
            <a:ext cx="125536" cy="0"/>
          </a:xfrm>
          <a:prstGeom prst="line">
            <a:avLst/>
          </a:prstGeom>
          <a:noFill/>
          <a:ln w="12700">
            <a:solidFill>
              <a:srgbClr val="FF33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grpSp>
        <p:nvGrpSpPr>
          <p:cNvPr id="2114" name="Group 51">
            <a:extLst>
              <a:ext uri="{FF2B5EF4-FFF2-40B4-BE49-F238E27FC236}">
                <a16:creationId xmlns:a16="http://schemas.microsoft.com/office/drawing/2014/main" id="{8CFDB005-D328-4846-8476-687AE1D1B1C6}"/>
              </a:ext>
            </a:extLst>
          </p:cNvPr>
          <p:cNvGrpSpPr>
            <a:grpSpLocks/>
          </p:cNvGrpSpPr>
          <p:nvPr/>
        </p:nvGrpSpPr>
        <p:grpSpPr bwMode="auto">
          <a:xfrm>
            <a:off x="2975212" y="4639670"/>
            <a:ext cx="147505" cy="130244"/>
            <a:chOff x="11628" y="9508"/>
            <a:chExt cx="435" cy="435"/>
          </a:xfrm>
        </p:grpSpPr>
        <p:sp>
          <p:nvSpPr>
            <p:cNvPr id="2115" name="Oval 55">
              <a:extLst>
                <a:ext uri="{FF2B5EF4-FFF2-40B4-BE49-F238E27FC236}">
                  <a16:creationId xmlns:a16="http://schemas.microsoft.com/office/drawing/2014/main" id="{6CF5016A-01FC-4DE3-A056-7FBFB470A33B}"/>
                </a:ext>
              </a:extLst>
            </p:cNvPr>
            <p:cNvSpPr>
              <a:spLocks noChangeArrowheads="1"/>
            </p:cNvSpPr>
            <p:nvPr/>
          </p:nvSpPr>
          <p:spPr bwMode="auto">
            <a:xfrm>
              <a:off x="11628" y="9508"/>
              <a:ext cx="435" cy="435"/>
            </a:xfrm>
            <a:prstGeom prst="ellipse">
              <a:avLst/>
            </a:prstGeom>
            <a:solidFill>
              <a:srgbClr val="FFFFFF"/>
            </a:solidFill>
            <a:ln w="9525">
              <a:solidFill>
                <a:srgbClr val="000000"/>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2116" name="Line 54">
              <a:extLst>
                <a:ext uri="{FF2B5EF4-FFF2-40B4-BE49-F238E27FC236}">
                  <a16:creationId xmlns:a16="http://schemas.microsoft.com/office/drawing/2014/main" id="{1472182B-9207-479B-85D9-6DB7EF95DBC7}"/>
                </a:ext>
              </a:extLst>
            </p:cNvPr>
            <p:cNvSpPr>
              <a:spLocks noChangeShapeType="1"/>
            </p:cNvSpPr>
            <p:nvPr/>
          </p:nvSpPr>
          <p:spPr bwMode="auto">
            <a:xfrm flipH="1">
              <a:off x="11667" y="9508"/>
              <a:ext cx="179" cy="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17" name="Line 53">
              <a:extLst>
                <a:ext uri="{FF2B5EF4-FFF2-40B4-BE49-F238E27FC236}">
                  <a16:creationId xmlns:a16="http://schemas.microsoft.com/office/drawing/2014/main" id="{71E20358-AA6A-48A8-9169-BA0BF051DD83}"/>
                </a:ext>
              </a:extLst>
            </p:cNvPr>
            <p:cNvSpPr>
              <a:spLocks noChangeShapeType="1"/>
            </p:cNvSpPr>
            <p:nvPr/>
          </p:nvSpPr>
          <p:spPr bwMode="auto">
            <a:xfrm>
              <a:off x="11667" y="9856"/>
              <a:ext cx="35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18" name="Line 52">
              <a:extLst>
                <a:ext uri="{FF2B5EF4-FFF2-40B4-BE49-F238E27FC236}">
                  <a16:creationId xmlns:a16="http://schemas.microsoft.com/office/drawing/2014/main" id="{4D326D02-87B7-468A-925A-0A6A4F57B3E4}"/>
                </a:ext>
              </a:extLst>
            </p:cNvPr>
            <p:cNvSpPr>
              <a:spLocks noChangeShapeType="1"/>
            </p:cNvSpPr>
            <p:nvPr/>
          </p:nvSpPr>
          <p:spPr bwMode="auto">
            <a:xfrm flipH="1" flipV="1">
              <a:off x="11838" y="9528"/>
              <a:ext cx="189" cy="32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grpSp>
      <p:sp>
        <p:nvSpPr>
          <p:cNvPr id="2119" name="Oval 50">
            <a:extLst>
              <a:ext uri="{FF2B5EF4-FFF2-40B4-BE49-F238E27FC236}">
                <a16:creationId xmlns:a16="http://schemas.microsoft.com/office/drawing/2014/main" id="{49826F7B-B5B0-4EF4-BE06-744E8B89A9F5}"/>
              </a:ext>
            </a:extLst>
          </p:cNvPr>
          <p:cNvSpPr>
            <a:spLocks noChangeArrowheads="1"/>
          </p:cNvSpPr>
          <p:nvPr/>
        </p:nvSpPr>
        <p:spPr bwMode="auto">
          <a:xfrm rot="16200000">
            <a:off x="3178424" y="4667129"/>
            <a:ext cx="58061" cy="65907"/>
          </a:xfrm>
          <a:prstGeom prst="ellipse">
            <a:avLst/>
          </a:prstGeom>
          <a:solidFill>
            <a:srgbClr val="FFFFFF"/>
          </a:solidFill>
          <a:ln w="19050">
            <a:solidFill>
              <a:srgbClr val="000000"/>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2120" name="Line 49">
            <a:extLst>
              <a:ext uri="{FF2B5EF4-FFF2-40B4-BE49-F238E27FC236}">
                <a16:creationId xmlns:a16="http://schemas.microsoft.com/office/drawing/2014/main" id="{7B236076-1217-47B3-8BEC-41C92DFAEBEA}"/>
              </a:ext>
            </a:extLst>
          </p:cNvPr>
          <p:cNvSpPr>
            <a:spLocks noChangeShapeType="1"/>
          </p:cNvSpPr>
          <p:nvPr/>
        </p:nvSpPr>
        <p:spPr bwMode="auto">
          <a:xfrm rot="18900000" flipH="1" flipV="1">
            <a:off x="3132131" y="4689883"/>
            <a:ext cx="32953" cy="2981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21" name="Text Box 48">
            <a:extLst>
              <a:ext uri="{FF2B5EF4-FFF2-40B4-BE49-F238E27FC236}">
                <a16:creationId xmlns:a16="http://schemas.microsoft.com/office/drawing/2014/main" id="{AE77E7D7-25BC-4A04-9CF8-9FCD3BBAD21A}"/>
              </a:ext>
            </a:extLst>
          </p:cNvPr>
          <p:cNvSpPr txBox="1">
            <a:spLocks noChangeArrowheads="1"/>
          </p:cNvSpPr>
          <p:nvPr/>
        </p:nvSpPr>
        <p:spPr bwMode="auto">
          <a:xfrm>
            <a:off x="3180777" y="4671053"/>
            <a:ext cx="70613" cy="7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sp>
        <p:nvSpPr>
          <p:cNvPr id="2122" name="Text Box 47">
            <a:extLst>
              <a:ext uri="{FF2B5EF4-FFF2-40B4-BE49-F238E27FC236}">
                <a16:creationId xmlns:a16="http://schemas.microsoft.com/office/drawing/2014/main" id="{F2CA3F89-29E3-4999-BB45-8366D0EBC44B}"/>
              </a:ext>
            </a:extLst>
          </p:cNvPr>
          <p:cNvSpPr txBox="1">
            <a:spLocks noChangeArrowheads="1"/>
          </p:cNvSpPr>
          <p:nvPr/>
        </p:nvSpPr>
        <p:spPr bwMode="auto">
          <a:xfrm>
            <a:off x="2885768" y="4765205"/>
            <a:ext cx="323255" cy="10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defTabSz="761970"/>
            <a:r>
              <a:rPr lang="en" altLang="fr-FR" sz="500">
                <a:latin typeface="New York"/>
                <a:ea typeface="Times New Roman" panose="02020603050405020304" pitchFamily="18" charset="0"/>
                <a:cs typeface="Times New Roman" panose="02020603050405020304" pitchFamily="18" charset="0"/>
              </a:rPr>
              <a:t>Pump 2500 m3/h</a:t>
            </a:r>
            <a:endParaRPr lang="fr-FR" altLang="fr-FR" sz="1500"/>
          </a:p>
        </p:txBody>
      </p:sp>
      <p:sp>
        <p:nvSpPr>
          <p:cNvPr id="2123" name="Line 46">
            <a:extLst>
              <a:ext uri="{FF2B5EF4-FFF2-40B4-BE49-F238E27FC236}">
                <a16:creationId xmlns:a16="http://schemas.microsoft.com/office/drawing/2014/main" id="{EDB8FBF5-F64B-4476-85C5-9C2D40AB00DD}"/>
              </a:ext>
            </a:extLst>
          </p:cNvPr>
          <p:cNvSpPr>
            <a:spLocks noChangeShapeType="1"/>
          </p:cNvSpPr>
          <p:nvPr/>
        </p:nvSpPr>
        <p:spPr bwMode="auto">
          <a:xfrm>
            <a:off x="4006175" y="4146914"/>
            <a:ext cx="0" cy="232242"/>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24" name="Oval 45">
            <a:extLst>
              <a:ext uri="{FF2B5EF4-FFF2-40B4-BE49-F238E27FC236}">
                <a16:creationId xmlns:a16="http://schemas.microsoft.com/office/drawing/2014/main" id="{FCA3EB52-B884-48B8-841F-8767250FD5C8}"/>
              </a:ext>
            </a:extLst>
          </p:cNvPr>
          <p:cNvSpPr>
            <a:spLocks noChangeArrowheads="1"/>
          </p:cNvSpPr>
          <p:nvPr/>
        </p:nvSpPr>
        <p:spPr bwMode="auto">
          <a:xfrm>
            <a:off x="3982637" y="4374448"/>
            <a:ext cx="48646" cy="58060"/>
          </a:xfrm>
          <a:prstGeom prst="ellipse">
            <a:avLst/>
          </a:prstGeom>
          <a:solidFill>
            <a:srgbClr val="FFFFFF"/>
          </a:solidFill>
          <a:ln w="28575">
            <a:solidFill>
              <a:srgbClr val="2F5496"/>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2125" name="Rectangle 44">
            <a:extLst>
              <a:ext uri="{FF2B5EF4-FFF2-40B4-BE49-F238E27FC236}">
                <a16:creationId xmlns:a16="http://schemas.microsoft.com/office/drawing/2014/main" id="{89C6EAA5-89E8-45F9-BA3A-788EEE3B2D4E}"/>
              </a:ext>
            </a:extLst>
          </p:cNvPr>
          <p:cNvSpPr>
            <a:spLocks noChangeArrowheads="1"/>
          </p:cNvSpPr>
          <p:nvPr/>
        </p:nvSpPr>
        <p:spPr bwMode="auto">
          <a:xfrm>
            <a:off x="4010882" y="4366602"/>
            <a:ext cx="29815" cy="768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fr-FR"/>
          </a:p>
        </p:txBody>
      </p:sp>
      <p:sp>
        <p:nvSpPr>
          <p:cNvPr id="2126" name="Line 43">
            <a:extLst>
              <a:ext uri="{FF2B5EF4-FFF2-40B4-BE49-F238E27FC236}">
                <a16:creationId xmlns:a16="http://schemas.microsoft.com/office/drawing/2014/main" id="{08377792-F119-447B-B862-D9DF42C49C6E}"/>
              </a:ext>
            </a:extLst>
          </p:cNvPr>
          <p:cNvSpPr>
            <a:spLocks noChangeShapeType="1"/>
          </p:cNvSpPr>
          <p:nvPr/>
        </p:nvSpPr>
        <p:spPr bwMode="auto">
          <a:xfrm>
            <a:off x="4006175" y="4430939"/>
            <a:ext cx="0" cy="246363"/>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27" name="Line 42">
            <a:extLst>
              <a:ext uri="{FF2B5EF4-FFF2-40B4-BE49-F238E27FC236}">
                <a16:creationId xmlns:a16="http://schemas.microsoft.com/office/drawing/2014/main" id="{81178DCA-D004-450D-AC12-6CFFD4543FE1}"/>
              </a:ext>
            </a:extLst>
          </p:cNvPr>
          <p:cNvSpPr>
            <a:spLocks noChangeShapeType="1"/>
          </p:cNvSpPr>
          <p:nvPr/>
        </p:nvSpPr>
        <p:spPr bwMode="auto">
          <a:xfrm>
            <a:off x="4626008" y="4407401"/>
            <a:ext cx="130400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28" name="Oval 41">
            <a:extLst>
              <a:ext uri="{FF2B5EF4-FFF2-40B4-BE49-F238E27FC236}">
                <a16:creationId xmlns:a16="http://schemas.microsoft.com/office/drawing/2014/main" id="{1B25AC8C-CC4C-486A-8715-F386C06DD7BA}"/>
              </a:ext>
            </a:extLst>
          </p:cNvPr>
          <p:cNvSpPr>
            <a:spLocks noChangeArrowheads="1"/>
          </p:cNvSpPr>
          <p:nvPr/>
        </p:nvSpPr>
        <p:spPr bwMode="auto">
          <a:xfrm>
            <a:off x="5387069" y="4379156"/>
            <a:ext cx="48645" cy="59629"/>
          </a:xfrm>
          <a:prstGeom prst="ellipse">
            <a:avLst/>
          </a:prstGeom>
          <a:solidFill>
            <a:srgbClr val="FFFFFF"/>
          </a:solidFill>
          <a:ln w="28575">
            <a:solidFill>
              <a:srgbClr val="FF3300"/>
            </a:solidFill>
            <a:round/>
            <a:headEnd/>
            <a:tailEnd/>
          </a:ln>
        </p:spPr>
        <p:txBody>
          <a:bodyPr vert="horz" wrap="square" lIns="76200" tIns="38100" rIns="76200" bIns="38100" numCol="1" anchor="t" anchorCtr="0" compatLnSpc="1">
            <a:prstTxWarp prst="textNoShape">
              <a:avLst/>
            </a:prstTxWarp>
          </a:bodyPr>
          <a:lstStyle/>
          <a:p>
            <a:endParaRPr lang="fr-FR"/>
          </a:p>
        </p:txBody>
      </p:sp>
      <p:sp>
        <p:nvSpPr>
          <p:cNvPr id="2129" name="Rectangle 40">
            <a:extLst>
              <a:ext uri="{FF2B5EF4-FFF2-40B4-BE49-F238E27FC236}">
                <a16:creationId xmlns:a16="http://schemas.microsoft.com/office/drawing/2014/main" id="{0B568557-B45E-4B88-8C8B-8FD4E21D2647}"/>
              </a:ext>
            </a:extLst>
          </p:cNvPr>
          <p:cNvSpPr>
            <a:spLocks noChangeArrowheads="1"/>
          </p:cNvSpPr>
          <p:nvPr/>
        </p:nvSpPr>
        <p:spPr bwMode="auto">
          <a:xfrm>
            <a:off x="5415315" y="4369740"/>
            <a:ext cx="29814" cy="768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fr-FR"/>
          </a:p>
        </p:txBody>
      </p:sp>
      <p:sp>
        <p:nvSpPr>
          <p:cNvPr id="2130" name="Rectangle 39">
            <a:extLst>
              <a:ext uri="{FF2B5EF4-FFF2-40B4-BE49-F238E27FC236}">
                <a16:creationId xmlns:a16="http://schemas.microsoft.com/office/drawing/2014/main" id="{594C6441-3C1C-47BE-A4D7-DF8B5DE4BC4D}"/>
              </a:ext>
            </a:extLst>
          </p:cNvPr>
          <p:cNvSpPr>
            <a:spLocks noChangeArrowheads="1"/>
          </p:cNvSpPr>
          <p:nvPr/>
        </p:nvSpPr>
        <p:spPr bwMode="auto">
          <a:xfrm>
            <a:off x="5360392" y="4372879"/>
            <a:ext cx="23538" cy="768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fr-FR"/>
          </a:p>
        </p:txBody>
      </p:sp>
      <p:sp>
        <p:nvSpPr>
          <p:cNvPr id="2133" name="AutoShape 37">
            <a:extLst>
              <a:ext uri="{FF2B5EF4-FFF2-40B4-BE49-F238E27FC236}">
                <a16:creationId xmlns:a16="http://schemas.microsoft.com/office/drawing/2014/main" id="{E1F612BB-1E2C-41EF-B255-491F30A24959}"/>
              </a:ext>
            </a:extLst>
          </p:cNvPr>
          <p:cNvSpPr>
            <a:spLocks noChangeShapeType="1"/>
          </p:cNvSpPr>
          <p:nvPr/>
        </p:nvSpPr>
        <p:spPr bwMode="auto">
          <a:xfrm>
            <a:off x="2821430" y="4542379"/>
            <a:ext cx="0" cy="30442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34" name="AutoShape 36">
            <a:extLst>
              <a:ext uri="{FF2B5EF4-FFF2-40B4-BE49-F238E27FC236}">
                <a16:creationId xmlns:a16="http://schemas.microsoft.com/office/drawing/2014/main" id="{B5051A12-560C-4FF7-8973-57AC261FB152}"/>
              </a:ext>
            </a:extLst>
          </p:cNvPr>
          <p:cNvSpPr>
            <a:spLocks noChangeShapeType="1"/>
          </p:cNvSpPr>
          <p:nvPr/>
        </p:nvSpPr>
        <p:spPr bwMode="auto">
          <a:xfrm>
            <a:off x="3299452" y="4543949"/>
            <a:ext cx="0" cy="30442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35" name="AutoShape 35">
            <a:extLst>
              <a:ext uri="{FF2B5EF4-FFF2-40B4-BE49-F238E27FC236}">
                <a16:creationId xmlns:a16="http://schemas.microsoft.com/office/drawing/2014/main" id="{2A2D1F7C-3689-4749-BEF9-6246A2759269}"/>
              </a:ext>
            </a:extLst>
          </p:cNvPr>
          <p:cNvSpPr>
            <a:spLocks noChangeShapeType="1"/>
          </p:cNvSpPr>
          <p:nvPr/>
        </p:nvSpPr>
        <p:spPr bwMode="auto">
          <a:xfrm flipH="1">
            <a:off x="2821430" y="4848373"/>
            <a:ext cx="48331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36" name="Line 34">
            <a:extLst>
              <a:ext uri="{FF2B5EF4-FFF2-40B4-BE49-F238E27FC236}">
                <a16:creationId xmlns:a16="http://schemas.microsoft.com/office/drawing/2014/main" id="{E6EE70BC-023A-4FBD-A2E2-45E5BEA486C5}"/>
              </a:ext>
            </a:extLst>
          </p:cNvPr>
          <p:cNvSpPr>
            <a:spLocks noChangeShapeType="1"/>
          </p:cNvSpPr>
          <p:nvPr/>
        </p:nvSpPr>
        <p:spPr bwMode="auto">
          <a:xfrm flipH="1">
            <a:off x="3370049" y="4683579"/>
            <a:ext cx="938980" cy="0"/>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37" name="Line 33">
            <a:extLst>
              <a:ext uri="{FF2B5EF4-FFF2-40B4-BE49-F238E27FC236}">
                <a16:creationId xmlns:a16="http://schemas.microsoft.com/office/drawing/2014/main" id="{34DCBC45-DE2D-450F-8ED0-46C291BD4F2F}"/>
              </a:ext>
            </a:extLst>
          </p:cNvPr>
          <p:cNvSpPr>
            <a:spLocks noChangeShapeType="1"/>
          </p:cNvSpPr>
          <p:nvPr/>
        </p:nvSpPr>
        <p:spPr bwMode="auto">
          <a:xfrm flipH="1">
            <a:off x="3045824" y="4463483"/>
            <a:ext cx="2" cy="181875"/>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38" name="Line 32">
            <a:extLst>
              <a:ext uri="{FF2B5EF4-FFF2-40B4-BE49-F238E27FC236}">
                <a16:creationId xmlns:a16="http://schemas.microsoft.com/office/drawing/2014/main" id="{CE1321BE-BA32-4B69-8897-79664FA2D48A}"/>
              </a:ext>
            </a:extLst>
          </p:cNvPr>
          <p:cNvSpPr>
            <a:spLocks noChangeShapeType="1"/>
          </p:cNvSpPr>
          <p:nvPr/>
        </p:nvSpPr>
        <p:spPr bwMode="auto">
          <a:xfrm flipH="1" flipV="1">
            <a:off x="4006175" y="4146914"/>
            <a:ext cx="302855" cy="3138"/>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39" name="Rectangle 31">
            <a:extLst>
              <a:ext uri="{FF2B5EF4-FFF2-40B4-BE49-F238E27FC236}">
                <a16:creationId xmlns:a16="http://schemas.microsoft.com/office/drawing/2014/main" id="{CC8B881D-115B-4C85-97E2-6214F56EDBCF}"/>
              </a:ext>
            </a:extLst>
          </p:cNvPr>
          <p:cNvSpPr>
            <a:spLocks noChangeArrowheads="1"/>
          </p:cNvSpPr>
          <p:nvPr/>
        </p:nvSpPr>
        <p:spPr bwMode="auto">
          <a:xfrm>
            <a:off x="4309030" y="3781291"/>
            <a:ext cx="312271" cy="445653"/>
          </a:xfrm>
          <a:prstGeom prst="rect">
            <a:avLst/>
          </a:prstGeom>
          <a:solidFill>
            <a:srgbClr val="FFFFFF"/>
          </a:solidFill>
          <a:ln w="19050">
            <a:solidFill>
              <a:srgbClr val="000000"/>
            </a:solidFill>
            <a:miter lim="800000"/>
            <a:headEnd/>
            <a:tailEnd/>
          </a:ln>
        </p:spPr>
        <p:txBody>
          <a:bodyPr vert="horz" wrap="square" lIns="76200" tIns="38100" rIns="76200" bIns="38100" numCol="1" anchor="t" anchorCtr="0" compatLnSpc="1">
            <a:prstTxWarp prst="textNoShape">
              <a:avLst/>
            </a:prstTxWarp>
          </a:bodyPr>
          <a:lstStyle/>
          <a:p>
            <a:endParaRPr lang="fr-FR"/>
          </a:p>
        </p:txBody>
      </p:sp>
      <p:sp>
        <p:nvSpPr>
          <p:cNvPr id="2140" name="Line 30">
            <a:extLst>
              <a:ext uri="{FF2B5EF4-FFF2-40B4-BE49-F238E27FC236}">
                <a16:creationId xmlns:a16="http://schemas.microsoft.com/office/drawing/2014/main" id="{753590F8-3B83-4EF4-8738-26FEB0BED351}"/>
              </a:ext>
            </a:extLst>
          </p:cNvPr>
          <p:cNvSpPr>
            <a:spLocks noChangeShapeType="1"/>
          </p:cNvSpPr>
          <p:nvPr/>
        </p:nvSpPr>
        <p:spPr bwMode="auto">
          <a:xfrm flipH="1">
            <a:off x="4465949" y="3779722"/>
            <a:ext cx="0" cy="4487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41" name="Rectangle 29">
            <a:extLst>
              <a:ext uri="{FF2B5EF4-FFF2-40B4-BE49-F238E27FC236}">
                <a16:creationId xmlns:a16="http://schemas.microsoft.com/office/drawing/2014/main" id="{34A33CD9-E505-479E-9052-9CD6F633E10C}"/>
              </a:ext>
            </a:extLst>
          </p:cNvPr>
          <p:cNvSpPr>
            <a:spLocks noChangeArrowheads="1"/>
          </p:cNvSpPr>
          <p:nvPr/>
        </p:nvSpPr>
        <p:spPr bwMode="auto">
          <a:xfrm>
            <a:off x="4309030" y="4308542"/>
            <a:ext cx="312271" cy="447221"/>
          </a:xfrm>
          <a:prstGeom prst="rect">
            <a:avLst/>
          </a:prstGeom>
          <a:solidFill>
            <a:srgbClr val="FFFFFF"/>
          </a:solidFill>
          <a:ln w="19050">
            <a:solidFill>
              <a:srgbClr val="000000"/>
            </a:solidFill>
            <a:miter lim="800000"/>
            <a:headEnd/>
            <a:tailEnd/>
          </a:ln>
        </p:spPr>
        <p:txBody>
          <a:bodyPr vert="horz" wrap="square" lIns="76200" tIns="38100" rIns="76200" bIns="38100" numCol="1" anchor="t" anchorCtr="0" compatLnSpc="1">
            <a:prstTxWarp prst="textNoShape">
              <a:avLst/>
            </a:prstTxWarp>
          </a:bodyPr>
          <a:lstStyle/>
          <a:p>
            <a:endParaRPr lang="fr-FR"/>
          </a:p>
        </p:txBody>
      </p:sp>
      <p:sp>
        <p:nvSpPr>
          <p:cNvPr id="2142" name="Line 28">
            <a:extLst>
              <a:ext uri="{FF2B5EF4-FFF2-40B4-BE49-F238E27FC236}">
                <a16:creationId xmlns:a16="http://schemas.microsoft.com/office/drawing/2014/main" id="{F84C1E5B-91AA-49BC-8F37-EED382469616}"/>
              </a:ext>
            </a:extLst>
          </p:cNvPr>
          <p:cNvSpPr>
            <a:spLocks noChangeShapeType="1"/>
          </p:cNvSpPr>
          <p:nvPr/>
        </p:nvSpPr>
        <p:spPr bwMode="auto">
          <a:xfrm flipH="1">
            <a:off x="4465949" y="4306972"/>
            <a:ext cx="0" cy="4487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43" name="Line 27">
            <a:extLst>
              <a:ext uri="{FF2B5EF4-FFF2-40B4-BE49-F238E27FC236}">
                <a16:creationId xmlns:a16="http://schemas.microsoft.com/office/drawing/2014/main" id="{4A4E7089-1DBE-4AF2-99E0-98ABF800943D}"/>
              </a:ext>
            </a:extLst>
          </p:cNvPr>
          <p:cNvSpPr>
            <a:spLocks noChangeShapeType="1"/>
          </p:cNvSpPr>
          <p:nvPr/>
        </p:nvSpPr>
        <p:spPr bwMode="auto">
          <a:xfrm>
            <a:off x="3905746" y="4404263"/>
            <a:ext cx="403282" cy="0"/>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44" name="Line 26">
            <a:extLst>
              <a:ext uri="{FF2B5EF4-FFF2-40B4-BE49-F238E27FC236}">
                <a16:creationId xmlns:a16="http://schemas.microsoft.com/office/drawing/2014/main" id="{AAE0CE92-74CB-4C7D-AAC6-35DB18789122}"/>
              </a:ext>
            </a:extLst>
          </p:cNvPr>
          <p:cNvSpPr>
            <a:spLocks noChangeShapeType="1"/>
          </p:cNvSpPr>
          <p:nvPr/>
        </p:nvSpPr>
        <p:spPr bwMode="auto">
          <a:xfrm>
            <a:off x="4127003" y="4150053"/>
            <a:ext cx="125536" cy="0"/>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45" name="Line 25">
            <a:extLst>
              <a:ext uri="{FF2B5EF4-FFF2-40B4-BE49-F238E27FC236}">
                <a16:creationId xmlns:a16="http://schemas.microsoft.com/office/drawing/2014/main" id="{9E37B40D-1231-4916-8934-B48203D9D26C}"/>
              </a:ext>
            </a:extLst>
          </p:cNvPr>
          <p:cNvSpPr>
            <a:spLocks noChangeShapeType="1"/>
          </p:cNvSpPr>
          <p:nvPr/>
        </p:nvSpPr>
        <p:spPr bwMode="auto">
          <a:xfrm>
            <a:off x="4112880" y="4685149"/>
            <a:ext cx="125536" cy="0"/>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48" name="Line 22">
            <a:extLst>
              <a:ext uri="{FF2B5EF4-FFF2-40B4-BE49-F238E27FC236}">
                <a16:creationId xmlns:a16="http://schemas.microsoft.com/office/drawing/2014/main" id="{602D37BC-5A89-413E-A4BD-D48B220A706E}"/>
              </a:ext>
            </a:extLst>
          </p:cNvPr>
          <p:cNvSpPr>
            <a:spLocks noChangeShapeType="1"/>
          </p:cNvSpPr>
          <p:nvPr/>
        </p:nvSpPr>
        <p:spPr bwMode="auto">
          <a:xfrm flipH="1">
            <a:off x="4150541" y="4407401"/>
            <a:ext cx="127104" cy="0"/>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49" name="Line 21">
            <a:extLst>
              <a:ext uri="{FF2B5EF4-FFF2-40B4-BE49-F238E27FC236}">
                <a16:creationId xmlns:a16="http://schemas.microsoft.com/office/drawing/2014/main" id="{15FD6286-A46F-4C28-9F4E-1D91BFE93C7B}"/>
              </a:ext>
            </a:extLst>
          </p:cNvPr>
          <p:cNvSpPr>
            <a:spLocks noChangeShapeType="1"/>
          </p:cNvSpPr>
          <p:nvPr/>
        </p:nvSpPr>
        <p:spPr bwMode="auto">
          <a:xfrm rot="5400000" flipH="1">
            <a:off x="2990904" y="4554958"/>
            <a:ext cx="109844" cy="0"/>
          </a:xfrm>
          <a:prstGeom prst="line">
            <a:avLst/>
          </a:prstGeom>
          <a:noFill/>
          <a:ln w="12700">
            <a:solidFill>
              <a:srgbClr val="2F5496"/>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50" name="AutoShape 20">
            <a:extLst>
              <a:ext uri="{FF2B5EF4-FFF2-40B4-BE49-F238E27FC236}">
                <a16:creationId xmlns:a16="http://schemas.microsoft.com/office/drawing/2014/main" id="{F106E332-DB36-4DE0-B9AB-1C6904EFE6CF}"/>
              </a:ext>
            </a:extLst>
          </p:cNvPr>
          <p:cNvSpPr>
            <a:spLocks noChangeArrowheads="1"/>
          </p:cNvSpPr>
          <p:nvPr/>
        </p:nvSpPr>
        <p:spPr bwMode="auto">
          <a:xfrm>
            <a:off x="4354537" y="3903688"/>
            <a:ext cx="61198" cy="78460"/>
          </a:xfrm>
          <a:prstGeom prst="upArrow">
            <a:avLst>
              <a:gd name="adj1" fmla="val 50000"/>
              <a:gd name="adj2" fmla="val 32052"/>
            </a:avLst>
          </a:prstGeom>
          <a:solidFill>
            <a:srgbClr val="2E74B5"/>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2151" name="AutoShape 19">
            <a:extLst>
              <a:ext uri="{FF2B5EF4-FFF2-40B4-BE49-F238E27FC236}">
                <a16:creationId xmlns:a16="http://schemas.microsoft.com/office/drawing/2014/main" id="{EA816E97-64B2-44D7-85AD-780F14D469A8}"/>
              </a:ext>
            </a:extLst>
          </p:cNvPr>
          <p:cNvSpPr>
            <a:spLocks noChangeArrowheads="1"/>
          </p:cNvSpPr>
          <p:nvPr/>
        </p:nvSpPr>
        <p:spPr bwMode="auto">
          <a:xfrm>
            <a:off x="4356106" y="4011963"/>
            <a:ext cx="61199" cy="78460"/>
          </a:xfrm>
          <a:prstGeom prst="upArrow">
            <a:avLst>
              <a:gd name="adj1" fmla="val 50000"/>
              <a:gd name="adj2" fmla="val 32051"/>
            </a:avLst>
          </a:prstGeom>
          <a:solidFill>
            <a:srgbClr val="2E74B5"/>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2152" name="AutoShape 18">
            <a:extLst>
              <a:ext uri="{FF2B5EF4-FFF2-40B4-BE49-F238E27FC236}">
                <a16:creationId xmlns:a16="http://schemas.microsoft.com/office/drawing/2014/main" id="{7C88AEE9-A593-4837-B53B-0691160A3C3A}"/>
              </a:ext>
            </a:extLst>
          </p:cNvPr>
          <p:cNvSpPr>
            <a:spLocks noChangeArrowheads="1"/>
          </p:cNvSpPr>
          <p:nvPr/>
        </p:nvSpPr>
        <p:spPr bwMode="auto">
          <a:xfrm>
            <a:off x="4356106" y="4441923"/>
            <a:ext cx="61199" cy="78460"/>
          </a:xfrm>
          <a:prstGeom prst="upArrow">
            <a:avLst>
              <a:gd name="adj1" fmla="val 50000"/>
              <a:gd name="adj2" fmla="val 32051"/>
            </a:avLst>
          </a:prstGeom>
          <a:solidFill>
            <a:srgbClr val="2E74B5"/>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2153" name="AutoShape 17">
            <a:extLst>
              <a:ext uri="{FF2B5EF4-FFF2-40B4-BE49-F238E27FC236}">
                <a16:creationId xmlns:a16="http://schemas.microsoft.com/office/drawing/2014/main" id="{AF9C7CC7-8B4A-41E3-9F5A-671F0EB1BDE9}"/>
              </a:ext>
            </a:extLst>
          </p:cNvPr>
          <p:cNvSpPr>
            <a:spLocks noChangeArrowheads="1"/>
          </p:cNvSpPr>
          <p:nvPr/>
        </p:nvSpPr>
        <p:spPr bwMode="auto">
          <a:xfrm>
            <a:off x="4357675" y="4550198"/>
            <a:ext cx="61198" cy="78460"/>
          </a:xfrm>
          <a:prstGeom prst="upArrow">
            <a:avLst>
              <a:gd name="adj1" fmla="val 50000"/>
              <a:gd name="adj2" fmla="val 32052"/>
            </a:avLst>
          </a:prstGeom>
          <a:solidFill>
            <a:srgbClr val="2E74B5"/>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2154" name="AutoShape 16">
            <a:extLst>
              <a:ext uri="{FF2B5EF4-FFF2-40B4-BE49-F238E27FC236}">
                <a16:creationId xmlns:a16="http://schemas.microsoft.com/office/drawing/2014/main" id="{FFAEB9BD-6074-47C3-9C65-D83BC6A98945}"/>
              </a:ext>
            </a:extLst>
          </p:cNvPr>
          <p:cNvSpPr>
            <a:spLocks noChangeArrowheads="1"/>
          </p:cNvSpPr>
          <p:nvPr/>
        </p:nvSpPr>
        <p:spPr bwMode="auto">
          <a:xfrm flipV="1">
            <a:off x="4516164" y="3905258"/>
            <a:ext cx="61199" cy="78460"/>
          </a:xfrm>
          <a:prstGeom prst="upArrow">
            <a:avLst>
              <a:gd name="adj1" fmla="val 50000"/>
              <a:gd name="adj2" fmla="val 32051"/>
            </a:avLst>
          </a:prstGeom>
          <a:solidFill>
            <a:srgbClr val="FF0000"/>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2155" name="AutoShape 15">
            <a:extLst>
              <a:ext uri="{FF2B5EF4-FFF2-40B4-BE49-F238E27FC236}">
                <a16:creationId xmlns:a16="http://schemas.microsoft.com/office/drawing/2014/main" id="{D6459D70-D1B7-4A30-878D-58D1FACC8750}"/>
              </a:ext>
            </a:extLst>
          </p:cNvPr>
          <p:cNvSpPr>
            <a:spLocks noChangeArrowheads="1"/>
          </p:cNvSpPr>
          <p:nvPr/>
        </p:nvSpPr>
        <p:spPr bwMode="auto">
          <a:xfrm flipV="1">
            <a:off x="4517734" y="4013533"/>
            <a:ext cx="61198" cy="78460"/>
          </a:xfrm>
          <a:prstGeom prst="upArrow">
            <a:avLst>
              <a:gd name="adj1" fmla="val 50000"/>
              <a:gd name="adj2" fmla="val 32052"/>
            </a:avLst>
          </a:prstGeom>
          <a:solidFill>
            <a:srgbClr val="FF0000"/>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2156" name="AutoShape 14">
            <a:extLst>
              <a:ext uri="{FF2B5EF4-FFF2-40B4-BE49-F238E27FC236}">
                <a16:creationId xmlns:a16="http://schemas.microsoft.com/office/drawing/2014/main" id="{2E29FC6C-B40F-424D-8D01-458D775DBF49}"/>
              </a:ext>
            </a:extLst>
          </p:cNvPr>
          <p:cNvSpPr>
            <a:spLocks noChangeArrowheads="1"/>
          </p:cNvSpPr>
          <p:nvPr/>
        </p:nvSpPr>
        <p:spPr bwMode="auto">
          <a:xfrm flipV="1">
            <a:off x="4516164" y="4438784"/>
            <a:ext cx="61199" cy="78460"/>
          </a:xfrm>
          <a:prstGeom prst="upArrow">
            <a:avLst>
              <a:gd name="adj1" fmla="val 50000"/>
              <a:gd name="adj2" fmla="val 32051"/>
            </a:avLst>
          </a:prstGeom>
          <a:solidFill>
            <a:srgbClr val="FF0000"/>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2157" name="AutoShape 13">
            <a:extLst>
              <a:ext uri="{FF2B5EF4-FFF2-40B4-BE49-F238E27FC236}">
                <a16:creationId xmlns:a16="http://schemas.microsoft.com/office/drawing/2014/main" id="{98471C82-C992-4EA0-B31B-E676A10AAC6C}"/>
              </a:ext>
            </a:extLst>
          </p:cNvPr>
          <p:cNvSpPr>
            <a:spLocks noChangeArrowheads="1"/>
          </p:cNvSpPr>
          <p:nvPr/>
        </p:nvSpPr>
        <p:spPr bwMode="auto">
          <a:xfrm flipV="1">
            <a:off x="4517734" y="4547060"/>
            <a:ext cx="61198" cy="78460"/>
          </a:xfrm>
          <a:prstGeom prst="upArrow">
            <a:avLst>
              <a:gd name="adj1" fmla="val 50000"/>
              <a:gd name="adj2" fmla="val 32052"/>
            </a:avLst>
          </a:prstGeom>
          <a:solidFill>
            <a:srgbClr val="FF0000"/>
          </a:solidFill>
          <a:ln w="9525">
            <a:solidFill>
              <a:srgbClr val="000000"/>
            </a:solidFill>
            <a:miter lim="800000"/>
            <a:headEnd/>
            <a:tailEnd/>
          </a:ln>
        </p:spPr>
        <p:txBody>
          <a:bodyPr vert="eaVert" wrap="square" lIns="76200" tIns="38100" rIns="76200" bIns="38100" numCol="1" anchor="t" anchorCtr="0" compatLnSpc="1">
            <a:prstTxWarp prst="textNoShape">
              <a:avLst/>
            </a:prstTxWarp>
          </a:bodyPr>
          <a:lstStyle/>
          <a:p>
            <a:endParaRPr lang="fr-FR"/>
          </a:p>
        </p:txBody>
      </p:sp>
      <p:sp>
        <p:nvSpPr>
          <p:cNvPr id="2158" name="Text Box 12">
            <a:extLst>
              <a:ext uri="{FF2B5EF4-FFF2-40B4-BE49-F238E27FC236}">
                <a16:creationId xmlns:a16="http://schemas.microsoft.com/office/drawing/2014/main" id="{31A69BBD-FF06-4D9C-A85C-1A83063FD888}"/>
              </a:ext>
            </a:extLst>
          </p:cNvPr>
          <p:cNvSpPr txBox="1">
            <a:spLocks noChangeArrowheads="1"/>
          </p:cNvSpPr>
          <p:nvPr/>
        </p:nvSpPr>
        <p:spPr bwMode="auto">
          <a:xfrm>
            <a:off x="3080349" y="4474468"/>
            <a:ext cx="266763" cy="10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sp>
        <p:nvSpPr>
          <p:cNvPr id="2159" name="Text Box 11">
            <a:extLst>
              <a:ext uri="{FF2B5EF4-FFF2-40B4-BE49-F238E27FC236}">
                <a16:creationId xmlns:a16="http://schemas.microsoft.com/office/drawing/2014/main" id="{76351779-1E46-4DFC-9CD4-B73C7DA1A657}"/>
              </a:ext>
            </a:extLst>
          </p:cNvPr>
          <p:cNvSpPr txBox="1">
            <a:spLocks noChangeArrowheads="1"/>
          </p:cNvSpPr>
          <p:nvPr/>
        </p:nvSpPr>
        <p:spPr bwMode="auto">
          <a:xfrm>
            <a:off x="4007744" y="4419954"/>
            <a:ext cx="266763" cy="10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sp>
        <p:nvSpPr>
          <p:cNvPr id="2160" name="Text Box 10">
            <a:extLst>
              <a:ext uri="{FF2B5EF4-FFF2-40B4-BE49-F238E27FC236}">
                <a16:creationId xmlns:a16="http://schemas.microsoft.com/office/drawing/2014/main" id="{146690DA-4FA4-4832-8925-BAF976FD2CED}"/>
              </a:ext>
            </a:extLst>
          </p:cNvPr>
          <p:cNvSpPr txBox="1">
            <a:spLocks noChangeArrowheads="1"/>
          </p:cNvSpPr>
          <p:nvPr/>
        </p:nvSpPr>
        <p:spPr bwMode="auto">
          <a:xfrm>
            <a:off x="4025005" y="3881720"/>
            <a:ext cx="266763" cy="10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FR"/>
          </a:p>
        </p:txBody>
      </p:sp>
      <p:sp>
        <p:nvSpPr>
          <p:cNvPr id="2162" name="Text Box 8">
            <a:extLst>
              <a:ext uri="{FF2B5EF4-FFF2-40B4-BE49-F238E27FC236}">
                <a16:creationId xmlns:a16="http://schemas.microsoft.com/office/drawing/2014/main" id="{562BF0D8-5C18-44A5-A882-022A9D34BCD4}"/>
              </a:ext>
            </a:extLst>
          </p:cNvPr>
          <p:cNvSpPr txBox="1">
            <a:spLocks noChangeArrowheads="1"/>
          </p:cNvSpPr>
          <p:nvPr/>
        </p:nvSpPr>
        <p:spPr bwMode="auto">
          <a:xfrm>
            <a:off x="6018591" y="3688525"/>
            <a:ext cx="349932" cy="120000"/>
          </a:xfrm>
          <a:prstGeom prst="rect">
            <a:avLst/>
          </a:prstGeom>
          <a:solidFill>
            <a:srgbClr val="C0C0C0"/>
          </a:solidFill>
          <a:ln w="9525">
            <a:solidFill>
              <a:srgbClr val="3366FF"/>
            </a:solidFill>
            <a:miter lim="800000"/>
            <a:headEnd/>
            <a:tailEnd/>
          </a:ln>
        </p:spPr>
        <p:txBody>
          <a:bodyPr vert="horz" wrap="square" lIns="0" tIns="0" rIns="0" bIns="0" numCol="1" anchor="t" anchorCtr="0" compatLnSpc="1">
            <a:prstTxWarp prst="textNoShape">
              <a:avLst/>
            </a:prstTxWarp>
          </a:bodyPr>
          <a:lstStyle/>
          <a:p>
            <a:pPr algn="ctr" defTabSz="761970"/>
            <a:r>
              <a:rPr lang="en" altLang="fr-FR" sz="833" dirty="0">
                <a:solidFill>
                  <a:srgbClr val="3366FF"/>
                </a:solidFill>
                <a:latin typeface="New York"/>
                <a:ea typeface="Times New Roman" panose="02020603050405020304" pitchFamily="18" charset="0"/>
                <a:cs typeface="Times New Roman" panose="02020603050405020304" pitchFamily="18" charset="0"/>
              </a:rPr>
              <a:t>27.5°C</a:t>
            </a:r>
            <a:endParaRPr lang="fr-FR" altLang="fr-FR" sz="833" dirty="0"/>
          </a:p>
        </p:txBody>
      </p:sp>
      <p:sp>
        <p:nvSpPr>
          <p:cNvPr id="2164" name="Text Box 6">
            <a:extLst>
              <a:ext uri="{FF2B5EF4-FFF2-40B4-BE49-F238E27FC236}">
                <a16:creationId xmlns:a16="http://schemas.microsoft.com/office/drawing/2014/main" id="{B175A5AC-45C5-418B-A6E0-67D8C22CF957}"/>
              </a:ext>
            </a:extLst>
          </p:cNvPr>
          <p:cNvSpPr txBox="1">
            <a:spLocks noChangeArrowheads="1"/>
          </p:cNvSpPr>
          <p:nvPr/>
        </p:nvSpPr>
        <p:spPr bwMode="auto">
          <a:xfrm>
            <a:off x="6016934" y="4506077"/>
            <a:ext cx="349932" cy="120000"/>
          </a:xfrm>
          <a:prstGeom prst="rect">
            <a:avLst/>
          </a:prstGeom>
          <a:solidFill>
            <a:srgbClr val="C0C0C0"/>
          </a:solidFill>
          <a:ln w="9525">
            <a:solidFill>
              <a:srgbClr val="3366FF"/>
            </a:solidFill>
            <a:miter lim="800000"/>
            <a:headEnd/>
            <a:tailEnd/>
          </a:ln>
        </p:spPr>
        <p:txBody>
          <a:bodyPr vert="horz" wrap="square" lIns="0" tIns="0" rIns="0" bIns="0" numCol="1" anchor="t" anchorCtr="0" compatLnSpc="1">
            <a:prstTxWarp prst="textNoShape">
              <a:avLst/>
            </a:prstTxWarp>
          </a:bodyPr>
          <a:lstStyle/>
          <a:p>
            <a:pPr algn="ctr" defTabSz="761970"/>
            <a:r>
              <a:rPr lang="en" altLang="fr-FR" sz="833" dirty="0">
                <a:solidFill>
                  <a:srgbClr val="3366FF"/>
                </a:solidFill>
                <a:latin typeface="New York"/>
                <a:ea typeface="Times New Roman" panose="02020603050405020304" pitchFamily="18" charset="0"/>
                <a:cs typeface="Times New Roman" panose="02020603050405020304" pitchFamily="18" charset="0"/>
              </a:rPr>
              <a:t>23°C</a:t>
            </a:r>
            <a:endParaRPr lang="fr-FR" altLang="fr-FR" sz="833" dirty="0"/>
          </a:p>
        </p:txBody>
      </p:sp>
      <p:sp>
        <p:nvSpPr>
          <p:cNvPr id="2165" name="Line 5">
            <a:extLst>
              <a:ext uri="{FF2B5EF4-FFF2-40B4-BE49-F238E27FC236}">
                <a16:creationId xmlns:a16="http://schemas.microsoft.com/office/drawing/2014/main" id="{46A4086A-171A-45EF-A897-A61127A6CABA}"/>
              </a:ext>
            </a:extLst>
          </p:cNvPr>
          <p:cNvSpPr>
            <a:spLocks noChangeShapeType="1"/>
          </p:cNvSpPr>
          <p:nvPr/>
        </p:nvSpPr>
        <p:spPr bwMode="auto">
          <a:xfrm flipV="1">
            <a:off x="3616725" y="4620812"/>
            <a:ext cx="0" cy="5335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66" name="Text Box 4">
            <a:extLst>
              <a:ext uri="{FF2B5EF4-FFF2-40B4-BE49-F238E27FC236}">
                <a16:creationId xmlns:a16="http://schemas.microsoft.com/office/drawing/2014/main" id="{7B3670D9-F094-4250-A52E-08AD35818116}"/>
              </a:ext>
            </a:extLst>
          </p:cNvPr>
          <p:cNvSpPr txBox="1">
            <a:spLocks noChangeArrowheads="1"/>
          </p:cNvSpPr>
          <p:nvPr/>
        </p:nvSpPr>
        <p:spPr bwMode="auto">
          <a:xfrm>
            <a:off x="3437837" y="4521952"/>
            <a:ext cx="349932" cy="120000"/>
          </a:xfrm>
          <a:prstGeom prst="rect">
            <a:avLst/>
          </a:prstGeom>
          <a:solidFill>
            <a:srgbClr val="C0C0C0"/>
          </a:solidFill>
          <a:ln w="9525">
            <a:solidFill>
              <a:srgbClr val="3366FF"/>
            </a:solidFill>
            <a:miter lim="800000"/>
            <a:headEnd/>
            <a:tailEnd/>
          </a:ln>
        </p:spPr>
        <p:txBody>
          <a:bodyPr vert="horz" wrap="square" lIns="0" tIns="0" rIns="0" bIns="0" numCol="1" anchor="t" anchorCtr="0" compatLnSpc="1">
            <a:prstTxWarp prst="textNoShape">
              <a:avLst/>
            </a:prstTxWarp>
          </a:bodyPr>
          <a:lstStyle/>
          <a:p>
            <a:pPr algn="ctr" defTabSz="761970"/>
            <a:r>
              <a:rPr lang="en" altLang="fr-FR" sz="833" dirty="0">
                <a:solidFill>
                  <a:srgbClr val="3366FF"/>
                </a:solidFill>
                <a:latin typeface="New York"/>
                <a:ea typeface="Times New Roman" panose="02020603050405020304" pitchFamily="18" charset="0"/>
                <a:cs typeface="Times New Roman" panose="02020603050405020304" pitchFamily="18" charset="0"/>
              </a:rPr>
              <a:t>5°C</a:t>
            </a:r>
            <a:endParaRPr lang="fr-FR" altLang="fr-FR" sz="833" dirty="0"/>
          </a:p>
        </p:txBody>
      </p:sp>
      <p:sp>
        <p:nvSpPr>
          <p:cNvPr id="2167" name="Line 3">
            <a:extLst>
              <a:ext uri="{FF2B5EF4-FFF2-40B4-BE49-F238E27FC236}">
                <a16:creationId xmlns:a16="http://schemas.microsoft.com/office/drawing/2014/main" id="{E3198C5D-CE26-4EE7-9A2B-55BEB4B51F58}"/>
              </a:ext>
            </a:extLst>
          </p:cNvPr>
          <p:cNvSpPr>
            <a:spLocks noChangeShapeType="1"/>
          </p:cNvSpPr>
          <p:nvPr/>
        </p:nvSpPr>
        <p:spPr bwMode="auto">
          <a:xfrm flipV="1">
            <a:off x="3626141" y="3782419"/>
            <a:ext cx="0" cy="900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68" name="Text Box 2">
            <a:extLst>
              <a:ext uri="{FF2B5EF4-FFF2-40B4-BE49-F238E27FC236}">
                <a16:creationId xmlns:a16="http://schemas.microsoft.com/office/drawing/2014/main" id="{80E12D46-CF1F-4669-9ED6-5D9EE78D0A60}"/>
              </a:ext>
            </a:extLst>
          </p:cNvPr>
          <p:cNvSpPr txBox="1">
            <a:spLocks noChangeArrowheads="1"/>
          </p:cNvSpPr>
          <p:nvPr/>
        </p:nvSpPr>
        <p:spPr bwMode="auto">
          <a:xfrm>
            <a:off x="3451175" y="3646782"/>
            <a:ext cx="349932" cy="120000"/>
          </a:xfrm>
          <a:prstGeom prst="rect">
            <a:avLst/>
          </a:prstGeom>
          <a:solidFill>
            <a:srgbClr val="C0C0C0"/>
          </a:solidFill>
          <a:ln w="9525">
            <a:solidFill>
              <a:srgbClr val="3366FF"/>
            </a:solidFill>
            <a:miter lim="800000"/>
            <a:headEnd/>
            <a:tailEnd/>
          </a:ln>
        </p:spPr>
        <p:txBody>
          <a:bodyPr vert="horz" wrap="square" lIns="0" tIns="0" rIns="0" bIns="0" numCol="1" anchor="t" anchorCtr="0" compatLnSpc="1">
            <a:prstTxWarp prst="textNoShape">
              <a:avLst/>
            </a:prstTxWarp>
          </a:bodyPr>
          <a:lstStyle/>
          <a:p>
            <a:pPr algn="ctr" defTabSz="761970"/>
            <a:r>
              <a:rPr lang="en" altLang="fr-FR" sz="833" dirty="0">
                <a:solidFill>
                  <a:srgbClr val="3366FF"/>
                </a:solidFill>
                <a:latin typeface="New York"/>
                <a:ea typeface="Times New Roman" panose="02020603050405020304" pitchFamily="18" charset="0"/>
                <a:cs typeface="Times New Roman" panose="02020603050405020304" pitchFamily="18" charset="0"/>
              </a:rPr>
              <a:t>20°C</a:t>
            </a:r>
            <a:endParaRPr lang="fr-FR" altLang="fr-FR" sz="833" dirty="0"/>
          </a:p>
        </p:txBody>
      </p:sp>
      <p:sp>
        <p:nvSpPr>
          <p:cNvPr id="2170" name="Rectangle 85">
            <a:extLst>
              <a:ext uri="{FF2B5EF4-FFF2-40B4-BE49-F238E27FC236}">
                <a16:creationId xmlns:a16="http://schemas.microsoft.com/office/drawing/2014/main" id="{D2F59CCF-18C9-42D9-A0CE-A9C5FCC410E9}"/>
              </a:ext>
            </a:extLst>
          </p:cNvPr>
          <p:cNvSpPr>
            <a:spLocks noChangeArrowheads="1"/>
          </p:cNvSpPr>
          <p:nvPr/>
        </p:nvSpPr>
        <p:spPr bwMode="auto">
          <a:xfrm>
            <a:off x="961292" y="1725096"/>
            <a:ext cx="153953"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6200" tIns="38100" rIns="76200" bIns="38100" numCol="1" anchor="ctr" anchorCtr="0" compatLnSpc="1">
            <a:prstTxWarp prst="textNoShape">
              <a:avLst/>
            </a:prstTxWarp>
            <a:spAutoFit/>
          </a:bodyPr>
          <a:lstStyle/>
          <a:p>
            <a:endParaRPr lang="fr-FR"/>
          </a:p>
        </p:txBody>
      </p:sp>
      <p:sp>
        <p:nvSpPr>
          <p:cNvPr id="2171" name="Rectangle 99">
            <a:extLst>
              <a:ext uri="{FF2B5EF4-FFF2-40B4-BE49-F238E27FC236}">
                <a16:creationId xmlns:a16="http://schemas.microsoft.com/office/drawing/2014/main" id="{3BB9550B-C289-46DA-81CE-F7FB8528D421}"/>
              </a:ext>
            </a:extLst>
          </p:cNvPr>
          <p:cNvSpPr>
            <a:spLocks noChangeArrowheads="1"/>
          </p:cNvSpPr>
          <p:nvPr/>
        </p:nvSpPr>
        <p:spPr bwMode="auto">
          <a:xfrm>
            <a:off x="995688" y="1915597"/>
            <a:ext cx="153953"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6200" tIns="38100" rIns="76200" bIns="38100" numCol="1" anchor="ctr" anchorCtr="0" compatLnSpc="1">
            <a:prstTxWarp prst="textNoShape">
              <a:avLst/>
            </a:prstTxWarp>
            <a:spAutoFit/>
          </a:bodyPr>
          <a:lstStyle/>
          <a:p>
            <a:endParaRPr lang="fr-FR"/>
          </a:p>
        </p:txBody>
      </p:sp>
      <p:sp>
        <p:nvSpPr>
          <p:cNvPr id="102" name="Line 58">
            <a:extLst>
              <a:ext uri="{FF2B5EF4-FFF2-40B4-BE49-F238E27FC236}">
                <a16:creationId xmlns:a16="http://schemas.microsoft.com/office/drawing/2014/main" id="{39175255-9506-49D6-9210-C5B0164100DE}"/>
              </a:ext>
            </a:extLst>
          </p:cNvPr>
          <p:cNvSpPr>
            <a:spLocks noChangeShapeType="1"/>
          </p:cNvSpPr>
          <p:nvPr/>
        </p:nvSpPr>
        <p:spPr bwMode="auto">
          <a:xfrm>
            <a:off x="6537976" y="4680514"/>
            <a:ext cx="125536" cy="0"/>
          </a:xfrm>
          <a:prstGeom prst="line">
            <a:avLst/>
          </a:prstGeom>
          <a:noFill/>
          <a:ln w="12700">
            <a:solidFill>
              <a:srgbClr val="FF33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05" name="Line 64">
            <a:extLst>
              <a:ext uri="{FF2B5EF4-FFF2-40B4-BE49-F238E27FC236}">
                <a16:creationId xmlns:a16="http://schemas.microsoft.com/office/drawing/2014/main" id="{752F46A3-4451-47DE-965D-7E701C64F60A}"/>
              </a:ext>
            </a:extLst>
          </p:cNvPr>
          <p:cNvSpPr>
            <a:spLocks noChangeShapeType="1"/>
          </p:cNvSpPr>
          <p:nvPr/>
        </p:nvSpPr>
        <p:spPr bwMode="auto">
          <a:xfrm flipH="1">
            <a:off x="4709176" y="3859751"/>
            <a:ext cx="127106" cy="0"/>
          </a:xfrm>
          <a:prstGeom prst="line">
            <a:avLst/>
          </a:prstGeom>
          <a:noFill/>
          <a:ln w="12700">
            <a:solidFill>
              <a:srgbClr val="FF00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06" name="Line 64">
            <a:extLst>
              <a:ext uri="{FF2B5EF4-FFF2-40B4-BE49-F238E27FC236}">
                <a16:creationId xmlns:a16="http://schemas.microsoft.com/office/drawing/2014/main" id="{CF049E4D-3A5F-4946-A291-40721A7FF1CE}"/>
              </a:ext>
            </a:extLst>
          </p:cNvPr>
          <p:cNvSpPr>
            <a:spLocks noChangeShapeType="1"/>
          </p:cNvSpPr>
          <p:nvPr/>
        </p:nvSpPr>
        <p:spPr bwMode="auto">
          <a:xfrm flipH="1">
            <a:off x="4709176" y="4407033"/>
            <a:ext cx="127106" cy="0"/>
          </a:xfrm>
          <a:prstGeom prst="line">
            <a:avLst/>
          </a:prstGeom>
          <a:noFill/>
          <a:ln w="12700">
            <a:solidFill>
              <a:srgbClr val="FF0000"/>
            </a:solidFill>
            <a:round/>
            <a:headEnd/>
            <a:tailEnd type="triangle" w="lg" len="lg"/>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10" name="ZoneTexte 109">
            <a:extLst>
              <a:ext uri="{FF2B5EF4-FFF2-40B4-BE49-F238E27FC236}">
                <a16:creationId xmlns:a16="http://schemas.microsoft.com/office/drawing/2014/main" id="{D0E575AB-AE0F-4FA9-B0F4-435C09E6D10D}"/>
              </a:ext>
            </a:extLst>
          </p:cNvPr>
          <p:cNvSpPr txBox="1"/>
          <p:nvPr/>
        </p:nvSpPr>
        <p:spPr>
          <a:xfrm>
            <a:off x="915902" y="3408459"/>
            <a:ext cx="1691643" cy="369332"/>
          </a:xfrm>
          <a:prstGeom prst="rect">
            <a:avLst/>
          </a:prstGeom>
          <a:noFill/>
        </p:spPr>
        <p:txBody>
          <a:bodyPr wrap="square" rtlCol="0">
            <a:spAutoFit/>
          </a:bodyPr>
          <a:lstStyle/>
          <a:p>
            <a:pPr algn="ctr"/>
            <a:r>
              <a:rPr lang="en" dirty="0"/>
              <a:t>Drac river</a:t>
            </a:r>
          </a:p>
        </p:txBody>
      </p:sp>
      <p:sp>
        <p:nvSpPr>
          <p:cNvPr id="111" name="Line 3">
            <a:extLst>
              <a:ext uri="{FF2B5EF4-FFF2-40B4-BE49-F238E27FC236}">
                <a16:creationId xmlns:a16="http://schemas.microsoft.com/office/drawing/2014/main" id="{E15034B3-FDFF-4A52-986B-5C14DA149F33}"/>
              </a:ext>
            </a:extLst>
          </p:cNvPr>
          <p:cNvSpPr>
            <a:spLocks noChangeShapeType="1"/>
          </p:cNvSpPr>
          <p:nvPr/>
        </p:nvSpPr>
        <p:spPr bwMode="auto">
          <a:xfrm flipV="1">
            <a:off x="6191832" y="4620739"/>
            <a:ext cx="0" cy="5335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12" name="Line 3">
            <a:extLst>
              <a:ext uri="{FF2B5EF4-FFF2-40B4-BE49-F238E27FC236}">
                <a16:creationId xmlns:a16="http://schemas.microsoft.com/office/drawing/2014/main" id="{E0A3BBAB-3991-47D9-B40E-1A72A6C04E64}"/>
              </a:ext>
            </a:extLst>
          </p:cNvPr>
          <p:cNvSpPr>
            <a:spLocks noChangeShapeType="1"/>
          </p:cNvSpPr>
          <p:nvPr/>
        </p:nvSpPr>
        <p:spPr bwMode="auto">
          <a:xfrm flipV="1">
            <a:off x="6188366" y="3803260"/>
            <a:ext cx="0" cy="5335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18" name="Line 27">
            <a:extLst>
              <a:ext uri="{FF2B5EF4-FFF2-40B4-BE49-F238E27FC236}">
                <a16:creationId xmlns:a16="http://schemas.microsoft.com/office/drawing/2014/main" id="{6910D4E8-466B-4227-8CEE-D5FBACEB624F}"/>
              </a:ext>
            </a:extLst>
          </p:cNvPr>
          <p:cNvSpPr>
            <a:spLocks noChangeShapeType="1"/>
          </p:cNvSpPr>
          <p:nvPr/>
        </p:nvSpPr>
        <p:spPr bwMode="auto">
          <a:xfrm flipV="1">
            <a:off x="3049750" y="4461357"/>
            <a:ext cx="319291" cy="2127"/>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119" name="Line 43">
            <a:extLst>
              <a:ext uri="{FF2B5EF4-FFF2-40B4-BE49-F238E27FC236}">
                <a16:creationId xmlns:a16="http://schemas.microsoft.com/office/drawing/2014/main" id="{300D763C-5620-4F2C-814C-DD3012F10B89}"/>
              </a:ext>
            </a:extLst>
          </p:cNvPr>
          <p:cNvSpPr>
            <a:spLocks noChangeShapeType="1"/>
          </p:cNvSpPr>
          <p:nvPr/>
        </p:nvSpPr>
        <p:spPr bwMode="auto">
          <a:xfrm>
            <a:off x="3374715" y="4459788"/>
            <a:ext cx="0" cy="217514"/>
          </a:xfrm>
          <a:prstGeom prst="line">
            <a:avLst/>
          </a:prstGeom>
          <a:noFill/>
          <a:ln w="28575">
            <a:solidFill>
              <a:srgbClr val="2F5496"/>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a:p>
        </p:txBody>
      </p:sp>
      <p:sp>
        <p:nvSpPr>
          <p:cNvPr id="2131" name="AutoShape 38">
            <a:extLst>
              <a:ext uri="{FF2B5EF4-FFF2-40B4-BE49-F238E27FC236}">
                <a16:creationId xmlns:a16="http://schemas.microsoft.com/office/drawing/2014/main" id="{4851ED1A-C259-4B1E-A57C-9F74D50F6F5E}"/>
              </a:ext>
            </a:extLst>
          </p:cNvPr>
          <p:cNvSpPr>
            <a:spLocks noChangeShapeType="1"/>
          </p:cNvSpPr>
          <p:nvPr/>
        </p:nvSpPr>
        <p:spPr bwMode="auto">
          <a:xfrm rot="-240000">
            <a:off x="2257115" y="4694249"/>
            <a:ext cx="573476" cy="38099"/>
          </a:xfrm>
          <a:prstGeom prst="straightConnector1">
            <a:avLst/>
          </a:prstGeom>
          <a:noFill/>
          <a:ln w="76200">
            <a:solidFill>
              <a:srgbClr val="8EAADB"/>
            </a:solidFill>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endParaRPr lang="fr-FR" dirty="0"/>
          </a:p>
        </p:txBody>
      </p:sp>
      <p:pic>
        <p:nvPicPr>
          <p:cNvPr id="68" name="Picture 103" descr="4. LES EAUX SUPERFICIELLES">
            <a:extLst>
              <a:ext uri="{FF2B5EF4-FFF2-40B4-BE49-F238E27FC236}">
                <a16:creationId xmlns:a16="http://schemas.microsoft.com/office/drawing/2014/main" id="{1F8B23CF-6278-4C1F-9BB9-71A64420EF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53"/>
          <a:stretch/>
        </p:blipFill>
        <p:spPr bwMode="auto">
          <a:xfrm>
            <a:off x="919844" y="3715829"/>
            <a:ext cx="1691643" cy="114079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a:extLst>
              <a:ext uri="{FF2B5EF4-FFF2-40B4-BE49-F238E27FC236}">
                <a16:creationId xmlns:a16="http://schemas.microsoft.com/office/drawing/2014/main" id="{AECC7714-076A-4A26-A8B2-ECAC8B2CC1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0420" y="2257577"/>
            <a:ext cx="1450471" cy="751423"/>
          </a:xfrm>
          <a:prstGeom prst="rect">
            <a:avLst/>
          </a:prstGeom>
          <a:noFill/>
          <a:extLst>
            <a:ext uri="{909E8E84-426E-40DD-AFC4-6F175D3DCCD1}">
              <a14:hiddenFill xmlns:a14="http://schemas.microsoft.com/office/drawing/2010/main">
                <a:solidFill>
                  <a:srgbClr val="FFFFFF"/>
                </a:solidFill>
              </a14:hiddenFill>
            </a:ext>
          </a:extLst>
        </p:spPr>
      </p:pic>
      <p:sp>
        <p:nvSpPr>
          <p:cNvPr id="94" name="ZoneTexte 93">
            <a:extLst>
              <a:ext uri="{FF2B5EF4-FFF2-40B4-BE49-F238E27FC236}">
                <a16:creationId xmlns:a16="http://schemas.microsoft.com/office/drawing/2014/main" id="{6D807CA6-753B-4E17-B347-870823DA7872}"/>
              </a:ext>
            </a:extLst>
          </p:cNvPr>
          <p:cNvSpPr txBox="1"/>
          <p:nvPr/>
        </p:nvSpPr>
        <p:spPr>
          <a:xfrm>
            <a:off x="1925395" y="1607425"/>
            <a:ext cx="1967833" cy="369332"/>
          </a:xfrm>
          <a:prstGeom prst="rect">
            <a:avLst/>
          </a:prstGeom>
          <a:noFill/>
        </p:spPr>
        <p:txBody>
          <a:bodyPr wrap="square" rtlCol="0">
            <a:spAutoFit/>
          </a:bodyPr>
          <a:lstStyle/>
          <a:p>
            <a:r>
              <a:rPr lang="en" dirty="0"/>
              <a:t>Heat pump</a:t>
            </a:r>
            <a:endParaRPr lang="fr-FR" dirty="0"/>
          </a:p>
        </p:txBody>
      </p:sp>
      <p:sp>
        <p:nvSpPr>
          <p:cNvPr id="96" name="Flèche : virage 95">
            <a:extLst>
              <a:ext uri="{FF2B5EF4-FFF2-40B4-BE49-F238E27FC236}">
                <a16:creationId xmlns:a16="http://schemas.microsoft.com/office/drawing/2014/main" id="{4DCF582F-1D47-448C-86E9-5979EDEBC881}"/>
              </a:ext>
            </a:extLst>
          </p:cNvPr>
          <p:cNvSpPr/>
          <p:nvPr/>
        </p:nvSpPr>
        <p:spPr>
          <a:xfrm rot="16200000" flipV="1">
            <a:off x="4032647" y="1618720"/>
            <a:ext cx="860613" cy="1620118"/>
          </a:xfrm>
          <a:prstGeom prst="ben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8" name="Rectangle 97">
            <a:extLst>
              <a:ext uri="{FF2B5EF4-FFF2-40B4-BE49-F238E27FC236}">
                <a16:creationId xmlns:a16="http://schemas.microsoft.com/office/drawing/2014/main" id="{D5E7E561-02D1-40B7-AA9D-882DC547E512}"/>
              </a:ext>
            </a:extLst>
          </p:cNvPr>
          <p:cNvSpPr/>
          <p:nvPr/>
        </p:nvSpPr>
        <p:spPr>
          <a:xfrm>
            <a:off x="3652894" y="2858914"/>
            <a:ext cx="3370195" cy="114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ZoneTexte 100">
            <a:extLst>
              <a:ext uri="{FF2B5EF4-FFF2-40B4-BE49-F238E27FC236}">
                <a16:creationId xmlns:a16="http://schemas.microsoft.com/office/drawing/2014/main" id="{288F1FF9-14BF-4026-B4B6-03D19943EBBA}"/>
              </a:ext>
            </a:extLst>
          </p:cNvPr>
          <p:cNvSpPr txBox="1"/>
          <p:nvPr/>
        </p:nvSpPr>
        <p:spPr>
          <a:xfrm>
            <a:off x="5951152" y="885196"/>
            <a:ext cx="2915690" cy="369332"/>
          </a:xfrm>
          <a:prstGeom prst="rect">
            <a:avLst/>
          </a:prstGeom>
          <a:noFill/>
        </p:spPr>
        <p:txBody>
          <a:bodyPr wrap="square" rtlCol="0">
            <a:spAutoFit/>
          </a:bodyPr>
          <a:lstStyle/>
          <a:p>
            <a:pPr algn="ctr"/>
            <a:r>
              <a:rPr lang="en" dirty="0"/>
              <a:t>District heating - CCIAG</a:t>
            </a:r>
            <a:endParaRPr lang="fr-FR" dirty="0"/>
          </a:p>
        </p:txBody>
      </p:sp>
      <p:sp>
        <p:nvSpPr>
          <p:cNvPr id="103" name="ZoneTexte 102">
            <a:extLst>
              <a:ext uri="{FF2B5EF4-FFF2-40B4-BE49-F238E27FC236}">
                <a16:creationId xmlns:a16="http://schemas.microsoft.com/office/drawing/2014/main" id="{0B862E99-5E8D-4D2C-A9CB-F14003DF895D}"/>
              </a:ext>
            </a:extLst>
          </p:cNvPr>
          <p:cNvSpPr txBox="1"/>
          <p:nvPr/>
        </p:nvSpPr>
        <p:spPr>
          <a:xfrm>
            <a:off x="3713146" y="2810223"/>
            <a:ext cx="2754525" cy="220510"/>
          </a:xfrm>
          <a:prstGeom prst="rect">
            <a:avLst/>
          </a:prstGeom>
          <a:noFill/>
        </p:spPr>
        <p:txBody>
          <a:bodyPr wrap="square" rtlCol="0">
            <a:spAutoFit/>
          </a:bodyPr>
          <a:lstStyle/>
          <a:p>
            <a:r>
              <a:rPr lang="en" sz="833" dirty="0"/>
              <a:t>Internal use: 6 000 000 </a:t>
            </a:r>
            <a:r>
              <a:rPr lang="en-US" sz="833" dirty="0"/>
              <a:t>k</a:t>
            </a:r>
            <a:r>
              <a:rPr lang="en" sz="833" dirty="0"/>
              <a:t>Wh</a:t>
            </a:r>
          </a:p>
        </p:txBody>
      </p:sp>
      <p:sp>
        <p:nvSpPr>
          <p:cNvPr id="104" name="ZoneTexte 103">
            <a:extLst>
              <a:ext uri="{FF2B5EF4-FFF2-40B4-BE49-F238E27FC236}">
                <a16:creationId xmlns:a16="http://schemas.microsoft.com/office/drawing/2014/main" id="{444B77C0-41F2-4B10-9439-F806C888DBE9}"/>
              </a:ext>
            </a:extLst>
          </p:cNvPr>
          <p:cNvSpPr txBox="1"/>
          <p:nvPr/>
        </p:nvSpPr>
        <p:spPr>
          <a:xfrm>
            <a:off x="3678947" y="2622294"/>
            <a:ext cx="2754525" cy="220510"/>
          </a:xfrm>
          <a:prstGeom prst="rect">
            <a:avLst/>
          </a:prstGeom>
          <a:noFill/>
        </p:spPr>
        <p:txBody>
          <a:bodyPr wrap="square" rtlCol="0">
            <a:spAutoFit/>
          </a:bodyPr>
          <a:lstStyle/>
          <a:p>
            <a:r>
              <a:rPr lang="en" sz="833" dirty="0"/>
              <a:t>External use: 28 000 000 </a:t>
            </a:r>
            <a:r>
              <a:rPr lang="en-US" sz="833" dirty="0"/>
              <a:t>k</a:t>
            </a:r>
            <a:r>
              <a:rPr lang="en" sz="833" dirty="0"/>
              <a:t>Wh</a:t>
            </a:r>
          </a:p>
        </p:txBody>
      </p:sp>
      <p:sp>
        <p:nvSpPr>
          <p:cNvPr id="107" name="Flèche : virage 106">
            <a:extLst>
              <a:ext uri="{FF2B5EF4-FFF2-40B4-BE49-F238E27FC236}">
                <a16:creationId xmlns:a16="http://schemas.microsoft.com/office/drawing/2014/main" id="{D95B06A0-8671-409E-9DDF-C0044A3437B4}"/>
              </a:ext>
            </a:extLst>
          </p:cNvPr>
          <p:cNvSpPr/>
          <p:nvPr/>
        </p:nvSpPr>
        <p:spPr>
          <a:xfrm rot="5400000">
            <a:off x="6805381" y="3075219"/>
            <a:ext cx="892750" cy="457312"/>
          </a:xfrm>
          <a:prstGeom prst="ben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8" name="Flèche : bas 107">
            <a:extLst>
              <a:ext uri="{FF2B5EF4-FFF2-40B4-BE49-F238E27FC236}">
                <a16:creationId xmlns:a16="http://schemas.microsoft.com/office/drawing/2014/main" id="{E34D34B8-D0D3-43FB-A264-812C85FF332E}"/>
              </a:ext>
            </a:extLst>
          </p:cNvPr>
          <p:cNvSpPr/>
          <p:nvPr/>
        </p:nvSpPr>
        <p:spPr>
          <a:xfrm flipV="1">
            <a:off x="2672942" y="2965545"/>
            <a:ext cx="565924" cy="763409"/>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9" name="Picture 2" descr="Symbole du recyclage — Wikipédia">
            <a:extLst>
              <a:ext uri="{FF2B5EF4-FFF2-40B4-BE49-F238E27FC236}">
                <a16:creationId xmlns:a16="http://schemas.microsoft.com/office/drawing/2014/main" id="{A185DD22-78BA-452B-89D6-C931BFDE52BD}"/>
              </a:ext>
            </a:extLst>
          </p:cNvPr>
          <p:cNvPicPr>
            <a:picLocks noChangeAspect="1" noChangeArrowheads="1"/>
          </p:cNvPicPr>
          <p:nvPr/>
        </p:nvPicPr>
        <p:blipFill>
          <a:blip r:embed="rId7" cstate="print">
            <a:biLevel thresh="50000"/>
            <a:extLst>
              <a:ext uri="{28A0092B-C50C-407E-A947-70E740481C1C}">
                <a14:useLocalDpi xmlns:a14="http://schemas.microsoft.com/office/drawing/2010/main" val="0"/>
              </a:ext>
            </a:extLst>
          </a:blip>
          <a:srcRect/>
          <a:stretch>
            <a:fillRect/>
          </a:stretch>
        </p:blipFill>
        <p:spPr bwMode="auto">
          <a:xfrm>
            <a:off x="2831811" y="3443040"/>
            <a:ext cx="271005" cy="271005"/>
          </a:xfrm>
          <a:prstGeom prst="rect">
            <a:avLst/>
          </a:prstGeom>
          <a:noFill/>
          <a:extLst>
            <a:ext uri="{909E8E84-426E-40DD-AFC4-6F175D3DCCD1}">
              <a14:hiddenFill xmlns:a14="http://schemas.microsoft.com/office/drawing/2010/main">
                <a:solidFill>
                  <a:srgbClr val="FFFFFF"/>
                </a:solidFill>
              </a14:hiddenFill>
            </a:ext>
          </a:extLst>
        </p:spPr>
      </p:pic>
      <p:sp>
        <p:nvSpPr>
          <p:cNvPr id="113" name="Text Box 8">
            <a:extLst>
              <a:ext uri="{FF2B5EF4-FFF2-40B4-BE49-F238E27FC236}">
                <a16:creationId xmlns:a16="http://schemas.microsoft.com/office/drawing/2014/main" id="{5A019EC9-03D2-4054-8E33-526602FCF3EC}"/>
              </a:ext>
            </a:extLst>
          </p:cNvPr>
          <p:cNvSpPr txBox="1">
            <a:spLocks noChangeArrowheads="1"/>
          </p:cNvSpPr>
          <p:nvPr/>
        </p:nvSpPr>
        <p:spPr bwMode="auto">
          <a:xfrm>
            <a:off x="7170657" y="3209970"/>
            <a:ext cx="349932" cy="264710"/>
          </a:xfrm>
          <a:prstGeom prst="rect">
            <a:avLst/>
          </a:prstGeom>
          <a:solidFill>
            <a:srgbClr val="FF0000"/>
          </a:solidFill>
          <a:ln w="9525">
            <a:solidFill>
              <a:srgbClr val="3366FF"/>
            </a:solidFill>
            <a:miter lim="800000"/>
            <a:headEnd/>
            <a:tailEnd/>
          </a:ln>
        </p:spPr>
        <p:txBody>
          <a:bodyPr vert="horz" wrap="square" lIns="0" tIns="0" rIns="0" bIns="0" numCol="1" anchor="t" anchorCtr="0" compatLnSpc="1">
            <a:prstTxWarp prst="textNoShape">
              <a:avLst/>
            </a:prstTxWarp>
          </a:bodyPr>
          <a:lstStyle/>
          <a:p>
            <a:pPr algn="ctr" defTabSz="761970"/>
            <a:r>
              <a:rPr lang="en" altLang="fr-FR" sz="833" dirty="0">
                <a:solidFill>
                  <a:srgbClr val="3366FF"/>
                </a:solidFill>
                <a:latin typeface="New York"/>
                <a:ea typeface="Times New Roman" panose="02020603050405020304" pitchFamily="18" charset="0"/>
                <a:cs typeface="Times New Roman" panose="02020603050405020304" pitchFamily="18" charset="0"/>
              </a:rPr>
              <a:t>52°C</a:t>
            </a:r>
          </a:p>
          <a:p>
            <a:pPr algn="ctr" eaLnBrk="0" fontAlgn="base" hangingPunct="0">
              <a:spcBef>
                <a:spcPct val="0"/>
              </a:spcBef>
              <a:spcAft>
                <a:spcPct val="0"/>
              </a:spcAft>
            </a:pPr>
            <a:endParaRPr lang="fr-FR" altLang="fr-FR" sz="833" dirty="0"/>
          </a:p>
          <a:p>
            <a:pPr algn="ctr" defTabSz="761970"/>
            <a:endParaRPr lang="fr-FR" altLang="fr-FR" sz="833" dirty="0"/>
          </a:p>
        </p:txBody>
      </p:sp>
      <p:grpSp>
        <p:nvGrpSpPr>
          <p:cNvPr id="7" name="Group 6">
            <a:extLst>
              <a:ext uri="{FF2B5EF4-FFF2-40B4-BE49-F238E27FC236}">
                <a16:creationId xmlns:a16="http://schemas.microsoft.com/office/drawing/2014/main" id="{DA5681EA-CFAF-4378-9ABD-B53470BF9384}"/>
              </a:ext>
            </a:extLst>
          </p:cNvPr>
          <p:cNvGrpSpPr/>
          <p:nvPr/>
        </p:nvGrpSpPr>
        <p:grpSpPr>
          <a:xfrm>
            <a:off x="5383931" y="1730375"/>
            <a:ext cx="2507154" cy="2021918"/>
            <a:chOff x="5546316" y="2076450"/>
            <a:chExt cx="3008585" cy="2426301"/>
          </a:xfrm>
        </p:grpSpPr>
        <p:sp>
          <p:nvSpPr>
            <p:cNvPr id="114" name="Flèche : virage 106">
              <a:extLst>
                <a:ext uri="{FF2B5EF4-FFF2-40B4-BE49-F238E27FC236}">
                  <a16:creationId xmlns:a16="http://schemas.microsoft.com/office/drawing/2014/main" id="{DB6BD8B8-306E-4504-8AA5-083C2B146788}"/>
                </a:ext>
              </a:extLst>
            </p:cNvPr>
            <p:cNvSpPr/>
            <p:nvPr/>
          </p:nvSpPr>
          <p:spPr>
            <a:xfrm rot="5400000">
              <a:off x="7409571" y="3357420"/>
              <a:ext cx="1497892" cy="792769"/>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5" name="Rectangle 114">
              <a:extLst>
                <a:ext uri="{FF2B5EF4-FFF2-40B4-BE49-F238E27FC236}">
                  <a16:creationId xmlns:a16="http://schemas.microsoft.com/office/drawing/2014/main" id="{5FABCE98-5681-45E2-987B-A3F825C00D5F}"/>
                </a:ext>
              </a:extLst>
            </p:cNvPr>
            <p:cNvSpPr/>
            <p:nvPr/>
          </p:nvSpPr>
          <p:spPr>
            <a:xfrm>
              <a:off x="6005057" y="3002092"/>
              <a:ext cx="1769053" cy="19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Arrow: Bent 2">
              <a:extLst>
                <a:ext uri="{FF2B5EF4-FFF2-40B4-BE49-F238E27FC236}">
                  <a16:creationId xmlns:a16="http://schemas.microsoft.com/office/drawing/2014/main" id="{F2B3BFDD-8415-475A-90FB-F3FE64DA7F15}"/>
                </a:ext>
              </a:extLst>
            </p:cNvPr>
            <p:cNvSpPr/>
            <p:nvPr/>
          </p:nvSpPr>
          <p:spPr>
            <a:xfrm rot="16200000">
              <a:off x="5454534" y="2253054"/>
              <a:ext cx="1102015" cy="792771"/>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 name="Rectangle 3">
              <a:extLst>
                <a:ext uri="{FF2B5EF4-FFF2-40B4-BE49-F238E27FC236}">
                  <a16:creationId xmlns:a16="http://schemas.microsoft.com/office/drawing/2014/main" id="{313FB7E7-2C55-4762-B683-F02B34862C9C}"/>
                </a:ext>
              </a:extLst>
            </p:cNvPr>
            <p:cNvSpPr/>
            <p:nvPr/>
          </p:nvSpPr>
          <p:spPr>
            <a:xfrm>
              <a:off x="5546316" y="2076450"/>
              <a:ext cx="655297" cy="316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97" name="Picture 4" descr="Chauffage urbain">
            <a:extLst>
              <a:ext uri="{FF2B5EF4-FFF2-40B4-BE49-F238E27FC236}">
                <a16:creationId xmlns:a16="http://schemas.microsoft.com/office/drawing/2014/main" id="{CA542C76-ED5B-47C5-819E-E27B847868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7585" y="847727"/>
            <a:ext cx="1689355" cy="1140000"/>
          </a:xfrm>
          <a:prstGeom prst="rect">
            <a:avLst/>
          </a:prstGeom>
          <a:noFill/>
          <a:extLst>
            <a:ext uri="{909E8E84-426E-40DD-AFC4-6F175D3DCCD1}">
              <a14:hiddenFill xmlns:a14="http://schemas.microsoft.com/office/drawing/2010/main">
                <a:solidFill>
                  <a:srgbClr val="FFFFFF"/>
                </a:solidFill>
              </a14:hiddenFill>
            </a:ext>
          </a:extLst>
        </p:spPr>
      </p:pic>
      <p:sp>
        <p:nvSpPr>
          <p:cNvPr id="116" name="Text Box 8">
            <a:extLst>
              <a:ext uri="{FF2B5EF4-FFF2-40B4-BE49-F238E27FC236}">
                <a16:creationId xmlns:a16="http://schemas.microsoft.com/office/drawing/2014/main" id="{1A9E5228-11E1-404D-8BEE-2B962E218AB4}"/>
              </a:ext>
            </a:extLst>
          </p:cNvPr>
          <p:cNvSpPr txBox="1">
            <a:spLocks noChangeArrowheads="1"/>
          </p:cNvSpPr>
          <p:nvPr/>
        </p:nvSpPr>
        <p:spPr bwMode="auto">
          <a:xfrm>
            <a:off x="7560765" y="3209970"/>
            <a:ext cx="349932" cy="264710"/>
          </a:xfrm>
          <a:prstGeom prst="rect">
            <a:avLst/>
          </a:prstGeom>
          <a:solidFill>
            <a:srgbClr val="FF0000"/>
          </a:solidFill>
          <a:ln w="9525">
            <a:solidFill>
              <a:srgbClr val="3366FF"/>
            </a:solidFill>
            <a:miter lim="800000"/>
            <a:headEnd/>
            <a:tailEnd/>
          </a:ln>
        </p:spPr>
        <p:txBody>
          <a:bodyPr vert="horz" wrap="square" lIns="0" tIns="0" rIns="0" bIns="0" numCol="1" anchor="t" anchorCtr="0" compatLnSpc="1">
            <a:prstTxWarp prst="textNoShape">
              <a:avLst/>
            </a:prstTxWarp>
          </a:bodyPr>
          <a:lstStyle/>
          <a:p>
            <a:pPr algn="ctr" defTabSz="761970"/>
            <a:r>
              <a:rPr lang="en" altLang="fr-FR" sz="833" dirty="0">
                <a:solidFill>
                  <a:srgbClr val="3366FF"/>
                </a:solidFill>
                <a:latin typeface="New York"/>
                <a:ea typeface="Times New Roman" panose="02020603050405020304" pitchFamily="18" charset="0"/>
                <a:cs typeface="Times New Roman" panose="02020603050405020304" pitchFamily="18" charset="0"/>
              </a:rPr>
              <a:t>110 °C</a:t>
            </a:r>
            <a:endParaRPr lang="fr-FR" altLang="fr-FR" sz="833" dirty="0"/>
          </a:p>
        </p:txBody>
      </p:sp>
      <p:sp>
        <p:nvSpPr>
          <p:cNvPr id="117" name="ZoneTexte 103">
            <a:extLst>
              <a:ext uri="{FF2B5EF4-FFF2-40B4-BE49-F238E27FC236}">
                <a16:creationId xmlns:a16="http://schemas.microsoft.com/office/drawing/2014/main" id="{A444D65C-20D8-440F-979E-6930D886ACB2}"/>
              </a:ext>
            </a:extLst>
          </p:cNvPr>
          <p:cNvSpPr txBox="1"/>
          <p:nvPr/>
        </p:nvSpPr>
        <p:spPr>
          <a:xfrm>
            <a:off x="5766214" y="2476049"/>
            <a:ext cx="2754525" cy="220510"/>
          </a:xfrm>
          <a:prstGeom prst="rect">
            <a:avLst/>
          </a:prstGeom>
          <a:noFill/>
        </p:spPr>
        <p:txBody>
          <a:bodyPr wrap="square" rtlCol="0">
            <a:spAutoFit/>
          </a:bodyPr>
          <a:lstStyle/>
          <a:p>
            <a:r>
              <a:rPr lang="en" sz="833" dirty="0"/>
              <a:t>District heating: 3 000 000 </a:t>
            </a:r>
            <a:r>
              <a:rPr lang="en-US" sz="833" dirty="0"/>
              <a:t>k</a:t>
            </a:r>
            <a:r>
              <a:rPr lang="en" sz="833" dirty="0"/>
              <a:t>Wh</a:t>
            </a:r>
          </a:p>
        </p:txBody>
      </p:sp>
      <p:sp>
        <p:nvSpPr>
          <p:cNvPr id="120" name="Flèche : bas 115">
            <a:extLst>
              <a:ext uri="{FF2B5EF4-FFF2-40B4-BE49-F238E27FC236}">
                <a16:creationId xmlns:a16="http://schemas.microsoft.com/office/drawing/2014/main" id="{CFBA4676-8FF1-4767-99A2-2DB3AEF34851}"/>
              </a:ext>
            </a:extLst>
          </p:cNvPr>
          <p:cNvSpPr/>
          <p:nvPr/>
        </p:nvSpPr>
        <p:spPr>
          <a:xfrm rot="16200000" flipV="1">
            <a:off x="3253449" y="3085643"/>
            <a:ext cx="279743" cy="155438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ZoneTexte 103">
            <a:extLst>
              <a:ext uri="{FF2B5EF4-FFF2-40B4-BE49-F238E27FC236}">
                <a16:creationId xmlns:a16="http://schemas.microsoft.com/office/drawing/2014/main" id="{30C43D6D-4D8D-440C-B5FA-BA8207EBAEEC}"/>
              </a:ext>
            </a:extLst>
          </p:cNvPr>
          <p:cNvSpPr txBox="1"/>
          <p:nvPr/>
        </p:nvSpPr>
        <p:spPr>
          <a:xfrm>
            <a:off x="2562313" y="3760224"/>
            <a:ext cx="2754525" cy="220510"/>
          </a:xfrm>
          <a:prstGeom prst="rect">
            <a:avLst/>
          </a:prstGeom>
          <a:noFill/>
        </p:spPr>
        <p:txBody>
          <a:bodyPr wrap="square" rtlCol="0">
            <a:spAutoFit/>
          </a:bodyPr>
          <a:lstStyle/>
          <a:p>
            <a:r>
              <a:rPr lang="en" sz="833" dirty="0"/>
              <a:t>Waste heat: 34,000 000 </a:t>
            </a:r>
            <a:r>
              <a:rPr lang="en-US" sz="833" dirty="0"/>
              <a:t>k</a:t>
            </a:r>
            <a:r>
              <a:rPr lang="en" sz="833" dirty="0"/>
              <a:t>Wh</a:t>
            </a:r>
          </a:p>
        </p:txBody>
      </p:sp>
      <p:pic>
        <p:nvPicPr>
          <p:cNvPr id="34" name="Picture 33">
            <a:extLst>
              <a:ext uri="{FF2B5EF4-FFF2-40B4-BE49-F238E27FC236}">
                <a16:creationId xmlns:a16="http://schemas.microsoft.com/office/drawing/2014/main" id="{071DC264-F23D-4BDF-9D88-1A4F055CFA77}"/>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641" b="89869" l="9967" r="89869">
                        <a14:foregroundMark x1="57680" y1="9641" x2="57680" y2="9641"/>
                      </a14:backgroundRemoval>
                    </a14:imgEffect>
                  </a14:imgLayer>
                </a14:imgProps>
              </a:ext>
              <a:ext uri="{28A0092B-C50C-407E-A947-70E740481C1C}">
                <a14:useLocalDpi xmlns:a14="http://schemas.microsoft.com/office/drawing/2010/main" val="0"/>
              </a:ext>
            </a:extLst>
          </a:blip>
          <a:stretch>
            <a:fillRect/>
          </a:stretch>
        </p:blipFill>
        <p:spPr>
          <a:xfrm>
            <a:off x="3089724" y="2480069"/>
            <a:ext cx="241478" cy="241478"/>
          </a:xfrm>
          <a:prstGeom prst="rect">
            <a:avLst/>
          </a:prstGeom>
        </p:spPr>
      </p:pic>
      <p:sp>
        <p:nvSpPr>
          <p:cNvPr id="122" name="Text Box 8">
            <a:extLst>
              <a:ext uri="{FF2B5EF4-FFF2-40B4-BE49-F238E27FC236}">
                <a16:creationId xmlns:a16="http://schemas.microsoft.com/office/drawing/2014/main" id="{74050B02-AC2D-4209-BE96-7312DD109BBD}"/>
              </a:ext>
            </a:extLst>
          </p:cNvPr>
          <p:cNvSpPr txBox="1">
            <a:spLocks noChangeArrowheads="1"/>
          </p:cNvSpPr>
          <p:nvPr/>
        </p:nvSpPr>
        <p:spPr bwMode="auto">
          <a:xfrm>
            <a:off x="4889859" y="2252115"/>
            <a:ext cx="349932" cy="311898"/>
          </a:xfrm>
          <a:prstGeom prst="rect">
            <a:avLst/>
          </a:prstGeom>
          <a:solidFill>
            <a:srgbClr val="FF0000"/>
          </a:solidFill>
          <a:ln w="9525">
            <a:solidFill>
              <a:srgbClr val="3366FF"/>
            </a:solidFill>
            <a:miter lim="800000"/>
            <a:headEnd/>
            <a:tailEnd/>
          </a:ln>
        </p:spPr>
        <p:txBody>
          <a:bodyPr vert="horz" wrap="square" lIns="0" tIns="0" rIns="0" bIns="0" numCol="1" anchor="t" anchorCtr="0" compatLnSpc="1">
            <a:prstTxWarp prst="textNoShape">
              <a:avLst/>
            </a:prstTxWarp>
          </a:bodyPr>
          <a:lstStyle/>
          <a:p>
            <a:pPr algn="ctr" defTabSz="761970"/>
            <a:r>
              <a:rPr lang="en" altLang="fr-FR" sz="1050" b="1" dirty="0">
                <a:solidFill>
                  <a:srgbClr val="3366FF"/>
                </a:solidFill>
                <a:latin typeface="New York"/>
                <a:ea typeface="Times New Roman" panose="02020603050405020304" pitchFamily="18" charset="0"/>
                <a:cs typeface="Times New Roman" panose="02020603050405020304" pitchFamily="18" charset="0"/>
              </a:rPr>
              <a:t>?</a:t>
            </a:r>
            <a:endParaRPr lang="fr-FR" altLang="fr-FR" sz="833" b="1" dirty="0"/>
          </a:p>
        </p:txBody>
      </p:sp>
      <p:pic>
        <p:nvPicPr>
          <p:cNvPr id="123" name="Picture 302" descr="C:\Users\justine.bernard\Pictures\Charte\CCIAG\Logo\Logo_Compagnie_de_Chauffage.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184378" y="1314023"/>
            <a:ext cx="1831897" cy="57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942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E953058-B8BD-43F8-96AE-81A9748272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768"/>
          <a:stretch/>
        </p:blipFill>
        <p:spPr>
          <a:xfrm>
            <a:off x="5076056" y="1948194"/>
            <a:ext cx="2349687" cy="1607745"/>
          </a:xfrm>
          <a:prstGeom prst="rect">
            <a:avLst/>
          </a:prstGeom>
        </p:spPr>
      </p:pic>
      <p:sp>
        <p:nvSpPr>
          <p:cNvPr id="2" name="Title 1">
            <a:extLst>
              <a:ext uri="{FF2B5EF4-FFF2-40B4-BE49-F238E27FC236}">
                <a16:creationId xmlns:a16="http://schemas.microsoft.com/office/drawing/2014/main" id="{D9816B4B-E092-4922-866E-0D75A881E5AD}"/>
              </a:ext>
            </a:extLst>
          </p:cNvPr>
          <p:cNvSpPr>
            <a:spLocks noGrp="1"/>
          </p:cNvSpPr>
          <p:nvPr>
            <p:ph type="title"/>
          </p:nvPr>
        </p:nvSpPr>
        <p:spPr>
          <a:xfrm>
            <a:off x="731096" y="136931"/>
            <a:ext cx="8305400" cy="488321"/>
          </a:xfrm>
        </p:spPr>
        <p:txBody>
          <a:bodyPr/>
          <a:lstStyle/>
          <a:p>
            <a:r>
              <a:rPr lang="en" dirty="0"/>
              <a:t>3 - Environmental performance: co2 balance</a:t>
            </a:r>
          </a:p>
        </p:txBody>
      </p:sp>
      <p:graphicFrame>
        <p:nvGraphicFramePr>
          <p:cNvPr id="3" name="Chart 2">
            <a:extLst>
              <a:ext uri="{FF2B5EF4-FFF2-40B4-BE49-F238E27FC236}">
                <a16:creationId xmlns:a16="http://schemas.microsoft.com/office/drawing/2014/main" id="{00000000-0008-0000-1000-000002000000}"/>
              </a:ext>
            </a:extLst>
          </p:cNvPr>
          <p:cNvGraphicFramePr>
            <a:graphicFrameLocks noGrp="1"/>
          </p:cNvGraphicFramePr>
          <p:nvPr>
            <p:extLst>
              <p:ext uri="{D42A27DB-BD31-4B8C-83A1-F6EECF244321}">
                <p14:modId xmlns:p14="http://schemas.microsoft.com/office/powerpoint/2010/main" val="4010763273"/>
              </p:ext>
            </p:extLst>
          </p:nvPr>
        </p:nvGraphicFramePr>
        <p:xfrm>
          <a:off x="251520" y="1480712"/>
          <a:ext cx="4239998" cy="2888956"/>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1">
            <a:extLst>
              <a:ext uri="{FF2B5EF4-FFF2-40B4-BE49-F238E27FC236}">
                <a16:creationId xmlns:a16="http://schemas.microsoft.com/office/drawing/2014/main" id="{D8264253-5C88-4645-B092-404B45DC976A}"/>
              </a:ext>
            </a:extLst>
          </p:cNvPr>
          <p:cNvSpPr txBox="1"/>
          <p:nvPr/>
        </p:nvSpPr>
        <p:spPr>
          <a:xfrm>
            <a:off x="1475656" y="2079384"/>
            <a:ext cx="1552936" cy="39546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 sz="1600" b="1" dirty="0">
                <a:effectLst>
                  <a:outerShdw blurRad="38100" dist="38100" dir="2700000" algn="tl">
                    <a:srgbClr val="000000">
                      <a:alpha val="43137"/>
                    </a:srgbClr>
                  </a:outerShdw>
                </a:effectLst>
              </a:rPr>
              <a:t>686 t/year</a:t>
            </a:r>
            <a:endParaRPr lang="fr-FR" sz="1600" b="1" dirty="0">
              <a:effectLst>
                <a:outerShdw blurRad="38100" dist="38100" dir="2700000" algn="tl">
                  <a:srgbClr val="000000">
                    <a:alpha val="43137"/>
                  </a:srgbClr>
                </a:outerShdw>
              </a:effectLst>
            </a:endParaRPr>
          </a:p>
        </p:txBody>
      </p:sp>
      <p:sp>
        <p:nvSpPr>
          <p:cNvPr id="5" name="TextBox 1">
            <a:extLst>
              <a:ext uri="{FF2B5EF4-FFF2-40B4-BE49-F238E27FC236}">
                <a16:creationId xmlns:a16="http://schemas.microsoft.com/office/drawing/2014/main" id="{D8264253-5C88-4645-B092-404B45DC976A}"/>
              </a:ext>
            </a:extLst>
          </p:cNvPr>
          <p:cNvSpPr txBox="1"/>
          <p:nvPr/>
        </p:nvSpPr>
        <p:spPr>
          <a:xfrm>
            <a:off x="1595051" y="2630419"/>
            <a:ext cx="1552936" cy="39546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 sz="1600" b="1" dirty="0">
                <a:effectLst>
                  <a:outerShdw blurRad="38100" dist="38100" dir="2700000" algn="tl">
                    <a:srgbClr val="000000">
                      <a:alpha val="43137"/>
                    </a:srgbClr>
                  </a:outerShdw>
                </a:effectLst>
              </a:rPr>
              <a:t>428 t/year</a:t>
            </a:r>
            <a:endParaRPr lang="fr-FR" sz="1600" b="1" dirty="0">
              <a:effectLst>
                <a:outerShdw blurRad="38100" dist="38100" dir="2700000" algn="tl">
                  <a:srgbClr val="000000">
                    <a:alpha val="43137"/>
                  </a:srgbClr>
                </a:outerShdw>
              </a:effectLst>
            </a:endParaRPr>
          </a:p>
        </p:txBody>
      </p:sp>
      <p:sp>
        <p:nvSpPr>
          <p:cNvPr id="6" name="TextBox 1">
            <a:extLst>
              <a:ext uri="{FF2B5EF4-FFF2-40B4-BE49-F238E27FC236}">
                <a16:creationId xmlns:a16="http://schemas.microsoft.com/office/drawing/2014/main" id="{D8264253-5C88-4645-B092-404B45DC976A}"/>
              </a:ext>
            </a:extLst>
          </p:cNvPr>
          <p:cNvSpPr txBox="1"/>
          <p:nvPr/>
        </p:nvSpPr>
        <p:spPr>
          <a:xfrm>
            <a:off x="1691680" y="3326128"/>
            <a:ext cx="1552936" cy="39546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 sz="1600" b="1" dirty="0">
                <a:effectLst>
                  <a:outerShdw blurRad="38100" dist="38100" dir="2700000" algn="tl">
                    <a:srgbClr val="000000">
                      <a:alpha val="43137"/>
                    </a:srgbClr>
                  </a:outerShdw>
                </a:effectLst>
              </a:rPr>
              <a:t>100 t/year</a:t>
            </a:r>
            <a:endParaRPr lang="fr-FR" sz="1600" b="1" dirty="0">
              <a:effectLst>
                <a:outerShdw blurRad="38100" dist="38100" dir="2700000" algn="tl">
                  <a:srgbClr val="000000">
                    <a:alpha val="43137"/>
                  </a:srgbClr>
                </a:outerShdw>
              </a:effectLst>
            </a:endParaRPr>
          </a:p>
        </p:txBody>
      </p:sp>
      <p:graphicFrame>
        <p:nvGraphicFramePr>
          <p:cNvPr id="10" name="Diagram 9">
            <a:extLst>
              <a:ext uri="{FF2B5EF4-FFF2-40B4-BE49-F238E27FC236}">
                <a16:creationId xmlns:a16="http://schemas.microsoft.com/office/drawing/2014/main" id="{F853D8D5-4308-4198-84B8-C66D6EE2D9B0}"/>
              </a:ext>
            </a:extLst>
          </p:cNvPr>
          <p:cNvGraphicFramePr/>
          <p:nvPr>
            <p:extLst>
              <p:ext uri="{D42A27DB-BD31-4B8C-83A1-F6EECF244321}">
                <p14:modId xmlns:p14="http://schemas.microsoft.com/office/powerpoint/2010/main" val="3676742313"/>
              </p:ext>
            </p:extLst>
          </p:nvPr>
        </p:nvGraphicFramePr>
        <p:xfrm>
          <a:off x="3779661" y="1245968"/>
          <a:ext cx="5364339" cy="34117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2923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32C5-A5DB-4214-9E14-D0DCB84D60C5}"/>
              </a:ext>
            </a:extLst>
          </p:cNvPr>
          <p:cNvSpPr>
            <a:spLocks noGrp="1"/>
          </p:cNvSpPr>
          <p:nvPr>
            <p:ph type="title"/>
          </p:nvPr>
        </p:nvSpPr>
        <p:spPr>
          <a:xfrm>
            <a:off x="731096" y="121196"/>
            <a:ext cx="8305400" cy="505181"/>
          </a:xfrm>
        </p:spPr>
        <p:txBody>
          <a:bodyPr/>
          <a:lstStyle/>
          <a:p>
            <a:r>
              <a:rPr lang="en" dirty="0"/>
              <a:t>operating costs</a:t>
            </a:r>
          </a:p>
        </p:txBody>
      </p:sp>
      <p:pic>
        <p:nvPicPr>
          <p:cNvPr id="6" name="Picture 4" descr="Chauffage urbain">
            <a:extLst>
              <a:ext uri="{FF2B5EF4-FFF2-40B4-BE49-F238E27FC236}">
                <a16:creationId xmlns:a16="http://schemas.microsoft.com/office/drawing/2014/main" id="{E6C16F4B-5D75-4C30-B1C0-0BC1944BE0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840478"/>
            <a:ext cx="2118188" cy="14293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8486" y="2483961"/>
            <a:ext cx="2592288" cy="892552"/>
          </a:xfrm>
          <a:prstGeom prst="rect">
            <a:avLst/>
          </a:prstGeom>
          <a:noFill/>
          <a:ln>
            <a:solidFill>
              <a:schemeClr val="tx1"/>
            </a:solidFill>
          </a:ln>
        </p:spPr>
        <p:txBody>
          <a:bodyPr wrap="square" rtlCol="0">
            <a:spAutoFit/>
          </a:bodyPr>
          <a:lstStyle/>
          <a:p>
            <a:pPr algn="ctr"/>
            <a:r>
              <a:rPr lang="en" sz="1600" dirty="0"/>
              <a:t>Current contract</a:t>
            </a:r>
          </a:p>
          <a:p>
            <a:pPr algn="ctr"/>
            <a:r>
              <a:rPr lang="en" sz="1600" dirty="0"/>
              <a:t>100% CCIAG </a:t>
            </a:r>
          </a:p>
          <a:p>
            <a:pPr algn="ctr"/>
            <a:r>
              <a:rPr lang="en" sz="2000" dirty="0"/>
              <a:t>500k€</a:t>
            </a:r>
          </a:p>
        </p:txBody>
      </p:sp>
      <p:sp>
        <p:nvSpPr>
          <p:cNvPr id="9" name="TextBox 8"/>
          <p:cNvSpPr txBox="1"/>
          <p:nvPr/>
        </p:nvSpPr>
        <p:spPr>
          <a:xfrm>
            <a:off x="3131840" y="2480277"/>
            <a:ext cx="2905121" cy="1138773"/>
          </a:xfrm>
          <a:prstGeom prst="rect">
            <a:avLst/>
          </a:prstGeom>
          <a:noFill/>
          <a:ln>
            <a:solidFill>
              <a:schemeClr val="tx1"/>
            </a:solidFill>
          </a:ln>
        </p:spPr>
        <p:txBody>
          <a:bodyPr wrap="square" rtlCol="0">
            <a:spAutoFit/>
          </a:bodyPr>
          <a:lstStyle/>
          <a:p>
            <a:pPr algn="ctr"/>
            <a:r>
              <a:rPr lang="en" sz="1600" dirty="0"/>
              <a:t>Mix of ESRF electrical heat pump and CCIAG </a:t>
            </a:r>
          </a:p>
          <a:p>
            <a:pPr algn="ctr"/>
            <a:r>
              <a:rPr lang="en" dirty="0"/>
              <a:t>Savings 200k€/year</a:t>
            </a:r>
          </a:p>
          <a:p>
            <a:pPr algn="ctr"/>
            <a:r>
              <a:rPr lang="en" dirty="0"/>
              <a:t>Investment: 750k€ </a:t>
            </a:r>
          </a:p>
        </p:txBody>
      </p:sp>
      <p:pic>
        <p:nvPicPr>
          <p:cNvPr id="11" name="Image 13">
            <a:extLst>
              <a:ext uri="{FF2B5EF4-FFF2-40B4-BE49-F238E27FC236}">
                <a16:creationId xmlns:a16="http://schemas.microsoft.com/office/drawing/2014/main" id="{9646D5D9-7F4B-6EDD-EFB0-5B58F0711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703" y="819075"/>
            <a:ext cx="1875604" cy="1440817"/>
          </a:xfrm>
          <a:prstGeom prst="rect">
            <a:avLst/>
          </a:prstGeom>
        </p:spPr>
      </p:pic>
      <p:sp>
        <p:nvSpPr>
          <p:cNvPr id="7" name="Rectangle 6"/>
          <p:cNvSpPr/>
          <p:nvPr/>
        </p:nvSpPr>
        <p:spPr>
          <a:xfrm>
            <a:off x="6240042" y="2480277"/>
            <a:ext cx="2748926" cy="1415772"/>
          </a:xfrm>
          <a:prstGeom prst="rect">
            <a:avLst/>
          </a:prstGeom>
          <a:ln>
            <a:solidFill>
              <a:schemeClr val="tx1"/>
            </a:solidFill>
          </a:ln>
        </p:spPr>
        <p:txBody>
          <a:bodyPr wrap="square">
            <a:spAutoFit/>
          </a:bodyPr>
          <a:lstStyle/>
          <a:p>
            <a:pPr algn="ctr"/>
            <a:r>
              <a:rPr lang="en" sz="1600" dirty="0"/>
              <a:t>Contract with CCIAG with absorption heat pump</a:t>
            </a:r>
          </a:p>
          <a:p>
            <a:pPr algn="ctr"/>
            <a:r>
              <a:rPr lang="en" dirty="0"/>
              <a:t>Savings 100 k€ – </a:t>
            </a:r>
            <a:br>
              <a:rPr lang="en" dirty="0"/>
            </a:br>
            <a:r>
              <a:rPr lang="en" dirty="0"/>
              <a:t>150 k€/year</a:t>
            </a:r>
          </a:p>
          <a:p>
            <a:pPr algn="ctr"/>
            <a:r>
              <a:rPr lang="en" dirty="0"/>
              <a:t>No investment</a:t>
            </a:r>
          </a:p>
        </p:txBody>
      </p:sp>
      <p:sp>
        <p:nvSpPr>
          <p:cNvPr id="12" name="TextBox 11"/>
          <p:cNvSpPr txBox="1"/>
          <p:nvPr/>
        </p:nvSpPr>
        <p:spPr>
          <a:xfrm>
            <a:off x="158486" y="4123010"/>
            <a:ext cx="8830481" cy="923330"/>
          </a:xfrm>
          <a:prstGeom prst="rect">
            <a:avLst/>
          </a:prstGeom>
          <a:noFill/>
          <a:ln>
            <a:solidFill>
              <a:schemeClr val="tx1"/>
            </a:solidFill>
          </a:ln>
        </p:spPr>
        <p:txBody>
          <a:bodyPr wrap="square" rtlCol="0">
            <a:spAutoFit/>
          </a:bodyPr>
          <a:lstStyle/>
          <a:p>
            <a:pPr algn="ctr"/>
            <a:r>
              <a:rPr lang="en" dirty="0"/>
              <a:t>Feasibility study in progress – A decision to select the best scenario should be taken by the end of January 2023</a:t>
            </a:r>
          </a:p>
          <a:p>
            <a:pPr algn="ctr"/>
            <a:r>
              <a:rPr lang="en" dirty="0"/>
              <a:t>Execution studies and works in 2023/2024 for an implementation in winter 2024</a:t>
            </a:r>
          </a:p>
        </p:txBody>
      </p:sp>
      <p:pic>
        <p:nvPicPr>
          <p:cNvPr id="4" name="Picture 302" descr="C:\Users\justine.bernard\Pictures\Charte\CCIAG\Logo\Logo_Compagnie_de_Chauffage.png">
            <a:extLst>
              <a:ext uri="{FF2B5EF4-FFF2-40B4-BE49-F238E27FC236}">
                <a16:creationId xmlns:a16="http://schemas.microsoft.com/office/drawing/2014/main" id="{625397BD-E025-E712-F55D-DAD843976B3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82208" y="2235353"/>
            <a:ext cx="890733" cy="2779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02" descr="C:\Users\justine.bernard\Pictures\Charte\CCIAG\Logo\Logo_Compagnie_de_Chauffage.png">
            <a:extLst>
              <a:ext uri="{FF2B5EF4-FFF2-40B4-BE49-F238E27FC236}">
                <a16:creationId xmlns:a16="http://schemas.microsoft.com/office/drawing/2014/main" id="{B9046789-1A1F-3A39-A007-90CF1A5E4A3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51483" y="2269860"/>
            <a:ext cx="890733" cy="2779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02" descr="C:\Users\justine.bernard\Pictures\Charte\CCIAG\Logo\Logo_Compagnie_de_Chauffage.png">
            <a:extLst>
              <a:ext uri="{FF2B5EF4-FFF2-40B4-BE49-F238E27FC236}">
                <a16:creationId xmlns:a16="http://schemas.microsoft.com/office/drawing/2014/main" id="{7F3C5C92-229B-46BC-A7CA-F353916DAC8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07786" y="2209428"/>
            <a:ext cx="659016" cy="205656"/>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0" descr="logo_texte.jpg">
            <a:extLst>
              <a:ext uri="{FF2B5EF4-FFF2-40B4-BE49-F238E27FC236}">
                <a16:creationId xmlns:a16="http://schemas.microsoft.com/office/drawing/2014/main" id="{765871DB-05D4-11CA-20B5-6148C2FA933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6785" y="2124714"/>
            <a:ext cx="1084989" cy="35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3E75905-A3DD-49CE-BE90-589EF051A0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5856" y="780046"/>
            <a:ext cx="2759133" cy="1429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0676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activities</a:t>
            </a:r>
            <a:endParaRPr lang="en-GB" dirty="0"/>
          </a:p>
        </p:txBody>
      </p:sp>
      <p:sp>
        <p:nvSpPr>
          <p:cNvPr id="4" name="Footer Placeholder 3"/>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sp>
        <p:nvSpPr>
          <p:cNvPr id="5" name="Content Placeholder 2"/>
          <p:cNvSpPr txBox="1">
            <a:spLocks/>
          </p:cNvSpPr>
          <p:nvPr/>
        </p:nvSpPr>
        <p:spPr bwMode="gray">
          <a:xfrm>
            <a:off x="2123728" y="1197159"/>
            <a:ext cx="4536503" cy="18151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ts val="1000"/>
              </a:spcAft>
              <a:buFont typeface="Arial" panose="020B0604020202020204" pitchFamily="34" charset="0"/>
              <a:defRPr b="1" kern="1200">
                <a:solidFill>
                  <a:srgbClr val="0098D4"/>
                </a:solidFill>
                <a:latin typeface="+mn-lt"/>
                <a:ea typeface="+mn-ea"/>
                <a:cs typeface="+mn-cs"/>
              </a:defRPr>
            </a:lvl1pPr>
            <a:lvl2pPr algn="l" rtl="0" eaLnBrk="1" fontAlgn="base" hangingPunct="1">
              <a:spcBef>
                <a:spcPct val="0"/>
              </a:spcBef>
              <a:spcAft>
                <a:spcPts val="1500"/>
              </a:spcAft>
              <a:buFont typeface="Arial" panose="020B0604020202020204" pitchFamily="34" charset="0"/>
              <a:defRPr sz="1700" kern="1200">
                <a:solidFill>
                  <a:srgbClr val="0098D4"/>
                </a:solidFill>
                <a:latin typeface="+mn-lt"/>
                <a:ea typeface="+mn-ea"/>
                <a:cs typeface="+mn-cs"/>
              </a:defRPr>
            </a:lvl2pPr>
            <a:lvl3pPr algn="l" rtl="0" eaLnBrk="1" fontAlgn="base" hangingPunct="1">
              <a:lnSpc>
                <a:spcPct val="105000"/>
              </a:lnSpc>
              <a:spcBef>
                <a:spcPct val="0"/>
              </a:spcBef>
              <a:spcAft>
                <a:spcPts val="500"/>
              </a:spcAft>
              <a:buFont typeface="Arial" panose="020B0604020202020204" pitchFamily="34" charset="0"/>
              <a:defRPr sz="1500" kern="1200">
                <a:solidFill>
                  <a:schemeClr val="tx1"/>
                </a:solidFill>
                <a:latin typeface="+mn-lt"/>
                <a:ea typeface="+mn-ea"/>
                <a:cs typeface="+mn-cs"/>
              </a:defRPr>
            </a:lvl3pPr>
            <a:lvl4pPr marL="357188" indent="-174625" algn="l" rtl="0" eaLnBrk="1" fontAlgn="base" hangingPunct="1">
              <a:lnSpc>
                <a:spcPct val="110000"/>
              </a:lnSpc>
              <a:spcBef>
                <a:spcPts val="0"/>
              </a:spcBef>
              <a:spcAft>
                <a:spcPts val="300"/>
              </a:spcAft>
              <a:buClr>
                <a:srgbClr val="0098D4"/>
              </a:buClr>
              <a:buSzPct val="80000"/>
              <a:buFont typeface="Wingdings" panose="05000000000000000000" pitchFamily="2" charset="2"/>
              <a:buChar char="l"/>
              <a:defRPr sz="1500" kern="1200">
                <a:solidFill>
                  <a:schemeClr val="tx1"/>
                </a:solidFill>
                <a:latin typeface="+mn-lt"/>
                <a:ea typeface="+mn-ea"/>
                <a:cs typeface="+mn-cs"/>
              </a:defRPr>
            </a:lvl4pPr>
            <a:lvl5pPr marL="1162050" indent="-174625" algn="l" rtl="0" eaLnBrk="1" fontAlgn="base" hangingPunct="1">
              <a:spcBef>
                <a:spcPct val="0"/>
              </a:spcBef>
              <a:spcAft>
                <a:spcPts val="300"/>
              </a:spcAft>
              <a:buClr>
                <a:srgbClr val="0098D4"/>
              </a:buClr>
              <a:buFont typeface="ITCOfficinaSans LT Book"/>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r-FR" u="sng" dirty="0">
                <a:solidFill>
                  <a:schemeClr val="tx1"/>
                </a:solidFill>
                <a:latin typeface="Arial" panose="020B0604020202020204" pitchFamily="34" charset="0"/>
                <a:ea typeface="Calibri" panose="020F0502020204030204" pitchFamily="34" charset="0"/>
              </a:rPr>
              <a:t>Other </a:t>
            </a:r>
            <a:r>
              <a:rPr lang="en-US" u="sng" dirty="0">
                <a:solidFill>
                  <a:schemeClr val="tx1"/>
                </a:solidFill>
                <a:latin typeface="Arial" panose="020B0604020202020204" pitchFamily="34" charset="0"/>
                <a:ea typeface="Calibri" panose="020F0502020204030204" pitchFamily="34" charset="0"/>
              </a:rPr>
              <a:t>activities</a:t>
            </a:r>
            <a:endParaRPr lang="en-US" dirty="0">
              <a:solidFill>
                <a:schemeClr val="tx1"/>
              </a:solidFill>
              <a:latin typeface="Arial" panose="020B0604020202020204" pitchFamily="34" charset="0"/>
              <a:ea typeface="Calibri" panose="020F0502020204030204" pitchFamily="34" charset="0"/>
            </a:endParaRPr>
          </a:p>
          <a:p>
            <a:pPr algn="ctr"/>
            <a:r>
              <a:rPr lang="en-US" dirty="0">
                <a:solidFill>
                  <a:schemeClr val="tx1"/>
                </a:solidFill>
                <a:latin typeface="Arial" panose="020B0604020202020204" pitchFamily="34" charset="0"/>
              </a:rPr>
              <a:t>Status of the infrastructure studies and works for EXPD</a:t>
            </a:r>
          </a:p>
          <a:p>
            <a:pPr algn="ctr"/>
            <a:endParaRPr lang="fr-FR" dirty="0"/>
          </a:p>
        </p:txBody>
      </p:sp>
    </p:spTree>
    <p:extLst>
      <p:ext uri="{BB962C8B-B14F-4D97-AF65-F5344CB8AC3E}">
        <p14:creationId xmlns:p14="http://schemas.microsoft.com/office/powerpoint/2010/main" val="21026908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075" y="128365"/>
            <a:ext cx="8237538" cy="496887"/>
          </a:xfrm>
        </p:spPr>
        <p:txBody>
          <a:bodyPr/>
          <a:lstStyle/>
          <a:p>
            <a:r>
              <a:rPr lang="en-GB" dirty="0"/>
              <a:t>EXPD Projects</a:t>
            </a:r>
          </a:p>
        </p:txBody>
      </p:sp>
      <p:sp>
        <p:nvSpPr>
          <p:cNvPr id="4" name="Footer Placeholder 3"/>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450087" y="1154972"/>
            <a:ext cx="1940331" cy="1417826"/>
          </a:xfrm>
          <a:prstGeom prst="rect">
            <a:avLst/>
          </a:prstGeom>
          <a:ln>
            <a:noFill/>
          </a:ln>
          <a:effectLst>
            <a:outerShdw blurRad="292100" dist="139700" dir="2700000" algn="tl" rotWithShape="0">
              <a:srgbClr val="333333">
                <a:alpha val="65000"/>
              </a:srgbClr>
            </a:outerShdw>
          </a:effectLst>
        </p:spPr>
      </p:pic>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3"/>
          <p:cNvSpPr>
            <a:spLocks noChangeArrowheads="1"/>
          </p:cNvSpPr>
          <p:nvPr/>
        </p:nvSpPr>
        <p:spPr bwMode="auto">
          <a:xfrm>
            <a:off x="455792" y="624655"/>
            <a:ext cx="209998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new beamline ID14 – Construction</a:t>
            </a:r>
            <a:r>
              <a:rPr kumimoji="0" lang="en-GB" altLang="en-US" sz="1000" b="1"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in progress</a:t>
            </a:r>
          </a:p>
          <a:p>
            <a:pPr marL="0" marR="0" lvl="0" indent="0" algn="just" defTabSz="914400" rtl="0" eaLnBrk="0" fontAlgn="base" latinLnBrk="0" hangingPunct="0">
              <a:lnSpc>
                <a:spcPct val="100000"/>
              </a:lnSpc>
              <a:spcBef>
                <a:spcPct val="0"/>
              </a:spcBef>
              <a:spcAft>
                <a:spcPct val="0"/>
              </a:spcAft>
              <a:buClrTx/>
              <a:buSzTx/>
              <a:buFontTx/>
              <a:buNone/>
              <a:tabLst/>
            </a:pPr>
            <a:r>
              <a:rPr lang="en-GB" altLang="en-US" sz="1000" b="1" baseline="0" dirty="0">
                <a:solidFill>
                  <a:srgbClr val="FF0000"/>
                </a:solidFill>
                <a:ea typeface="Times New Roman" panose="02020603050405020304" pitchFamily="18" charset="0"/>
              </a:rPr>
              <a:t>1</a:t>
            </a:r>
            <a:r>
              <a:rPr lang="en-GB" altLang="en-US" sz="1000" b="1" baseline="30000" dirty="0">
                <a:solidFill>
                  <a:srgbClr val="FF0000"/>
                </a:solidFill>
                <a:ea typeface="Times New Roman" panose="02020603050405020304" pitchFamily="18" charset="0"/>
              </a:rPr>
              <a:t>st </a:t>
            </a:r>
            <a:r>
              <a:rPr lang="en-GB" altLang="en-US" sz="1000" b="1" baseline="0" dirty="0">
                <a:solidFill>
                  <a:srgbClr val="FF0000"/>
                </a:solidFill>
                <a:ea typeface="Times New Roman" panose="02020603050405020304" pitchFamily="18" charset="0"/>
              </a:rPr>
              <a:t>Radiation</a:t>
            </a:r>
            <a:r>
              <a:rPr lang="en-GB" altLang="en-US" sz="1000" b="1" dirty="0">
                <a:solidFill>
                  <a:srgbClr val="FF0000"/>
                </a:solidFill>
                <a:ea typeface="Times New Roman" panose="02020603050405020304" pitchFamily="18" charset="0"/>
              </a:rPr>
              <a:t> Test: 04 April 2023</a:t>
            </a:r>
            <a:r>
              <a:rPr kumimoji="0" lang="en-GB" altLang="en-US" sz="1000" b="0"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t> </a:t>
            </a:r>
            <a:endParaRPr kumimoji="0" lang="en-GB" altLang="en-US" sz="1800" b="0" i="0" u="none" strike="noStrike" cap="none" normalizeH="0" baseline="0" dirty="0">
              <a:ln>
                <a:noFill/>
              </a:ln>
              <a:solidFill>
                <a:srgbClr val="FF0000"/>
              </a:solidFill>
              <a:effectLst/>
              <a:latin typeface="Arial" panose="020B0604020202020204" pitchFamily="34" charset="0"/>
            </a:endParaRPr>
          </a:p>
        </p:txBody>
      </p:sp>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368362" y="3249107"/>
            <a:ext cx="2027761" cy="1470272"/>
          </a:xfrm>
          <a:prstGeom prst="rect">
            <a:avLst/>
          </a:prstGeom>
          <a:ln>
            <a:noFill/>
          </a:ln>
          <a:effectLst>
            <a:outerShdw blurRad="292100" dist="139700" dir="2700000" algn="tl" rotWithShape="0">
              <a:srgbClr val="333333">
                <a:alpha val="65000"/>
              </a:srgbClr>
            </a:outerShdw>
          </a:effectLst>
        </p:spPr>
      </p:pic>
      <p:sp>
        <p:nvSpPr>
          <p:cNvPr id="13" name="Rectangle 3"/>
          <p:cNvSpPr>
            <a:spLocks noChangeArrowheads="1"/>
          </p:cNvSpPr>
          <p:nvPr/>
        </p:nvSpPr>
        <p:spPr bwMode="auto">
          <a:xfrm>
            <a:off x="368362" y="2713484"/>
            <a:ext cx="206647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new beamline ID03 – Construction</a:t>
            </a:r>
            <a:r>
              <a:rPr kumimoji="0" lang="en-GB" altLang="en-US" sz="1000" b="1"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in progress</a:t>
            </a:r>
          </a:p>
          <a:p>
            <a:pPr marL="0" marR="0" lvl="0" indent="0" algn="just" defTabSz="914400" rtl="0" eaLnBrk="0" fontAlgn="base" latinLnBrk="0" hangingPunct="0">
              <a:lnSpc>
                <a:spcPct val="100000"/>
              </a:lnSpc>
              <a:spcBef>
                <a:spcPct val="0"/>
              </a:spcBef>
              <a:spcAft>
                <a:spcPct val="0"/>
              </a:spcAft>
              <a:buClrTx/>
              <a:buSzTx/>
              <a:buFontTx/>
              <a:buNone/>
              <a:tabLst/>
            </a:pPr>
            <a:r>
              <a:rPr lang="en-GB" altLang="en-US" sz="1000" b="1" baseline="0" dirty="0">
                <a:solidFill>
                  <a:srgbClr val="FF0000"/>
                </a:solidFill>
                <a:ea typeface="Times New Roman" panose="02020603050405020304" pitchFamily="18" charset="0"/>
              </a:rPr>
              <a:t>1</a:t>
            </a:r>
            <a:r>
              <a:rPr lang="en-GB" altLang="en-US" sz="1000" b="1" baseline="30000" dirty="0">
                <a:solidFill>
                  <a:srgbClr val="FF0000"/>
                </a:solidFill>
                <a:ea typeface="Times New Roman" panose="02020603050405020304" pitchFamily="18" charset="0"/>
              </a:rPr>
              <a:t>st </a:t>
            </a:r>
            <a:r>
              <a:rPr lang="en-GB" altLang="en-US" sz="1000" b="1" baseline="0" dirty="0">
                <a:solidFill>
                  <a:srgbClr val="FF0000"/>
                </a:solidFill>
                <a:ea typeface="Times New Roman" panose="02020603050405020304" pitchFamily="18" charset="0"/>
              </a:rPr>
              <a:t>Radiation</a:t>
            </a:r>
            <a:r>
              <a:rPr lang="en-GB" altLang="en-US" sz="1000" b="1" dirty="0">
                <a:solidFill>
                  <a:srgbClr val="FF0000"/>
                </a:solidFill>
                <a:ea typeface="Times New Roman" panose="02020603050405020304" pitchFamily="18" charset="0"/>
              </a:rPr>
              <a:t> Test: 17 May 2023</a:t>
            </a:r>
            <a:r>
              <a:rPr kumimoji="0" lang="en-GB" altLang="en-US" sz="1000" b="0"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t> </a:t>
            </a:r>
            <a:endParaRPr kumimoji="0" lang="en-GB" altLang="en-US" sz="1800" b="0" i="0" u="none" strike="noStrike" cap="none" normalizeH="0" baseline="0" dirty="0">
              <a:ln>
                <a:noFill/>
              </a:ln>
              <a:solidFill>
                <a:srgbClr val="FF0000"/>
              </a:solidFill>
              <a:effectLst/>
              <a:latin typeface="Arial" panose="020B0604020202020204" pitchFamily="34" charset="0"/>
            </a:endParaRPr>
          </a:p>
        </p:txBody>
      </p:sp>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3056984" y="1333540"/>
            <a:ext cx="3176905" cy="1244600"/>
          </a:xfrm>
          <a:prstGeom prst="rect">
            <a:avLst/>
          </a:prstGeom>
          <a:ln>
            <a:noFill/>
          </a:ln>
          <a:effectLst>
            <a:outerShdw blurRad="292100" dist="139700" dir="2700000" algn="tl" rotWithShape="0">
              <a:srgbClr val="333333">
                <a:alpha val="65000"/>
              </a:srgbClr>
            </a:outerShdw>
          </a:effectLst>
        </p:spPr>
      </p:pic>
      <p:sp>
        <p:nvSpPr>
          <p:cNvPr id="15" name="Rectangle 3"/>
          <p:cNvSpPr>
            <a:spLocks noChangeArrowheads="1"/>
          </p:cNvSpPr>
          <p:nvPr/>
        </p:nvSpPr>
        <p:spPr bwMode="auto">
          <a:xfrm>
            <a:off x="2994517" y="632608"/>
            <a:ext cx="32336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new beamline ID18 – Tender</a:t>
            </a:r>
            <a:r>
              <a:rPr kumimoji="0" lang="en-GB" altLang="en-US" sz="1000" b="1"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process in progress for the satellite building</a:t>
            </a:r>
          </a:p>
          <a:p>
            <a:pPr marL="0" marR="0" lvl="0" indent="0" algn="just" defTabSz="914400" rtl="0" eaLnBrk="0" fontAlgn="base" latinLnBrk="0" hangingPunct="0">
              <a:lnSpc>
                <a:spcPct val="100000"/>
              </a:lnSpc>
              <a:spcBef>
                <a:spcPct val="0"/>
              </a:spcBef>
              <a:spcAft>
                <a:spcPct val="0"/>
              </a:spcAft>
              <a:buClrTx/>
              <a:buSzTx/>
              <a:buFontTx/>
              <a:buNone/>
              <a:tabLst/>
            </a:pPr>
            <a:r>
              <a:rPr lang="fr-FR" altLang="en-US" sz="1000" b="1" dirty="0">
                <a:ea typeface="Times New Roman" panose="02020603050405020304" pitchFamily="18" charset="0"/>
              </a:rPr>
              <a:t>Start of </a:t>
            </a:r>
            <a:r>
              <a:rPr lang="fr-FR" altLang="en-US" sz="1000" b="1" dirty="0" err="1">
                <a:ea typeface="Times New Roman" panose="02020603050405020304" pitchFamily="18" charset="0"/>
              </a:rPr>
              <a:t>works</a:t>
            </a:r>
            <a:r>
              <a:rPr lang="fr-FR" altLang="en-US" sz="1000" b="1" dirty="0">
                <a:ea typeface="Times New Roman" panose="02020603050405020304" pitchFamily="18" charset="0"/>
              </a:rPr>
              <a:t>: 2023 May SD</a:t>
            </a:r>
            <a:endParaRPr kumimoji="0" lang="en-GB" altLang="en-US" sz="1000" b="1"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GB" altLang="en-US" sz="1000" b="1" baseline="0" dirty="0">
                <a:solidFill>
                  <a:srgbClr val="FF0000"/>
                </a:solidFill>
                <a:ea typeface="Times New Roman" panose="02020603050405020304" pitchFamily="18" charset="0"/>
              </a:rPr>
              <a:t>Radiation</a:t>
            </a:r>
            <a:r>
              <a:rPr lang="en-GB" altLang="en-US" sz="1000" b="1" dirty="0">
                <a:solidFill>
                  <a:srgbClr val="FF0000"/>
                </a:solidFill>
                <a:ea typeface="Times New Roman" panose="02020603050405020304" pitchFamily="18" charset="0"/>
              </a:rPr>
              <a:t> Test (OH6/EH1) : May 2025</a:t>
            </a:r>
            <a:endParaRPr kumimoji="0" lang="en-GB" altLang="en-US" sz="1800" b="0" i="0" u="none" strike="noStrike" cap="none" normalizeH="0" baseline="0" dirty="0">
              <a:ln>
                <a:noFill/>
              </a:ln>
              <a:solidFill>
                <a:srgbClr val="FF0000"/>
              </a:solidFill>
              <a:effectLst/>
            </a:endParaRPr>
          </a:p>
        </p:txBody>
      </p:sp>
      <p:pic>
        <p:nvPicPr>
          <p:cNvPr id="16" name="Picture 15"/>
          <p:cNvPicPr>
            <a:picLocks noChangeAspect="1"/>
          </p:cNvPicPr>
          <p:nvPr/>
        </p:nvPicPr>
        <p:blipFill>
          <a:blip r:embed="rId5"/>
          <a:stretch>
            <a:fillRect/>
          </a:stretch>
        </p:blipFill>
        <p:spPr>
          <a:xfrm>
            <a:off x="3097902" y="3220339"/>
            <a:ext cx="2911656" cy="1527807"/>
          </a:xfrm>
          <a:prstGeom prst="rect">
            <a:avLst/>
          </a:prstGeom>
          <a:ln>
            <a:noFill/>
          </a:ln>
          <a:effectLst>
            <a:outerShdw blurRad="292100" dist="139700" dir="2700000" algn="tl" rotWithShape="0">
              <a:srgbClr val="333333">
                <a:alpha val="65000"/>
              </a:srgbClr>
            </a:outerShdw>
          </a:effectLst>
        </p:spPr>
      </p:pic>
      <p:sp>
        <p:nvSpPr>
          <p:cNvPr id="17" name="Rectangle 3"/>
          <p:cNvSpPr>
            <a:spLocks noChangeArrowheads="1"/>
          </p:cNvSpPr>
          <p:nvPr/>
        </p:nvSpPr>
        <p:spPr bwMode="auto">
          <a:xfrm>
            <a:off x="2994517" y="2648787"/>
            <a:ext cx="294664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new</a:t>
            </a:r>
            <a:r>
              <a:rPr kumimoji="0" lang="en-GB" altLang="en-US" sz="1000" b="1"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Microscope CM02 in Chartreuse Hall</a:t>
            </a:r>
          </a:p>
          <a:p>
            <a:pPr marL="0" marR="0" lvl="0" indent="0" algn="just" defTabSz="914400" rtl="0" eaLnBrk="0" fontAlgn="base" latinLnBrk="0" hangingPunct="0">
              <a:lnSpc>
                <a:spcPct val="100000"/>
              </a:lnSpc>
              <a:spcBef>
                <a:spcPct val="0"/>
              </a:spcBef>
              <a:spcAft>
                <a:spcPct val="0"/>
              </a:spcAft>
              <a:buClrTx/>
              <a:buSzTx/>
              <a:buFontTx/>
              <a:buNone/>
              <a:tabLst/>
            </a:pPr>
            <a:r>
              <a:rPr lang="fr-FR" altLang="en-US" sz="1000" b="1" baseline="0" dirty="0"/>
              <a:t>Start</a:t>
            </a:r>
            <a:r>
              <a:rPr lang="fr-FR" altLang="en-US" sz="1000" b="1" dirty="0"/>
              <a:t> of </a:t>
            </a:r>
            <a:r>
              <a:rPr lang="en-US" altLang="en-US" sz="1000" b="1" dirty="0"/>
              <a:t>works</a:t>
            </a:r>
            <a:r>
              <a:rPr lang="fr-FR" altLang="en-US" sz="1000" b="1" dirty="0"/>
              <a:t>: May 2023</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en-US" sz="1000" b="1" i="0" u="none" strike="noStrike" cap="none" normalizeH="0" baseline="0" dirty="0">
                <a:ln>
                  <a:noFill/>
                </a:ln>
                <a:solidFill>
                  <a:schemeClr val="tx1"/>
                </a:solidFill>
                <a:effectLst/>
                <a:latin typeface="Arial" panose="020B0604020202020204" pitchFamily="34" charset="0"/>
              </a:rPr>
              <a:t>Delivery:</a:t>
            </a:r>
            <a:r>
              <a:rPr kumimoji="0" lang="fr-FR" altLang="en-US" sz="1000" b="1" i="0" u="none" strike="noStrike" cap="none" normalizeH="0" dirty="0">
                <a:ln>
                  <a:noFill/>
                </a:ln>
                <a:solidFill>
                  <a:schemeClr val="tx1"/>
                </a:solidFill>
                <a:effectLst/>
                <a:latin typeface="Arial" panose="020B0604020202020204" pitchFamily="34" charset="0"/>
              </a:rPr>
              <a:t> End of </a:t>
            </a:r>
            <a:r>
              <a:rPr kumimoji="0" lang="en-US" altLang="en-US" sz="1000" b="1" i="0" u="none" strike="noStrike" cap="none" normalizeH="0" dirty="0">
                <a:ln>
                  <a:noFill/>
                </a:ln>
                <a:solidFill>
                  <a:schemeClr val="tx1"/>
                </a:solidFill>
                <a:effectLst/>
                <a:latin typeface="Arial" panose="020B0604020202020204" pitchFamily="34" charset="0"/>
              </a:rPr>
              <a:t>September</a:t>
            </a:r>
            <a:r>
              <a:rPr kumimoji="0" lang="fr-FR" altLang="en-US" sz="1000" b="1" i="0" u="none" strike="noStrike" cap="none" normalizeH="0" dirty="0">
                <a:ln>
                  <a:noFill/>
                </a:ln>
                <a:solidFill>
                  <a:schemeClr val="tx1"/>
                </a:solidFill>
                <a:effectLst/>
                <a:latin typeface="Arial" panose="020B0604020202020204" pitchFamily="34" charset="0"/>
              </a:rPr>
              <a:t> 2023</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8" name="Picture 17"/>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4496" y="1315460"/>
            <a:ext cx="2317984" cy="1252767"/>
          </a:xfrm>
          <a:prstGeom prst="rect">
            <a:avLst/>
          </a:prstGeom>
          <a:ln>
            <a:noFill/>
          </a:ln>
          <a:effectLst>
            <a:outerShdw blurRad="292100" dist="139700" dir="2700000" algn="tl" rotWithShape="0">
              <a:srgbClr val="333333">
                <a:alpha val="65000"/>
              </a:srgbClr>
            </a:outerShdw>
          </a:effectLst>
        </p:spPr>
      </p:pic>
      <p:sp>
        <p:nvSpPr>
          <p:cNvPr id="19" name="Rectangle 3"/>
          <p:cNvSpPr>
            <a:spLocks noChangeArrowheads="1"/>
          </p:cNvSpPr>
          <p:nvPr/>
        </p:nvSpPr>
        <p:spPr bwMode="auto">
          <a:xfrm>
            <a:off x="6574496" y="637446"/>
            <a:ext cx="19403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Refurbishment of beamline BM32 – Construction</a:t>
            </a:r>
            <a:r>
              <a:rPr kumimoji="0" lang="en-GB" altLang="en-US" sz="1000" b="1"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started</a:t>
            </a:r>
          </a:p>
          <a:p>
            <a:pPr algn="just"/>
            <a:r>
              <a:rPr lang="en-GB" altLang="en-US" sz="1000" b="1" dirty="0">
                <a:solidFill>
                  <a:srgbClr val="FF0000"/>
                </a:solidFill>
                <a:ea typeface="Times New Roman" panose="02020603050405020304" pitchFamily="18" charset="0"/>
              </a:rPr>
              <a:t>1</a:t>
            </a:r>
            <a:r>
              <a:rPr lang="en-GB" altLang="en-US" sz="1000" b="1" baseline="30000" dirty="0">
                <a:solidFill>
                  <a:srgbClr val="FF0000"/>
                </a:solidFill>
                <a:ea typeface="Times New Roman" panose="02020603050405020304" pitchFamily="18" charset="0"/>
              </a:rPr>
              <a:t>st</a:t>
            </a:r>
            <a:r>
              <a:rPr lang="en-GB" altLang="en-US" sz="1000" b="1" dirty="0">
                <a:solidFill>
                  <a:srgbClr val="FF0000"/>
                </a:solidFill>
                <a:ea typeface="Times New Roman" panose="02020603050405020304" pitchFamily="18" charset="0"/>
              </a:rPr>
              <a:t> Radiation Test: Sept 2023</a:t>
            </a:r>
            <a:endParaRPr lang="en-GB" altLang="en-US" dirty="0">
              <a:solidFill>
                <a:srgbClr val="FF0000"/>
              </a:solidFil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000" b="1"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Rectangle 3"/>
          <p:cNvSpPr>
            <a:spLocks noChangeArrowheads="1"/>
          </p:cNvSpPr>
          <p:nvPr/>
        </p:nvSpPr>
        <p:spPr bwMode="auto">
          <a:xfrm>
            <a:off x="6574496" y="2694899"/>
            <a:ext cx="210196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Refurbishment of beamline BM30 – Construction</a:t>
            </a:r>
            <a:r>
              <a:rPr kumimoji="0" lang="en-GB" altLang="en-US" sz="1000" b="1"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will sta</a:t>
            </a:r>
            <a:r>
              <a:rPr lang="en-GB" altLang="en-US" sz="1000" b="1" dirty="0">
                <a:ea typeface="Times New Roman" panose="02020603050405020304" pitchFamily="18" charset="0"/>
              </a:rPr>
              <a:t>rt</a:t>
            </a:r>
            <a:endParaRPr kumimoji="0" lang="en-GB" altLang="en-US" sz="1000" b="1"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en-GB" altLang="en-US" sz="1000" b="1" dirty="0">
                <a:solidFill>
                  <a:srgbClr val="FF0000"/>
                </a:solidFill>
                <a:ea typeface="Times New Roman" panose="02020603050405020304" pitchFamily="18" charset="0"/>
              </a:rPr>
              <a:t>1</a:t>
            </a:r>
            <a:r>
              <a:rPr lang="en-GB" altLang="en-US" sz="1000" b="1" baseline="30000" dirty="0">
                <a:solidFill>
                  <a:srgbClr val="FF0000"/>
                </a:solidFill>
                <a:ea typeface="Times New Roman" panose="02020603050405020304" pitchFamily="18" charset="0"/>
              </a:rPr>
              <a:t>st</a:t>
            </a:r>
            <a:r>
              <a:rPr lang="en-GB" altLang="en-US" sz="1000" b="1" dirty="0">
                <a:solidFill>
                  <a:srgbClr val="FF0000"/>
                </a:solidFill>
                <a:ea typeface="Times New Roman" panose="02020603050405020304" pitchFamily="18" charset="0"/>
              </a:rPr>
              <a:t> Radiation Test: Jan. 2024</a:t>
            </a:r>
            <a:endParaRPr kumimoji="0" lang="en-GB" altLang="en-US" sz="1000" b="1"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1" name="Picture 20"/>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4248" y="3222764"/>
            <a:ext cx="1731792" cy="14966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3595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BIG Organisation – As of 24 </a:t>
            </a:r>
            <a:r>
              <a:rPr lang="en-US" dirty="0"/>
              <a:t>January</a:t>
            </a:r>
            <a:r>
              <a:rPr lang="fr-FR" dirty="0"/>
              <a:t> 2023</a:t>
            </a:r>
            <a:endParaRPr lang="en-GB" dirty="0"/>
          </a:p>
        </p:txBody>
      </p:sp>
      <p:sp>
        <p:nvSpPr>
          <p:cNvPr id="4" name="Footer Placeholder 3"/>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pic>
        <p:nvPicPr>
          <p:cNvPr id="42" name="Picture 41"/>
          <p:cNvPicPr>
            <a:picLocks noChangeAspect="1"/>
          </p:cNvPicPr>
          <p:nvPr/>
        </p:nvPicPr>
        <p:blipFill>
          <a:blip r:embed="rId2"/>
          <a:stretch>
            <a:fillRect/>
          </a:stretch>
        </p:blipFill>
        <p:spPr>
          <a:xfrm>
            <a:off x="288157" y="885922"/>
            <a:ext cx="8676456" cy="4382093"/>
          </a:xfrm>
          <a:prstGeom prst="rect">
            <a:avLst/>
          </a:prstGeom>
        </p:spPr>
      </p:pic>
      <p:sp>
        <p:nvSpPr>
          <p:cNvPr id="43" name="TextBox 42"/>
          <p:cNvSpPr txBox="1"/>
          <p:nvPr/>
        </p:nvSpPr>
        <p:spPr>
          <a:xfrm>
            <a:off x="4714488" y="4402113"/>
            <a:ext cx="2034034" cy="107721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dirty="0"/>
              <a:t>Recruitment of 2 Construction Engineers in progress </a:t>
            </a:r>
          </a:p>
        </p:txBody>
      </p:sp>
      <p:sp>
        <p:nvSpPr>
          <p:cNvPr id="44" name="TextBox 43"/>
          <p:cNvSpPr txBox="1"/>
          <p:nvPr/>
        </p:nvSpPr>
        <p:spPr>
          <a:xfrm>
            <a:off x="6156176" y="662382"/>
            <a:ext cx="2520280"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dirty="0"/>
              <a:t>Recruitment of the future head of the BIG in progress</a:t>
            </a:r>
          </a:p>
        </p:txBody>
      </p:sp>
      <p:sp>
        <p:nvSpPr>
          <p:cNvPr id="3" name="Oval 2"/>
          <p:cNvSpPr/>
          <p:nvPr/>
        </p:nvSpPr>
        <p:spPr>
          <a:xfrm>
            <a:off x="4626385" y="2050257"/>
            <a:ext cx="1872208" cy="118752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95536" y="3237777"/>
            <a:ext cx="1440160" cy="19578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5875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25759"/>
            <a:ext cx="8237538" cy="496887"/>
          </a:xfrm>
        </p:spPr>
        <p:txBody>
          <a:bodyPr/>
          <a:lstStyle/>
          <a:p>
            <a:r>
              <a:rPr lang="en-GB" dirty="0"/>
              <a:t>Many thanks for your attention !</a:t>
            </a:r>
          </a:p>
        </p:txBody>
      </p:sp>
      <p:sp>
        <p:nvSpPr>
          <p:cNvPr id="5" name="Content Placeholder 2"/>
          <p:cNvSpPr txBox="1">
            <a:spLocks/>
          </p:cNvSpPr>
          <p:nvPr/>
        </p:nvSpPr>
        <p:spPr>
          <a:xfrm>
            <a:off x="4716016" y="985292"/>
            <a:ext cx="4059293" cy="2534897"/>
          </a:xfrm>
          <a:prstGeom prst="rect">
            <a:avLst/>
          </a:prstGeom>
        </p:spPr>
        <p:txBody>
          <a:bodyPr vert="horz" lIns="0" tIns="0" rIns="0" bIns="0" rtlCol="0" anchor="t" anchorCtr="0">
            <a:noAutofit/>
          </a:bodyPr>
          <a:lstStyle>
            <a:lvl1pPr algn="l" rtl="0" eaLnBrk="1" fontAlgn="base" hangingPunct="1">
              <a:spcBef>
                <a:spcPct val="0"/>
              </a:spcBef>
              <a:spcAft>
                <a:spcPts val="1000"/>
              </a:spcAft>
              <a:buFont typeface="Arial" panose="020B0604020202020204" pitchFamily="34" charset="0"/>
              <a:defRPr b="1" kern="1200">
                <a:solidFill>
                  <a:srgbClr val="0098D4"/>
                </a:solidFill>
                <a:latin typeface="+mn-lt"/>
                <a:ea typeface="+mn-ea"/>
                <a:cs typeface="+mn-cs"/>
              </a:defRPr>
            </a:lvl1pPr>
            <a:lvl2pPr algn="l" rtl="0" eaLnBrk="1" fontAlgn="base" hangingPunct="1">
              <a:spcBef>
                <a:spcPct val="0"/>
              </a:spcBef>
              <a:spcAft>
                <a:spcPts val="1500"/>
              </a:spcAft>
              <a:buFont typeface="Arial" panose="020B0604020202020204" pitchFamily="34" charset="0"/>
              <a:defRPr sz="1700" kern="1200">
                <a:solidFill>
                  <a:srgbClr val="0098D4"/>
                </a:solidFill>
                <a:latin typeface="+mn-lt"/>
                <a:ea typeface="+mn-ea"/>
                <a:cs typeface="+mn-cs"/>
              </a:defRPr>
            </a:lvl2pPr>
            <a:lvl3pPr algn="l" rtl="0" eaLnBrk="1" fontAlgn="base" hangingPunct="1">
              <a:lnSpc>
                <a:spcPct val="105000"/>
              </a:lnSpc>
              <a:spcBef>
                <a:spcPct val="0"/>
              </a:spcBef>
              <a:spcAft>
                <a:spcPts val="500"/>
              </a:spcAft>
              <a:buFont typeface="Arial" panose="020B0604020202020204" pitchFamily="34" charset="0"/>
              <a:defRPr sz="1500" kern="1200">
                <a:solidFill>
                  <a:schemeClr val="tx1"/>
                </a:solidFill>
                <a:latin typeface="+mn-lt"/>
                <a:ea typeface="+mn-ea"/>
                <a:cs typeface="+mn-cs"/>
              </a:defRPr>
            </a:lvl3pPr>
            <a:lvl4pPr marL="357188" indent="-174625" algn="l" rtl="0" eaLnBrk="1" fontAlgn="base" hangingPunct="1">
              <a:lnSpc>
                <a:spcPct val="110000"/>
              </a:lnSpc>
              <a:spcBef>
                <a:spcPct val="0"/>
              </a:spcBef>
              <a:spcAft>
                <a:spcPts val="300"/>
              </a:spcAft>
              <a:buClr>
                <a:srgbClr val="0098D4"/>
              </a:buClr>
              <a:buSzPct val="80000"/>
              <a:buFont typeface="Wingdings" panose="05000000000000000000" pitchFamily="2" charset="2"/>
              <a:buChar char="l"/>
              <a:defRPr sz="1500" kern="1200">
                <a:solidFill>
                  <a:schemeClr val="tx1"/>
                </a:solidFill>
                <a:latin typeface="+mn-lt"/>
                <a:ea typeface="+mn-ea"/>
                <a:cs typeface="+mn-cs"/>
              </a:defRPr>
            </a:lvl4pPr>
            <a:lvl5pPr marL="1162050" indent="-174625" algn="l" rtl="0" eaLnBrk="1" fontAlgn="base" hangingPunct="1">
              <a:spcBef>
                <a:spcPct val="0"/>
              </a:spcBef>
              <a:spcAft>
                <a:spcPts val="600"/>
              </a:spcAft>
              <a:buClr>
                <a:srgbClr val="0098D4"/>
              </a:buClr>
              <a:buFont typeface="ITCOfficinaSans LT Book"/>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600" dirty="0">
                <a:solidFill>
                  <a:srgbClr val="002060"/>
                </a:solidFill>
              </a:rPr>
              <a:t>And many thanks to all the people in the group involved in the different works and activities !</a:t>
            </a:r>
            <a:endParaRPr lang="en-US" sz="1400" dirty="0">
              <a:solidFill>
                <a:srgbClr val="002060"/>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561356"/>
            <a:ext cx="5225494" cy="3481112"/>
          </a:xfrm>
          <a:prstGeom prst="rect">
            <a:avLst/>
          </a:prstGeom>
        </p:spPr>
      </p:pic>
      <p:sp>
        <p:nvSpPr>
          <p:cNvPr id="48" name="TextBox 47"/>
          <p:cNvSpPr txBox="1"/>
          <p:nvPr/>
        </p:nvSpPr>
        <p:spPr>
          <a:xfrm>
            <a:off x="167759" y="5063830"/>
            <a:ext cx="3110515" cy="200055"/>
          </a:xfrm>
          <a:prstGeom prst="rect">
            <a:avLst/>
          </a:prstGeom>
          <a:noFill/>
        </p:spPr>
        <p:txBody>
          <a:bodyPr wrap="square" rtlCol="0">
            <a:spAutoFit/>
          </a:bodyPr>
          <a:lstStyle/>
          <a:p>
            <a:r>
              <a:rPr lang="fr-FR" sz="700" dirty="0" err="1"/>
              <a:t>Credit</a:t>
            </a:r>
            <a:r>
              <a:rPr lang="fr-FR" sz="700" dirty="0"/>
              <a:t> photo  - ESRF / Vuedci.org</a:t>
            </a:r>
            <a:endParaRPr lang="en-GB" sz="700" dirty="0"/>
          </a:p>
        </p:txBody>
      </p:sp>
      <p:sp>
        <p:nvSpPr>
          <p:cNvPr id="8" name="Footer Placeholder 3"/>
          <p:cNvSpPr>
            <a:spLocks noGrp="1"/>
          </p:cNvSpPr>
          <p:nvPr>
            <p:ph type="ftr" sz="quarter" idx="12"/>
          </p:nvPr>
        </p:nvSpPr>
        <p:spPr>
          <a:xfrm>
            <a:off x="630238" y="5402263"/>
            <a:ext cx="6119812" cy="177800"/>
          </a:xfrm>
        </p:spPr>
        <p:txBody>
          <a:bodyPr/>
          <a:lstStyle/>
          <a:p>
            <a:pPr>
              <a:defRPr/>
            </a:pPr>
            <a:r>
              <a:rPr lang="en-US"/>
              <a:t>ASD Workshop - 24 January 2023 - TID BIG T Marchial - ESRF Infrastructure - Status and Plans</a:t>
            </a:r>
            <a:endParaRPr lang="en-US" dirty="0"/>
          </a:p>
        </p:txBody>
      </p:sp>
    </p:spTree>
    <p:extLst>
      <p:ext uri="{BB962C8B-B14F-4D97-AF65-F5344CB8AC3E}">
        <p14:creationId xmlns:p14="http://schemas.microsoft.com/office/powerpoint/2010/main" val="3097497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577DD8-6BF8-40DF-9147-816444CAA67A}"/>
              </a:ext>
            </a:extLst>
          </p:cNvPr>
          <p:cNvSpPr>
            <a:spLocks noGrp="1"/>
          </p:cNvSpPr>
          <p:nvPr>
            <p:ph type="title"/>
          </p:nvPr>
        </p:nvSpPr>
        <p:spPr/>
        <p:txBody>
          <a:bodyPr/>
          <a:lstStyle/>
          <a:p>
            <a:r>
              <a:rPr lang="en-US" dirty="0"/>
              <a:t>2022-2023 </a:t>
            </a:r>
            <a:r>
              <a:rPr lang="en-GB" dirty="0"/>
              <a:t>Mechanical workshops refurbishment</a:t>
            </a:r>
            <a:endParaRPr lang="en-US" dirty="0"/>
          </a:p>
        </p:txBody>
      </p:sp>
      <p:sp>
        <p:nvSpPr>
          <p:cNvPr id="3" name="Footer Placeholder 2"/>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sp>
        <p:nvSpPr>
          <p:cNvPr id="30" name="TextBox 29"/>
          <p:cNvSpPr txBox="1"/>
          <p:nvPr/>
        </p:nvSpPr>
        <p:spPr>
          <a:xfrm>
            <a:off x="6259165" y="4922352"/>
            <a:ext cx="3024336" cy="307777"/>
          </a:xfrm>
          <a:prstGeom prst="rect">
            <a:avLst/>
          </a:prstGeom>
          <a:noFill/>
        </p:spPr>
        <p:txBody>
          <a:bodyPr wrap="square" rtlCol="0">
            <a:spAutoFit/>
          </a:bodyPr>
          <a:lstStyle>
            <a:defPPr>
              <a:defRPr lang="fr-FR"/>
            </a:defPPr>
            <a:lvl1pPr>
              <a:defRPr sz="1400" b="1"/>
            </a:lvl1pPr>
          </a:lstStyle>
          <a:p>
            <a:r>
              <a:rPr lang="en-GB" dirty="0"/>
              <a:t>MB-0-30-TID/Vac–ASD/RF </a:t>
            </a:r>
            <a:endParaRPr lang="en-US" dirty="0"/>
          </a:p>
        </p:txBody>
      </p:sp>
      <p:pic>
        <p:nvPicPr>
          <p:cNvPr id="6" name="Picture 5">
            <a:extLst>
              <a:ext uri="{FF2B5EF4-FFF2-40B4-BE49-F238E27FC236}">
                <a16:creationId xmlns:a16="http://schemas.microsoft.com/office/drawing/2014/main" id="{C9F19A65-9FC6-426F-A89C-3F48F688E623}"/>
              </a:ext>
            </a:extLst>
          </p:cNvPr>
          <p:cNvPicPr>
            <a:picLocks noChangeAspect="1"/>
          </p:cNvPicPr>
          <p:nvPr/>
        </p:nvPicPr>
        <p:blipFill rotWithShape="1">
          <a:blip r:embed="rId3"/>
          <a:srcRect l="13172" r="12739" b="7478"/>
          <a:stretch/>
        </p:blipFill>
        <p:spPr>
          <a:xfrm>
            <a:off x="2903367" y="911769"/>
            <a:ext cx="3059832" cy="2936898"/>
          </a:xfrm>
          <a:prstGeom prst="ellipse">
            <a:avLst/>
          </a:prstGeom>
          <a:ln>
            <a:noFill/>
          </a:ln>
          <a:effectLst>
            <a:softEdge rad="112500"/>
          </a:effectLst>
        </p:spPr>
      </p:pic>
      <p:pic>
        <p:nvPicPr>
          <p:cNvPr id="5" name="Picture 4">
            <a:extLst>
              <a:ext uri="{FF2B5EF4-FFF2-40B4-BE49-F238E27FC236}">
                <a16:creationId xmlns:a16="http://schemas.microsoft.com/office/drawing/2014/main" id="{0EE9FBAE-1A4F-490C-8FF8-E79E8C949745}"/>
              </a:ext>
            </a:extLst>
          </p:cNvPr>
          <p:cNvPicPr>
            <a:picLocks noChangeAspect="1"/>
          </p:cNvPicPr>
          <p:nvPr/>
        </p:nvPicPr>
        <p:blipFill>
          <a:blip r:embed="rId4"/>
          <a:stretch>
            <a:fillRect/>
          </a:stretch>
        </p:blipFill>
        <p:spPr>
          <a:xfrm>
            <a:off x="6338530" y="2943603"/>
            <a:ext cx="2650005" cy="1977390"/>
          </a:xfrm>
          <a:prstGeom prst="rect">
            <a:avLst/>
          </a:prstGeom>
        </p:spPr>
      </p:pic>
      <p:sp>
        <p:nvSpPr>
          <p:cNvPr id="11" name="TextBox 10">
            <a:extLst>
              <a:ext uri="{FF2B5EF4-FFF2-40B4-BE49-F238E27FC236}">
                <a16:creationId xmlns:a16="http://schemas.microsoft.com/office/drawing/2014/main" id="{1C6AE873-1DD6-4A2B-8B42-93559920369A}"/>
              </a:ext>
            </a:extLst>
          </p:cNvPr>
          <p:cNvSpPr txBox="1"/>
          <p:nvPr/>
        </p:nvSpPr>
        <p:spPr>
          <a:xfrm>
            <a:off x="4888650" y="639485"/>
            <a:ext cx="1590148" cy="523220"/>
          </a:xfrm>
          <a:prstGeom prst="rect">
            <a:avLst/>
          </a:prstGeom>
          <a:noFill/>
        </p:spPr>
        <p:txBody>
          <a:bodyPr wrap="square" rtlCol="0">
            <a:spAutoFit/>
          </a:bodyPr>
          <a:lstStyle>
            <a:defPPr>
              <a:defRPr lang="fr-FR"/>
            </a:defPPr>
            <a:lvl1pPr>
              <a:defRPr sz="1400" b="1"/>
            </a:lvl1pPr>
          </a:lstStyle>
          <a:p>
            <a:r>
              <a:rPr lang="en-US" dirty="0"/>
              <a:t>ASD/RF storage area – PINJ </a:t>
            </a:r>
          </a:p>
        </p:txBody>
      </p:sp>
      <p:sp>
        <p:nvSpPr>
          <p:cNvPr id="12" name="TextBox 11">
            <a:extLst>
              <a:ext uri="{FF2B5EF4-FFF2-40B4-BE49-F238E27FC236}">
                <a16:creationId xmlns:a16="http://schemas.microsoft.com/office/drawing/2014/main" id="{B70719B3-04CB-4763-B844-B584A335CA37}"/>
              </a:ext>
            </a:extLst>
          </p:cNvPr>
          <p:cNvSpPr txBox="1"/>
          <p:nvPr/>
        </p:nvSpPr>
        <p:spPr>
          <a:xfrm>
            <a:off x="6259165" y="2598953"/>
            <a:ext cx="2862510" cy="307777"/>
          </a:xfrm>
          <a:prstGeom prst="rect">
            <a:avLst/>
          </a:prstGeom>
          <a:noFill/>
        </p:spPr>
        <p:txBody>
          <a:bodyPr wrap="square" rtlCol="0">
            <a:spAutoFit/>
          </a:bodyPr>
          <a:lstStyle>
            <a:defPPr>
              <a:defRPr lang="fr-FR"/>
            </a:defPPr>
            <a:lvl1pPr>
              <a:defRPr sz="1400" b="1"/>
            </a:lvl1pPr>
          </a:lstStyle>
          <a:p>
            <a:r>
              <a:rPr lang="en-US" dirty="0"/>
              <a:t>TID/BIG storage area – MC-0-08 </a:t>
            </a:r>
          </a:p>
        </p:txBody>
      </p:sp>
      <p:pic>
        <p:nvPicPr>
          <p:cNvPr id="10" name="Picture 9">
            <a:extLst>
              <a:ext uri="{FF2B5EF4-FFF2-40B4-BE49-F238E27FC236}">
                <a16:creationId xmlns:a16="http://schemas.microsoft.com/office/drawing/2014/main" id="{BBC5D471-64E9-4C81-8690-8AC2B4A6E6DA}"/>
              </a:ext>
            </a:extLst>
          </p:cNvPr>
          <p:cNvPicPr>
            <a:picLocks noChangeAspect="1"/>
          </p:cNvPicPr>
          <p:nvPr/>
        </p:nvPicPr>
        <p:blipFill>
          <a:blip r:embed="rId5"/>
          <a:stretch>
            <a:fillRect/>
          </a:stretch>
        </p:blipFill>
        <p:spPr>
          <a:xfrm>
            <a:off x="93" y="4182098"/>
            <a:ext cx="5219247" cy="1225793"/>
          </a:xfrm>
          <a:prstGeom prst="rect">
            <a:avLst/>
          </a:prstGeom>
        </p:spPr>
      </p:pic>
      <p:sp>
        <p:nvSpPr>
          <p:cNvPr id="14" name="TextBox 13">
            <a:extLst>
              <a:ext uri="{FF2B5EF4-FFF2-40B4-BE49-F238E27FC236}">
                <a16:creationId xmlns:a16="http://schemas.microsoft.com/office/drawing/2014/main" id="{AB958FDE-ED35-4DEA-92A8-C5C704EEC38F}"/>
              </a:ext>
            </a:extLst>
          </p:cNvPr>
          <p:cNvSpPr txBox="1"/>
          <p:nvPr/>
        </p:nvSpPr>
        <p:spPr>
          <a:xfrm>
            <a:off x="0" y="2957245"/>
            <a:ext cx="3759787" cy="1169551"/>
          </a:xfrm>
          <a:prstGeom prst="rect">
            <a:avLst/>
          </a:prstGeom>
          <a:noFill/>
          <a:ln w="38100">
            <a:solidFill>
              <a:srgbClr val="4E5B99"/>
            </a:solidFill>
          </a:ln>
        </p:spPr>
        <p:txBody>
          <a:bodyPr wrap="square" rtlCol="0">
            <a:spAutoFit/>
          </a:bodyPr>
          <a:lstStyle>
            <a:defPPr>
              <a:defRPr lang="fr-FR"/>
            </a:defPPr>
            <a:lvl1pPr>
              <a:defRPr sz="1400" b="1"/>
            </a:lvl1pPr>
          </a:lstStyle>
          <a:p>
            <a:r>
              <a:rPr lang="en-US" dirty="0"/>
              <a:t>Central Mechanical workshops in MTBF</a:t>
            </a:r>
          </a:p>
          <a:p>
            <a:r>
              <a:rPr lang="en-US" b="0" dirty="0"/>
              <a:t>Works should start in May 2023</a:t>
            </a:r>
          </a:p>
          <a:p>
            <a:r>
              <a:rPr lang="en-US" b="0" dirty="0"/>
              <a:t>Delivery expected in November 2023</a:t>
            </a:r>
          </a:p>
          <a:p>
            <a:r>
              <a:rPr lang="en-US" b="0" dirty="0"/>
              <a:t>Transfer from SBGS in December 2023</a:t>
            </a:r>
          </a:p>
          <a:p>
            <a:endParaRPr lang="en-US" dirty="0"/>
          </a:p>
        </p:txBody>
      </p:sp>
      <p:pic>
        <p:nvPicPr>
          <p:cNvPr id="16" name="Picture 15">
            <a:extLst>
              <a:ext uri="{FF2B5EF4-FFF2-40B4-BE49-F238E27FC236}">
                <a16:creationId xmlns:a16="http://schemas.microsoft.com/office/drawing/2014/main" id="{3A406C38-5052-42DD-AFE7-D17A7D18A2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999" r="21020"/>
          <a:stretch/>
        </p:blipFill>
        <p:spPr>
          <a:xfrm rot="5400000">
            <a:off x="6736561" y="538182"/>
            <a:ext cx="1977390" cy="2214139"/>
          </a:xfrm>
          <a:prstGeom prst="rect">
            <a:avLst/>
          </a:prstGeom>
        </p:spPr>
      </p:pic>
      <p:sp>
        <p:nvSpPr>
          <p:cNvPr id="18" name="TextBox 17">
            <a:extLst>
              <a:ext uri="{FF2B5EF4-FFF2-40B4-BE49-F238E27FC236}">
                <a16:creationId xmlns:a16="http://schemas.microsoft.com/office/drawing/2014/main" id="{FB08FCC8-A5D4-42C5-A6AA-1A67CA59BACB}"/>
              </a:ext>
            </a:extLst>
          </p:cNvPr>
          <p:cNvSpPr txBox="1"/>
          <p:nvPr/>
        </p:nvSpPr>
        <p:spPr>
          <a:xfrm>
            <a:off x="45268" y="2226329"/>
            <a:ext cx="3170796" cy="307777"/>
          </a:xfrm>
          <a:prstGeom prst="rect">
            <a:avLst/>
          </a:prstGeom>
          <a:noFill/>
        </p:spPr>
        <p:txBody>
          <a:bodyPr wrap="square" rtlCol="0">
            <a:spAutoFit/>
          </a:bodyPr>
          <a:lstStyle>
            <a:defPPr>
              <a:defRPr lang="fr-FR"/>
            </a:defPPr>
            <a:lvl1pPr>
              <a:defRPr sz="1400" b="1"/>
            </a:lvl1pPr>
          </a:lstStyle>
          <a:p>
            <a:r>
              <a:rPr lang="en-US" dirty="0"/>
              <a:t>TID Vacuum area - ESRF01 </a:t>
            </a:r>
            <a:endParaRPr lang="en-US" b="0" dirty="0"/>
          </a:p>
        </p:txBody>
      </p:sp>
      <p:sp>
        <p:nvSpPr>
          <p:cNvPr id="19" name="TextBox 18">
            <a:extLst>
              <a:ext uri="{FF2B5EF4-FFF2-40B4-BE49-F238E27FC236}">
                <a16:creationId xmlns:a16="http://schemas.microsoft.com/office/drawing/2014/main" id="{393B276A-54F1-41A5-9879-E91A0E7FA456}"/>
              </a:ext>
            </a:extLst>
          </p:cNvPr>
          <p:cNvSpPr txBox="1"/>
          <p:nvPr/>
        </p:nvSpPr>
        <p:spPr>
          <a:xfrm>
            <a:off x="2282722" y="708376"/>
            <a:ext cx="1665092" cy="738664"/>
          </a:xfrm>
          <a:prstGeom prst="rect">
            <a:avLst/>
          </a:prstGeom>
          <a:noFill/>
        </p:spPr>
        <p:txBody>
          <a:bodyPr wrap="square" rtlCol="0">
            <a:spAutoFit/>
          </a:bodyPr>
          <a:lstStyle>
            <a:defPPr>
              <a:defRPr lang="fr-FR"/>
            </a:defPPr>
            <a:lvl1pPr>
              <a:defRPr sz="1400" b="1"/>
            </a:lvl1pPr>
          </a:lstStyle>
          <a:p>
            <a:r>
              <a:rPr lang="en-US" dirty="0"/>
              <a:t>ASD-PSG workshop - MD016 </a:t>
            </a:r>
          </a:p>
        </p:txBody>
      </p:sp>
      <p:pic>
        <p:nvPicPr>
          <p:cNvPr id="22" name="Picture 21">
            <a:extLst>
              <a:ext uri="{FF2B5EF4-FFF2-40B4-BE49-F238E27FC236}">
                <a16:creationId xmlns:a16="http://schemas.microsoft.com/office/drawing/2014/main" id="{A3D1D5D5-DA6A-459B-86E0-BA354252D2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962" b="10706"/>
          <a:stretch/>
        </p:blipFill>
        <p:spPr>
          <a:xfrm>
            <a:off x="161506" y="697878"/>
            <a:ext cx="1974007" cy="1554581"/>
          </a:xfrm>
          <a:prstGeom prst="rect">
            <a:avLst/>
          </a:prstGeom>
        </p:spPr>
      </p:pic>
      <p:cxnSp>
        <p:nvCxnSpPr>
          <p:cNvPr id="24" name="Straight Arrow Connector 23">
            <a:extLst>
              <a:ext uri="{FF2B5EF4-FFF2-40B4-BE49-F238E27FC236}">
                <a16:creationId xmlns:a16="http://schemas.microsoft.com/office/drawing/2014/main" id="{477AB87D-306D-499F-ADAD-181DB81C35F8}"/>
              </a:ext>
            </a:extLst>
          </p:cNvPr>
          <p:cNvCxnSpPr>
            <a:cxnSpLocks/>
          </p:cNvCxnSpPr>
          <p:nvPr/>
        </p:nvCxnSpPr>
        <p:spPr>
          <a:xfrm flipH="1">
            <a:off x="5004048" y="1131822"/>
            <a:ext cx="360040" cy="1248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E90731A-61A3-4E74-B0A8-9430C3042138}"/>
              </a:ext>
            </a:extLst>
          </p:cNvPr>
          <p:cNvCxnSpPr>
            <a:cxnSpLocks/>
          </p:cNvCxnSpPr>
          <p:nvPr/>
        </p:nvCxnSpPr>
        <p:spPr>
          <a:xfrm>
            <a:off x="2903367" y="1447040"/>
            <a:ext cx="1834623" cy="1143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B9248F3-A48B-442D-81B6-0A25B076B534}"/>
              </a:ext>
            </a:extLst>
          </p:cNvPr>
          <p:cNvCxnSpPr>
            <a:cxnSpLocks/>
          </p:cNvCxnSpPr>
          <p:nvPr/>
        </p:nvCxnSpPr>
        <p:spPr>
          <a:xfrm flipV="1">
            <a:off x="2455990" y="1851976"/>
            <a:ext cx="2282000" cy="496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6967BD1-9D32-453C-9982-FE93C0B66D02}"/>
              </a:ext>
            </a:extLst>
          </p:cNvPr>
          <p:cNvCxnSpPr>
            <a:cxnSpLocks/>
          </p:cNvCxnSpPr>
          <p:nvPr/>
        </p:nvCxnSpPr>
        <p:spPr>
          <a:xfrm flipV="1">
            <a:off x="2751383" y="2238145"/>
            <a:ext cx="1323370" cy="70545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8EF7597-355C-4080-8FA6-628516E0A826}"/>
              </a:ext>
            </a:extLst>
          </p:cNvPr>
          <p:cNvCxnSpPr>
            <a:cxnSpLocks/>
            <a:stCxn id="12" idx="1"/>
          </p:cNvCxnSpPr>
          <p:nvPr/>
        </p:nvCxnSpPr>
        <p:spPr>
          <a:xfrm flipH="1" flipV="1">
            <a:off x="5508104" y="2252459"/>
            <a:ext cx="751061" cy="5003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718F602-01EF-41FC-BCD6-90D758BF7AB7}"/>
              </a:ext>
            </a:extLst>
          </p:cNvPr>
          <p:cNvCxnSpPr>
            <a:cxnSpLocks/>
          </p:cNvCxnSpPr>
          <p:nvPr/>
        </p:nvCxnSpPr>
        <p:spPr>
          <a:xfrm flipH="1" flipV="1">
            <a:off x="5436096" y="2752842"/>
            <a:ext cx="823070" cy="705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916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577DD8-6BF8-40DF-9147-816444CAA67A}"/>
              </a:ext>
            </a:extLst>
          </p:cNvPr>
          <p:cNvSpPr>
            <a:spLocks noGrp="1"/>
          </p:cNvSpPr>
          <p:nvPr>
            <p:ph type="title"/>
          </p:nvPr>
        </p:nvSpPr>
        <p:spPr/>
        <p:txBody>
          <a:bodyPr/>
          <a:lstStyle/>
          <a:p>
            <a:r>
              <a:rPr lang="en-US" dirty="0"/>
              <a:t>2022 august : MIDDLE TERM MAINTENANCE on 25t &amp; 50t concrete doors </a:t>
            </a:r>
          </a:p>
        </p:txBody>
      </p:sp>
      <p:sp>
        <p:nvSpPr>
          <p:cNvPr id="3" name="Footer Placeholder 2"/>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sp>
        <p:nvSpPr>
          <p:cNvPr id="6" name="TextBox 5"/>
          <p:cNvSpPr txBox="1"/>
          <p:nvPr/>
        </p:nvSpPr>
        <p:spPr>
          <a:xfrm>
            <a:off x="5819923" y="2564845"/>
            <a:ext cx="3144690" cy="646331"/>
          </a:xfrm>
          <a:prstGeom prst="rect">
            <a:avLst/>
          </a:prstGeom>
          <a:noFill/>
        </p:spPr>
        <p:txBody>
          <a:bodyPr wrap="square" rtlCol="0">
            <a:spAutoFit/>
          </a:bodyPr>
          <a:lstStyle/>
          <a:p>
            <a:pPr algn="ctr"/>
            <a:r>
              <a:rPr lang="en-US" sz="1200" b="1" dirty="0">
                <a:solidFill>
                  <a:schemeClr val="accent6">
                    <a:lumMod val="50000"/>
                  </a:schemeClr>
                </a:solidFill>
              </a:rPr>
              <a:t>50 tons : SYTU doors (MTBN + MTBS) </a:t>
            </a:r>
          </a:p>
          <a:p>
            <a:pPr algn="ctr"/>
            <a:r>
              <a:rPr lang="en-US" sz="1200" b="1" dirty="0">
                <a:solidFill>
                  <a:schemeClr val="accent6">
                    <a:lumMod val="50000"/>
                  </a:schemeClr>
                </a:solidFill>
              </a:rPr>
              <a:t>8 air cushions</a:t>
            </a:r>
          </a:p>
          <a:p>
            <a:pPr algn="ctr"/>
            <a:r>
              <a:rPr lang="en-US" sz="1200" b="1" dirty="0">
                <a:solidFill>
                  <a:schemeClr val="accent6">
                    <a:lumMod val="50000"/>
                  </a:schemeClr>
                </a:solidFill>
              </a:rPr>
              <a:t>Unit cost = 4 500 € HT</a:t>
            </a:r>
          </a:p>
        </p:txBody>
      </p:sp>
      <p:sp>
        <p:nvSpPr>
          <p:cNvPr id="10" name="TextBox 9"/>
          <p:cNvSpPr txBox="1"/>
          <p:nvPr/>
        </p:nvSpPr>
        <p:spPr>
          <a:xfrm>
            <a:off x="5949766" y="4771718"/>
            <a:ext cx="2410603" cy="830997"/>
          </a:xfrm>
          <a:prstGeom prst="rect">
            <a:avLst/>
          </a:prstGeom>
          <a:noFill/>
        </p:spPr>
        <p:txBody>
          <a:bodyPr wrap="square" rtlCol="0">
            <a:spAutoFit/>
          </a:bodyPr>
          <a:lstStyle/>
          <a:p>
            <a:pPr algn="ctr"/>
            <a:r>
              <a:rPr lang="en-US" sz="1200" b="1" dirty="0">
                <a:solidFill>
                  <a:schemeClr val="accent6">
                    <a:lumMod val="50000"/>
                  </a:schemeClr>
                </a:solidFill>
              </a:rPr>
              <a:t> 25 tons : PINJ door</a:t>
            </a:r>
          </a:p>
          <a:p>
            <a:pPr algn="ctr"/>
            <a:r>
              <a:rPr lang="en-US" sz="1200" b="1" dirty="0">
                <a:solidFill>
                  <a:schemeClr val="accent6">
                    <a:lumMod val="50000"/>
                  </a:schemeClr>
                </a:solidFill>
              </a:rPr>
              <a:t>4 air cushions</a:t>
            </a:r>
          </a:p>
          <a:p>
            <a:pPr algn="ctr"/>
            <a:r>
              <a:rPr lang="en-US" sz="1200" b="1" dirty="0">
                <a:solidFill>
                  <a:schemeClr val="accent6">
                    <a:lumMod val="50000"/>
                  </a:schemeClr>
                </a:solidFill>
              </a:rPr>
              <a:t>Unit cost = 2 500 € HT</a:t>
            </a:r>
          </a:p>
          <a:p>
            <a:endParaRPr lang="en-US" sz="1200" b="1" dirty="0">
              <a:solidFill>
                <a:schemeClr val="accent6">
                  <a:lumMod val="50000"/>
                </a:schemeClr>
              </a:solidFill>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6937" t="10030" r="21481" b="36113"/>
          <a:stretch/>
        </p:blipFill>
        <p:spPr>
          <a:xfrm>
            <a:off x="6074947" y="3429001"/>
            <a:ext cx="2160240" cy="1268687"/>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6034" r="13642"/>
          <a:stretch/>
        </p:blipFill>
        <p:spPr>
          <a:xfrm>
            <a:off x="5949766" y="709770"/>
            <a:ext cx="2660966" cy="1863448"/>
          </a:xfrm>
          <a:prstGeom prst="rect">
            <a:avLst/>
          </a:prstGeom>
        </p:spPr>
      </p:pic>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l="16112" r="23858" b="6157"/>
          <a:stretch/>
        </p:blipFill>
        <p:spPr>
          <a:xfrm>
            <a:off x="3804995" y="2185951"/>
            <a:ext cx="1790890" cy="2099729"/>
          </a:xfrm>
          <a:prstGeom prst="rect">
            <a:avLst/>
          </a:prstGeom>
        </p:spPr>
      </p:pic>
      <p:sp>
        <p:nvSpPr>
          <p:cNvPr id="30" name="TextBox 29"/>
          <p:cNvSpPr txBox="1"/>
          <p:nvPr/>
        </p:nvSpPr>
        <p:spPr>
          <a:xfrm>
            <a:off x="251519" y="769268"/>
            <a:ext cx="5117291" cy="523220"/>
          </a:xfrm>
          <a:prstGeom prst="rect">
            <a:avLst/>
          </a:prstGeom>
          <a:noFill/>
        </p:spPr>
        <p:txBody>
          <a:bodyPr wrap="square" rtlCol="0">
            <a:spAutoFit/>
          </a:bodyPr>
          <a:lstStyle/>
          <a:p>
            <a:r>
              <a:rPr lang="en-US" sz="1400" b="1" dirty="0"/>
              <a:t>Frequency : every 3 years</a:t>
            </a:r>
          </a:p>
          <a:p>
            <a:r>
              <a:rPr lang="en-US" sz="1400" b="1" dirty="0"/>
              <a:t>Need : 10 000 l/min compressor + 120 ml pipes + 6 people</a:t>
            </a:r>
          </a:p>
        </p:txBody>
      </p:sp>
      <p:sp>
        <p:nvSpPr>
          <p:cNvPr id="27" name="Rectangle 26"/>
          <p:cNvSpPr/>
          <p:nvPr/>
        </p:nvSpPr>
        <p:spPr>
          <a:xfrm>
            <a:off x="4042807" y="4218952"/>
            <a:ext cx="1326004" cy="369332"/>
          </a:xfrm>
          <a:prstGeom prst="rect">
            <a:avLst/>
          </a:prstGeom>
        </p:spPr>
        <p:txBody>
          <a:bodyPr wrap="none">
            <a:spAutoFit/>
          </a:bodyPr>
          <a:lstStyle/>
          <a:p>
            <a:r>
              <a:rPr lang="en-US" dirty="0"/>
              <a:t>Air cushion</a:t>
            </a:r>
          </a:p>
        </p:txBody>
      </p:sp>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l="8001" t="9680" r="2960" b="5900"/>
          <a:stretch/>
        </p:blipFill>
        <p:spPr>
          <a:xfrm>
            <a:off x="364301" y="1444421"/>
            <a:ext cx="3139783" cy="3969160"/>
          </a:xfrm>
          <a:prstGeom prst="rect">
            <a:avLst/>
          </a:prstGeom>
        </p:spPr>
      </p:pic>
    </p:spTree>
    <p:extLst>
      <p:ext uri="{BB962C8B-B14F-4D97-AF65-F5344CB8AC3E}">
        <p14:creationId xmlns:p14="http://schemas.microsoft.com/office/powerpoint/2010/main" val="2273894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577DD8-6BF8-40DF-9147-816444CAA67A}"/>
              </a:ext>
            </a:extLst>
          </p:cNvPr>
          <p:cNvSpPr>
            <a:spLocks noGrp="1"/>
          </p:cNvSpPr>
          <p:nvPr>
            <p:ph type="title"/>
          </p:nvPr>
        </p:nvSpPr>
        <p:spPr/>
        <p:txBody>
          <a:bodyPr/>
          <a:lstStyle/>
          <a:p>
            <a:r>
              <a:rPr lang="en-US" dirty="0"/>
              <a:t>2023 </a:t>
            </a:r>
            <a:r>
              <a:rPr lang="en-US" dirty="0" err="1"/>
              <a:t>projectS</a:t>
            </a:r>
            <a:r>
              <a:rPr lang="en-US" dirty="0"/>
              <a:t>: Lifting tools design &amp; manufacturing </a:t>
            </a:r>
          </a:p>
        </p:txBody>
      </p:sp>
      <p:sp>
        <p:nvSpPr>
          <p:cNvPr id="14" name="Content Placeholder 13"/>
          <p:cNvSpPr>
            <a:spLocks noGrp="1"/>
          </p:cNvSpPr>
          <p:nvPr>
            <p:ph idx="1"/>
          </p:nvPr>
        </p:nvSpPr>
        <p:spPr>
          <a:xfrm>
            <a:off x="169717" y="951579"/>
            <a:ext cx="8882946" cy="4332287"/>
          </a:xfrm>
        </p:spPr>
        <p:txBody>
          <a:bodyPr/>
          <a:lstStyle/>
          <a:p>
            <a:r>
              <a:rPr lang="en-US" sz="1500" dirty="0">
                <a:solidFill>
                  <a:srgbClr val="00B0F0"/>
                </a:solidFill>
              </a:rPr>
              <a:t>1. </a:t>
            </a:r>
            <a:r>
              <a:rPr lang="en-US" sz="1500" u="sng" dirty="0">
                <a:solidFill>
                  <a:srgbClr val="00B0F0"/>
                </a:solidFill>
              </a:rPr>
              <a:t>Reminder 2019 (EBS) </a:t>
            </a:r>
            <a:r>
              <a:rPr lang="en-US" i="1" dirty="0">
                <a:solidFill>
                  <a:schemeClr val="tx1"/>
                </a:solidFill>
              </a:rPr>
              <a:t>: </a:t>
            </a:r>
            <a:r>
              <a:rPr lang="en-US" sz="1600" b="0" i="1" dirty="0">
                <a:solidFill>
                  <a:schemeClr val="tx1"/>
                </a:solidFill>
              </a:rPr>
              <a:t>number of  handling operations </a:t>
            </a:r>
          </a:p>
          <a:p>
            <a:pPr lvl="3" indent="0">
              <a:buNone/>
            </a:pPr>
            <a:r>
              <a:rPr lang="en-US" sz="1400" dirty="0">
                <a:sym typeface="Wingdings" panose="05000000000000000000" pitchFamily="2" charset="2"/>
              </a:rPr>
              <a:t>During the EBS SD, we did </a:t>
            </a:r>
            <a:r>
              <a:rPr lang="en-US" sz="1400" dirty="0"/>
              <a:t>5000 opening/closing during the project (eq. of 30 years of ESRF operation)</a:t>
            </a:r>
          </a:p>
          <a:p>
            <a:pPr lvl="3" indent="0">
              <a:buNone/>
            </a:pPr>
            <a:r>
              <a:rPr lang="en-GB" sz="1400" dirty="0"/>
              <a:t>In 2022, we carried out </a:t>
            </a:r>
            <a:r>
              <a:rPr lang="en-US" sz="1400" dirty="0">
                <a:sym typeface="Wingdings" panose="05000000000000000000" pitchFamily="2" charset="2"/>
              </a:rPr>
              <a:t> </a:t>
            </a:r>
            <a:r>
              <a:rPr lang="en-GB" sz="1400" dirty="0"/>
              <a:t>230 handling of concrete beams without blocking or particular problems</a:t>
            </a:r>
          </a:p>
          <a:p>
            <a:pPr lvl="3" indent="0">
              <a:buNone/>
            </a:pPr>
            <a:endParaRPr lang="en-US" sz="1200" dirty="0"/>
          </a:p>
          <a:p>
            <a:pPr lvl="2"/>
            <a:r>
              <a:rPr lang="en-US" b="1" dirty="0">
                <a:solidFill>
                  <a:srgbClr val="00B0F0"/>
                </a:solidFill>
              </a:rPr>
              <a:t>2. </a:t>
            </a:r>
            <a:r>
              <a:rPr lang="en-US" b="1" u="sng" dirty="0">
                <a:solidFill>
                  <a:srgbClr val="00B0F0"/>
                </a:solidFill>
              </a:rPr>
              <a:t>SRTU roof </a:t>
            </a:r>
            <a:r>
              <a:rPr lang="en-US" dirty="0"/>
              <a:t>: </a:t>
            </a:r>
            <a:r>
              <a:rPr lang="en-US" sz="1600" i="1" dirty="0"/>
              <a:t>new release system</a:t>
            </a:r>
            <a:endParaRPr lang="en-US" i="1" dirty="0"/>
          </a:p>
          <a:p>
            <a:pPr lvl="2"/>
            <a:r>
              <a:rPr lang="en-US" sz="1400" dirty="0"/>
              <a:t>concrete beams release system (by water bags)</a:t>
            </a:r>
          </a:p>
          <a:p>
            <a:pPr lvl="3" indent="0">
              <a:buNone/>
            </a:pPr>
            <a:r>
              <a:rPr lang="en-US" sz="1400" dirty="0"/>
              <a:t>2022 : design by ERIA</a:t>
            </a:r>
          </a:p>
          <a:p>
            <a:pPr lvl="3" indent="0">
              <a:buNone/>
            </a:pPr>
            <a:r>
              <a:rPr lang="en-US" sz="1400" dirty="0"/>
              <a:t>13/01/2023 : ASD validation </a:t>
            </a:r>
          </a:p>
          <a:p>
            <a:pPr lvl="3" indent="0">
              <a:buNone/>
            </a:pPr>
            <a:r>
              <a:rPr lang="en-US" sz="1400" dirty="0"/>
              <a:t>May SD 2023 : availability of water bags system</a:t>
            </a:r>
          </a:p>
          <a:p>
            <a:pPr marL="285750" lvl="2" indent="-285750">
              <a:buFont typeface="Arial" panose="020B0604020202020204" pitchFamily="34" charset="0"/>
              <a:buChar char="•"/>
            </a:pPr>
            <a:endParaRPr lang="en-US" dirty="0"/>
          </a:p>
          <a:p>
            <a:pPr marL="285750" lvl="2" indent="-285750">
              <a:buFont typeface="Arial" panose="020B0604020202020204" pitchFamily="34" charset="0"/>
              <a:buChar char="•"/>
            </a:pPr>
            <a:endParaRPr lang="en-US" dirty="0"/>
          </a:p>
          <a:p>
            <a:pPr lvl="2"/>
            <a:r>
              <a:rPr lang="en-US" b="1" dirty="0">
                <a:solidFill>
                  <a:srgbClr val="00B0F0"/>
                </a:solidFill>
              </a:rPr>
              <a:t>3. </a:t>
            </a:r>
            <a:r>
              <a:rPr lang="en-US" b="1" u="sng" dirty="0">
                <a:solidFill>
                  <a:srgbClr val="00B0F0"/>
                </a:solidFill>
              </a:rPr>
              <a:t>BL roofs </a:t>
            </a:r>
            <a:r>
              <a:rPr lang="en-US" dirty="0"/>
              <a:t>: </a:t>
            </a:r>
            <a:r>
              <a:rPr lang="en-US" sz="1600" i="1" dirty="0"/>
              <a:t>new handling tool</a:t>
            </a:r>
            <a:endParaRPr lang="en-US" i="1" dirty="0"/>
          </a:p>
          <a:p>
            <a:pPr lvl="2"/>
            <a:r>
              <a:rPr lang="en-US" sz="1400" dirty="0"/>
              <a:t>study = new lifting tool to secure handling tasks </a:t>
            </a:r>
          </a:p>
          <a:p>
            <a:pPr lvl="3" indent="0">
              <a:buNone/>
            </a:pPr>
            <a:r>
              <a:rPr lang="en-US" sz="1400" dirty="0"/>
              <a:t>20/01/2023 : Kick-off meeting with ERIA+ISDD</a:t>
            </a:r>
          </a:p>
          <a:p>
            <a:pPr lvl="3" indent="0">
              <a:buNone/>
            </a:pPr>
            <a:endParaRPr lang="en-US" dirty="0"/>
          </a:p>
          <a:p>
            <a:pPr marL="285750" lvl="2" indent="-285750">
              <a:buFont typeface="Arial" panose="020B0604020202020204" pitchFamily="34" charset="0"/>
              <a:buChar char="•"/>
            </a:pPr>
            <a:endParaRPr lang="en-US" dirty="0"/>
          </a:p>
          <a:p>
            <a:pPr marL="285750" lvl="2" indent="-285750">
              <a:buFont typeface="Arial" panose="020B0604020202020204" pitchFamily="34" charset="0"/>
              <a:buChar char="•"/>
            </a:pPr>
            <a:endParaRPr lang="en-US" dirty="0"/>
          </a:p>
          <a:p>
            <a:endParaRPr lang="en-GB" dirty="0"/>
          </a:p>
        </p:txBody>
      </p:sp>
      <p:sp>
        <p:nvSpPr>
          <p:cNvPr id="3" name="Footer Placeholder 2"/>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pic>
        <p:nvPicPr>
          <p:cNvPr id="1026" name="Picture 2" descr="IMG_20181210_11370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156" t="24930" r="21728" b="3635"/>
          <a:stretch/>
        </p:blipFill>
        <p:spPr bwMode="auto">
          <a:xfrm>
            <a:off x="5580112" y="626407"/>
            <a:ext cx="714314" cy="65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p:nvPr/>
        </p:nvPicPr>
        <p:blipFill rotWithShape="1">
          <a:blip r:embed="rId4"/>
          <a:srcRect l="66462" r="7820" b="33669"/>
          <a:stretch/>
        </p:blipFill>
        <p:spPr bwMode="auto">
          <a:xfrm>
            <a:off x="6420398" y="644468"/>
            <a:ext cx="599874" cy="658986"/>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6994918" y="775522"/>
            <a:ext cx="2396834" cy="307777"/>
          </a:xfrm>
          <a:prstGeom prst="rect">
            <a:avLst/>
          </a:prstGeom>
          <a:noFill/>
        </p:spPr>
        <p:txBody>
          <a:bodyPr wrap="square" rtlCol="0">
            <a:spAutoFit/>
          </a:bodyPr>
          <a:lstStyle/>
          <a:p>
            <a:r>
              <a:rPr lang="en-US" sz="1400" i="1" dirty="0"/>
              <a:t>SRTU roof lifting tool</a:t>
            </a:r>
            <a:endParaRPr lang="en-GB" sz="1400" dirty="0"/>
          </a:p>
        </p:txBody>
      </p:sp>
      <p:pic>
        <p:nvPicPr>
          <p:cNvPr id="6" name="Picture 5"/>
          <p:cNvPicPr>
            <a:picLocks noChangeAspect="1"/>
          </p:cNvPicPr>
          <p:nvPr/>
        </p:nvPicPr>
        <p:blipFill rotWithShape="1">
          <a:blip r:embed="rId5"/>
          <a:srcRect l="73974" t="33339" r="16415" b="38849"/>
          <a:stretch/>
        </p:blipFill>
        <p:spPr>
          <a:xfrm>
            <a:off x="5743974" y="1959691"/>
            <a:ext cx="1454738" cy="1403243"/>
          </a:xfrm>
          <a:prstGeom prst="rect">
            <a:avLst/>
          </a:prstGeom>
          <a:ln>
            <a:solidFill>
              <a:schemeClr val="accent1"/>
            </a:solidFill>
          </a:ln>
        </p:spPr>
      </p:pic>
      <p:pic>
        <p:nvPicPr>
          <p:cNvPr id="8" name="Picture 7"/>
          <p:cNvPicPr>
            <a:picLocks noChangeAspect="1"/>
          </p:cNvPicPr>
          <p:nvPr/>
        </p:nvPicPr>
        <p:blipFill rotWithShape="1">
          <a:blip r:embed="rId6"/>
          <a:srcRect l="60920" t="19760" r="8840" b="30470"/>
          <a:stretch/>
        </p:blipFill>
        <p:spPr>
          <a:xfrm>
            <a:off x="5344759" y="3602708"/>
            <a:ext cx="3707904" cy="1949475"/>
          </a:xfrm>
          <a:prstGeom prst="rect">
            <a:avLst/>
          </a:prstGeom>
          <a:noFill/>
          <a:ln>
            <a:solidFill>
              <a:schemeClr val="accent1"/>
            </a:solidFill>
          </a:ln>
        </p:spPr>
      </p:pic>
      <p:pic>
        <p:nvPicPr>
          <p:cNvPr id="12" name="Picture 11"/>
          <p:cNvPicPr>
            <a:picLocks noChangeAspect="1"/>
          </p:cNvPicPr>
          <p:nvPr/>
        </p:nvPicPr>
        <p:blipFill rotWithShape="1">
          <a:blip r:embed="rId5"/>
          <a:srcRect l="78677" t="60963" r="15401" b="21273"/>
          <a:stretch/>
        </p:blipFill>
        <p:spPr>
          <a:xfrm rot="20267171">
            <a:off x="6802667" y="2598609"/>
            <a:ext cx="792089" cy="792088"/>
          </a:xfrm>
          <a:prstGeom prst="rect">
            <a:avLst/>
          </a:prstGeom>
          <a:ln>
            <a:solidFill>
              <a:schemeClr val="accent1"/>
            </a:solidFill>
          </a:ln>
        </p:spPr>
      </p:pic>
    </p:spTree>
    <p:extLst>
      <p:ext uri="{BB962C8B-B14F-4D97-AF65-F5344CB8AC3E}">
        <p14:creationId xmlns:p14="http://schemas.microsoft.com/office/powerpoint/2010/main" val="4121968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577DD8-6BF8-40DF-9147-816444CAA67A}"/>
              </a:ext>
            </a:extLst>
          </p:cNvPr>
          <p:cNvSpPr>
            <a:spLocks noGrp="1"/>
          </p:cNvSpPr>
          <p:nvPr>
            <p:ph type="title"/>
          </p:nvPr>
        </p:nvSpPr>
        <p:spPr/>
        <p:txBody>
          <a:bodyPr/>
          <a:lstStyle/>
          <a:p>
            <a:r>
              <a:rPr lang="en-GB" dirty="0"/>
              <a:t>2023 projects: Mandatory CONTROLs OPTIMIZATION </a:t>
            </a:r>
            <a:br>
              <a:rPr lang="en-GB" dirty="0"/>
            </a:br>
            <a:r>
              <a:rPr lang="en-GB" dirty="0"/>
              <a:t>	               + exph overhead cranes railway  MAINTENANCE</a:t>
            </a:r>
          </a:p>
        </p:txBody>
      </p:sp>
      <p:sp>
        <p:nvSpPr>
          <p:cNvPr id="14" name="Content Placeholder 13"/>
          <p:cNvSpPr>
            <a:spLocks noGrp="1"/>
          </p:cNvSpPr>
          <p:nvPr>
            <p:ph idx="1"/>
          </p:nvPr>
        </p:nvSpPr>
        <p:spPr>
          <a:xfrm>
            <a:off x="179512" y="816080"/>
            <a:ext cx="8578747" cy="4586183"/>
          </a:xfrm>
        </p:spPr>
        <p:txBody>
          <a:bodyPr/>
          <a:lstStyle/>
          <a:p>
            <a:pPr lvl="2"/>
            <a:r>
              <a:rPr lang="en-US" b="1" dirty="0">
                <a:solidFill>
                  <a:srgbClr val="00B0F0"/>
                </a:solidFill>
              </a:rPr>
              <a:t>4. </a:t>
            </a:r>
            <a:r>
              <a:rPr lang="en-US" b="1" u="sng" dirty="0">
                <a:solidFill>
                  <a:srgbClr val="00B0F0"/>
                </a:solidFill>
              </a:rPr>
              <a:t>Mandatory controls on 200 cranes + hundreds of lifting accessories</a:t>
            </a:r>
            <a:r>
              <a:rPr lang="en-US" dirty="0"/>
              <a:t>: </a:t>
            </a:r>
          </a:p>
          <a:p>
            <a:pPr marL="642938" lvl="3" indent="-285750">
              <a:buFont typeface="Arial" panose="020B0604020202020204" pitchFamily="34" charset="0"/>
              <a:buChar char="•"/>
            </a:pPr>
            <a:r>
              <a:rPr lang="en-US" dirty="0"/>
              <a:t>Revalidate the need for lifting capacity 250-500-1000 kg? : </a:t>
            </a:r>
          </a:p>
          <a:p>
            <a:pPr marL="1447800" lvl="4" indent="-285750">
              <a:buFont typeface="Arial" panose="020B0604020202020204" pitchFamily="34" charset="0"/>
              <a:buChar char="•"/>
            </a:pPr>
            <a:r>
              <a:rPr lang="en-US" dirty="0"/>
              <a:t>minimize total number of cranes </a:t>
            </a:r>
          </a:p>
          <a:p>
            <a:pPr marL="642938" lvl="3" indent="-285750">
              <a:buFont typeface="Arial" panose="020B0604020202020204" pitchFamily="34" charset="0"/>
              <a:buChar char="•"/>
            </a:pPr>
            <a:r>
              <a:rPr lang="en-US" dirty="0"/>
              <a:t>Perform yearly load tests outsides BL (for manual cranes):</a:t>
            </a:r>
          </a:p>
          <a:p>
            <a:pPr marL="1447800" lvl="4" indent="-285750">
              <a:buFont typeface="Arial" panose="020B0604020202020204" pitchFamily="34" charset="0"/>
              <a:buChar char="•"/>
            </a:pPr>
            <a:r>
              <a:rPr lang="en-US" dirty="0"/>
              <a:t>avoid any damage on scientific equipment</a:t>
            </a:r>
          </a:p>
          <a:p>
            <a:pPr marL="642938" lvl="3" indent="-285750">
              <a:buFont typeface="Arial" panose="020B0604020202020204" pitchFamily="34" charset="0"/>
              <a:buChar char="•"/>
            </a:pPr>
            <a:r>
              <a:rPr lang="en-US" dirty="0"/>
              <a:t>Ensure that everyone uses compliant lifting accessories:</a:t>
            </a:r>
          </a:p>
          <a:p>
            <a:pPr marL="642938" lvl="3" indent="-285750">
              <a:buFont typeface="Arial" panose="020B0604020202020204" pitchFamily="34" charset="0"/>
              <a:buChar char="•"/>
            </a:pPr>
            <a:endParaRPr lang="en-US" dirty="0"/>
          </a:p>
          <a:p>
            <a:pPr marL="285750" lvl="2" indent="-285750">
              <a:buFont typeface="Arial" panose="020B0604020202020204" pitchFamily="34" charset="0"/>
              <a:buChar char="•"/>
            </a:pPr>
            <a:endParaRPr lang="en-US" dirty="0"/>
          </a:p>
          <a:p>
            <a:pPr marL="285750" lvl="2" indent="-285750">
              <a:buFont typeface="Arial" panose="020B0604020202020204" pitchFamily="34" charset="0"/>
              <a:buChar char="•"/>
            </a:pPr>
            <a:endParaRPr lang="en-US" dirty="0"/>
          </a:p>
          <a:p>
            <a:pPr lvl="2"/>
            <a:r>
              <a:rPr lang="en-US" b="1" dirty="0">
                <a:solidFill>
                  <a:srgbClr val="00B0F0"/>
                </a:solidFill>
              </a:rPr>
              <a:t>5. </a:t>
            </a:r>
            <a:r>
              <a:rPr lang="en-US" b="1" u="sng" dirty="0">
                <a:solidFill>
                  <a:srgbClr val="00B0F0"/>
                </a:solidFill>
              </a:rPr>
              <a:t>Exph overhead cranes railway maintenance </a:t>
            </a:r>
            <a:r>
              <a:rPr lang="en-US" dirty="0"/>
              <a:t>: </a:t>
            </a:r>
          </a:p>
          <a:p>
            <a:pPr marL="642938" lvl="3" indent="-285750">
              <a:buFont typeface="Arial" panose="020B0604020202020204" pitchFamily="34" charset="0"/>
              <a:buChar char="•"/>
            </a:pPr>
            <a:r>
              <a:rPr lang="en-US" dirty="0"/>
              <a:t>2018 : </a:t>
            </a:r>
          </a:p>
          <a:p>
            <a:pPr marL="1447800" lvl="4" indent="-285750">
              <a:buFont typeface="Arial" panose="020B0604020202020204" pitchFamily="34" charset="0"/>
              <a:buChar char="•"/>
            </a:pPr>
            <a:r>
              <a:rPr lang="en-US" dirty="0"/>
              <a:t>first campaign done before EBS</a:t>
            </a:r>
          </a:p>
          <a:p>
            <a:pPr marL="642938" lvl="3" indent="-285750">
              <a:buFont typeface="Arial" panose="020B0604020202020204" pitchFamily="34" charset="0"/>
              <a:buChar char="•"/>
            </a:pPr>
            <a:endParaRPr lang="en-US" dirty="0"/>
          </a:p>
          <a:p>
            <a:pPr marL="642938" lvl="3" indent="-285750">
              <a:buFont typeface="Arial" panose="020B0604020202020204" pitchFamily="34" charset="0"/>
              <a:buChar char="•"/>
            </a:pPr>
            <a:r>
              <a:rPr lang="en-US" dirty="0"/>
              <a:t>2023 : </a:t>
            </a:r>
          </a:p>
          <a:p>
            <a:pPr marL="1447800" lvl="4" indent="-285750">
              <a:buFont typeface="Arial" panose="020B0604020202020204" pitchFamily="34" charset="0"/>
              <a:buChar char="•"/>
            </a:pPr>
            <a:r>
              <a:rPr lang="en-US" dirty="0"/>
              <a:t>Second campaign: in preparation</a:t>
            </a:r>
          </a:p>
          <a:p>
            <a:pPr marL="1447800" lvl="4" indent="-285750">
              <a:buFont typeface="Arial" panose="020B0604020202020204" pitchFamily="34" charset="0"/>
              <a:buChar char="•"/>
            </a:pPr>
            <a:r>
              <a:rPr lang="en-US" dirty="0"/>
              <a:t>Second campaign implementation: SD January 2024</a:t>
            </a:r>
          </a:p>
          <a:p>
            <a:pPr marL="1447800" lvl="4" indent="-285750">
              <a:buFont typeface="Arial" panose="020B0604020202020204" pitchFamily="34" charset="0"/>
              <a:buChar char="•"/>
            </a:pPr>
            <a:endParaRPr lang="en-US" dirty="0"/>
          </a:p>
          <a:p>
            <a:pPr lvl="3" indent="0">
              <a:buNone/>
            </a:pPr>
            <a:endParaRPr lang="en-US" dirty="0"/>
          </a:p>
          <a:p>
            <a:pPr marL="285750" lvl="2" indent="-285750">
              <a:buFont typeface="Arial" panose="020B0604020202020204" pitchFamily="34" charset="0"/>
              <a:buChar char="•"/>
            </a:pPr>
            <a:endParaRPr lang="en-US" dirty="0"/>
          </a:p>
          <a:p>
            <a:pPr marL="285750" lvl="2" indent="-285750">
              <a:buFont typeface="Arial" panose="020B0604020202020204" pitchFamily="34" charset="0"/>
              <a:buChar char="•"/>
            </a:pPr>
            <a:endParaRPr lang="en-US" dirty="0"/>
          </a:p>
          <a:p>
            <a:endParaRPr lang="en-GB" dirty="0"/>
          </a:p>
        </p:txBody>
      </p:sp>
      <p:sp>
        <p:nvSpPr>
          <p:cNvPr id="3" name="Footer Placeholder 2"/>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pic>
        <p:nvPicPr>
          <p:cNvPr id="10" name="Picture 9"/>
          <p:cNvPicPr>
            <a:picLocks noChangeAspect="1"/>
          </p:cNvPicPr>
          <p:nvPr/>
        </p:nvPicPr>
        <p:blipFill rotWithShape="1">
          <a:blip r:embed="rId3"/>
          <a:srcRect l="55460" t="42440" r="33830" b="51260"/>
          <a:stretch/>
        </p:blipFill>
        <p:spPr>
          <a:xfrm>
            <a:off x="1475656" y="2475809"/>
            <a:ext cx="2582716" cy="506414"/>
          </a:xfrm>
          <a:prstGeom prst="rect">
            <a:avLst/>
          </a:prstGeom>
          <a:ln>
            <a:solidFill>
              <a:schemeClr val="accent1"/>
            </a:solidFill>
          </a:ln>
        </p:spPr>
      </p:pic>
      <p:pic>
        <p:nvPicPr>
          <p:cNvPr id="13" name="Picture 12"/>
          <p:cNvPicPr>
            <a:picLocks noChangeAspect="1"/>
          </p:cNvPicPr>
          <p:nvPr/>
        </p:nvPicPr>
        <p:blipFill rotWithShape="1">
          <a:blip r:embed="rId4"/>
          <a:srcRect l="61851" t="36141" r="11150" b="41810"/>
          <a:stretch/>
        </p:blipFill>
        <p:spPr>
          <a:xfrm rot="8639539">
            <a:off x="4656061" y="1655667"/>
            <a:ext cx="3865934" cy="1052443"/>
          </a:xfrm>
          <a:prstGeom prst="rect">
            <a:avLst/>
          </a:prstGeom>
        </p:spPr>
      </p:pic>
      <p:pic>
        <p:nvPicPr>
          <p:cNvPr id="11" name="Picture 10"/>
          <p:cNvPicPr>
            <a:picLocks noChangeAspect="1"/>
          </p:cNvPicPr>
          <p:nvPr/>
        </p:nvPicPr>
        <p:blipFill rotWithShape="1">
          <a:blip r:embed="rId5"/>
          <a:srcRect l="69110" t="4640" r="15980" b="21651"/>
          <a:stretch/>
        </p:blipFill>
        <p:spPr>
          <a:xfrm>
            <a:off x="8046973" y="816080"/>
            <a:ext cx="917640" cy="1512168"/>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17234" t="154" r="30348" b="45895"/>
          <a:stretch/>
        </p:blipFill>
        <p:spPr>
          <a:xfrm>
            <a:off x="4013954" y="3710623"/>
            <a:ext cx="1387107" cy="803062"/>
          </a:xfrm>
          <a:prstGeom prst="rect">
            <a:avLst/>
          </a:prstGeom>
        </p:spPr>
      </p:pic>
      <p:pic>
        <p:nvPicPr>
          <p:cNvPr id="17" name="Picture 16"/>
          <p:cNvPicPr>
            <a:picLocks noChangeAspect="1"/>
          </p:cNvPicPr>
          <p:nvPr/>
        </p:nvPicPr>
        <p:blipFill rotWithShape="1">
          <a:blip r:embed="rId7"/>
          <a:srcRect l="64909" t="24800" r="13671" b="51260"/>
          <a:stretch/>
        </p:blipFill>
        <p:spPr>
          <a:xfrm>
            <a:off x="5862987" y="3587989"/>
            <a:ext cx="3114487" cy="1160299"/>
          </a:xfrm>
          <a:prstGeom prst="rect">
            <a:avLst/>
          </a:prstGeom>
        </p:spPr>
      </p:pic>
      <p:cxnSp>
        <p:nvCxnSpPr>
          <p:cNvPr id="19" name="Straight Arrow Connector 18"/>
          <p:cNvCxnSpPr/>
          <p:nvPr/>
        </p:nvCxnSpPr>
        <p:spPr>
          <a:xfrm flipV="1">
            <a:off x="5423156" y="3999810"/>
            <a:ext cx="516996" cy="1683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360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Construction and Maintenance of Buildings activities</a:t>
            </a:r>
          </a:p>
        </p:txBody>
      </p:sp>
      <p:sp>
        <p:nvSpPr>
          <p:cNvPr id="3" name="Content Placeholder 2"/>
          <p:cNvSpPr>
            <a:spLocks noGrp="1"/>
          </p:cNvSpPr>
          <p:nvPr>
            <p:ph idx="1"/>
          </p:nvPr>
        </p:nvSpPr>
        <p:spPr>
          <a:xfrm>
            <a:off x="1331640" y="1201316"/>
            <a:ext cx="6480720" cy="1980629"/>
          </a:xfrm>
          <a:ln>
            <a:solidFill>
              <a:srgbClr val="002060"/>
            </a:solidFill>
          </a:ln>
        </p:spPr>
        <p:txBody>
          <a:bodyPr/>
          <a:lstStyle/>
          <a:p>
            <a:pPr algn="ctr"/>
            <a:r>
              <a:rPr lang="en-GB" u="sng" dirty="0">
                <a:solidFill>
                  <a:schemeClr val="tx1"/>
                </a:solidFill>
              </a:rPr>
              <a:t>Construction and Maintenance of Buildings activities</a:t>
            </a:r>
          </a:p>
          <a:p>
            <a:pPr algn="ctr"/>
            <a:r>
              <a:rPr lang="en-GB" dirty="0">
                <a:solidFill>
                  <a:schemeClr val="tx1"/>
                </a:solidFill>
              </a:rPr>
              <a:t>Securing the technical zones</a:t>
            </a:r>
          </a:p>
          <a:p>
            <a:pPr algn="ctr"/>
            <a:r>
              <a:rPr lang="en-GB" dirty="0">
                <a:solidFill>
                  <a:schemeClr val="tx1"/>
                </a:solidFill>
              </a:rPr>
              <a:t>Status</a:t>
            </a:r>
          </a:p>
          <a:p>
            <a:pPr algn="ctr"/>
            <a:r>
              <a:rPr lang="en-GB" dirty="0">
                <a:solidFill>
                  <a:schemeClr val="tx1"/>
                </a:solidFill>
              </a:rPr>
              <a:t>Works to be done</a:t>
            </a:r>
          </a:p>
        </p:txBody>
      </p:sp>
      <p:sp>
        <p:nvSpPr>
          <p:cNvPr id="4" name="Footer Placeholder 3"/>
          <p:cNvSpPr>
            <a:spLocks noGrp="1"/>
          </p:cNvSpPr>
          <p:nvPr>
            <p:ph type="ftr" sz="quarter" idx="12"/>
          </p:nvPr>
        </p:nvSpPr>
        <p:spPr/>
        <p:txBody>
          <a:bodyPr/>
          <a:lstStyle/>
          <a:p>
            <a:pPr>
              <a:defRPr/>
            </a:pPr>
            <a:r>
              <a:rPr lang="en-US"/>
              <a:t>ASD Workshop - 24 January 2023 - TID BIG T Marchial - ESRF Infrastructure - Status and Plans</a:t>
            </a:r>
            <a:endParaRPr lang="en-US" dirty="0"/>
          </a:p>
        </p:txBody>
      </p:sp>
    </p:spTree>
    <p:extLst>
      <p:ext uri="{BB962C8B-B14F-4D97-AF65-F5344CB8AC3E}">
        <p14:creationId xmlns:p14="http://schemas.microsoft.com/office/powerpoint/2010/main" val="2545398235"/>
      </p:ext>
    </p:extLst>
  </p:cSld>
  <p:clrMapOvr>
    <a:masterClrMapping/>
  </p:clrMapOvr>
</p:sld>
</file>

<file path=ppt/theme/theme1.xml><?xml version="1.0" encoding="utf-8"?>
<a:theme xmlns:a="http://schemas.openxmlformats.org/drawingml/2006/main" name="wide-screen">
  <a:themeElements>
    <a:clrScheme name="ESRF">
      <a:dk1>
        <a:sysClr val="windowText" lastClr="000000"/>
      </a:dk1>
      <a:lt1>
        <a:sysClr val="window" lastClr="FFFFFF"/>
      </a:lt1>
      <a:dk2>
        <a:srgbClr val="B7B9BA"/>
      </a:dk2>
      <a:lt2>
        <a:srgbClr val="AF007C"/>
      </a:lt2>
      <a:accent1>
        <a:srgbClr val="132577"/>
      </a:accent1>
      <a:accent2>
        <a:srgbClr val="ED7703"/>
      </a:accent2>
      <a:accent3>
        <a:srgbClr val="F4A300"/>
      </a:accent3>
      <a:accent4>
        <a:srgbClr val="FFDD00"/>
      </a:accent4>
      <a:accent5>
        <a:srgbClr val="51A026"/>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ew Template Slide - wide screen.pot [Compatibility Mode]" id="{1ECFEA3B-C6D2-400A-A44A-30C005EBF888}" vid="{B0B024F1-E2AF-41F2-B54D-459FBD56B2C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TotalTime>
  <Words>4970</Words>
  <Application>Microsoft Office PowerPoint</Application>
  <PresentationFormat>Affichage à l'écran (16:10)</PresentationFormat>
  <Paragraphs>735</Paragraphs>
  <Slides>48</Slides>
  <Notes>20</Notes>
  <HiddenSlides>4</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48</vt:i4>
      </vt:variant>
    </vt:vector>
  </HeadingPairs>
  <TitlesOfParts>
    <vt:vector size="55" baseType="lpstr">
      <vt:lpstr>Arial</vt:lpstr>
      <vt:lpstr>Calibri</vt:lpstr>
      <vt:lpstr>ITCOfficinaSans LT Book</vt:lpstr>
      <vt:lpstr>New York</vt:lpstr>
      <vt:lpstr>Symbol</vt:lpstr>
      <vt:lpstr>Wingdings</vt:lpstr>
      <vt:lpstr>wide-screen</vt:lpstr>
      <vt:lpstr>Présentation PowerPoint</vt:lpstr>
      <vt:lpstr>2022 ESRF electricity consumption</vt:lpstr>
      <vt:lpstr>Outline</vt:lpstr>
      <vt:lpstr>Construction and Maintenance of Buildings activities</vt:lpstr>
      <vt:lpstr>2022-2023 Mechanical workshops refurbishment</vt:lpstr>
      <vt:lpstr>2022 august : MIDDLE TERM MAINTENANCE on 25t &amp; 50t concrete doors </vt:lpstr>
      <vt:lpstr>2023 projectS: Lifting tools design &amp; manufacturing </vt:lpstr>
      <vt:lpstr>2023 projects: Mandatory CONTROLs OPTIMIZATION                  + exph overhead cranes railway  MAINTENANCE</vt:lpstr>
      <vt:lpstr>Construction and Maintenance of Buildings activities</vt:lpstr>
      <vt:lpstr>Securing the technical areas of the accelerator and source</vt:lpstr>
      <vt:lpstr>Video system</vt:lpstr>
      <vt:lpstr>Video SyStem</vt:lpstr>
      <vt:lpstr>Access to the SRTU / SYTU / PINJ</vt:lpstr>
      <vt:lpstr>ELECTRICAL ACTIVITIES</vt:lpstr>
      <vt:lpstr>CABLING: Intervention  on damaged cables</vt:lpstr>
      <vt:lpstr>CABLING: Intervention  on damaged cables</vt:lpstr>
      <vt:lpstr>HVAC AND FLUIDS ACTIVITIES</vt:lpstr>
      <vt:lpstr>SRTU cooling system (SRE)</vt:lpstr>
      <vt:lpstr> Observation on magnet flowmeters</vt:lpstr>
      <vt:lpstr> observations on absorber flowmeters</vt:lpstr>
      <vt:lpstr>Action plan: improvement of the water quality</vt:lpstr>
      <vt:lpstr> Main Action plan: additional GENERAL FILTRATION</vt:lpstr>
      <vt:lpstr>Improvement of the « SRE » machine cooling network</vt:lpstr>
      <vt:lpstr>Improvement of the « SRE » machine cooling network</vt:lpstr>
      <vt:lpstr>Water quality management: new systems</vt:lpstr>
      <vt:lpstr>Water quality management : new systems</vt:lpstr>
      <vt:lpstr>Improvement of the « SRE » machine cooling network</vt:lpstr>
      <vt:lpstr>HVAC and fluids activities</vt:lpstr>
      <vt:lpstr>LN 2 Supply – technical zone – general view - reminder</vt:lpstr>
      <vt:lpstr>LN 2 Supply – technical zone</vt:lpstr>
      <vt:lpstr>[SSA 352 MHz] project</vt:lpstr>
      <vt:lpstr>RF UPGRADE SSA 352 MHz - new electrical substation</vt:lpstr>
      <vt:lpstr>RF UPGRADE SSA 352 MHZ – Cooling system (SRE)</vt:lpstr>
      <vt:lpstr>RF UPGRADE SSA 352 MHZ –  Planning of infrastructure works</vt:lpstr>
      <vt:lpstr>Other activities</vt:lpstr>
      <vt:lpstr>Long term maintenance plan</vt:lpstr>
      <vt:lpstr>Long term maintenance Plan: Replacement of EXPH main electrical switchboards</vt:lpstr>
      <vt:lpstr>Long term Maintenance plan – Buildings and Infrastructure</vt:lpstr>
      <vt:lpstr>Reduction of primary energy consumption</vt:lpstr>
      <vt:lpstr>1 - Solar panel project</vt:lpstr>
      <vt:lpstr>2 – Waste heat at the ESRF</vt:lpstr>
      <vt:lpstr>2 - Presentation of the project: “Waste” heat at the ESRF</vt:lpstr>
      <vt:lpstr>3 - Environmental performance: co2 balance</vt:lpstr>
      <vt:lpstr>operating costs</vt:lpstr>
      <vt:lpstr>Other activities</vt:lpstr>
      <vt:lpstr>EXPD Projects</vt:lpstr>
      <vt:lpstr>BIG Organisation – As of 24 January 2023</vt:lpstr>
      <vt:lpstr>Many thanks for your attention !</vt:lpstr>
    </vt:vector>
  </TitlesOfParts>
  <Company>E.S.R.F.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GARAIT Annabel</dc:creator>
  <cp:lastModifiedBy>sylvie marchial</cp:lastModifiedBy>
  <cp:revision>439</cp:revision>
  <cp:lastPrinted>2022-01-05T06:40:06Z</cp:lastPrinted>
  <dcterms:created xsi:type="dcterms:W3CDTF">2021-03-23T07:52:40Z</dcterms:created>
  <dcterms:modified xsi:type="dcterms:W3CDTF">2023-01-22T17:32:45Z</dcterms:modified>
</cp:coreProperties>
</file>