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80" r:id="rId2"/>
    <p:sldId id="387" r:id="rId3"/>
    <p:sldId id="267" r:id="rId4"/>
    <p:sldId id="370" r:id="rId5"/>
    <p:sldId id="334" r:id="rId6"/>
    <p:sldId id="372" r:id="rId7"/>
    <p:sldId id="333" r:id="rId8"/>
    <p:sldId id="371" r:id="rId9"/>
    <p:sldId id="380" r:id="rId10"/>
    <p:sldId id="335" r:id="rId11"/>
    <p:sldId id="374" r:id="rId12"/>
    <p:sldId id="337" r:id="rId13"/>
    <p:sldId id="375" r:id="rId14"/>
    <p:sldId id="376" r:id="rId15"/>
    <p:sldId id="345" r:id="rId16"/>
    <p:sldId id="349" r:id="rId17"/>
    <p:sldId id="378" r:id="rId18"/>
    <p:sldId id="383" r:id="rId19"/>
    <p:sldId id="340" r:id="rId20"/>
    <p:sldId id="385" r:id="rId21"/>
    <p:sldId id="358" r:id="rId22"/>
    <p:sldId id="347" r:id="rId23"/>
    <p:sldId id="315" r:id="rId24"/>
    <p:sldId id="328" r:id="rId25"/>
    <p:sldId id="330" r:id="rId26"/>
    <p:sldId id="357" r:id="rId27"/>
    <p:sldId id="367" r:id="rId28"/>
    <p:sldId id="366" r:id="rId29"/>
    <p:sldId id="369" r:id="rId30"/>
    <p:sldId id="263" r:id="rId31"/>
  </p:sldIdLst>
  <p:sldSz cx="9144000" cy="5715000" type="screen16x1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297" userDrawn="1">
          <p15:clr>
            <a:srgbClr val="A4A3A4"/>
          </p15:clr>
        </p15:guide>
        <p15:guide id="4" orient="horz" pos="847" userDrawn="1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577"/>
    <a:srgbClr val="FA5C2A"/>
    <a:srgbClr val="FF6600"/>
    <a:srgbClr val="D76D03"/>
    <a:srgbClr val="ED7703"/>
    <a:srgbClr val="FFFFFF"/>
    <a:srgbClr val="C3EEFF"/>
    <a:srgbClr val="B7B9BA"/>
    <a:srgbClr val="4E5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97B3E-9B2E-4E3E-8225-342C73F20C9D}" v="32" dt="2020-04-30T08:10:06.049"/>
    <p1510:client id="{5660EB3E-8EF8-4DC6-9F21-B92FDFB5D34E}" v="55" dt="2020-04-30T08:39:00.047"/>
    <p1510:client id="{7EE435E5-32EF-4CC6-9345-E6A4BD3BDC42}" v="2" dt="2020-04-30T08:06:15.384"/>
    <p1510:client id="{B56A9804-7EC6-49A8-BABC-6C0A5C78926A}" v="2" dt="2020-04-30T08:14:23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7" autoAdjust="0"/>
    <p:restoredTop sz="94682" autoAdjust="0"/>
  </p:normalViewPr>
  <p:slideViewPr>
    <p:cSldViewPr showGuides="1">
      <p:cViewPr varScale="1">
        <p:scale>
          <a:sx n="148" d="100"/>
          <a:sy n="148" d="100"/>
        </p:scale>
        <p:origin x="762" y="120"/>
      </p:cViewPr>
      <p:guideLst>
        <p:guide orient="horz" pos="1800"/>
        <p:guide orient="horz" pos="288"/>
        <p:guide orient="horz" pos="3297"/>
        <p:guide orient="horz" pos="847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files.esrf.fr\groupshare\MACH\OPERATION\2022\distribution%20failures%20per%20week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Distribution of the number of failures per week of delivery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Sheet1!$A$4:$A$10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cat>
          <c:val>
            <c:numRef>
              <c:f>Sheet1!$B$4:$B$10</c:f>
              <c:numCache>
                <c:formatCode>General</c:formatCode>
                <c:ptCount val="7"/>
                <c:pt idx="0">
                  <c:v>9</c:v>
                </c:pt>
                <c:pt idx="1">
                  <c:v>10</c:v>
                </c:pt>
                <c:pt idx="2">
                  <c:v>9</c:v>
                </c:pt>
                <c:pt idx="3">
                  <c:v>5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C2-4A18-AE84-5085BCE2DD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76215288"/>
        <c:axId val="776220208"/>
      </c:barChart>
      <c:catAx>
        <c:axId val="776215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Number of failures during one week of delivery</a:t>
                </a:r>
              </a:p>
            </c:rich>
          </c:tx>
          <c:layout>
            <c:manualLayout>
              <c:xMode val="edge"/>
              <c:yMode val="edge"/>
              <c:x val="0.2399993138112638"/>
              <c:y val="0.91939492438889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6220208"/>
        <c:crosses val="autoZero"/>
        <c:auto val="1"/>
        <c:lblAlgn val="ctr"/>
        <c:lblOffset val="100"/>
        <c:noMultiLvlLbl val="0"/>
      </c:catAx>
      <c:valAx>
        <c:axId val="77622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/>
                  <a:t>Number of weeks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6215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0.54299</cdr:x>
      <cdr:y>0.26461</cdr:y>
    </cdr:from>
    <cdr:to>
      <cdr:x>0.99615</cdr:x>
      <cdr:y>0.34983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4055199" y="1051190"/>
          <a:ext cx="3384376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5">
              <a:shade val="95000"/>
              <a:satMod val="105000"/>
            </a:schemeClr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Means: 5 weeks with 3 failures</a:t>
          </a:r>
          <a:endParaRPr lang="en-GB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23/01/2023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ASD Day – 25 JANUARY 2021 - Operation 2020 / Laurent Hardy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noProof="0"/>
              <a:t>ASD Day – 25 JANUARY 2021 - Operation 2020 / Laurent Hardy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ASD Day – 25 JANUARY 2021 - Operation 2020 / Laurent Hardy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/>
              <a:t>ASD Day – 25 JANUARY 2021 - Operation 2020 / Laurent Hardy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ASD Day – 25 JANUARY 2021 - Operation 2020 / Laurent Hardy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26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4.wdp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26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4.wdp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56.jpeg"/><Relationship Id="rId10" Type="http://schemas.openxmlformats.org/officeDocument/2006/relationships/image" Target="../media/image71.jpeg"/><Relationship Id="rId4" Type="http://schemas.openxmlformats.org/officeDocument/2006/relationships/image" Target="../media/image66.jpeg"/><Relationship Id="rId9" Type="http://schemas.openxmlformats.org/officeDocument/2006/relationships/image" Target="../media/image70.pn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2" cstate="print"/>
          <a:srcRect l="9524" t="12659" r="9524" b="36705"/>
          <a:stretch>
            <a:fillRect/>
          </a:stretch>
        </p:blipFill>
        <p:spPr>
          <a:xfrm>
            <a:off x="615876" y="4803265"/>
            <a:ext cx="2587972" cy="64752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881227"/>
            <a:ext cx="9144000" cy="127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OPERATION 2022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L  Hardy, A </a:t>
            </a:r>
            <a:r>
              <a:rPr lang="en-US" sz="2000" b="1" dirty="0" err="1">
                <a:solidFill>
                  <a:srgbClr val="C00000"/>
                </a:solidFill>
                <a:latin typeface="+mj-lt"/>
              </a:rPr>
              <a:t>Franchi</a:t>
            </a:r>
            <a:r>
              <a:rPr lang="en-US" sz="2000" b="1" dirty="0">
                <a:solidFill>
                  <a:srgbClr val="C00000"/>
                </a:solidFill>
                <a:latin typeface="+mj-lt"/>
              </a:rPr>
              <a:t>, I </a:t>
            </a:r>
            <a:r>
              <a:rPr lang="en-US" sz="2000" b="1" dirty="0" err="1">
                <a:solidFill>
                  <a:srgbClr val="C00000"/>
                </a:solidFill>
                <a:latin typeface="+mj-lt"/>
              </a:rPr>
              <a:t>Leconte</a:t>
            </a:r>
            <a:r>
              <a:rPr lang="en-US" sz="2000" b="1" dirty="0">
                <a:solidFill>
                  <a:srgbClr val="C00000"/>
                </a:solidFill>
                <a:latin typeface="+mj-lt"/>
              </a:rPr>
              <a:t>, JL </a:t>
            </a:r>
            <a:r>
              <a:rPr lang="en-US" sz="2000" b="1" dirty="0" err="1">
                <a:solidFill>
                  <a:srgbClr val="C00000"/>
                </a:solidFill>
                <a:latin typeface="+mj-lt"/>
              </a:rPr>
              <a:t>Revol</a:t>
            </a:r>
            <a:endParaRPr lang="en-US" sz="1400" b="1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GB" sz="1050" b="1" i="1" kern="0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200" i="1" kern="0" dirty="0">
                <a:solidFill>
                  <a:srgbClr val="132577"/>
                </a:solidFill>
                <a:latin typeface="+mj-lt"/>
              </a:rPr>
              <a:t>On behalf of the ASD Operation Group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21196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600" b="1" kern="0" dirty="0">
                <a:solidFill>
                  <a:srgbClr val="132577"/>
                </a:solidFill>
              </a:rPr>
              <a:t>Accelerator &amp; Source Division DAY</a:t>
            </a: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600" kern="0" dirty="0">
                <a:solidFill>
                  <a:srgbClr val="132577"/>
                </a:solidFill>
              </a:rPr>
              <a:t>24</a:t>
            </a:r>
            <a:r>
              <a:rPr lang="en-GB" sz="1600" kern="0" baseline="30000" dirty="0">
                <a:solidFill>
                  <a:srgbClr val="132577"/>
                </a:solidFill>
              </a:rPr>
              <a:t>st</a:t>
            </a:r>
            <a:r>
              <a:rPr lang="en-GB" sz="1600" kern="0" dirty="0">
                <a:solidFill>
                  <a:srgbClr val="132577"/>
                </a:solidFill>
              </a:rPr>
              <a:t> January 2023</a:t>
            </a:r>
            <a:endParaRPr lang="en-GB" sz="1600" kern="0" dirty="0">
              <a:solidFill>
                <a:srgbClr val="132577"/>
              </a:solidFill>
              <a:cs typeface="Arial"/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44101" y="2145765"/>
            <a:ext cx="1440000" cy="18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Picture 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28975" y="2145765"/>
            <a:ext cx="1440000" cy="18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959228" y="2145765"/>
            <a:ext cx="1440000" cy="18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55" y="2145765"/>
            <a:ext cx="1440000" cy="18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89482" y="2145765"/>
            <a:ext cx="1440000" cy="18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delivery modes:  beam distribution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54" y="669478"/>
            <a:ext cx="7053721" cy="4996334"/>
          </a:xfrm>
          <a:prstGeom prst="rect">
            <a:avLst/>
          </a:prstGeom>
          <a:ln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4816800" y="1972800"/>
            <a:ext cx="1915440" cy="1855677"/>
            <a:chOff x="4816800" y="1972800"/>
            <a:chExt cx="1915440" cy="1855677"/>
          </a:xfrm>
        </p:grpSpPr>
        <p:sp>
          <p:nvSpPr>
            <p:cNvPr id="21" name="Freeform 20"/>
            <p:cNvSpPr/>
            <p:nvPr/>
          </p:nvSpPr>
          <p:spPr>
            <a:xfrm>
              <a:off x="4816800" y="2102400"/>
              <a:ext cx="205694" cy="612000"/>
            </a:xfrm>
            <a:custGeom>
              <a:avLst/>
              <a:gdLst>
                <a:gd name="connsiteX0" fmla="*/ 0 w 205694"/>
                <a:gd name="connsiteY0" fmla="*/ 0 h 612000"/>
                <a:gd name="connsiteX1" fmla="*/ 194400 w 205694"/>
                <a:gd name="connsiteY1" fmla="*/ 273600 h 612000"/>
                <a:gd name="connsiteX2" fmla="*/ 165600 w 205694"/>
                <a:gd name="connsiteY2" fmla="*/ 612000 h 6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694" h="612000">
                  <a:moveTo>
                    <a:pt x="0" y="0"/>
                  </a:moveTo>
                  <a:cubicBezTo>
                    <a:pt x="83400" y="85800"/>
                    <a:pt x="166800" y="171600"/>
                    <a:pt x="194400" y="273600"/>
                  </a:cubicBezTo>
                  <a:cubicBezTo>
                    <a:pt x="222000" y="375600"/>
                    <a:pt x="193800" y="493800"/>
                    <a:pt x="165600" y="612000"/>
                  </a:cubicBez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982400" y="1972800"/>
              <a:ext cx="434633" cy="871200"/>
            </a:xfrm>
            <a:custGeom>
              <a:avLst/>
              <a:gdLst>
                <a:gd name="connsiteX0" fmla="*/ 0 w 434633"/>
                <a:gd name="connsiteY0" fmla="*/ 0 h 871200"/>
                <a:gd name="connsiteX1" fmla="*/ 295200 w 434633"/>
                <a:gd name="connsiteY1" fmla="*/ 194400 h 871200"/>
                <a:gd name="connsiteX2" fmla="*/ 432000 w 434633"/>
                <a:gd name="connsiteY2" fmla="*/ 612000 h 871200"/>
                <a:gd name="connsiteX3" fmla="*/ 388800 w 434633"/>
                <a:gd name="connsiteY3" fmla="*/ 871200 h 871200"/>
                <a:gd name="connsiteX4" fmla="*/ 388800 w 434633"/>
                <a:gd name="connsiteY4" fmla="*/ 871200 h 87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633" h="871200">
                  <a:moveTo>
                    <a:pt x="0" y="0"/>
                  </a:moveTo>
                  <a:cubicBezTo>
                    <a:pt x="111600" y="46200"/>
                    <a:pt x="223200" y="92400"/>
                    <a:pt x="295200" y="194400"/>
                  </a:cubicBezTo>
                  <a:cubicBezTo>
                    <a:pt x="367200" y="296400"/>
                    <a:pt x="416400" y="499200"/>
                    <a:pt x="432000" y="612000"/>
                  </a:cubicBezTo>
                  <a:cubicBezTo>
                    <a:pt x="447600" y="724800"/>
                    <a:pt x="388800" y="871200"/>
                    <a:pt x="388800" y="871200"/>
                  </a:cubicBezTo>
                  <a:lnTo>
                    <a:pt x="388800" y="87120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04085" y="2130244"/>
              <a:ext cx="1170511" cy="369332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~ 27,6 %</a:t>
              </a:r>
              <a:endParaRPr lang="en-GB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24128" y="3219000"/>
              <a:ext cx="1008112" cy="369332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~ 5,2 %</a:t>
              </a:r>
              <a:endParaRPr lang="en-GB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44991" y="3459145"/>
              <a:ext cx="989666" cy="369332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~ 6,2 %</a:t>
              </a:r>
              <a:endParaRPr lang="en-GB" dirty="0"/>
            </a:p>
          </p:txBody>
        </p:sp>
        <p:sp>
          <p:nvSpPr>
            <p:cNvPr id="28" name="Freeform 27"/>
            <p:cNvSpPr/>
            <p:nvPr/>
          </p:nvSpPr>
          <p:spPr>
            <a:xfrm rot="3048190">
              <a:off x="5578113" y="2976133"/>
              <a:ext cx="77223" cy="343292"/>
            </a:xfrm>
            <a:custGeom>
              <a:avLst/>
              <a:gdLst>
                <a:gd name="connsiteX0" fmla="*/ 0 w 434633"/>
                <a:gd name="connsiteY0" fmla="*/ 0 h 871200"/>
                <a:gd name="connsiteX1" fmla="*/ 295200 w 434633"/>
                <a:gd name="connsiteY1" fmla="*/ 194400 h 871200"/>
                <a:gd name="connsiteX2" fmla="*/ 432000 w 434633"/>
                <a:gd name="connsiteY2" fmla="*/ 612000 h 871200"/>
                <a:gd name="connsiteX3" fmla="*/ 388800 w 434633"/>
                <a:gd name="connsiteY3" fmla="*/ 871200 h 871200"/>
                <a:gd name="connsiteX4" fmla="*/ 388800 w 434633"/>
                <a:gd name="connsiteY4" fmla="*/ 871200 h 87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633" h="871200">
                  <a:moveTo>
                    <a:pt x="0" y="0"/>
                  </a:moveTo>
                  <a:cubicBezTo>
                    <a:pt x="111600" y="46200"/>
                    <a:pt x="223200" y="92400"/>
                    <a:pt x="295200" y="194400"/>
                  </a:cubicBezTo>
                  <a:cubicBezTo>
                    <a:pt x="367200" y="296400"/>
                    <a:pt x="416400" y="499200"/>
                    <a:pt x="432000" y="612000"/>
                  </a:cubicBezTo>
                  <a:cubicBezTo>
                    <a:pt x="447600" y="724800"/>
                    <a:pt x="388800" y="871200"/>
                    <a:pt x="388800" y="871200"/>
                  </a:cubicBezTo>
                  <a:lnTo>
                    <a:pt x="388800" y="87120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 28"/>
            <p:cNvSpPr/>
            <p:nvPr/>
          </p:nvSpPr>
          <p:spPr>
            <a:xfrm rot="4067090">
              <a:off x="5045660" y="3089161"/>
              <a:ext cx="174627" cy="549512"/>
            </a:xfrm>
            <a:custGeom>
              <a:avLst/>
              <a:gdLst>
                <a:gd name="connsiteX0" fmla="*/ 0 w 434633"/>
                <a:gd name="connsiteY0" fmla="*/ 0 h 871200"/>
                <a:gd name="connsiteX1" fmla="*/ 295200 w 434633"/>
                <a:gd name="connsiteY1" fmla="*/ 194400 h 871200"/>
                <a:gd name="connsiteX2" fmla="*/ 432000 w 434633"/>
                <a:gd name="connsiteY2" fmla="*/ 612000 h 871200"/>
                <a:gd name="connsiteX3" fmla="*/ 388800 w 434633"/>
                <a:gd name="connsiteY3" fmla="*/ 871200 h 871200"/>
                <a:gd name="connsiteX4" fmla="*/ 388800 w 434633"/>
                <a:gd name="connsiteY4" fmla="*/ 871200 h 87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633" h="871200">
                  <a:moveTo>
                    <a:pt x="0" y="0"/>
                  </a:moveTo>
                  <a:cubicBezTo>
                    <a:pt x="111600" y="46200"/>
                    <a:pt x="223200" y="92400"/>
                    <a:pt x="295200" y="194400"/>
                  </a:cubicBezTo>
                  <a:cubicBezTo>
                    <a:pt x="367200" y="296400"/>
                    <a:pt x="416400" y="499200"/>
                    <a:pt x="432000" y="612000"/>
                  </a:cubicBezTo>
                  <a:cubicBezTo>
                    <a:pt x="447600" y="724800"/>
                    <a:pt x="388800" y="871200"/>
                    <a:pt x="388800" y="871200"/>
                  </a:cubicBezTo>
                  <a:lnTo>
                    <a:pt x="388800" y="87120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9DC5FA2-632A-1166-FB53-B3E01DF61477}"/>
              </a:ext>
            </a:extLst>
          </p:cNvPr>
          <p:cNvSpPr txBox="1"/>
          <p:nvPr/>
        </p:nvSpPr>
        <p:spPr>
          <a:xfrm>
            <a:off x="727200" y="769268"/>
            <a:ext cx="3340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January</a:t>
            </a:r>
            <a:r>
              <a:rPr lang="fr-FR" sz="1400" dirty="0"/>
              <a:t> 2022 to </a:t>
            </a:r>
            <a:r>
              <a:rPr lang="fr-FR" sz="1400" dirty="0" err="1"/>
              <a:t>December</a:t>
            </a:r>
            <a:r>
              <a:rPr lang="fr-FR" sz="14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578711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500" dirty="0"/>
              <a:t>2022 : Highlights of beam delivery : distribution of failures per week</a:t>
            </a:r>
            <a:endParaRPr lang="en-GB" sz="15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3" name="TextBox 2"/>
          <p:cNvSpPr txBox="1"/>
          <p:nvPr/>
        </p:nvSpPr>
        <p:spPr>
          <a:xfrm>
            <a:off x="1187624" y="769268"/>
            <a:ext cx="709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37 weeks </a:t>
            </a:r>
            <a:r>
              <a:rPr lang="en-US" dirty="0"/>
              <a:t>of delivery with </a:t>
            </a:r>
            <a:r>
              <a:rPr lang="en-US" b="1" u="sng" dirty="0"/>
              <a:t>62 beam </a:t>
            </a:r>
            <a:r>
              <a:rPr lang="en-US" b="1" dirty="0"/>
              <a:t>losses </a:t>
            </a:r>
            <a:r>
              <a:rPr lang="en-US" dirty="0"/>
              <a:t>seen from the Users </a:t>
            </a:r>
            <a:endParaRPr lang="en-GB" dirty="0"/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89269"/>
              </p:ext>
            </p:extLst>
          </p:nvPr>
        </p:nvGraphicFramePr>
        <p:xfrm>
          <a:off x="755944" y="1159156"/>
          <a:ext cx="7468319" cy="397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95736" y="1561356"/>
            <a:ext cx="3240360" cy="338554"/>
          </a:xfrm>
          <a:prstGeom prst="rect">
            <a:avLst/>
          </a:prstGeom>
          <a:noFill/>
          <a:ln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Means: 9 weeks with 0 failure</a:t>
            </a:r>
            <a:endParaRPr lang="en-GB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79712" y="1921396"/>
            <a:ext cx="216024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737500" y="2631156"/>
            <a:ext cx="108100" cy="47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" name="TextBox 4"/>
          <p:cNvSpPr txBox="1"/>
          <p:nvPr/>
        </p:nvSpPr>
        <p:spPr>
          <a:xfrm>
            <a:off x="5580112" y="3014685"/>
            <a:ext cx="288032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Means: 1 week with 6 failures</a:t>
            </a:r>
            <a:endParaRPr lang="en-GB" sz="1600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7596336" y="3373795"/>
            <a:ext cx="0" cy="628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02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Highlights of beam delivery : the 9 weeks with 0 failure !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739D58-3605-4646-8E06-D0E81A7C0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" y="807690"/>
            <a:ext cx="2231970" cy="16804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3608" y="1502851"/>
            <a:ext cx="183599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1 16 bunch</a:t>
            </a:r>
            <a:endParaRPr lang="en-GB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1527B4-D1FC-5044-AD69-4680D5F2E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18" y="802921"/>
            <a:ext cx="2662639" cy="16711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27599" y="1509432"/>
            <a:ext cx="183599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1 16 bunch</a:t>
            </a:r>
            <a:endParaRPr lang="en-GB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15" y="856433"/>
            <a:ext cx="2496646" cy="16176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660232" y="1473598"/>
            <a:ext cx="183599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1 7/8 + 1</a:t>
            </a:r>
            <a:endParaRPr lang="en-GB" sz="1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64083"/>
            <a:ext cx="2131586" cy="136186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87571" y="2968016"/>
            <a:ext cx="183599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Run 2 Uniform</a:t>
            </a:r>
            <a:endParaRPr lang="en-GB" sz="12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7543" y="2599359"/>
            <a:ext cx="2432313" cy="108038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825699" y="2961265"/>
            <a:ext cx="183599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Run 2 28*12 + 1</a:t>
            </a:r>
            <a:endParaRPr lang="en-GB" sz="12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47" y="2501123"/>
            <a:ext cx="2460414" cy="140261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602312" y="3005546"/>
            <a:ext cx="183599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Run 3 7/8 + 1</a:t>
            </a:r>
            <a:endParaRPr lang="en-GB" sz="12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600" y="4032106"/>
            <a:ext cx="1987570" cy="11736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43608" y="4669459"/>
            <a:ext cx="183599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3 4 bunches</a:t>
            </a:r>
            <a:endParaRPr lang="en-GB" sz="1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41" y="3856903"/>
            <a:ext cx="2383955" cy="138111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927598" y="4416055"/>
            <a:ext cx="183599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4 16 bunches</a:t>
            </a:r>
            <a:endParaRPr lang="en-GB" sz="1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69" y="4028531"/>
            <a:ext cx="2313092" cy="120949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660231" y="4412509"/>
            <a:ext cx="183599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4 7/8 + 1 bunches</a:t>
            </a:r>
            <a:endParaRPr lang="en-GB" sz="1200" dirty="0"/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57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Highlights of beam delivery : the 9 weeks with 0 failure !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739D58-3605-4646-8E06-D0E81A7C0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" y="807690"/>
            <a:ext cx="2231970" cy="168048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</p:pic>
      <p:sp>
        <p:nvSpPr>
          <p:cNvPr id="19" name="TextBox 18"/>
          <p:cNvSpPr txBox="1"/>
          <p:nvPr/>
        </p:nvSpPr>
        <p:spPr>
          <a:xfrm>
            <a:off x="1043608" y="1502851"/>
            <a:ext cx="1835999" cy="2769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1 16 bunch</a:t>
            </a:r>
            <a:endParaRPr lang="en-GB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1527B4-D1FC-5044-AD69-4680D5F2E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18" y="802921"/>
            <a:ext cx="2662639" cy="167119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</p:pic>
      <p:sp>
        <p:nvSpPr>
          <p:cNvPr id="21" name="TextBox 20"/>
          <p:cNvSpPr txBox="1"/>
          <p:nvPr/>
        </p:nvSpPr>
        <p:spPr>
          <a:xfrm>
            <a:off x="3927599" y="1509432"/>
            <a:ext cx="1835999" cy="2769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1 16 bunch</a:t>
            </a:r>
            <a:endParaRPr lang="en-GB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15" y="856433"/>
            <a:ext cx="2496646" cy="161768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</p:pic>
      <p:sp>
        <p:nvSpPr>
          <p:cNvPr id="23" name="TextBox 22"/>
          <p:cNvSpPr txBox="1"/>
          <p:nvPr/>
        </p:nvSpPr>
        <p:spPr>
          <a:xfrm>
            <a:off x="6660232" y="1473598"/>
            <a:ext cx="1835999" cy="2769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1 7/8 + 1</a:t>
            </a:r>
            <a:endParaRPr lang="en-GB" sz="1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64083"/>
            <a:ext cx="2131586" cy="136186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</p:pic>
      <p:sp>
        <p:nvSpPr>
          <p:cNvPr id="27" name="TextBox 26"/>
          <p:cNvSpPr txBox="1"/>
          <p:nvPr/>
        </p:nvSpPr>
        <p:spPr>
          <a:xfrm>
            <a:off x="1087571" y="2968016"/>
            <a:ext cx="1835999" cy="2769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Run 2 Uniform</a:t>
            </a:r>
            <a:endParaRPr lang="en-GB" sz="12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7543" y="2599359"/>
            <a:ext cx="2432313" cy="108038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</p:pic>
      <p:sp>
        <p:nvSpPr>
          <p:cNvPr id="29" name="TextBox 28"/>
          <p:cNvSpPr txBox="1"/>
          <p:nvPr/>
        </p:nvSpPr>
        <p:spPr>
          <a:xfrm>
            <a:off x="3825699" y="2961265"/>
            <a:ext cx="1835999" cy="2769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Run 2 28*12 + 1</a:t>
            </a:r>
            <a:endParaRPr lang="en-GB" sz="12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47" y="2501123"/>
            <a:ext cx="2460414" cy="140261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</p:pic>
      <p:sp>
        <p:nvSpPr>
          <p:cNvPr id="30" name="TextBox 29"/>
          <p:cNvSpPr txBox="1"/>
          <p:nvPr/>
        </p:nvSpPr>
        <p:spPr>
          <a:xfrm>
            <a:off x="6602312" y="3005546"/>
            <a:ext cx="1835999" cy="2769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Run 3 7/8 + 1</a:t>
            </a:r>
            <a:endParaRPr lang="en-GB" sz="12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600" y="4032106"/>
            <a:ext cx="1987570" cy="117364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</p:pic>
      <p:sp>
        <p:nvSpPr>
          <p:cNvPr id="31" name="TextBox 30"/>
          <p:cNvSpPr txBox="1"/>
          <p:nvPr/>
        </p:nvSpPr>
        <p:spPr>
          <a:xfrm>
            <a:off x="1043608" y="4669459"/>
            <a:ext cx="1835999" cy="2769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3 4 bunches</a:t>
            </a:r>
            <a:endParaRPr lang="en-GB" sz="1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41" y="3856903"/>
            <a:ext cx="2383955" cy="138111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</p:pic>
      <p:sp>
        <p:nvSpPr>
          <p:cNvPr id="34" name="TextBox 33"/>
          <p:cNvSpPr txBox="1"/>
          <p:nvPr/>
        </p:nvSpPr>
        <p:spPr>
          <a:xfrm>
            <a:off x="3927598" y="4416055"/>
            <a:ext cx="1835999" cy="2769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4 16 bunches</a:t>
            </a:r>
            <a:endParaRPr lang="en-GB" sz="1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69" y="4028531"/>
            <a:ext cx="2313092" cy="120949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</p:pic>
      <p:sp>
        <p:nvSpPr>
          <p:cNvPr id="35" name="TextBox 34"/>
          <p:cNvSpPr txBox="1"/>
          <p:nvPr/>
        </p:nvSpPr>
        <p:spPr>
          <a:xfrm>
            <a:off x="6660231" y="4412509"/>
            <a:ext cx="1835999" cy="2769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Run 4 7/8 + 1 bunches</a:t>
            </a:r>
            <a:endParaRPr lang="en-GB" sz="1200" dirty="0"/>
          </a:p>
        </p:txBody>
      </p:sp>
      <p:sp>
        <p:nvSpPr>
          <p:cNvPr id="3" name="Rectangle 2"/>
          <p:cNvSpPr/>
          <p:nvPr/>
        </p:nvSpPr>
        <p:spPr>
          <a:xfrm>
            <a:off x="683568" y="697260"/>
            <a:ext cx="8280432" cy="46805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35784" y="1842720"/>
            <a:ext cx="773246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Weeks without failure are spread along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not a preferred mode for which we have less failure …</a:t>
            </a:r>
            <a:endParaRPr lang="en-GB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37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dirty="0"/>
              <a:t>review of USM week:    </a:t>
            </a:r>
            <a:r>
              <a:rPr lang="en-US" sz="2000" dirty="0"/>
              <a:t>the 4 “worst“ weeks!</a:t>
            </a:r>
            <a:endParaRPr lang="en-GB" sz="1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7260"/>
            <a:ext cx="3353444" cy="2524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5552" y="1407693"/>
            <a:ext cx="18359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Run 2 16 bunch</a:t>
            </a:r>
          </a:p>
          <a:p>
            <a:pPr algn="ctr"/>
            <a:r>
              <a:rPr lang="en-US" sz="1200" dirty="0"/>
              <a:t>4 failures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900448" y="1346718"/>
            <a:ext cx="86409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3 due to electricity provider !!</a:t>
            </a:r>
            <a:endParaRPr lang="en-GB" sz="1200" dirty="0"/>
          </a:p>
        </p:txBody>
      </p:sp>
      <p:cxnSp>
        <p:nvCxnSpPr>
          <p:cNvPr id="8" name="Straight Arrow Connector 7"/>
          <p:cNvCxnSpPr>
            <a:stCxn id="4" idx="2"/>
          </p:cNvCxnSpPr>
          <p:nvPr/>
        </p:nvCxnSpPr>
        <p:spPr>
          <a:xfrm>
            <a:off x="1332496" y="1993049"/>
            <a:ext cx="504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332496" y="2137420"/>
            <a:ext cx="1223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32496" y="2281436"/>
            <a:ext cx="19791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2"/>
          </p:cNvCxnSpPr>
          <p:nvPr/>
        </p:nvCxnSpPr>
        <p:spPr>
          <a:xfrm>
            <a:off x="1332496" y="1993049"/>
            <a:ext cx="0" cy="289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754943"/>
            <a:ext cx="3672408" cy="24671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45167" y="1407693"/>
            <a:ext cx="18359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Run 4     7/8 bunch</a:t>
            </a:r>
          </a:p>
          <a:p>
            <a:pPr algn="ctr"/>
            <a:r>
              <a:rPr lang="en-US" sz="1200" dirty="0"/>
              <a:t>4 failures</a:t>
            </a:r>
            <a:endParaRPr lang="en-GB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199694"/>
            <a:ext cx="3672408" cy="22031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72946" y="3522779"/>
            <a:ext cx="18359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Run 5     7/8 bunch</a:t>
            </a:r>
          </a:p>
          <a:p>
            <a:pPr algn="ctr"/>
            <a:r>
              <a:rPr lang="en-US" sz="1200" dirty="0"/>
              <a:t>6 failures</a:t>
            </a:r>
            <a:endParaRPr lang="en-GB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5" y="3184555"/>
            <a:ext cx="3392451" cy="21212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66533" y="3490176"/>
            <a:ext cx="18359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Run 5     uniform</a:t>
            </a:r>
          </a:p>
          <a:p>
            <a:pPr algn="ctr"/>
            <a:r>
              <a:rPr lang="en-US" sz="1200" dirty="0"/>
              <a:t>5 failures</a:t>
            </a:r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797193" y="1772747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RF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4957270" y="2008559"/>
            <a:ext cx="954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INJEXT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057148" y="1868353"/>
            <a:ext cx="1547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Human mistake</a:t>
            </a:r>
            <a:endParaRPr lang="en-GB" sz="12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7164411" y="2058092"/>
            <a:ext cx="633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Infra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661643" y="3902182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PSS</a:t>
            </a:r>
            <a:endParaRPr lang="en-GB" sz="12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800142" y="4190213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RF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1118630" y="4190213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RF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2104669" y="4190213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RF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3014500" y="4190213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RF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965575" y="4125919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RF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727775" y="4133977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RF</a:t>
            </a:r>
            <a:endParaRPr lang="en-GB" sz="12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5476752" y="4190212"/>
            <a:ext cx="144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Power Supply</a:t>
            </a:r>
            <a:endParaRPr lang="en-GB" sz="120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723726" y="4190211"/>
            <a:ext cx="144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Power Supply</a:t>
            </a:r>
            <a:endParaRPr lang="en-GB" sz="12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941251" y="4190209"/>
            <a:ext cx="144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Power Supply</a:t>
            </a:r>
            <a:endParaRPr lang="en-GB" sz="12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6841085" y="4127426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RF</a:t>
            </a:r>
            <a:endParaRPr lang="en-GB" sz="1200" dirty="0"/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544618" y="5388335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09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40" y="731514"/>
            <a:ext cx="7284039" cy="457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Summary of failures affecting MTBF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4" name="TextBox 3"/>
          <p:cNvSpPr txBox="1"/>
          <p:nvPr/>
        </p:nvSpPr>
        <p:spPr>
          <a:xfrm>
            <a:off x="7469379" y="947913"/>
            <a:ext cx="1490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Total : 64 failures (seen from machine side)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7647" y="1001199"/>
            <a:ext cx="259228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Many voltage breakdown (8)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TRA 1 input power issues (6)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072024" y="1654698"/>
            <a:ext cx="336712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Fault on racks (C1/C3/C4/C5/C8/C9/21) (7)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Common source HS or earth leak) (2)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187624" y="1129308"/>
            <a:ext cx="287628" cy="10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764706" y="2116363"/>
            <a:ext cx="287014" cy="417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13790" y="2317279"/>
            <a:ext cx="449451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Wrong or missing kicker shot during refill (6 out of … 5414 refills !)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411760" y="2445851"/>
            <a:ext cx="359094" cy="781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5976" y="3249401"/>
            <a:ext cx="250148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Includes 20 KV power cable cut on Place Mandela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32413" y="1937795"/>
            <a:ext cx="17304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32577"/>
                </a:solidFill>
              </a:rPr>
              <a:t>8 failures only can be directly attributed to EBS developments still in progress.</a:t>
            </a:r>
            <a:endParaRPr lang="en-GB" sz="1400" dirty="0">
              <a:solidFill>
                <a:srgbClr val="13257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5024" y="3217015"/>
            <a:ext cx="1698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36 triggered </a:t>
            </a:r>
            <a:r>
              <a:rPr lang="en-US" sz="1400" b="1" dirty="0">
                <a:solidFill>
                  <a:srgbClr val="FF0000"/>
                </a:solidFill>
              </a:rPr>
              <a:t>outside working hours </a:t>
            </a:r>
            <a:endParaRPr lang="en-GB" sz="1400" b="1" dirty="0">
              <a:solidFill>
                <a:srgbClr val="132577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180294" y="3335116"/>
            <a:ext cx="1175682" cy="351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18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0" y="836374"/>
            <a:ext cx="6214286" cy="454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Summary of failures affecting AVAILABILITY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6976479" y="2133448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Total : 51 hours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4784" y="979369"/>
            <a:ext cx="434942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Mistuned reflected power interlock : RF did not start (2.7 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Breakdown cavity 7 + vacuum interlock (1.8 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Breakdown cavity 9 (1,7 h)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612973" y="1708659"/>
            <a:ext cx="42996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Power fault on rack outside working hours (2.2 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Common source out of order outside working hours (2.2 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Fault on rack outside working hours  (2.2 h)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47512" y="1207870"/>
            <a:ext cx="211472" cy="1874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76818" y="1918916"/>
            <a:ext cx="251182" cy="3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75856" y="2442661"/>
            <a:ext cx="363561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Quad PS switched off by mistake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TRA 1 circuit breaker activated when working on TRA 2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824244" y="2626051"/>
            <a:ext cx="328207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823827" y="2628687"/>
            <a:ext cx="0" cy="1037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70702" y="3881578"/>
            <a:ext cx="2231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More than 34 hours of intervention outside working hours</a:t>
            </a:r>
            <a:endParaRPr lang="en-GB" sz="1400" dirty="0">
              <a:solidFill>
                <a:srgbClr val="132577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4194" y="979369"/>
            <a:ext cx="132724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All of them outside working hours</a:t>
            </a:r>
          </a:p>
        </p:txBody>
      </p:sp>
    </p:spTree>
    <p:extLst>
      <p:ext uri="{BB962C8B-B14F-4D97-AF65-F5344CB8AC3E}">
        <p14:creationId xmlns:p14="http://schemas.microsoft.com/office/powerpoint/2010/main" val="4145872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failures affecting AVAILABILITY – compared with 2021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0" y="870518"/>
            <a:ext cx="7733232" cy="450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009714"/>
            <a:ext cx="1476375" cy="3659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03848" y="1345332"/>
            <a:ext cx="144016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203848" y="1937706"/>
            <a:ext cx="144016" cy="144016"/>
          </a:xfrm>
          <a:prstGeom prst="rect">
            <a:avLst/>
          </a:prstGeom>
          <a:solidFill>
            <a:srgbClr val="FA5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401975" y="12326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2021 : 169 hours lost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01975" y="182335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A5C2A"/>
                </a:solidFill>
              </a:rPr>
              <a:t>2022 : 51 hours lost</a:t>
            </a:r>
            <a:endParaRPr lang="en-GB" dirty="0">
              <a:solidFill>
                <a:srgbClr val="FA5C2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7527" y="1078785"/>
            <a:ext cx="2034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Mainly Coupler cavity 7</a:t>
            </a:r>
            <a:endParaRPr lang="en-GB" sz="1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331640" y="1345332"/>
            <a:ext cx="0" cy="391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590134" y="1868540"/>
            <a:ext cx="63624" cy="2048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07904" y="3881578"/>
            <a:ext cx="72008" cy="416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343888" y="3881578"/>
            <a:ext cx="15854" cy="181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5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DETAILED STATISTICS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2009714"/>
            <a:ext cx="1476375" cy="365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0" y="697260"/>
            <a:ext cx="7398791" cy="1760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64" y="2458157"/>
            <a:ext cx="7398791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85" y="3060552"/>
            <a:ext cx="2713287" cy="1653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655" y="3062646"/>
            <a:ext cx="2522618" cy="1651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7273" y="3054189"/>
            <a:ext cx="2178718" cy="166016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771800" y="1417340"/>
            <a:ext cx="864096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642832" y="1417340"/>
            <a:ext cx="864096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248448" y="1417340"/>
            <a:ext cx="864096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2762550" y="1946597"/>
            <a:ext cx="864096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3642832" y="1958577"/>
            <a:ext cx="864096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7121559" y="2373364"/>
            <a:ext cx="864096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70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Highlights of beam delivery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6" name="Rectangle 5"/>
          <p:cNvSpPr/>
          <p:nvPr/>
        </p:nvSpPr>
        <p:spPr>
          <a:xfrm>
            <a:off x="724649" y="686919"/>
            <a:ext cx="7301224" cy="15225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200" b="1" dirty="0"/>
              <a:t>Machine Statistics for 2018 at the ESRF and for 2020 – 2022 (EBS)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</a:rPr>
              <a:t>• </a:t>
            </a:r>
            <a:r>
              <a:rPr lang="en-US" sz="1200" b="1" dirty="0">
                <a:solidFill>
                  <a:schemeClr val="bg2"/>
                </a:solidFill>
              </a:rPr>
              <a:t>4978 hours of beam delivered in 2021 out of 4648 scheduled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</a:rPr>
              <a:t>• </a:t>
            </a:r>
            <a:r>
              <a:rPr lang="en-US" sz="1200" b="1" dirty="0">
                <a:solidFill>
                  <a:schemeClr val="bg2"/>
                </a:solidFill>
              </a:rPr>
              <a:t>Overall availability in 2021: 96.35 %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/>
                </a:solidFill>
              </a:rPr>
              <a:t>• </a:t>
            </a:r>
            <a:r>
              <a:rPr lang="en-US" sz="1200" b="1" dirty="0">
                <a:solidFill>
                  <a:schemeClr val="accent1"/>
                </a:solidFill>
              </a:rPr>
              <a:t>5438 hours of beam delivered in 2022 out of 5490 scheduled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/>
                </a:solidFill>
              </a:rPr>
              <a:t>• </a:t>
            </a:r>
            <a:r>
              <a:rPr lang="en-US" sz="1200" b="1" dirty="0">
                <a:solidFill>
                  <a:schemeClr val="accent1"/>
                </a:solidFill>
              </a:rPr>
              <a:t>Overall availability in 2022: 99.06 % </a:t>
            </a:r>
            <a:endParaRPr lang="en-US" sz="1200" i="1" dirty="0">
              <a:solidFill>
                <a:schemeClr val="accent5"/>
              </a:solidFill>
              <a:latin typeface="Calibri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349874"/>
              </p:ext>
            </p:extLst>
          </p:nvPr>
        </p:nvGraphicFramePr>
        <p:xfrm>
          <a:off x="724649" y="2353444"/>
          <a:ext cx="7003267" cy="2508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43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9629">
                <a:tc>
                  <a:txBody>
                    <a:bodyPr/>
                    <a:lstStyle/>
                    <a:p>
                      <a:pPr marL="0" algn="l" defTabSz="914363" rtl="0" eaLnBrk="1" latinLnBrk="0" hangingPunct="1"/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624" marR="97624" marT="48811" marB="488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567">
                <a:tc>
                  <a:txBody>
                    <a:bodyPr/>
                    <a:lstStyle/>
                    <a:p>
                      <a:pPr algn="r"/>
                      <a:r>
                        <a:rPr lang="en-US" sz="180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Availability </a:t>
                      </a:r>
                      <a:r>
                        <a:rPr lang="en-US" sz="18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(%)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98.47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96.08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96.35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99.06</a:t>
                      </a:r>
                    </a:p>
                  </a:txBody>
                  <a:tcPr marL="97624" marR="97624" marT="48811" marB="488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757">
                <a:tc>
                  <a:txBody>
                    <a:bodyPr/>
                    <a:lstStyle/>
                    <a:p>
                      <a:pPr algn="r"/>
                      <a:r>
                        <a:rPr lang="en-US" sz="180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Time Between Failures (</a:t>
                      </a:r>
                      <a:r>
                        <a:rPr lang="en-US" sz="1800" noProof="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180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104.30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46.00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66.4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88.5</a:t>
                      </a:r>
                    </a:p>
                  </a:txBody>
                  <a:tcPr marL="97624" marR="97624" marT="48811" marB="488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615">
                <a:tc>
                  <a:txBody>
                    <a:bodyPr/>
                    <a:lstStyle/>
                    <a:p>
                      <a:pPr algn="r"/>
                      <a:r>
                        <a:rPr lang="en-US" sz="180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duration of a</a:t>
                      </a:r>
                      <a:r>
                        <a:rPr lang="en-US" sz="1800" baseline="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failure (</a:t>
                      </a:r>
                      <a:r>
                        <a:rPr lang="en-US" sz="1800" baseline="0" noProof="0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1800" baseline="0" noProof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noProof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1.60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1.80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2.42</a:t>
                      </a:r>
                    </a:p>
                  </a:txBody>
                  <a:tcPr marL="97624" marR="97624" marT="48811" marB="48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0.83 </a:t>
                      </a:r>
                    </a:p>
                  </a:txBody>
                  <a:tcPr marL="97624" marR="97624" marT="48811" marB="4881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6070477-0474-9C42-B387-C7856A732FFC}"/>
              </a:ext>
            </a:extLst>
          </p:cNvPr>
          <p:cNvSpPr txBox="1"/>
          <p:nvPr/>
        </p:nvSpPr>
        <p:spPr>
          <a:xfrm>
            <a:off x="1117665" y="2351539"/>
            <a:ext cx="179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– USM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72201" y="2425452"/>
            <a:ext cx="1324599" cy="2436345"/>
          </a:xfrm>
          <a:prstGeom prst="roundRect">
            <a:avLst/>
          </a:prstGeom>
          <a:noFill/>
          <a:ln w="603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2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4" name="TextBox 3"/>
          <p:cNvSpPr txBox="1"/>
          <p:nvPr/>
        </p:nvSpPr>
        <p:spPr>
          <a:xfrm>
            <a:off x="727200" y="841276"/>
            <a:ext cx="62930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1"/>
                </a:solidFill>
              </a:rPr>
              <a:t>Operation Schedule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1"/>
                </a:solidFill>
              </a:rPr>
              <a:t>Filling Modes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1"/>
                </a:solidFill>
              </a:rPr>
              <a:t>USM delivery : Highlights and Statistics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1"/>
                </a:solidFill>
              </a:rPr>
              <a:t>Developments put into operation : selected topics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5.  Operation Group activities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6.   2023 Priorities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7.   Conclusion</a:t>
            </a: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03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OTHERS developments (selected topics …) put into operation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4" name="TextBox 3"/>
          <p:cNvSpPr txBox="1"/>
          <p:nvPr/>
        </p:nvSpPr>
        <p:spPr>
          <a:xfrm>
            <a:off x="647224" y="845404"/>
            <a:ext cx="738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POWER SUPPLIES Hot Swap Manager : Today Fully Operational !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61336" y="1850106"/>
            <a:ext cx="738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DIAG : installation of non destructive Halo Monitors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732240" y="1421896"/>
            <a:ext cx="1440160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Talk L. Jolly</a:t>
            </a:r>
            <a:endParaRPr lang="en-GB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37293" y="2345953"/>
            <a:ext cx="1752107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Talk K. </a:t>
            </a:r>
            <a:r>
              <a:rPr lang="en-US" sz="1400" i="1" dirty="0" err="1"/>
              <a:t>Scheidt</a:t>
            </a:r>
            <a:endParaRPr lang="en-GB" sz="1400" i="1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1336" y="2854808"/>
            <a:ext cx="738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Reduction of Injection Perturbation : improved + still in progress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732240" y="3309902"/>
            <a:ext cx="1656184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Talk S. White</a:t>
            </a:r>
            <a:endParaRPr lang="en-GB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7200" y="3859510"/>
            <a:ext cx="738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New RF working point : allows to save electricity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732240" y="4317484"/>
            <a:ext cx="1656184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Talk J. Jacob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994681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0" y="2946061"/>
            <a:ext cx="3476625" cy="1352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room : continuous shift work organization in 2022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sp>
        <p:nvSpPr>
          <p:cNvPr id="3" name="TextBox 2"/>
          <p:cNvSpPr txBox="1"/>
          <p:nvPr/>
        </p:nvSpPr>
        <p:spPr>
          <a:xfrm>
            <a:off x="719658" y="645947"/>
            <a:ext cx="82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1095 shifts covered by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ull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ime CTRM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including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745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USM shifts covered in duo  by 76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art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ime </a:t>
            </a:r>
            <a:r>
              <a:rPr lang="en-US" b="1" u="sng" dirty="0" err="1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hiftworker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7083" y="1724565"/>
            <a:ext cx="797138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2022 : Many last minute cancellations from PTS for medical reasons.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727200" y="4411802"/>
            <a:ext cx="347662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Average:  10 shifts / year / person</a:t>
            </a:r>
            <a:endParaRPr lang="en-GB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7584" y="2456193"/>
            <a:ext cx="2039777" cy="16290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219" y="2946061"/>
            <a:ext cx="3384376" cy="214201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AFF9C-7502-4E0F-D187-887FBA1A012C}"/>
              </a:ext>
            </a:extLst>
          </p:cNvPr>
          <p:cNvSpPr/>
          <p:nvPr/>
        </p:nvSpPr>
        <p:spPr>
          <a:xfrm>
            <a:off x="3020096" y="2934087"/>
            <a:ext cx="1183729" cy="140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930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shutdown activities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22</a:t>
            </a:fld>
            <a:endParaRPr lang="en-US" noProof="0"/>
          </a:p>
        </p:txBody>
      </p:sp>
      <p:sp>
        <p:nvSpPr>
          <p:cNvPr id="3" name="TextBox 2"/>
          <p:cNvSpPr txBox="1"/>
          <p:nvPr/>
        </p:nvSpPr>
        <p:spPr>
          <a:xfrm>
            <a:off x="971600" y="628856"/>
            <a:ext cx="7401568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Shutdown coordination requires lots of coordination between all ESRF Divisions / Groups</a:t>
            </a:r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20A1F-7B7A-4558-9F5E-8DB691AC4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959" y="2169124"/>
            <a:ext cx="2867700" cy="1974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BA456-4057-41E4-BCCB-BF24E9FA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55" y="2406794"/>
            <a:ext cx="3099985" cy="1746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050651"/>
            <a:ext cx="2139260" cy="219477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71600" y="1079497"/>
            <a:ext cx="1368152" cy="625875"/>
            <a:chOff x="971600" y="1079497"/>
            <a:chExt cx="1368152" cy="625875"/>
          </a:xfrm>
        </p:grpSpPr>
        <p:sp>
          <p:nvSpPr>
            <p:cNvPr id="8" name="Oval 7"/>
            <p:cNvSpPr/>
            <p:nvPr/>
          </p:nvSpPr>
          <p:spPr>
            <a:xfrm>
              <a:off x="971600" y="1079497"/>
              <a:ext cx="1368152" cy="62587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8579" y="1207768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Requests</a:t>
              </a:r>
              <a:endParaRPr lang="en-GB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60087" y="1589964"/>
            <a:ext cx="1368152" cy="625875"/>
            <a:chOff x="971600" y="1079497"/>
            <a:chExt cx="1368152" cy="625875"/>
          </a:xfrm>
        </p:grpSpPr>
        <p:sp>
          <p:nvSpPr>
            <p:cNvPr id="13" name="Oval 12"/>
            <p:cNvSpPr/>
            <p:nvPr/>
          </p:nvSpPr>
          <p:spPr>
            <a:xfrm>
              <a:off x="971600" y="1079497"/>
              <a:ext cx="1368152" cy="62587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78579" y="1207768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Requests</a:t>
              </a:r>
              <a:endParaRPr lang="en-GB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83694" y="1481789"/>
            <a:ext cx="1368152" cy="625875"/>
            <a:chOff x="971600" y="1079497"/>
            <a:chExt cx="1368152" cy="625875"/>
          </a:xfrm>
        </p:grpSpPr>
        <p:sp>
          <p:nvSpPr>
            <p:cNvPr id="16" name="Oval 15"/>
            <p:cNvSpPr/>
            <p:nvPr/>
          </p:nvSpPr>
          <p:spPr>
            <a:xfrm>
              <a:off x="971600" y="1079497"/>
              <a:ext cx="1368152" cy="62587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78579" y="1207768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Requests</a:t>
              </a:r>
              <a:endParaRPr lang="en-GB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29725" y="973896"/>
            <a:ext cx="1368152" cy="625875"/>
            <a:chOff x="989155" y="1088107"/>
            <a:chExt cx="1368152" cy="625875"/>
          </a:xfrm>
        </p:grpSpPr>
        <p:sp>
          <p:nvSpPr>
            <p:cNvPr id="19" name="Oval 18"/>
            <p:cNvSpPr/>
            <p:nvPr/>
          </p:nvSpPr>
          <p:spPr>
            <a:xfrm>
              <a:off x="989155" y="1088107"/>
              <a:ext cx="1368152" cy="62587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78579" y="1207768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Requests</a:t>
              </a:r>
              <a:endParaRPr lang="en-GB" dirty="0"/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>
            <a:off x="2224668" y="1201859"/>
            <a:ext cx="1458985" cy="57149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95884" y="1773357"/>
            <a:ext cx="1482030" cy="20562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345486" y="1130693"/>
            <a:ext cx="2506482" cy="74549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040043" y="1956726"/>
            <a:ext cx="676683" cy="2225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rved Left Arrow 35"/>
          <p:cNvSpPr/>
          <p:nvPr/>
        </p:nvSpPr>
        <p:spPr>
          <a:xfrm rot="4083359">
            <a:off x="2811947" y="2687786"/>
            <a:ext cx="610107" cy="1288683"/>
          </a:xfrm>
          <a:prstGeom prst="curvedLeftArrow">
            <a:avLst>
              <a:gd name="adj1" fmla="val 25000"/>
              <a:gd name="adj2" fmla="val 50000"/>
              <a:gd name="adj3" fmla="val 4759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Curved Left Arrow 36"/>
          <p:cNvSpPr/>
          <p:nvPr/>
        </p:nvSpPr>
        <p:spPr>
          <a:xfrm rot="7532376" flipV="1">
            <a:off x="5214111" y="2585707"/>
            <a:ext cx="429173" cy="1449895"/>
          </a:xfrm>
          <a:prstGeom prst="curvedLeftArrow">
            <a:avLst>
              <a:gd name="adj1" fmla="val 25000"/>
              <a:gd name="adj2" fmla="val 50000"/>
              <a:gd name="adj3" fmla="val 4759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550" y="3529501"/>
            <a:ext cx="1459691" cy="1880126"/>
          </a:xfrm>
          <a:prstGeom prst="rect">
            <a:avLst/>
          </a:prstGeom>
        </p:spPr>
      </p:pic>
      <p:sp>
        <p:nvSpPr>
          <p:cNvPr id="41" name="Down Arrow 40"/>
          <p:cNvSpPr/>
          <p:nvPr/>
        </p:nvSpPr>
        <p:spPr>
          <a:xfrm rot="3997773">
            <a:off x="5339431" y="3756622"/>
            <a:ext cx="199424" cy="627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Down Arrow 41"/>
          <p:cNvSpPr/>
          <p:nvPr/>
        </p:nvSpPr>
        <p:spPr>
          <a:xfrm rot="18453460">
            <a:off x="3342655" y="4140125"/>
            <a:ext cx="199424" cy="627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8358" y="1940037"/>
            <a:ext cx="98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Activities</a:t>
            </a:r>
            <a:endParaRPr lang="en-GB" sz="1400" dirty="0"/>
          </a:p>
        </p:txBody>
      </p:sp>
      <p:sp>
        <p:nvSpPr>
          <p:cNvPr id="22" name="Rounded Rectangle 21"/>
          <p:cNvSpPr/>
          <p:nvPr/>
        </p:nvSpPr>
        <p:spPr>
          <a:xfrm>
            <a:off x="29091" y="1928251"/>
            <a:ext cx="878843" cy="35882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2065820" y="4366747"/>
            <a:ext cx="98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Groups</a:t>
            </a:r>
            <a:endParaRPr lang="en-GB" sz="1400" dirty="0"/>
          </a:p>
        </p:txBody>
      </p:sp>
      <p:sp>
        <p:nvSpPr>
          <p:cNvPr id="34" name="Rounded Rectangle 33"/>
          <p:cNvSpPr/>
          <p:nvPr/>
        </p:nvSpPr>
        <p:spPr>
          <a:xfrm>
            <a:off x="2076553" y="4354961"/>
            <a:ext cx="878843" cy="35882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Brace 26"/>
          <p:cNvSpPr/>
          <p:nvPr/>
        </p:nvSpPr>
        <p:spPr>
          <a:xfrm rot="5400000">
            <a:off x="2402485" y="3530011"/>
            <a:ext cx="140945" cy="1411784"/>
          </a:xfrm>
          <a:prstGeom prst="rightBrace">
            <a:avLst>
              <a:gd name="adj1" fmla="val 8333"/>
              <a:gd name="adj2" fmla="val 48938"/>
            </a:avLst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14283" y="2287076"/>
            <a:ext cx="0" cy="28239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780959" y="4298411"/>
            <a:ext cx="176838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All 2022 details in talks all day.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039938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GROUP: side Activities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23</a:t>
            </a:fld>
            <a:endParaRPr lang="en-US" noProof="0"/>
          </a:p>
        </p:txBody>
      </p:sp>
      <p:sp>
        <p:nvSpPr>
          <p:cNvPr id="9" name="TextBox 8"/>
          <p:cNvSpPr txBox="1"/>
          <p:nvPr/>
        </p:nvSpPr>
        <p:spPr>
          <a:xfrm>
            <a:off x="727200" y="697260"/>
            <a:ext cx="823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1. Continuous update of EBS components database</a:t>
            </a:r>
            <a:endParaRPr lang="en-GB" sz="16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727200" y="1076457"/>
            <a:ext cx="8093272" cy="372525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lvl="3" indent="0" algn="just">
              <a:buClr>
                <a:srgbClr val="132577"/>
              </a:buClr>
              <a:buNone/>
            </a:pPr>
            <a:r>
              <a:rPr lang="en-US" u="sng" dirty="0"/>
              <a:t>Reminder</a:t>
            </a:r>
            <a:r>
              <a:rPr lang="en-US" dirty="0"/>
              <a:t>: since 2016, ALL EBS + Booster + TZ components are recorded in a huge database. Used by Technical Experts, Finance , Inventory, Radiation Protection, MEG, maintenance, etc.  </a:t>
            </a:r>
          </a:p>
          <a:p>
            <a:pPr lvl="3" indent="0">
              <a:buClr>
                <a:srgbClr val="132577"/>
              </a:buClr>
              <a:buNone/>
            </a:pPr>
            <a:endParaRPr lang="en-US" dirty="0"/>
          </a:p>
          <a:p>
            <a:pPr lvl="3" indent="0">
              <a:buClr>
                <a:srgbClr val="132577"/>
              </a:buClr>
              <a:buNone/>
            </a:pPr>
            <a:r>
              <a:rPr lang="en-US" dirty="0"/>
              <a:t>					</a:t>
            </a:r>
          </a:p>
          <a:p>
            <a:pPr lvl="3" indent="0">
              <a:buClr>
                <a:srgbClr val="132577"/>
              </a:buClr>
              <a:buNone/>
            </a:pPr>
            <a:endParaRPr lang="en-US" dirty="0"/>
          </a:p>
          <a:p>
            <a:pPr lvl="3" indent="0">
              <a:buClr>
                <a:srgbClr val="132577"/>
              </a:buClr>
              <a:buNone/>
            </a:pPr>
            <a:endParaRPr lang="en-US" dirty="0"/>
          </a:p>
          <a:p>
            <a:pPr lvl="3" indent="0">
              <a:buClr>
                <a:srgbClr val="132577"/>
              </a:buClr>
              <a:buNone/>
            </a:pPr>
            <a:endParaRPr lang="en-US" dirty="0"/>
          </a:p>
          <a:p>
            <a:pPr lvl="3" indent="0">
              <a:buClr>
                <a:srgbClr val="132577"/>
              </a:buClr>
              <a:buNone/>
            </a:pPr>
            <a:endParaRPr lang="en-US" dirty="0"/>
          </a:p>
          <a:p>
            <a:pPr lvl="3" indent="0">
              <a:buClr>
                <a:srgbClr val="132577"/>
              </a:buClr>
              <a:buNone/>
            </a:pPr>
            <a:endParaRPr lang="en-US" dirty="0"/>
          </a:p>
          <a:p>
            <a:pPr lvl="3" indent="0">
              <a:buClr>
                <a:srgbClr val="132577"/>
              </a:buClr>
              <a:buNone/>
            </a:pPr>
            <a:endParaRPr lang="en-US" dirty="0"/>
          </a:p>
          <a:p>
            <a:pPr marL="0" lvl="3" indent="0">
              <a:buClr>
                <a:srgbClr val="132577"/>
              </a:buClr>
              <a:buNone/>
            </a:pPr>
            <a:endParaRPr lang="en-US" dirty="0"/>
          </a:p>
          <a:p>
            <a:pPr marL="0" lvl="3" indent="0">
              <a:buClr>
                <a:srgbClr val="132577"/>
              </a:buClr>
              <a:buNone/>
            </a:pPr>
            <a:r>
              <a:rPr lang="en-US" dirty="0"/>
              <a:t>December 2020 : </a:t>
            </a:r>
            <a:r>
              <a:rPr lang="en-US" u="sng" dirty="0"/>
              <a:t>17 000</a:t>
            </a:r>
            <a:r>
              <a:rPr lang="en-US" dirty="0"/>
              <a:t>  components recorded.</a:t>
            </a:r>
          </a:p>
          <a:p>
            <a:pPr marL="0" lvl="3" indent="0">
              <a:buClr>
                <a:srgbClr val="132577"/>
              </a:buClr>
              <a:buNone/>
            </a:pPr>
            <a:r>
              <a:rPr lang="en-US" dirty="0"/>
              <a:t>January 2023 :   &gt; </a:t>
            </a:r>
            <a:r>
              <a:rPr lang="en-US" sz="1700" b="1" u="sng" dirty="0">
                <a:solidFill>
                  <a:srgbClr val="C00000"/>
                </a:solidFill>
              </a:rPr>
              <a:t>20 000</a:t>
            </a:r>
            <a:r>
              <a:rPr lang="en-US" sz="1700" b="1" dirty="0">
                <a:solidFill>
                  <a:srgbClr val="C00000"/>
                </a:solidFill>
              </a:rPr>
              <a:t>  </a:t>
            </a:r>
            <a:r>
              <a:rPr lang="en-US" dirty="0">
                <a:solidFill>
                  <a:srgbClr val="C00000"/>
                </a:solidFill>
              </a:rPr>
              <a:t>components recorded !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42854"/>
            <a:ext cx="4581626" cy="236677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81218" y="1705372"/>
            <a:ext cx="3267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30 fields of information </a:t>
            </a:r>
            <a:r>
              <a:rPr lang="en-US" sz="1400" dirty="0"/>
              <a:t>for all equipment (specs / drawings / spare parts / maintenance date / picture /</a:t>
            </a:r>
            <a:r>
              <a:rPr lang="en-US" sz="1400" dirty="0" err="1"/>
              <a:t>etc</a:t>
            </a:r>
            <a:r>
              <a:rPr lang="en-US" sz="1400" dirty="0"/>
              <a:t>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95" y="2640295"/>
            <a:ext cx="798247" cy="1042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6804" r="30337" b="38631"/>
          <a:stretch/>
        </p:blipFill>
        <p:spPr>
          <a:xfrm>
            <a:off x="6659552" y="2640959"/>
            <a:ext cx="876364" cy="1041276"/>
          </a:xfrm>
          <a:prstGeom prst="rect">
            <a:avLst/>
          </a:prstGeom>
          <a:ln>
            <a:solidFill>
              <a:schemeClr val="accent5">
                <a:shade val="95000"/>
                <a:satMod val="10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026" y="2640295"/>
            <a:ext cx="824087" cy="1042226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4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GROUP: side Activities done by the operators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  <p:sp>
        <p:nvSpPr>
          <p:cNvPr id="9" name="TextBox 8"/>
          <p:cNvSpPr txBox="1"/>
          <p:nvPr/>
        </p:nvSpPr>
        <p:spPr>
          <a:xfrm>
            <a:off x="727200" y="697260"/>
            <a:ext cx="823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2. Application developments for the Control Room</a:t>
            </a:r>
            <a:endParaRPr lang="en-GB" sz="16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7200" y="976000"/>
            <a:ext cx="7661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Ex 1: Collimator scan &amp; optimization</a:t>
            </a:r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110275"/>
            <a:ext cx="2304256" cy="188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283777"/>
            <a:ext cx="1728191" cy="150928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491880" y="1921396"/>
            <a:ext cx="389254" cy="24796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539552" y="5402865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547618"/>
            <a:ext cx="2027942" cy="15397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200" y="3078772"/>
            <a:ext cx="7661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Ex 2: Beam loss post mortem investigation or  …       </a:t>
            </a:r>
            <a:r>
              <a:rPr lang="en-US" sz="1400" b="1" u="sng" dirty="0"/>
              <a:t>c</a:t>
            </a:r>
            <a:r>
              <a:rPr lang="en-US" sz="1400" dirty="0"/>
              <a:t>rime </a:t>
            </a:r>
            <a:r>
              <a:rPr lang="en-US" sz="1400" b="1" u="sng" dirty="0"/>
              <a:t>s</a:t>
            </a:r>
            <a:r>
              <a:rPr lang="en-US" sz="1400" dirty="0"/>
              <a:t>cene </a:t>
            </a:r>
            <a:r>
              <a:rPr lang="en-US" sz="1400" b="1" u="sng" dirty="0"/>
              <a:t>i</a:t>
            </a:r>
            <a:r>
              <a:rPr lang="en-US" sz="1400" dirty="0"/>
              <a:t>nvestigation !</a:t>
            </a:r>
            <a:endParaRPr lang="en-GB" sz="1400" dirty="0"/>
          </a:p>
        </p:txBody>
      </p:sp>
      <p:sp>
        <p:nvSpPr>
          <p:cNvPr id="14" name="Right Arrow 13"/>
          <p:cNvSpPr/>
          <p:nvPr/>
        </p:nvSpPr>
        <p:spPr>
          <a:xfrm>
            <a:off x="3491880" y="4137771"/>
            <a:ext cx="389254" cy="24796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485359"/>
            <a:ext cx="2535185" cy="147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37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GROUP Activities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9" name="TextBox 8"/>
          <p:cNvSpPr txBox="1"/>
          <p:nvPr/>
        </p:nvSpPr>
        <p:spPr>
          <a:xfrm>
            <a:off x="727200" y="697260"/>
            <a:ext cx="823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3. Application developments for the Control Room Electronic Logbook</a:t>
            </a:r>
            <a:endParaRPr lang="en-GB" sz="16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7" y="1092598"/>
            <a:ext cx="2394733" cy="1656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11" y="3189577"/>
            <a:ext cx="3306979" cy="18002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27512" y="3937620"/>
            <a:ext cx="3916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Jlogbook</a:t>
            </a:r>
            <a:r>
              <a:rPr lang="en-US" sz="1400" dirty="0"/>
              <a:t> automatic reports</a:t>
            </a:r>
          </a:p>
          <a:p>
            <a:r>
              <a:rPr lang="en-US" sz="1400" dirty="0" err="1"/>
              <a:t>PhP</a:t>
            </a:r>
            <a:r>
              <a:rPr lang="en-US" sz="1400" dirty="0"/>
              <a:t> coding to extract and process data from JLOG for automatic statistics</a:t>
            </a:r>
            <a:endParaRPr lang="en-GB" sz="1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160" y="1064693"/>
            <a:ext cx="4703540" cy="2018020"/>
          </a:xfrm>
          <a:prstGeom prst="rect">
            <a:avLst/>
          </a:prstGeom>
        </p:spPr>
      </p:pic>
      <p:sp>
        <p:nvSpPr>
          <p:cNvPr id="2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4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2022:    2021 priorities reminder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26</a:t>
            </a:fld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>
            <a:off x="727200" y="769268"/>
            <a:ext cx="82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Main priorities for 2022 were :</a:t>
            </a:r>
            <a:endParaRPr lang="en-GB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33746" y="1345332"/>
            <a:ext cx="42102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Reach nominal intensities / parameters for all modes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March 2022 : 2 others re-coated kickers (K3 &amp; K4) will be installed.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July 2022 : progressive intensity ramping, many MDTs to quantify lifetime / losses / temperatures.</a:t>
            </a:r>
          </a:p>
          <a:p>
            <a:pPr lvl="2" algn="just"/>
            <a:endParaRPr lang="en-US" sz="14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6600"/>
                </a:solidFill>
                <a:sym typeface="Wingdings" panose="05000000000000000000" pitchFamily="2" charset="2"/>
              </a:rPr>
              <a:t>Warning : we can not exclude the discovery of side effects / other effects never seen before on other equipment due to high intensity per bunch!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277" y="4430874"/>
            <a:ext cx="335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stabilize the availability &gt; 98 % </a:t>
            </a:r>
          </a:p>
          <a:p>
            <a:pPr lvl="1"/>
            <a:r>
              <a:rPr lang="en-US" sz="1400" dirty="0"/>
              <a:t>    &amp; MTBF &gt; 72 hours	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4048" y="1714665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5"/>
                </a:solidFill>
              </a:rPr>
              <a:t> 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230766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5"/>
                </a:solidFill>
              </a:rPr>
              <a:t>  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438583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5"/>
                </a:solidFill>
              </a:rPr>
              <a:t>(</a:t>
            </a:r>
            <a:r>
              <a:rPr lang="en-US" sz="1400" dirty="0">
                <a:solidFill>
                  <a:schemeClr val="accent5"/>
                </a:solidFill>
              </a:rPr>
              <a:t>99 %  -  88 hours</a:t>
            </a:r>
            <a:r>
              <a:rPr lang="en-US" sz="2400" dirty="0">
                <a:solidFill>
                  <a:schemeClr val="accent5"/>
                </a:solidFill>
              </a:rPr>
              <a:t>)  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1576" y="127632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accent2"/>
                </a:solidFill>
              </a:rPr>
              <a:t>Almost (all OK except 16 bunch)</a:t>
            </a:r>
            <a:r>
              <a:rPr lang="en-US" sz="2400" dirty="0">
                <a:solidFill>
                  <a:schemeClr val="accent2"/>
                </a:solidFill>
              </a:rPr>
              <a:t>  </a:t>
            </a:r>
            <a:endParaRPr lang="en-GB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1576" y="3096218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       Indeed … effects saw on RF fingers CPMU ID 15 &amp; ID 16 but </a:t>
            </a:r>
            <a:r>
              <a:rPr lang="en-US" sz="1400" b="1" dirty="0">
                <a:solidFill>
                  <a:srgbClr val="00B050"/>
                </a:solidFill>
              </a:rPr>
              <a:t>solved</a:t>
            </a:r>
            <a:r>
              <a:rPr lang="en-US" sz="1400" dirty="0">
                <a:solidFill>
                  <a:schemeClr val="accent2"/>
                </a:solidFill>
              </a:rPr>
              <a:t> !</a:t>
            </a:r>
            <a:endParaRPr lang="en-GB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2536" y="303466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5"/>
                </a:solidFill>
              </a:rPr>
              <a:t>      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813368" y="1153081"/>
            <a:ext cx="32232" cy="370889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511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2023: MAIN priorities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>
            <a:off x="727200" y="769268"/>
            <a:ext cx="82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Main priorities for 2023 are :</a:t>
            </a:r>
            <a:endParaRPr lang="en-GB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321219" y="3051309"/>
            <a:ext cx="82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Continue to </a:t>
            </a:r>
            <a:r>
              <a:rPr lang="en-US" b="1" u="sng" dirty="0">
                <a:solidFill>
                  <a:schemeClr val="accent1"/>
                </a:solidFill>
              </a:rPr>
              <a:t>minimize the perturbations at injection</a:t>
            </a:r>
          </a:p>
          <a:p>
            <a:pPr lvl="2" algn="just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975" y="2190981"/>
            <a:ext cx="82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Fully assess the</a:t>
            </a:r>
            <a:r>
              <a:rPr lang="en-US" dirty="0">
                <a:solidFill>
                  <a:srgbClr val="132577"/>
                </a:solidFill>
              </a:rPr>
              <a:t> </a:t>
            </a:r>
            <a:r>
              <a:rPr lang="en-US" b="1" u="sng" dirty="0">
                <a:solidFill>
                  <a:schemeClr val="accent1"/>
                </a:solidFill>
              </a:rPr>
              <a:t>Hot Swap Power Supplies System</a:t>
            </a:r>
          </a:p>
          <a:p>
            <a:pPr lvl="2" algn="just"/>
            <a:r>
              <a:rPr lang="en-US" dirty="0"/>
              <a:t> (The goal is to increase the reliability of the power supplies)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523" y="3738251"/>
            <a:ext cx="82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? Winter 2023-2024: </a:t>
            </a:r>
            <a:r>
              <a:rPr lang="en-US" b="1" dirty="0">
                <a:solidFill>
                  <a:srgbClr val="132577"/>
                </a:solidFill>
              </a:rPr>
              <a:t>Start r</a:t>
            </a:r>
            <a:r>
              <a:rPr lang="en-US" b="1" dirty="0">
                <a:solidFill>
                  <a:schemeClr val="accent1"/>
                </a:solidFill>
              </a:rPr>
              <a:t>eplace RF klystrons with SSAs ?</a:t>
            </a:r>
            <a:r>
              <a:rPr lang="en-US" dirty="0"/>
              <a:t> </a:t>
            </a:r>
            <a:endParaRPr lang="en-US" u="sng" dirty="0">
              <a:solidFill>
                <a:srgbClr val="13257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219" y="1221247"/>
            <a:ext cx="82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Install </a:t>
            </a:r>
            <a:r>
              <a:rPr lang="en-US" b="1" u="sng" dirty="0">
                <a:solidFill>
                  <a:schemeClr val="accent1"/>
                </a:solidFill>
              </a:rPr>
              <a:t>new model of ceramic kicker chamber </a:t>
            </a:r>
            <a:r>
              <a:rPr lang="en-US" dirty="0"/>
              <a:t>and </a:t>
            </a:r>
            <a:r>
              <a:rPr lang="en-US" b="1" u="sng" dirty="0">
                <a:solidFill>
                  <a:schemeClr val="accent1"/>
                </a:solidFill>
              </a:rPr>
              <a:t>reach 90 mA in 16 bunch</a:t>
            </a:r>
            <a:r>
              <a:rPr lang="en-US" dirty="0"/>
              <a:t> (&gt; August 2023)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523" y="4353007"/>
            <a:ext cx="82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Maintain the </a:t>
            </a:r>
            <a:r>
              <a:rPr lang="en-US" b="1" dirty="0">
                <a:solidFill>
                  <a:schemeClr val="accent1"/>
                </a:solidFill>
              </a:rPr>
              <a:t>high level of availability &amp; MTBF</a:t>
            </a:r>
            <a:endParaRPr lang="en-US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3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2022: conclusions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28</a:t>
            </a:fld>
            <a:endParaRPr lang="en-US" noProof="0"/>
          </a:p>
        </p:txBody>
      </p:sp>
      <p:sp>
        <p:nvSpPr>
          <p:cNvPr id="3" name="TextBox 2"/>
          <p:cNvSpPr txBox="1"/>
          <p:nvPr/>
        </p:nvSpPr>
        <p:spPr>
          <a:xfrm>
            <a:off x="654948" y="769268"/>
            <a:ext cx="8381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second year of EBS and the first full year of normal operation 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/>
              <a:t>All 5 different modes </a:t>
            </a:r>
            <a:r>
              <a:rPr lang="en-US" dirty="0"/>
              <a:t>delivered at nominal specifications (except one)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Availability &gt; 99 %  -  MTBF = 88 hours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RF fingers weaknesses discovered and solved : OK for 16 bunch .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On-Going improvements with respect to </a:t>
            </a:r>
            <a:r>
              <a:rPr lang="en-US" u="sng" dirty="0"/>
              <a:t>reduction of perturbations at injection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/>
              <a:t>Power Supplies Hot Swap </a:t>
            </a:r>
            <a:r>
              <a:rPr lang="en-US" dirty="0"/>
              <a:t>: Fully Operational !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286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84560" y="1641155"/>
            <a:ext cx="1579803" cy="34333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thanks for special efforts !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29</a:t>
            </a:fld>
            <a:endParaRPr lang="en-US" noProof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7" y="3328121"/>
            <a:ext cx="557966" cy="7285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61" y="3394476"/>
            <a:ext cx="608957" cy="728504"/>
          </a:xfrm>
          <a:prstGeom prst="rect">
            <a:avLst/>
          </a:prstGeom>
          <a:ln>
            <a:solidFill>
              <a:schemeClr val="accent5">
                <a:shade val="95000"/>
                <a:satMod val="10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10538" r="12744" b="899"/>
          <a:stretch/>
        </p:blipFill>
        <p:spPr>
          <a:xfrm>
            <a:off x="1373042" y="1646809"/>
            <a:ext cx="578971" cy="7285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6804" r="30337" b="38631"/>
          <a:stretch/>
        </p:blipFill>
        <p:spPr>
          <a:xfrm>
            <a:off x="2962771" y="2554151"/>
            <a:ext cx="612569" cy="727841"/>
          </a:xfrm>
          <a:prstGeom prst="rect">
            <a:avLst/>
          </a:prstGeom>
          <a:ln>
            <a:solidFill>
              <a:schemeClr val="accent5">
                <a:shade val="95000"/>
                <a:satMod val="10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13367" r="27048" b="21507"/>
          <a:stretch/>
        </p:blipFill>
        <p:spPr>
          <a:xfrm>
            <a:off x="2204630" y="1724077"/>
            <a:ext cx="588388" cy="728505"/>
          </a:xfrm>
          <a:prstGeom prst="rect">
            <a:avLst/>
          </a:prstGeom>
          <a:ln>
            <a:solidFill>
              <a:schemeClr val="accent5">
                <a:shade val="95000"/>
                <a:satMod val="10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3" t="17115" r="36923" b="28559"/>
          <a:stretch/>
        </p:blipFill>
        <p:spPr>
          <a:xfrm>
            <a:off x="2977880" y="1706971"/>
            <a:ext cx="605039" cy="728505"/>
          </a:xfrm>
          <a:prstGeom prst="rect">
            <a:avLst/>
          </a:prstGeom>
          <a:ln>
            <a:solidFill>
              <a:schemeClr val="accent5">
                <a:shade val="95000"/>
                <a:satMod val="10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t="5313" r="9108" b="17085"/>
          <a:stretch/>
        </p:blipFill>
        <p:spPr>
          <a:xfrm>
            <a:off x="1400300" y="3328122"/>
            <a:ext cx="558975" cy="7164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3445" y="2474264"/>
            <a:ext cx="575830" cy="7549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19982" r="26861" b="21253"/>
          <a:stretch/>
        </p:blipFill>
        <p:spPr>
          <a:xfrm>
            <a:off x="2977880" y="4181993"/>
            <a:ext cx="597460" cy="805288"/>
          </a:xfrm>
          <a:prstGeom prst="rect">
            <a:avLst/>
          </a:prstGeom>
          <a:ln>
            <a:solidFill>
              <a:schemeClr val="accent5">
                <a:shade val="95000"/>
                <a:satMod val="105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61" y="2535504"/>
            <a:ext cx="642136" cy="728505"/>
          </a:xfrm>
          <a:prstGeom prst="rect">
            <a:avLst/>
          </a:prstGeom>
          <a:ln>
            <a:solidFill>
              <a:schemeClr val="accent5">
                <a:shade val="95000"/>
                <a:satMod val="105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62" y="4186727"/>
            <a:ext cx="608956" cy="800554"/>
          </a:xfrm>
          <a:prstGeom prst="rect">
            <a:avLst/>
          </a:prstGeom>
          <a:ln>
            <a:solidFill>
              <a:schemeClr val="accent5">
                <a:shade val="95000"/>
                <a:satMod val="105000"/>
              </a:schemeClr>
            </a:solidFill>
          </a:ln>
        </p:spPr>
      </p:pic>
      <p:pic>
        <p:nvPicPr>
          <p:cNvPr id="24" name="Picture 2" descr="http://phonebook.esrf.fr:8080/esrf_staff_pictures/images/maxrodri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2048" r="28187" b="29938"/>
          <a:stretch/>
        </p:blipFill>
        <p:spPr bwMode="auto">
          <a:xfrm>
            <a:off x="2962771" y="3394476"/>
            <a:ext cx="609562" cy="704179"/>
          </a:xfrm>
          <a:prstGeom prst="rect">
            <a:avLst/>
          </a:prstGeom>
          <a:noFill/>
          <a:ln>
            <a:solidFill>
              <a:schemeClr val="accent5">
                <a:shade val="95000"/>
                <a:satMod val="10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224" y="2469150"/>
            <a:ext cx="576028" cy="7285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3422" y="1647495"/>
            <a:ext cx="4846948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These 8 people made the accelerators running            24/24  7/7 365/365</a:t>
            </a:r>
          </a:p>
          <a:p>
            <a:r>
              <a:rPr lang="en-US" dirty="0">
                <a:solidFill>
                  <a:schemeClr val="bg1"/>
                </a:solidFill>
              </a:rPr>
              <a:t>despite undergoing the </a:t>
            </a:r>
            <a:r>
              <a:rPr lang="en-US" dirty="0" err="1">
                <a:solidFill>
                  <a:schemeClr val="bg1"/>
                </a:solidFill>
              </a:rPr>
              <a:t>Covid</a:t>
            </a:r>
            <a:r>
              <a:rPr lang="en-US" dirty="0">
                <a:solidFill>
                  <a:schemeClr val="bg1"/>
                </a:solidFill>
              </a:rPr>
              <a:t> crisis.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Many last minute change of organization (back from holidays / from rest period / more hours worked) : 100 % transparent for Users 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77592" y="902710"/>
            <a:ext cx="647546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 special thank to ALL the CTRM operators for their solidarity and team spirit in these hard times  </a:t>
            </a:r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>
            <a:off x="3615284" y="2420566"/>
            <a:ext cx="175882" cy="14027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3724706" y="3500275"/>
            <a:ext cx="4824379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Reliability can not be improved by chance: this is the result of all groups involved in the accelerators maintenance AND also the fast </a:t>
            </a:r>
            <a:r>
              <a:rPr lang="en-US" b="1" dirty="0"/>
              <a:t>reaction of all people in standby 24/24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             THANKS to ALL of them ! </a:t>
            </a:r>
            <a:endParaRPr lang="en-GB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6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2021 : a very special year with “BDT” due to </a:t>
            </a:r>
            <a:r>
              <a:rPr lang="en-US" dirty="0" err="1"/>
              <a:t>Covid</a:t>
            </a:r>
            <a:r>
              <a:rPr lang="en-US" dirty="0"/>
              <a:t> !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200" y="769268"/>
            <a:ext cx="6192688" cy="3229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200" y="4081636"/>
            <a:ext cx="5572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standard year = 5600 USM hours </a:t>
            </a:r>
          </a:p>
          <a:p>
            <a:r>
              <a:rPr lang="en-US" sz="1400" b="1" dirty="0"/>
              <a:t>2021</a:t>
            </a:r>
            <a:r>
              <a:rPr lang="en-US" sz="1400" dirty="0"/>
              <a:t>                  = 4648 USM hours</a:t>
            </a:r>
            <a:endParaRPr lang="en-GB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2483768" y="1129308"/>
            <a:ext cx="360040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4067944" y="1024453"/>
            <a:ext cx="360040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2996437" y="2239822"/>
            <a:ext cx="360040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948264" y="841276"/>
            <a:ext cx="2015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2021 : 26 “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buffer days (BDT)</a:t>
            </a:r>
            <a:r>
              <a:rPr lang="en-US" sz="1400" dirty="0"/>
              <a:t>” to cope with constraints of the </a:t>
            </a:r>
            <a:r>
              <a:rPr lang="en-US" sz="1400" dirty="0" err="1"/>
              <a:t>Covid</a:t>
            </a:r>
            <a:r>
              <a:rPr lang="en-US" sz="1400" dirty="0"/>
              <a:t> lockdown.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8696" y="1906785"/>
            <a:ext cx="20253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Goal : </a:t>
            </a:r>
          </a:p>
          <a:p>
            <a:pPr algn="just"/>
            <a:endParaRPr lang="en-US" sz="1400" dirty="0"/>
          </a:p>
          <a:p>
            <a:r>
              <a:rPr lang="en-US" sz="1400" dirty="0"/>
              <a:t>During BDTs, beamlines take beam (or not …) according to their available resources.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38696" y="3866192"/>
            <a:ext cx="2025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 USM days per week between April 2021 and July 2021.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7740352" y="3507223"/>
            <a:ext cx="216024" cy="35838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for your attention !                     Time for 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30</a:t>
            </a:fld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99" y="651711"/>
            <a:ext cx="8229423" cy="490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199" y="651711"/>
            <a:ext cx="2016224" cy="30777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behind the scene…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5201426"/>
            <a:ext cx="5184576" cy="30777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Control Room continuously recruits Part Time Shift Workers ;)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EBS first year with a nominal operation schedule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0" y="769268"/>
            <a:ext cx="8236800" cy="43204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837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delivery modes : specific progress done in 2022</a:t>
            </a:r>
            <a:endParaRPr lang="en-GB" dirty="0"/>
          </a:p>
        </p:txBody>
      </p:sp>
      <p:pic>
        <p:nvPicPr>
          <p:cNvPr id="20" name="Content Placeholder 11">
            <a:extLst>
              <a:ext uri="{FF2B5EF4-FFF2-40B4-BE49-F238E27FC236}">
                <a16:creationId xmlns:a16="http://schemas.microsoft.com/office/drawing/2014/main" id="{D34FF5A9-FDEB-3247-B824-6B1A3C5EA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8" y="857646"/>
            <a:ext cx="8568762" cy="2061318"/>
          </a:xfr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15B7FC9-CE8C-4E44-860C-EA0D10C8520C}"/>
              </a:ext>
            </a:extLst>
          </p:cNvPr>
          <p:cNvGrpSpPr/>
          <p:nvPr/>
        </p:nvGrpSpPr>
        <p:grpSpPr>
          <a:xfrm>
            <a:off x="657685" y="1084132"/>
            <a:ext cx="8180237" cy="1429698"/>
            <a:chOff x="568227" y="3329164"/>
            <a:chExt cx="8180237" cy="142969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7C8A19-0C13-7946-AE8A-A13F890BC700}"/>
                </a:ext>
              </a:extLst>
            </p:cNvPr>
            <p:cNvCxnSpPr>
              <a:cxnSpLocks/>
            </p:cNvCxnSpPr>
            <p:nvPr/>
          </p:nvCxnSpPr>
          <p:spPr>
            <a:xfrm>
              <a:off x="3923173" y="3969892"/>
              <a:ext cx="877427" cy="280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2F00EF-5D38-6446-890F-F7E9C37F99E9}"/>
                </a:ext>
              </a:extLst>
            </p:cNvPr>
            <p:cNvCxnSpPr>
              <a:cxnSpLocks/>
            </p:cNvCxnSpPr>
            <p:nvPr/>
          </p:nvCxnSpPr>
          <p:spPr>
            <a:xfrm>
              <a:off x="570198" y="3343422"/>
              <a:ext cx="329394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C4088AF-266E-1F47-8BDE-E2038697B9C0}"/>
                </a:ext>
              </a:extLst>
            </p:cNvPr>
            <p:cNvCxnSpPr>
              <a:cxnSpLocks/>
            </p:cNvCxnSpPr>
            <p:nvPr/>
          </p:nvCxnSpPr>
          <p:spPr>
            <a:xfrm>
              <a:off x="1260767" y="3343422"/>
              <a:ext cx="544179" cy="4077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E78F13D-FA7E-1745-9291-C733CB90A172}"/>
                </a:ext>
              </a:extLst>
            </p:cNvPr>
            <p:cNvCxnSpPr>
              <a:cxnSpLocks/>
            </p:cNvCxnSpPr>
            <p:nvPr/>
          </p:nvCxnSpPr>
          <p:spPr>
            <a:xfrm>
              <a:off x="2215754" y="3339345"/>
              <a:ext cx="829596" cy="20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AD7F5A2-7C60-CB45-989F-C36079623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7688" y="3331597"/>
              <a:ext cx="1297780" cy="15902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A77FFF3-97DD-A04C-8060-8722B6369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0541" y="3347499"/>
              <a:ext cx="756708" cy="1122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F90D04F-80C2-5444-923F-2C2A8B045DDF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8" y="3332719"/>
              <a:ext cx="808639" cy="1478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D99F8DE-B021-DB49-ADD6-8D5148C71A2D}"/>
                </a:ext>
              </a:extLst>
            </p:cNvPr>
            <p:cNvCxnSpPr>
              <a:cxnSpLocks/>
            </p:cNvCxnSpPr>
            <p:nvPr/>
          </p:nvCxnSpPr>
          <p:spPr>
            <a:xfrm>
              <a:off x="931373" y="4729708"/>
              <a:ext cx="329394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512496-5E34-D74B-882E-5B3524DB26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5293" y="4723075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4953C45-DB1C-4643-9518-0329D76A4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5216" y="3937221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1D91A76-B705-7942-911B-E1BC455C4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5323" y="4479235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D38F4B0-47CC-9244-9DF0-8753C9C26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5935" y="4750904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7D716B0-BDB4-8E4C-A459-315D93E735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7701" y="4545496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20F936-0B32-8B42-A032-88D20D83C4C2}"/>
                </a:ext>
              </a:extLst>
            </p:cNvPr>
            <p:cNvCxnSpPr>
              <a:cxnSpLocks/>
            </p:cNvCxnSpPr>
            <p:nvPr/>
          </p:nvCxnSpPr>
          <p:spPr>
            <a:xfrm>
              <a:off x="6025412" y="4377626"/>
              <a:ext cx="525129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FFDC1A-00EE-6740-B239-402CE4F17828}"/>
                </a:ext>
              </a:extLst>
            </p:cNvPr>
            <p:cNvCxnSpPr>
              <a:cxnSpLocks/>
            </p:cNvCxnSpPr>
            <p:nvPr/>
          </p:nvCxnSpPr>
          <p:spPr>
            <a:xfrm>
              <a:off x="8310520" y="4377792"/>
              <a:ext cx="356050" cy="1618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72AF592-6836-8041-982B-D3C24E85E2B8}"/>
                </a:ext>
              </a:extLst>
            </p:cNvPr>
            <p:cNvCxnSpPr>
              <a:cxnSpLocks/>
            </p:cNvCxnSpPr>
            <p:nvPr/>
          </p:nvCxnSpPr>
          <p:spPr>
            <a:xfrm>
              <a:off x="8678155" y="4665658"/>
              <a:ext cx="70309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EBC4DB5-5ECF-DC41-9C9B-2C89A316C337}"/>
                </a:ext>
              </a:extLst>
            </p:cNvPr>
            <p:cNvCxnSpPr>
              <a:cxnSpLocks/>
            </p:cNvCxnSpPr>
            <p:nvPr/>
          </p:nvCxnSpPr>
          <p:spPr>
            <a:xfrm>
              <a:off x="2673081" y="4307644"/>
              <a:ext cx="755919" cy="486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C80563-2570-F044-95F8-E5ECB6803FBD}"/>
                </a:ext>
              </a:extLst>
            </p:cNvPr>
            <p:cNvCxnSpPr>
              <a:cxnSpLocks/>
            </p:cNvCxnSpPr>
            <p:nvPr/>
          </p:nvCxnSpPr>
          <p:spPr>
            <a:xfrm>
              <a:off x="3715168" y="4287049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377495-D532-0546-9EE7-55E7DC6BB2A1}"/>
                </a:ext>
              </a:extLst>
            </p:cNvPr>
            <p:cNvCxnSpPr>
              <a:cxnSpLocks/>
            </p:cNvCxnSpPr>
            <p:nvPr/>
          </p:nvCxnSpPr>
          <p:spPr>
            <a:xfrm>
              <a:off x="4967319" y="3747471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D16C9BB-EC02-DD43-8DD1-0D540690A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6925" y="3632886"/>
              <a:ext cx="360502" cy="131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C1BE06-EBAC-434C-9150-E3536E2B7AD3}"/>
                </a:ext>
              </a:extLst>
            </p:cNvPr>
            <p:cNvCxnSpPr>
              <a:cxnSpLocks/>
            </p:cNvCxnSpPr>
            <p:nvPr/>
          </p:nvCxnSpPr>
          <p:spPr>
            <a:xfrm>
              <a:off x="7081395" y="3634200"/>
              <a:ext cx="221448" cy="48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28B94F1-A425-AF4B-9741-DFB243BADCE7}"/>
                </a:ext>
              </a:extLst>
            </p:cNvPr>
            <p:cNvCxnSpPr>
              <a:cxnSpLocks/>
            </p:cNvCxnSpPr>
            <p:nvPr/>
          </p:nvCxnSpPr>
          <p:spPr>
            <a:xfrm>
              <a:off x="7593798" y="3960645"/>
              <a:ext cx="221448" cy="48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74F1E9-1501-1C42-AF42-284AA2A98011}"/>
                </a:ext>
              </a:extLst>
            </p:cNvPr>
            <p:cNvCxnSpPr>
              <a:cxnSpLocks/>
            </p:cNvCxnSpPr>
            <p:nvPr/>
          </p:nvCxnSpPr>
          <p:spPr>
            <a:xfrm>
              <a:off x="7953447" y="3628021"/>
              <a:ext cx="387364" cy="48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D137BEB-4D04-DB47-A467-FB6E6977A5AA}"/>
                </a:ext>
              </a:extLst>
            </p:cNvPr>
            <p:cNvCxnSpPr>
              <a:cxnSpLocks/>
            </p:cNvCxnSpPr>
            <p:nvPr/>
          </p:nvCxnSpPr>
          <p:spPr>
            <a:xfrm>
              <a:off x="8279206" y="4184536"/>
              <a:ext cx="387364" cy="48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45CD3BE-4829-6D49-AACD-B6915F1A2DB1}"/>
                </a:ext>
              </a:extLst>
            </p:cNvPr>
            <p:cNvCxnSpPr>
              <a:cxnSpLocks/>
            </p:cNvCxnSpPr>
            <p:nvPr/>
          </p:nvCxnSpPr>
          <p:spPr>
            <a:xfrm>
              <a:off x="8659567" y="3329164"/>
              <a:ext cx="64303" cy="98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B7B2408-FE33-0D4C-90E7-3859338BB71A}"/>
                </a:ext>
              </a:extLst>
            </p:cNvPr>
            <p:cNvCxnSpPr>
              <a:cxnSpLocks/>
            </p:cNvCxnSpPr>
            <p:nvPr/>
          </p:nvCxnSpPr>
          <p:spPr>
            <a:xfrm>
              <a:off x="5158849" y="4383844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AF549D5-1543-5F42-B463-35BAA2C991B9}"/>
                </a:ext>
              </a:extLst>
            </p:cNvPr>
            <p:cNvCxnSpPr>
              <a:cxnSpLocks/>
            </p:cNvCxnSpPr>
            <p:nvPr/>
          </p:nvCxnSpPr>
          <p:spPr>
            <a:xfrm>
              <a:off x="2309176" y="4307644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FCF544B-4695-3141-8975-B16E9277A9A5}"/>
                </a:ext>
              </a:extLst>
            </p:cNvPr>
            <p:cNvCxnSpPr>
              <a:cxnSpLocks/>
            </p:cNvCxnSpPr>
            <p:nvPr/>
          </p:nvCxnSpPr>
          <p:spPr>
            <a:xfrm>
              <a:off x="1610424" y="4286303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9C96BD7-1916-F445-BD3E-0D39B0875E88}"/>
                </a:ext>
              </a:extLst>
            </p:cNvPr>
            <p:cNvCxnSpPr>
              <a:cxnSpLocks/>
            </p:cNvCxnSpPr>
            <p:nvPr/>
          </p:nvCxnSpPr>
          <p:spPr>
            <a:xfrm>
              <a:off x="1262375" y="4296601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0C8F3BD-BDE9-A44F-B5E1-B4F3A366C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227" y="4293973"/>
              <a:ext cx="358530" cy="188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5E5FF42-EDC6-854A-B7CB-C7A6AD563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757" y="4590535"/>
              <a:ext cx="352167" cy="482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E5701E7-5A9F-6F46-8E74-60776B4F150E}"/>
              </a:ext>
            </a:extLst>
          </p:cNvPr>
          <p:cNvCxnSpPr>
            <a:cxnSpLocks/>
          </p:cNvCxnSpPr>
          <p:nvPr/>
        </p:nvCxnSpPr>
        <p:spPr>
          <a:xfrm>
            <a:off x="1898893" y="2410242"/>
            <a:ext cx="208102" cy="74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6F85B0C-B1BB-A243-83CF-F43B6B951541}"/>
              </a:ext>
            </a:extLst>
          </p:cNvPr>
          <p:cNvCxnSpPr>
            <a:cxnSpLocks/>
          </p:cNvCxnSpPr>
          <p:nvPr/>
        </p:nvCxnSpPr>
        <p:spPr>
          <a:xfrm>
            <a:off x="6114870" y="1963493"/>
            <a:ext cx="521513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35987" y="931618"/>
            <a:ext cx="8942923" cy="2119491"/>
            <a:chOff x="135987" y="931618"/>
            <a:chExt cx="8942923" cy="211949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C8482D-55FE-CC48-82E4-58914DE4E360}"/>
                </a:ext>
              </a:extLst>
            </p:cNvPr>
            <p:cNvSpPr txBox="1"/>
            <p:nvPr/>
          </p:nvSpPr>
          <p:spPr>
            <a:xfrm rot="16200000">
              <a:off x="-478989" y="1600515"/>
              <a:ext cx="15069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</a:rPr>
                <a:t>Total current (mA)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57E16E-0D06-FC4F-91C9-0BE875BDD0F2}"/>
                </a:ext>
              </a:extLst>
            </p:cNvPr>
            <p:cNvSpPr txBox="1"/>
            <p:nvPr/>
          </p:nvSpPr>
          <p:spPr>
            <a:xfrm rot="5400000">
              <a:off x="7880665" y="1852864"/>
              <a:ext cx="21194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accent1"/>
                  </a:solidFill>
                </a:rPr>
                <a:t>Single bunch current (mA)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4BD27F4-7594-4443-8060-D35D2C4C4D8A}"/>
                </a:ext>
              </a:extLst>
            </p:cNvPr>
            <p:cNvSpPr txBox="1"/>
            <p:nvPr/>
          </p:nvSpPr>
          <p:spPr>
            <a:xfrm>
              <a:off x="509202" y="1457795"/>
              <a:ext cx="6303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single</a:t>
              </a:r>
            </a:p>
            <a:p>
              <a:pPr algn="ctr"/>
              <a:r>
                <a:rPr lang="en-GB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 mA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0F204E5-B5A7-0949-8751-DC323990C5C2}"/>
                </a:ext>
              </a:extLst>
            </p:cNvPr>
            <p:cNvSpPr txBox="1"/>
            <p:nvPr/>
          </p:nvSpPr>
          <p:spPr>
            <a:xfrm>
              <a:off x="4153808" y="1234503"/>
              <a:ext cx="6303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single</a:t>
              </a:r>
            </a:p>
            <a:p>
              <a:pPr algn="ctr"/>
              <a:r>
                <a:rPr lang="en-GB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6 mA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7923EDD-32D0-A447-BB3B-F378CB34E8FC}"/>
                </a:ext>
              </a:extLst>
            </p:cNvPr>
            <p:cNvSpPr txBox="1"/>
            <p:nvPr/>
          </p:nvSpPr>
          <p:spPr>
            <a:xfrm>
              <a:off x="6738128" y="1148450"/>
              <a:ext cx="6303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single</a:t>
              </a:r>
            </a:p>
            <a:p>
              <a:pPr algn="ctr"/>
              <a:r>
                <a:rPr lang="en-GB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8 mA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A6EE392-F551-734A-A563-1D4EE5EAB73F}"/>
                </a:ext>
              </a:extLst>
            </p:cNvPr>
            <p:cNvSpPr txBox="1"/>
            <p:nvPr/>
          </p:nvSpPr>
          <p:spPr>
            <a:xfrm>
              <a:off x="2614460" y="1558838"/>
              <a:ext cx="6303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single</a:t>
              </a:r>
            </a:p>
            <a:p>
              <a:pPr algn="ctr"/>
              <a:r>
                <a:rPr lang="en-GB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 mA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155C0BB-CED5-A946-A2BD-ED9857AAE296}"/>
                </a:ext>
              </a:extLst>
            </p:cNvPr>
            <p:cNvSpPr txBox="1"/>
            <p:nvPr/>
          </p:nvSpPr>
          <p:spPr>
            <a:xfrm>
              <a:off x="7894279" y="1148451"/>
              <a:ext cx="6303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single</a:t>
              </a:r>
            </a:p>
            <a:p>
              <a:pPr algn="ctr"/>
              <a:r>
                <a:rPr lang="en-GB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8 mA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23903" y="618041"/>
            <a:ext cx="5188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>
                <a:solidFill>
                  <a:schemeClr val="accent5"/>
                </a:solidFill>
              </a:rPr>
              <a:t>7/8 + 1 </a:t>
            </a:r>
            <a:r>
              <a:rPr lang="en-US" sz="1400" dirty="0"/>
              <a:t>: single bunch intensity increased from 4 mA to 8 mA </a:t>
            </a:r>
            <a:endParaRPr lang="en-GB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50513" y="866564"/>
            <a:ext cx="7777124" cy="1938832"/>
            <a:chOff x="1036205" y="843285"/>
            <a:chExt cx="7777124" cy="1938832"/>
          </a:xfrm>
        </p:grpSpPr>
        <p:sp>
          <p:nvSpPr>
            <p:cNvPr id="7" name="Rectangle 6"/>
            <p:cNvSpPr/>
            <p:nvPr/>
          </p:nvSpPr>
          <p:spPr>
            <a:xfrm>
              <a:off x="1036205" y="985539"/>
              <a:ext cx="314019" cy="1796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905847" y="985539"/>
              <a:ext cx="367512" cy="1796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887283" y="843285"/>
              <a:ext cx="1752715" cy="1938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153625" y="952520"/>
              <a:ext cx="865657" cy="1796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396257" y="952520"/>
              <a:ext cx="417072" cy="1796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400428" y="985538"/>
              <a:ext cx="493851" cy="1796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  <p:sp>
        <p:nvSpPr>
          <p:cNvPr id="109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223611" y="5175562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111" name="TextBox 110"/>
          <p:cNvSpPr txBox="1"/>
          <p:nvPr/>
        </p:nvSpPr>
        <p:spPr>
          <a:xfrm>
            <a:off x="717656" y="2938337"/>
            <a:ext cx="600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>
                <a:solidFill>
                  <a:schemeClr val="accent5"/>
                </a:solidFill>
              </a:rPr>
              <a:t>4 bunch mode </a:t>
            </a:r>
            <a:r>
              <a:rPr lang="en-US" sz="1400" b="1" u="sng" dirty="0"/>
              <a:t>: total intensity increased from 30 mA to 40 mA </a:t>
            </a:r>
            <a:endParaRPr lang="en-GB" sz="1400" b="1" u="sng" dirty="0"/>
          </a:p>
        </p:txBody>
      </p:sp>
      <p:pic>
        <p:nvPicPr>
          <p:cNvPr id="114" name="Content Placeholder 11">
            <a:extLst>
              <a:ext uri="{FF2B5EF4-FFF2-40B4-BE49-F238E27FC236}">
                <a16:creationId xmlns:a16="http://schemas.microsoft.com/office/drawing/2014/main" id="{D34FF5A9-FDEB-3247-B824-6B1A3C5EA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5809" y="3184846"/>
            <a:ext cx="8735660" cy="2061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15C8482D-55FE-CC48-82E4-58914DE4E360}"/>
              </a:ext>
            </a:extLst>
          </p:cNvPr>
          <p:cNvSpPr txBox="1"/>
          <p:nvPr/>
        </p:nvSpPr>
        <p:spPr>
          <a:xfrm rot="16200000">
            <a:off x="-556620" y="4163913"/>
            <a:ext cx="1506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Total current (mA)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257E16E-0D06-FC4F-91C9-0BE875BDD0F2}"/>
              </a:ext>
            </a:extLst>
          </p:cNvPr>
          <p:cNvSpPr txBox="1"/>
          <p:nvPr/>
        </p:nvSpPr>
        <p:spPr>
          <a:xfrm rot="5400000">
            <a:off x="7941724" y="4120203"/>
            <a:ext cx="2119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accent1"/>
                </a:solidFill>
              </a:rPr>
              <a:t>Single bunch current (mA)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15B7FC9-CE8C-4E44-860C-EA0D10C8520C}"/>
              </a:ext>
            </a:extLst>
          </p:cNvPr>
          <p:cNvGrpSpPr/>
          <p:nvPr/>
        </p:nvGrpSpPr>
        <p:grpSpPr>
          <a:xfrm>
            <a:off x="1037020" y="3474791"/>
            <a:ext cx="7816728" cy="1410818"/>
            <a:chOff x="568227" y="3329164"/>
            <a:chExt cx="8180237" cy="1429698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87C8A19-0C13-7946-AE8A-A13F890BC700}"/>
                </a:ext>
              </a:extLst>
            </p:cNvPr>
            <p:cNvCxnSpPr>
              <a:cxnSpLocks/>
            </p:cNvCxnSpPr>
            <p:nvPr/>
          </p:nvCxnSpPr>
          <p:spPr>
            <a:xfrm>
              <a:off x="3923173" y="3969892"/>
              <a:ext cx="877427" cy="280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0A2F00EF-5D38-6446-890F-F7E9C37F99E9}"/>
                </a:ext>
              </a:extLst>
            </p:cNvPr>
            <p:cNvCxnSpPr>
              <a:cxnSpLocks/>
            </p:cNvCxnSpPr>
            <p:nvPr/>
          </p:nvCxnSpPr>
          <p:spPr>
            <a:xfrm>
              <a:off x="570198" y="3343422"/>
              <a:ext cx="329394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CC4088AF-266E-1F47-8BDE-E2038697B9C0}"/>
                </a:ext>
              </a:extLst>
            </p:cNvPr>
            <p:cNvCxnSpPr>
              <a:cxnSpLocks/>
            </p:cNvCxnSpPr>
            <p:nvPr/>
          </p:nvCxnSpPr>
          <p:spPr>
            <a:xfrm>
              <a:off x="1260767" y="3343422"/>
              <a:ext cx="544179" cy="4077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9E78F13D-FA7E-1745-9291-C733CB90A172}"/>
                </a:ext>
              </a:extLst>
            </p:cNvPr>
            <p:cNvCxnSpPr>
              <a:cxnSpLocks/>
            </p:cNvCxnSpPr>
            <p:nvPr/>
          </p:nvCxnSpPr>
          <p:spPr>
            <a:xfrm>
              <a:off x="2215754" y="3339345"/>
              <a:ext cx="829596" cy="20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A77FFF3-97DD-A04C-8060-8722B6369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0541" y="3347499"/>
              <a:ext cx="756708" cy="1122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F90D04F-80C2-5444-923F-2C2A8B045DDF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8" y="3332719"/>
              <a:ext cx="808639" cy="1478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D99F8DE-B021-DB49-ADD6-8D5148C71A2D}"/>
                </a:ext>
              </a:extLst>
            </p:cNvPr>
            <p:cNvCxnSpPr>
              <a:cxnSpLocks/>
            </p:cNvCxnSpPr>
            <p:nvPr/>
          </p:nvCxnSpPr>
          <p:spPr>
            <a:xfrm>
              <a:off x="931373" y="4729708"/>
              <a:ext cx="329394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5512496-5E34-D74B-882E-5B3524DB26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5293" y="4723075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4953C45-DB1C-4643-9518-0329D76A4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5216" y="3937221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1D91A76-B705-7942-911B-E1BC455C4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5323" y="4479235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D38F4B0-47CC-9244-9DF0-8753C9C26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5935" y="4750904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37D716B0-BDB4-8E4C-A459-315D93E735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7701" y="4545496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720F936-0B32-8B42-A032-88D20D83C4C2}"/>
                </a:ext>
              </a:extLst>
            </p:cNvPr>
            <p:cNvCxnSpPr>
              <a:cxnSpLocks/>
            </p:cNvCxnSpPr>
            <p:nvPr/>
          </p:nvCxnSpPr>
          <p:spPr>
            <a:xfrm>
              <a:off x="6025412" y="4377626"/>
              <a:ext cx="525129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AF592-6836-8041-982B-D3C24E85E2B8}"/>
                </a:ext>
              </a:extLst>
            </p:cNvPr>
            <p:cNvCxnSpPr>
              <a:cxnSpLocks/>
            </p:cNvCxnSpPr>
            <p:nvPr/>
          </p:nvCxnSpPr>
          <p:spPr>
            <a:xfrm>
              <a:off x="8678155" y="4665658"/>
              <a:ext cx="70309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EBC4DB5-5ECF-DC41-9C9B-2C89A316C337}"/>
                </a:ext>
              </a:extLst>
            </p:cNvPr>
            <p:cNvCxnSpPr>
              <a:cxnSpLocks/>
            </p:cNvCxnSpPr>
            <p:nvPr/>
          </p:nvCxnSpPr>
          <p:spPr>
            <a:xfrm>
              <a:off x="2673081" y="4307644"/>
              <a:ext cx="755919" cy="486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4C80563-2570-F044-95F8-E5ECB6803FBD}"/>
                </a:ext>
              </a:extLst>
            </p:cNvPr>
            <p:cNvCxnSpPr>
              <a:cxnSpLocks/>
            </p:cNvCxnSpPr>
            <p:nvPr/>
          </p:nvCxnSpPr>
          <p:spPr>
            <a:xfrm>
              <a:off x="3715168" y="4287049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6F377495-D532-0546-9EE7-55E7DC6BB2A1}"/>
                </a:ext>
              </a:extLst>
            </p:cNvPr>
            <p:cNvCxnSpPr>
              <a:cxnSpLocks/>
            </p:cNvCxnSpPr>
            <p:nvPr/>
          </p:nvCxnSpPr>
          <p:spPr>
            <a:xfrm>
              <a:off x="4967319" y="3747471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D16C9BB-EC02-DD43-8DD1-0D540690A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6925" y="3632886"/>
              <a:ext cx="360502" cy="131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1C1BE06-EBAC-434C-9150-E3536E2B7AD3}"/>
                </a:ext>
              </a:extLst>
            </p:cNvPr>
            <p:cNvCxnSpPr>
              <a:cxnSpLocks/>
            </p:cNvCxnSpPr>
            <p:nvPr/>
          </p:nvCxnSpPr>
          <p:spPr>
            <a:xfrm>
              <a:off x="7081395" y="3634200"/>
              <a:ext cx="221448" cy="48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B28B94F1-A425-AF4B-9741-DFB243BADCE7}"/>
                </a:ext>
              </a:extLst>
            </p:cNvPr>
            <p:cNvCxnSpPr>
              <a:cxnSpLocks/>
            </p:cNvCxnSpPr>
            <p:nvPr/>
          </p:nvCxnSpPr>
          <p:spPr>
            <a:xfrm>
              <a:off x="7593798" y="3960645"/>
              <a:ext cx="221448" cy="48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74F1E9-1501-1C42-AF42-284AA2A98011}"/>
                </a:ext>
              </a:extLst>
            </p:cNvPr>
            <p:cNvCxnSpPr>
              <a:cxnSpLocks/>
            </p:cNvCxnSpPr>
            <p:nvPr/>
          </p:nvCxnSpPr>
          <p:spPr>
            <a:xfrm>
              <a:off x="7953447" y="3628021"/>
              <a:ext cx="387364" cy="48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45CD3BE-4829-6D49-AACD-B6915F1A2DB1}"/>
                </a:ext>
              </a:extLst>
            </p:cNvPr>
            <p:cNvCxnSpPr>
              <a:cxnSpLocks/>
            </p:cNvCxnSpPr>
            <p:nvPr/>
          </p:nvCxnSpPr>
          <p:spPr>
            <a:xfrm>
              <a:off x="8659567" y="3329164"/>
              <a:ext cx="64303" cy="98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B7B2408-FE33-0D4C-90E7-3859338BB71A}"/>
                </a:ext>
              </a:extLst>
            </p:cNvPr>
            <p:cNvCxnSpPr>
              <a:cxnSpLocks/>
            </p:cNvCxnSpPr>
            <p:nvPr/>
          </p:nvCxnSpPr>
          <p:spPr>
            <a:xfrm>
              <a:off x="5158849" y="4383844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AF549D5-1543-5F42-B463-35BAA2C991B9}"/>
                </a:ext>
              </a:extLst>
            </p:cNvPr>
            <p:cNvCxnSpPr>
              <a:cxnSpLocks/>
            </p:cNvCxnSpPr>
            <p:nvPr/>
          </p:nvCxnSpPr>
          <p:spPr>
            <a:xfrm>
              <a:off x="2309176" y="4307644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FCF544B-4695-3141-8975-B16E9277A9A5}"/>
                </a:ext>
              </a:extLst>
            </p:cNvPr>
            <p:cNvCxnSpPr>
              <a:cxnSpLocks/>
            </p:cNvCxnSpPr>
            <p:nvPr/>
          </p:nvCxnSpPr>
          <p:spPr>
            <a:xfrm>
              <a:off x="1610424" y="4286303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9C96BD7-1916-F445-BD3E-0D39B0875E88}"/>
                </a:ext>
              </a:extLst>
            </p:cNvPr>
            <p:cNvCxnSpPr>
              <a:cxnSpLocks/>
            </p:cNvCxnSpPr>
            <p:nvPr/>
          </p:nvCxnSpPr>
          <p:spPr>
            <a:xfrm>
              <a:off x="1262375" y="4296601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0C8F3BD-BDE9-A44F-B5E1-B4F3A366C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227" y="4293973"/>
              <a:ext cx="358530" cy="188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5E5FF42-EDC6-854A-B7CB-C7A6AD563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757" y="4590535"/>
              <a:ext cx="352167" cy="482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4E5701E7-5A9F-6F46-8E74-60776B4F150E}"/>
              </a:ext>
            </a:extLst>
          </p:cNvPr>
          <p:cNvCxnSpPr>
            <a:cxnSpLocks/>
          </p:cNvCxnSpPr>
          <p:nvPr/>
        </p:nvCxnSpPr>
        <p:spPr>
          <a:xfrm>
            <a:off x="1846905" y="4824972"/>
            <a:ext cx="208102" cy="74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6F85B0C-B1BB-A243-83CF-F43B6B951541}"/>
              </a:ext>
            </a:extLst>
          </p:cNvPr>
          <p:cNvCxnSpPr>
            <a:cxnSpLocks/>
          </p:cNvCxnSpPr>
          <p:nvPr/>
        </p:nvCxnSpPr>
        <p:spPr>
          <a:xfrm>
            <a:off x="6062882" y="4378223"/>
            <a:ext cx="521513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5AEBB0E3-239C-E847-8643-B7D6632E1C0B}"/>
              </a:ext>
            </a:extLst>
          </p:cNvPr>
          <p:cNvSpPr txBox="1"/>
          <p:nvPr/>
        </p:nvSpPr>
        <p:spPr>
          <a:xfrm>
            <a:off x="7960983" y="3803733"/>
            <a:ext cx="120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4 B</a:t>
            </a:r>
            <a:br>
              <a:rPr lang="en-GB" sz="1200" b="1" dirty="0">
                <a:solidFill>
                  <a:srgbClr val="FF0000"/>
                </a:solidFill>
              </a:rPr>
            </a:br>
            <a:r>
              <a:rPr lang="en-GB" sz="1200" b="1" dirty="0">
                <a:solidFill>
                  <a:srgbClr val="FF0000"/>
                </a:solidFill>
              </a:rPr>
              <a:t>40mA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09202" y="3303348"/>
            <a:ext cx="4537039" cy="1799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5233703" y="3316526"/>
            <a:ext cx="3579625" cy="1806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FF0A1EB-14C0-DB41-8039-8054F570F786}"/>
              </a:ext>
            </a:extLst>
          </p:cNvPr>
          <p:cNvSpPr txBox="1"/>
          <p:nvPr/>
        </p:nvSpPr>
        <p:spPr>
          <a:xfrm>
            <a:off x="4501613" y="4564615"/>
            <a:ext cx="1276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Total 30mA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72AF592-6836-8041-982B-D3C24E85E2B8}"/>
              </a:ext>
            </a:extLst>
          </p:cNvPr>
          <p:cNvCxnSpPr>
            <a:cxnSpLocks/>
          </p:cNvCxnSpPr>
          <p:nvPr/>
        </p:nvCxnSpPr>
        <p:spPr>
          <a:xfrm>
            <a:off x="8938963" y="4946036"/>
            <a:ext cx="6718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4FF0A1EB-14C0-DB41-8039-8054F570F786}"/>
              </a:ext>
            </a:extLst>
          </p:cNvPr>
          <p:cNvSpPr txBox="1"/>
          <p:nvPr/>
        </p:nvSpPr>
        <p:spPr>
          <a:xfrm>
            <a:off x="7492847" y="4438554"/>
            <a:ext cx="1005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Total 40mA</a:t>
            </a:r>
          </a:p>
        </p:txBody>
      </p:sp>
      <p:cxnSp>
        <p:nvCxnSpPr>
          <p:cNvPr id="160" name="Straight Connector 159"/>
          <p:cNvCxnSpPr/>
          <p:nvPr/>
        </p:nvCxnSpPr>
        <p:spPr>
          <a:xfrm>
            <a:off x="5046241" y="4885609"/>
            <a:ext cx="1943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4FF0A1EB-14C0-DB41-8039-8054F570F786}"/>
              </a:ext>
            </a:extLst>
          </p:cNvPr>
          <p:cNvSpPr txBox="1"/>
          <p:nvPr/>
        </p:nvSpPr>
        <p:spPr>
          <a:xfrm>
            <a:off x="3726611" y="3817367"/>
            <a:ext cx="1276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1"/>
                </a:solidFill>
              </a:rPr>
              <a:t>7.5 mA / bunch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FF0A1EB-14C0-DB41-8039-8054F570F786}"/>
              </a:ext>
            </a:extLst>
          </p:cNvPr>
          <p:cNvSpPr txBox="1"/>
          <p:nvPr/>
        </p:nvSpPr>
        <p:spPr>
          <a:xfrm>
            <a:off x="7266345" y="3426516"/>
            <a:ext cx="1276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1"/>
                </a:solidFill>
              </a:rPr>
              <a:t>10 mA / bunch</a:t>
            </a:r>
          </a:p>
        </p:txBody>
      </p:sp>
      <p:cxnSp>
        <p:nvCxnSpPr>
          <p:cNvPr id="163" name="Straight Arrow Connector 162"/>
          <p:cNvCxnSpPr/>
          <p:nvPr/>
        </p:nvCxnSpPr>
        <p:spPr>
          <a:xfrm flipV="1">
            <a:off x="8465574" y="3567008"/>
            <a:ext cx="320989" cy="2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8428036" y="4577053"/>
            <a:ext cx="382062" cy="216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7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1" grpId="0"/>
      <p:bldP spid="118" grpId="0"/>
      <p:bldP spid="120" grpId="0"/>
      <p:bldP spid="154" grpId="0"/>
      <p:bldP spid="155" grpId="0" animBg="1"/>
      <p:bldP spid="156" grpId="0" animBg="1"/>
      <p:bldP spid="157" grpId="0"/>
      <p:bldP spid="159" grpId="0"/>
      <p:bldP spid="161" grpId="0"/>
      <p:bldP spid="1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delivery modes : specific progress done in 2022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223611" y="5175562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5" name="TextBox 4"/>
          <p:cNvSpPr txBox="1"/>
          <p:nvPr/>
        </p:nvSpPr>
        <p:spPr>
          <a:xfrm>
            <a:off x="723903" y="618041"/>
            <a:ext cx="5816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>
                <a:solidFill>
                  <a:schemeClr val="accent5"/>
                </a:solidFill>
              </a:rPr>
              <a:t>16 bunch</a:t>
            </a:r>
            <a:r>
              <a:rPr lang="en-US" sz="1400" dirty="0"/>
              <a:t>: single bunch intensity increased from 35 mA to 75 mA </a:t>
            </a:r>
            <a:endParaRPr lang="en-GB" sz="1400" dirty="0"/>
          </a:p>
        </p:txBody>
      </p:sp>
      <p:pic>
        <p:nvPicPr>
          <p:cNvPr id="109" name="Content Placeholder 11">
            <a:extLst>
              <a:ext uri="{FF2B5EF4-FFF2-40B4-BE49-F238E27FC236}">
                <a16:creationId xmlns:a16="http://schemas.microsoft.com/office/drawing/2014/main" id="{D34FF5A9-FDEB-3247-B824-6B1A3C5EA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4" y="1114841"/>
            <a:ext cx="8568762" cy="2765776"/>
          </a:xfr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15C8482D-55FE-CC48-82E4-58914DE4E360}"/>
              </a:ext>
            </a:extLst>
          </p:cNvPr>
          <p:cNvSpPr txBox="1"/>
          <p:nvPr/>
        </p:nvSpPr>
        <p:spPr>
          <a:xfrm rot="16200000">
            <a:off x="-581573" y="1857710"/>
            <a:ext cx="1506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Total current (mA)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257E16E-0D06-FC4F-91C9-0BE875BDD0F2}"/>
              </a:ext>
            </a:extLst>
          </p:cNvPr>
          <p:cNvSpPr txBox="1"/>
          <p:nvPr/>
        </p:nvSpPr>
        <p:spPr>
          <a:xfrm rot="5400000">
            <a:off x="7891128" y="1962668"/>
            <a:ext cx="2119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accent1"/>
                </a:solidFill>
              </a:rPr>
              <a:t>Single bunch current (mA)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15B7FC9-CE8C-4E44-860C-EA0D10C8520C}"/>
              </a:ext>
            </a:extLst>
          </p:cNvPr>
          <p:cNvGrpSpPr/>
          <p:nvPr/>
        </p:nvGrpSpPr>
        <p:grpSpPr>
          <a:xfrm>
            <a:off x="569654" y="1845903"/>
            <a:ext cx="8180237" cy="1458503"/>
            <a:chOff x="568227" y="3329164"/>
            <a:chExt cx="8180237" cy="1458503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87C8A19-0C13-7946-AE8A-A13F890BC700}"/>
                </a:ext>
              </a:extLst>
            </p:cNvPr>
            <p:cNvCxnSpPr>
              <a:cxnSpLocks/>
            </p:cNvCxnSpPr>
            <p:nvPr/>
          </p:nvCxnSpPr>
          <p:spPr>
            <a:xfrm>
              <a:off x="3923173" y="3969892"/>
              <a:ext cx="877427" cy="280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A2F00EF-5D38-6446-890F-F7E9C37F99E9}"/>
                </a:ext>
              </a:extLst>
            </p:cNvPr>
            <p:cNvCxnSpPr>
              <a:cxnSpLocks/>
            </p:cNvCxnSpPr>
            <p:nvPr/>
          </p:nvCxnSpPr>
          <p:spPr>
            <a:xfrm>
              <a:off x="570198" y="3343422"/>
              <a:ext cx="329394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C4088AF-266E-1F47-8BDE-E2038697B9C0}"/>
                </a:ext>
              </a:extLst>
            </p:cNvPr>
            <p:cNvCxnSpPr>
              <a:cxnSpLocks/>
            </p:cNvCxnSpPr>
            <p:nvPr/>
          </p:nvCxnSpPr>
          <p:spPr>
            <a:xfrm>
              <a:off x="1260767" y="3343422"/>
              <a:ext cx="544179" cy="4077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E78F13D-FA7E-1745-9291-C733CB90A172}"/>
                </a:ext>
              </a:extLst>
            </p:cNvPr>
            <p:cNvCxnSpPr>
              <a:cxnSpLocks/>
            </p:cNvCxnSpPr>
            <p:nvPr/>
          </p:nvCxnSpPr>
          <p:spPr>
            <a:xfrm>
              <a:off x="2215754" y="3339345"/>
              <a:ext cx="829596" cy="20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AD7F5A2-7C60-CB45-989F-C36079623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7688" y="3331597"/>
              <a:ext cx="1297780" cy="15902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A77FFF3-97DD-A04C-8060-8722B6369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0541" y="3347499"/>
              <a:ext cx="756708" cy="1122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D99F8DE-B021-DB49-ADD6-8D5148C71A2D}"/>
                </a:ext>
              </a:extLst>
            </p:cNvPr>
            <p:cNvCxnSpPr>
              <a:cxnSpLocks/>
            </p:cNvCxnSpPr>
            <p:nvPr/>
          </p:nvCxnSpPr>
          <p:spPr>
            <a:xfrm>
              <a:off x="924173" y="4787308"/>
              <a:ext cx="329394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5512496-5E34-D74B-882E-5B3524DB26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7828" y="4779709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953C45-DB1C-4643-9518-0329D76A4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5216" y="3937221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1D91A76-B705-7942-911B-E1BC455C4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4791" y="4501531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D38F4B0-47CC-9244-9DF0-8753C9C26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5935" y="4750904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7D716B0-BDB4-8E4C-A459-315D93E735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7701" y="4545496"/>
              <a:ext cx="196387" cy="795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720F936-0B32-8B42-A032-88D20D83C4C2}"/>
                </a:ext>
              </a:extLst>
            </p:cNvPr>
            <p:cNvCxnSpPr>
              <a:cxnSpLocks/>
            </p:cNvCxnSpPr>
            <p:nvPr/>
          </p:nvCxnSpPr>
          <p:spPr>
            <a:xfrm>
              <a:off x="6025412" y="4377626"/>
              <a:ext cx="525129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CFFDC1A-00EE-6740-B239-402CE4F17828}"/>
                </a:ext>
              </a:extLst>
            </p:cNvPr>
            <p:cNvCxnSpPr>
              <a:cxnSpLocks/>
            </p:cNvCxnSpPr>
            <p:nvPr/>
          </p:nvCxnSpPr>
          <p:spPr>
            <a:xfrm>
              <a:off x="8310520" y="4377792"/>
              <a:ext cx="356050" cy="1618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F72AF592-6836-8041-982B-D3C24E85E2B8}"/>
                </a:ext>
              </a:extLst>
            </p:cNvPr>
            <p:cNvCxnSpPr>
              <a:cxnSpLocks/>
            </p:cNvCxnSpPr>
            <p:nvPr/>
          </p:nvCxnSpPr>
          <p:spPr>
            <a:xfrm>
              <a:off x="8678155" y="4665658"/>
              <a:ext cx="70309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EBC4DB5-5ECF-DC41-9C9B-2C89A316C337}"/>
                </a:ext>
              </a:extLst>
            </p:cNvPr>
            <p:cNvCxnSpPr>
              <a:cxnSpLocks/>
            </p:cNvCxnSpPr>
            <p:nvPr/>
          </p:nvCxnSpPr>
          <p:spPr>
            <a:xfrm>
              <a:off x="2673081" y="4307644"/>
              <a:ext cx="755919" cy="486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4C80563-2570-F044-95F8-E5ECB6803FBD}"/>
                </a:ext>
              </a:extLst>
            </p:cNvPr>
            <p:cNvCxnSpPr>
              <a:cxnSpLocks/>
            </p:cNvCxnSpPr>
            <p:nvPr/>
          </p:nvCxnSpPr>
          <p:spPr>
            <a:xfrm>
              <a:off x="3715168" y="4287049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F377495-D532-0546-9EE7-55E7DC6BB2A1}"/>
                </a:ext>
              </a:extLst>
            </p:cNvPr>
            <p:cNvCxnSpPr>
              <a:cxnSpLocks/>
            </p:cNvCxnSpPr>
            <p:nvPr/>
          </p:nvCxnSpPr>
          <p:spPr>
            <a:xfrm>
              <a:off x="4967319" y="3747471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D16C9BB-EC02-DD43-8DD1-0D540690A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6925" y="3632886"/>
              <a:ext cx="360502" cy="131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11C1BE06-EBAC-434C-9150-E3536E2B7AD3}"/>
                </a:ext>
              </a:extLst>
            </p:cNvPr>
            <p:cNvCxnSpPr>
              <a:cxnSpLocks/>
            </p:cNvCxnSpPr>
            <p:nvPr/>
          </p:nvCxnSpPr>
          <p:spPr>
            <a:xfrm>
              <a:off x="7081395" y="3634200"/>
              <a:ext cx="221448" cy="48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B28B94F1-A425-AF4B-9741-DFB243BADCE7}"/>
                </a:ext>
              </a:extLst>
            </p:cNvPr>
            <p:cNvCxnSpPr>
              <a:cxnSpLocks/>
            </p:cNvCxnSpPr>
            <p:nvPr/>
          </p:nvCxnSpPr>
          <p:spPr>
            <a:xfrm>
              <a:off x="7593798" y="3960645"/>
              <a:ext cx="221448" cy="48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D137BEB-4D04-DB47-A467-FB6E6977A5AA}"/>
                </a:ext>
              </a:extLst>
            </p:cNvPr>
            <p:cNvCxnSpPr>
              <a:cxnSpLocks/>
            </p:cNvCxnSpPr>
            <p:nvPr/>
          </p:nvCxnSpPr>
          <p:spPr>
            <a:xfrm>
              <a:off x="8279206" y="4184536"/>
              <a:ext cx="387364" cy="48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45CD3BE-4829-6D49-AACD-B6915F1A2DB1}"/>
                </a:ext>
              </a:extLst>
            </p:cNvPr>
            <p:cNvCxnSpPr>
              <a:cxnSpLocks/>
            </p:cNvCxnSpPr>
            <p:nvPr/>
          </p:nvCxnSpPr>
          <p:spPr>
            <a:xfrm>
              <a:off x="8659567" y="3329164"/>
              <a:ext cx="64303" cy="98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B7B2408-FE33-0D4C-90E7-3859338BB71A}"/>
                </a:ext>
              </a:extLst>
            </p:cNvPr>
            <p:cNvCxnSpPr>
              <a:cxnSpLocks/>
            </p:cNvCxnSpPr>
            <p:nvPr/>
          </p:nvCxnSpPr>
          <p:spPr>
            <a:xfrm>
              <a:off x="5158849" y="4383844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AF549D5-1543-5F42-B463-35BAA2C991B9}"/>
                </a:ext>
              </a:extLst>
            </p:cNvPr>
            <p:cNvCxnSpPr>
              <a:cxnSpLocks/>
            </p:cNvCxnSpPr>
            <p:nvPr/>
          </p:nvCxnSpPr>
          <p:spPr>
            <a:xfrm>
              <a:off x="2309176" y="4307644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9C96BD7-1916-F445-BD3E-0D39B0875E88}"/>
                </a:ext>
              </a:extLst>
            </p:cNvPr>
            <p:cNvCxnSpPr>
              <a:cxnSpLocks/>
            </p:cNvCxnSpPr>
            <p:nvPr/>
          </p:nvCxnSpPr>
          <p:spPr>
            <a:xfrm>
              <a:off x="1262375" y="4296601"/>
              <a:ext cx="208102" cy="74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0C8F3BD-BDE9-A44F-B5E1-B4F3A366C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227" y="4293973"/>
              <a:ext cx="358530" cy="188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5E5FF42-EDC6-854A-B7CB-C7A6AD563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757" y="4590535"/>
              <a:ext cx="352167" cy="482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4E5701E7-5A9F-6F46-8E74-60776B4F150E}"/>
              </a:ext>
            </a:extLst>
          </p:cNvPr>
          <p:cNvCxnSpPr>
            <a:cxnSpLocks/>
          </p:cNvCxnSpPr>
          <p:nvPr/>
        </p:nvCxnSpPr>
        <p:spPr>
          <a:xfrm>
            <a:off x="1809255" y="3158636"/>
            <a:ext cx="208102" cy="74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6F85B0C-B1BB-A243-83CF-F43B6B951541}"/>
              </a:ext>
            </a:extLst>
          </p:cNvPr>
          <p:cNvCxnSpPr>
            <a:cxnSpLocks/>
          </p:cNvCxnSpPr>
          <p:nvPr/>
        </p:nvCxnSpPr>
        <p:spPr>
          <a:xfrm>
            <a:off x="6019031" y="2749685"/>
            <a:ext cx="521513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53952" y="1389720"/>
            <a:ext cx="367648" cy="2311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1260751" y="1390920"/>
            <a:ext cx="542141" cy="2311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2003466" y="1389720"/>
            <a:ext cx="1218565" cy="2311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3429764" y="1388306"/>
            <a:ext cx="1747084" cy="2311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5357954" y="1388306"/>
            <a:ext cx="648125" cy="2311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6546561" y="1381678"/>
            <a:ext cx="1749649" cy="2311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11417" y="1402524"/>
            <a:ext cx="452767" cy="116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1677337" y="1417859"/>
            <a:ext cx="452767" cy="116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27584" y="2425779"/>
            <a:ext cx="536600" cy="653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3026643" y="2551568"/>
            <a:ext cx="536600" cy="12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4953253" y="2518932"/>
            <a:ext cx="536600" cy="12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EECB3DF-963F-8449-9449-292B633E136E}"/>
              </a:ext>
            </a:extLst>
          </p:cNvPr>
          <p:cNvSpPr txBox="1"/>
          <p:nvPr/>
        </p:nvSpPr>
        <p:spPr>
          <a:xfrm>
            <a:off x="751315" y="2533407"/>
            <a:ext cx="68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total</a:t>
            </a:r>
            <a:br>
              <a:rPr lang="en-GB" sz="1200" b="1" dirty="0">
                <a:solidFill>
                  <a:srgbClr val="FF0000"/>
                </a:solidFill>
              </a:rPr>
            </a:br>
            <a:r>
              <a:rPr lang="en-GB" sz="1200" b="1" dirty="0">
                <a:solidFill>
                  <a:srgbClr val="FF0000"/>
                </a:solidFill>
              </a:rPr>
              <a:t>35 mA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EECB3DF-963F-8449-9449-292B633E136E}"/>
              </a:ext>
            </a:extLst>
          </p:cNvPr>
          <p:cNvSpPr txBox="1"/>
          <p:nvPr/>
        </p:nvSpPr>
        <p:spPr>
          <a:xfrm>
            <a:off x="1594630" y="2509439"/>
            <a:ext cx="68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total</a:t>
            </a:r>
            <a:br>
              <a:rPr lang="en-GB" sz="1200" b="1" dirty="0">
                <a:solidFill>
                  <a:srgbClr val="FF0000"/>
                </a:solidFill>
              </a:rPr>
            </a:br>
            <a:r>
              <a:rPr lang="en-GB" sz="1200" b="1" dirty="0">
                <a:solidFill>
                  <a:srgbClr val="FF0000"/>
                </a:solidFill>
              </a:rPr>
              <a:t>35 mA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65AE3E9-6CA9-064A-936E-59F6692E8960}"/>
              </a:ext>
            </a:extLst>
          </p:cNvPr>
          <p:cNvSpPr txBox="1"/>
          <p:nvPr/>
        </p:nvSpPr>
        <p:spPr>
          <a:xfrm>
            <a:off x="4685599" y="2568320"/>
            <a:ext cx="105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Total 55mA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72797" y="1366226"/>
            <a:ext cx="363299" cy="748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5830906" y="1377903"/>
            <a:ext cx="799022" cy="1155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8C4BB979-00F7-324E-A116-7EBB360D2FF1}"/>
              </a:ext>
            </a:extLst>
          </p:cNvPr>
          <p:cNvSpPr txBox="1"/>
          <p:nvPr/>
        </p:nvSpPr>
        <p:spPr>
          <a:xfrm>
            <a:off x="5947479" y="2292326"/>
            <a:ext cx="108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Total  75 mA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144248" y="1459852"/>
            <a:ext cx="363299" cy="578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82239" y="1343446"/>
            <a:ext cx="1720137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Exchange kicker ceramic chambers with </a:t>
            </a:r>
            <a:r>
              <a:rPr lang="en-US" sz="1400" u="sng" dirty="0">
                <a:solidFill>
                  <a:srgbClr val="FF0000"/>
                </a:solidFill>
              </a:rPr>
              <a:t>same model </a:t>
            </a:r>
            <a:r>
              <a:rPr lang="en-US" sz="1400" dirty="0">
                <a:solidFill>
                  <a:srgbClr val="FF0000"/>
                </a:solidFill>
              </a:rPr>
              <a:t>but more coating to reduce heat load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8280567" y="1377903"/>
            <a:ext cx="425434" cy="114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F1445E3-9310-9740-884C-98F03975E2A4}"/>
              </a:ext>
            </a:extLst>
          </p:cNvPr>
          <p:cNvSpPr txBox="1"/>
          <p:nvPr/>
        </p:nvSpPr>
        <p:spPr>
          <a:xfrm>
            <a:off x="2777197" y="2488700"/>
            <a:ext cx="1111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Total 65 mA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2429533" y="1343446"/>
            <a:ext cx="1868156" cy="10926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accent2"/>
                </a:solidFill>
              </a:rPr>
              <a:t>kicker ceramic chambers exchanged and ID15 in </a:t>
            </a:r>
            <a:r>
              <a:rPr lang="en-US" sz="1300" dirty="0" err="1">
                <a:solidFill>
                  <a:schemeClr val="accent2"/>
                </a:solidFill>
              </a:rPr>
              <a:t>vac</a:t>
            </a:r>
            <a:r>
              <a:rPr lang="en-US" sz="1300" dirty="0">
                <a:solidFill>
                  <a:schemeClr val="accent2"/>
                </a:solidFill>
              </a:rPr>
              <a:t> validated for 16 bunch : safe side = 65 mA</a:t>
            </a:r>
            <a:endParaRPr lang="en-GB" sz="1300" dirty="0">
              <a:solidFill>
                <a:schemeClr val="accent2"/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4338005" y="1143615"/>
            <a:ext cx="1642971" cy="129266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accent2"/>
                </a:solidFill>
              </a:rPr>
              <a:t>ID15 </a:t>
            </a:r>
            <a:r>
              <a:rPr lang="en-US" sz="1300" u="sng" dirty="0">
                <a:solidFill>
                  <a:schemeClr val="accent2"/>
                </a:solidFill>
              </a:rPr>
              <a:t>AND</a:t>
            </a:r>
            <a:r>
              <a:rPr lang="en-US" sz="1300" dirty="0">
                <a:solidFill>
                  <a:schemeClr val="accent2"/>
                </a:solidFill>
              </a:rPr>
              <a:t> ID16 need to work but RF fingers heating does not allow 65 mA =&gt; safe side = 55 mA</a:t>
            </a:r>
            <a:endParaRPr lang="en-GB" sz="1300" dirty="0">
              <a:solidFill>
                <a:schemeClr val="accent2"/>
              </a:solidFill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8C4BB979-00F7-324E-A116-7EBB360D2FF1}"/>
              </a:ext>
            </a:extLst>
          </p:cNvPr>
          <p:cNvSpPr txBox="1"/>
          <p:nvPr/>
        </p:nvSpPr>
        <p:spPr>
          <a:xfrm>
            <a:off x="7705949" y="2286628"/>
            <a:ext cx="108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Total  75 mA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6035726" y="962955"/>
            <a:ext cx="2581729" cy="129266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accent2"/>
                </a:solidFill>
              </a:rPr>
              <a:t>More robust RF fingers on the in-vacuum =&gt; ID ‘problem’ is OK now ! </a:t>
            </a:r>
          </a:p>
          <a:p>
            <a:r>
              <a:rPr lang="en-US" sz="1300" dirty="0">
                <a:solidFill>
                  <a:schemeClr val="accent2"/>
                </a:solidFill>
              </a:rPr>
              <a:t>Limiting factor: waiting new model kicker ceramic chamber  =&gt; safe side = 75 mA</a:t>
            </a:r>
            <a:endParaRPr lang="en-GB" sz="1300" dirty="0">
              <a:solidFill>
                <a:schemeClr val="accent2"/>
              </a:solidFill>
            </a:endParaRPr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0ABED407-ABB3-4FD0-9881-F09022903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369" y="4003008"/>
            <a:ext cx="1704467" cy="14962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/>
          <p:cNvSpPr/>
          <p:nvPr/>
        </p:nvSpPr>
        <p:spPr>
          <a:xfrm rot="21437245">
            <a:off x="1903719" y="4372658"/>
            <a:ext cx="1122923" cy="213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C884714E-79B5-4654-B78E-92A627FB9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292" y="3935881"/>
            <a:ext cx="1983530" cy="167492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2915816" y="4266684"/>
            <a:ext cx="2295970" cy="38188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63611" y="4525398"/>
            <a:ext cx="17264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Thin RF fingers replaced by copper ends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714878" y="3947284"/>
            <a:ext cx="1432013" cy="37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BEFORE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5947479" y="4059966"/>
            <a:ext cx="1432013" cy="37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AFTER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214185" y="4006011"/>
            <a:ext cx="1770454" cy="11695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Probably 90 mA in August 2023 …after receiving new model kicker ceramic chamber </a:t>
            </a:r>
            <a:endParaRPr lang="en-GB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6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delivery modes : WHAT DO WE PROVIDE ROUTINELY TODAY ?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645751"/>
                  </p:ext>
                </p:extLst>
              </p:nvPr>
            </p:nvGraphicFramePr>
            <p:xfrm>
              <a:off x="1259632" y="1129308"/>
              <a:ext cx="6408712" cy="2357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6551">
                      <a:extLst>
                        <a:ext uri="{9D8B030D-6E8A-4147-A177-3AD203B41FA5}">
                          <a16:colId xmlns:a16="http://schemas.microsoft.com/office/drawing/2014/main" val="3086069258"/>
                        </a:ext>
                      </a:extLst>
                    </a:gridCol>
                    <a:gridCol w="1043689">
                      <a:extLst>
                        <a:ext uri="{9D8B030D-6E8A-4147-A177-3AD203B41FA5}">
                          <a16:colId xmlns:a16="http://schemas.microsoft.com/office/drawing/2014/main" val="561776649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658668306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2532734931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84812890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437344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5"/>
                              </a:solidFill>
                            </a:rPr>
                            <a:t>7/8 + 1</a:t>
                          </a:r>
                          <a:endParaRPr lang="en-GB" sz="15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5"/>
                              </a:solidFill>
                            </a:rPr>
                            <a:t>Uniform</a:t>
                          </a:r>
                          <a:endParaRPr lang="en-GB" sz="15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5"/>
                              </a:solidFill>
                            </a:rPr>
                            <a:t>28*12+1</a:t>
                          </a:r>
                        </a:p>
                        <a:p>
                          <a:pPr algn="ctr"/>
                          <a:r>
                            <a:rPr lang="en-US" sz="1500" dirty="0">
                              <a:solidFill>
                                <a:schemeClr val="accent5"/>
                              </a:solidFill>
                            </a:rPr>
                            <a:t>(Hybrid)</a:t>
                          </a:r>
                          <a:endParaRPr lang="en-GB" sz="15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rgbClr val="D76D03"/>
                              </a:solidFill>
                            </a:rPr>
                            <a:t>16 bunch</a:t>
                          </a:r>
                          <a:endParaRPr lang="en-GB" sz="150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5"/>
                              </a:solidFill>
                            </a:rPr>
                            <a:t>4 bunch</a:t>
                          </a:r>
                          <a:endParaRPr lang="en-GB" sz="15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94063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GB" sz="12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(mA)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192+8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200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192 + 8</a:t>
                          </a:r>
                          <a:endParaRPr lang="en-GB" sz="1600" b="0" strike="sngStrike" baseline="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D76D03"/>
                              </a:solidFill>
                            </a:rPr>
                            <a:t>75</a:t>
                          </a:r>
                          <a:endParaRPr lang="en-GB" sz="1600" b="0" strike="sngStrike" baseline="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chemeClr val="accent5"/>
                              </a:solidFill>
                            </a:rPr>
                            <a:t>40</a:t>
                          </a:r>
                          <a:endParaRPr lang="en-GB" sz="1600" b="0" strike="sngStrike" baseline="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18580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Lifetime</a:t>
                          </a:r>
                          <a:r>
                            <a:rPr lang="en-US" sz="1400" baseline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(h)</a:t>
                          </a:r>
                          <a:endParaRPr lang="en-GB" sz="12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&gt; 20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~ 25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  <a:p>
                          <a:pPr algn="ctr"/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&gt; 16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D76D03"/>
                              </a:solidFill>
                            </a:rPr>
                            <a:t>~ 5.5 </a:t>
                          </a:r>
                          <a:endParaRPr lang="en-GB" sz="160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~ 5 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0516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400" dirty="0"/>
                            <a:t> (pm)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10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10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20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D76D03"/>
                              </a:solidFill>
                            </a:rPr>
                            <a:t>20</a:t>
                          </a:r>
                          <a:endParaRPr lang="en-GB" sz="160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40</a:t>
                          </a:r>
                          <a:endParaRPr lang="en-GB" sz="1600" b="1" dirty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7152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300" i="1" dirty="0"/>
                            <a:t>Nominal</a:t>
                          </a:r>
                        </a:p>
                        <a:p>
                          <a:r>
                            <a:rPr lang="en-US" sz="1300" i="1" dirty="0"/>
                            <a:t>Reached on</a:t>
                          </a:r>
                          <a:endParaRPr lang="en-GB" sz="13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13/09/22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21/11/20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5"/>
                              </a:solidFill>
                            </a:rPr>
                            <a:t>14/11/22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D76D03"/>
                              </a:solidFill>
                            </a:rPr>
                            <a:t>23/08/22</a:t>
                          </a:r>
                          <a:endParaRPr lang="en-GB" sz="160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accent5"/>
                              </a:solidFill>
                            </a:rPr>
                            <a:t>05/12/22</a:t>
                          </a:r>
                          <a:endParaRPr lang="en-GB" sz="1600" b="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14975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645751"/>
                  </p:ext>
                </p:extLst>
              </p:nvPr>
            </p:nvGraphicFramePr>
            <p:xfrm>
              <a:off x="1259632" y="1129308"/>
              <a:ext cx="6408712" cy="2357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6551">
                      <a:extLst>
                        <a:ext uri="{9D8B030D-6E8A-4147-A177-3AD203B41FA5}">
                          <a16:colId xmlns:a16="http://schemas.microsoft.com/office/drawing/2014/main" val="3086069258"/>
                        </a:ext>
                      </a:extLst>
                    </a:gridCol>
                    <a:gridCol w="1043689">
                      <a:extLst>
                        <a:ext uri="{9D8B030D-6E8A-4147-A177-3AD203B41FA5}">
                          <a16:colId xmlns:a16="http://schemas.microsoft.com/office/drawing/2014/main" val="561776649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658668306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2532734931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84812890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43734468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endParaRPr lang="en-GB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accent5"/>
                              </a:solidFill>
                            </a:rPr>
                            <a:t>7/8 + 1</a:t>
                          </a:r>
                          <a:endParaRPr lang="en-GB" sz="15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accent5"/>
                              </a:solidFill>
                            </a:rPr>
                            <a:t>Uniform</a:t>
                          </a:r>
                          <a:endParaRPr lang="en-GB" sz="15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accent5"/>
                              </a:solidFill>
                            </a:rPr>
                            <a:t>28*12+1</a:t>
                          </a:r>
                        </a:p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accent5"/>
                              </a:solidFill>
                            </a:rPr>
                            <a:t>(Hybrid)</a:t>
                          </a:r>
                          <a:endParaRPr lang="en-GB" sz="15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rgbClr val="D76D03"/>
                              </a:solidFill>
                            </a:rPr>
                            <a:t>16 bunch</a:t>
                          </a:r>
                          <a:endParaRPr lang="en-GB" sz="150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accent5"/>
                              </a:solidFill>
                            </a:rPr>
                            <a:t>4 bunch</a:t>
                          </a:r>
                          <a:endParaRPr lang="en-GB" sz="15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94063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46" t="-150820" r="-477596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192+8</a:t>
                          </a:r>
                          <a:endParaRPr lang="en-US" sz="1600" dirty="0" smtClean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200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192 + 8</a:t>
                          </a:r>
                          <a:endParaRPr lang="en-GB" sz="1600" b="0" strike="sngStrike" baseline="0" dirty="0" smtClean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>
                              <a:solidFill>
                                <a:srgbClr val="D76D03"/>
                              </a:solidFill>
                            </a:rPr>
                            <a:t>75</a:t>
                          </a:r>
                          <a:endParaRPr lang="en-GB" sz="1600" b="0" strike="sngStrike" baseline="0" dirty="0" smtClean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 smtClean="0">
                              <a:solidFill>
                                <a:schemeClr val="accent5"/>
                              </a:solidFill>
                            </a:rPr>
                            <a:t>40</a:t>
                          </a:r>
                          <a:endParaRPr lang="en-GB" sz="1600" b="0" strike="sngStrike" baseline="0" dirty="0" smtClean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185806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Lifetime</a:t>
                          </a:r>
                          <a:r>
                            <a:rPr lang="en-US" sz="1400" baseline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(h)</a:t>
                          </a:r>
                          <a:endParaRPr lang="en-GB" sz="12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&gt; </a:t>
                          </a:r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20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~ </a:t>
                          </a:r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25</a:t>
                          </a:r>
                          <a:endParaRPr lang="en-GB" sz="1600" dirty="0" smtClean="0">
                            <a:solidFill>
                              <a:schemeClr val="accent5"/>
                            </a:solidFill>
                          </a:endParaRPr>
                        </a:p>
                        <a:p>
                          <a:pPr algn="ctr"/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&gt; </a:t>
                          </a:r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16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D76D03"/>
                              </a:solidFill>
                            </a:rPr>
                            <a:t>~ </a:t>
                          </a:r>
                          <a:r>
                            <a:rPr lang="en-US" sz="1600" dirty="0" smtClean="0">
                              <a:solidFill>
                                <a:srgbClr val="D76D03"/>
                              </a:solidFill>
                            </a:rPr>
                            <a:t>5.5 </a:t>
                          </a:r>
                          <a:endParaRPr lang="en-GB" sz="160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~ 5 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0516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46" t="-406557" r="-477596" b="-145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10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10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20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D76D03"/>
                              </a:solidFill>
                            </a:rPr>
                            <a:t>20</a:t>
                          </a:r>
                          <a:endParaRPr lang="en-GB" sz="160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40</a:t>
                          </a:r>
                          <a:endParaRPr lang="en-GB" sz="1600" b="1" dirty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7152142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r>
                            <a:rPr lang="en-US" sz="1300" i="1" dirty="0" smtClean="0"/>
                            <a:t>Nominal</a:t>
                          </a:r>
                        </a:p>
                        <a:p>
                          <a:r>
                            <a:rPr lang="en-US" sz="1300" i="1" dirty="0" smtClean="0"/>
                            <a:t>Reached on</a:t>
                          </a:r>
                          <a:endParaRPr lang="en-GB" sz="13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13/09/22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21/11/20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accent5"/>
                              </a:solidFill>
                            </a:rPr>
                            <a:t>14/11/22</a:t>
                          </a:r>
                          <a:endParaRPr lang="en-GB" sz="16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rgbClr val="D76D03"/>
                              </a:solidFill>
                            </a:rPr>
                            <a:t>23/08/22</a:t>
                          </a:r>
                          <a:endParaRPr lang="en-GB" sz="160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>
                              <a:solidFill>
                                <a:schemeClr val="accent5"/>
                              </a:solidFill>
                            </a:rPr>
                            <a:t>05/12/22</a:t>
                          </a:r>
                          <a:endParaRPr lang="en-GB" sz="1600" b="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14975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87624" y="3515882"/>
                <a:ext cx="808821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GB" sz="1400" i="1" dirty="0">
                    <a:solidFill>
                      <a:srgbClr val="00B050"/>
                    </a:solidFill>
                  </a:rPr>
                  <a:t>Vertical emittance artificially increased from 1 to 10 pm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GB" sz="1400" i="1" dirty="0">
                    <a:solidFill>
                      <a:srgbClr val="00B050"/>
                    </a:solidFill>
                  </a:rPr>
                  <a:t>rad for an operational lifetime</a:t>
                </a:r>
                <a:endParaRPr lang="en-GB" sz="1400" dirty="0">
                  <a:solidFill>
                    <a:srgbClr val="00B050"/>
                  </a:solidFill>
                </a:endParaRPr>
              </a:p>
              <a:p>
                <a:endParaRPr lang="en-GB" sz="1400" i="1" dirty="0">
                  <a:solidFill>
                    <a:srgbClr val="FF6600"/>
                  </a:solidFill>
                </a:endParaRPr>
              </a:p>
              <a:p>
                <a:r>
                  <a:rPr lang="en-GB" sz="1400" i="1" dirty="0">
                    <a:solidFill>
                      <a:srgbClr val="FF6600"/>
                    </a:solidFill>
                  </a:rPr>
                  <a:t>16 bunch intensity limited of the kicker ceramic chambers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400" dirty="0">
                  <a:solidFill>
                    <a:srgbClr val="FF0000"/>
                  </a:solidFill>
                </a:endParaRPr>
              </a:p>
              <a:p>
                <a:r>
                  <a:rPr lang="en-GB" sz="1400" i="1" dirty="0">
                    <a:solidFill>
                      <a:schemeClr val="accent1">
                        <a:lumMod val="75000"/>
                      </a:schemeClr>
                    </a:solidFill>
                  </a:rPr>
                  <a:t> All timing modes delivered with a purity better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GB" sz="1400" i="1" dirty="0">
                    <a:solidFill>
                      <a:schemeClr val="accent1">
                        <a:lumMod val="75000"/>
                      </a:schemeClr>
                    </a:solidFill>
                  </a:rPr>
                  <a:t> with cleaning in the booster</a:t>
                </a:r>
                <a:endParaRPr lang="en-GB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515882"/>
                <a:ext cx="8088216" cy="1384995"/>
              </a:xfrm>
              <a:prstGeom prst="rect">
                <a:avLst/>
              </a:prstGeom>
              <a:blipFill>
                <a:blip r:embed="rId3"/>
                <a:stretch>
                  <a:fillRect l="-226" b="-35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9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delivery modes : What they look like ?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7504" y="5377854"/>
            <a:ext cx="413559" cy="177000"/>
          </a:xfrm>
        </p:spPr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14" name="TextBox 13"/>
          <p:cNvSpPr txBox="1"/>
          <p:nvPr/>
        </p:nvSpPr>
        <p:spPr>
          <a:xfrm>
            <a:off x="1044160" y="817759"/>
            <a:ext cx="87789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7/8 + 1 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330906" y="777938"/>
            <a:ext cx="102938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28 * 12 + 1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750029" y="792970"/>
            <a:ext cx="87645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Uniform</a:t>
            </a:r>
            <a:endParaRPr lang="en-GB" sz="1200" dirty="0"/>
          </a:p>
        </p:txBody>
      </p:sp>
      <p:pic>
        <p:nvPicPr>
          <p:cNvPr id="20" name="Picture 1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12" y="1103091"/>
            <a:ext cx="1440000" cy="18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59615" y="1103091"/>
            <a:ext cx="1440000" cy="18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43408" y="1103091"/>
            <a:ext cx="1440000" cy="18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27200" y="1103091"/>
            <a:ext cx="1440000" cy="18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435304" y="1103091"/>
            <a:ext cx="1440000" cy="1800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7560000" y="793940"/>
            <a:ext cx="143999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4 * 10 mA bunch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056818" y="777938"/>
            <a:ext cx="102938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16 bunch</a:t>
            </a:r>
            <a:endParaRPr lang="en-GB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492" y="3060314"/>
            <a:ext cx="1462123" cy="10801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ABD0DA-E728-FA4D-9619-864AB39CBA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20" y="3060314"/>
            <a:ext cx="1503493" cy="1080120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4000" y="3060314"/>
            <a:ext cx="1538963" cy="1093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305" y="3060314"/>
            <a:ext cx="1516687" cy="1093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9752" y="3101520"/>
            <a:ext cx="1697813" cy="1067280"/>
          </a:xfrm>
          <a:prstGeom prst="rect">
            <a:avLst/>
          </a:prstGeom>
        </p:spPr>
      </p:pic>
      <p:sp>
        <p:nvSpPr>
          <p:cNvPr id="3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7544" y="5377780"/>
            <a:ext cx="6120000" cy="177074"/>
          </a:xfrm>
        </p:spPr>
        <p:txBody>
          <a:bodyPr/>
          <a:lstStyle/>
          <a:p>
            <a:r>
              <a:rPr lang="en-GB" dirty="0"/>
              <a:t>ASD Day – 24 January 2023 - Operation 2022 / Laurent Hardy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79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: delivery modes : status of refill times</a:t>
            </a:r>
            <a:endParaRPr lang="en-GB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7" y="2319557"/>
            <a:ext cx="4071054" cy="16333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47" y="661503"/>
            <a:ext cx="4032448" cy="161732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570" y="2413073"/>
            <a:ext cx="4131430" cy="165257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909" y="684989"/>
            <a:ext cx="4101091" cy="166589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2451500" y="9017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Refill in uniform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05288" y="234413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Refill in 16 Bunch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980879" y="98118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Refill in 7/8+1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980879" y="246241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Refill in Hybrid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73" y="3978528"/>
            <a:ext cx="4015995" cy="1611273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19245" y="40216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Refill in 4 Bunch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3648" y="1698833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5 seconds</a:t>
            </a:r>
            <a:endParaRPr lang="en-GB" dirty="0"/>
          </a:p>
        </p:txBody>
      </p:sp>
      <p:sp>
        <p:nvSpPr>
          <p:cNvPr id="85" name="TextBox 84"/>
          <p:cNvSpPr txBox="1"/>
          <p:nvPr/>
        </p:nvSpPr>
        <p:spPr>
          <a:xfrm>
            <a:off x="1745801" y="3340207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30 seconds</a:t>
            </a:r>
            <a:endParaRPr lang="en-GB" dirty="0"/>
          </a:p>
        </p:txBody>
      </p:sp>
      <p:sp>
        <p:nvSpPr>
          <p:cNvPr id="86" name="TextBox 85"/>
          <p:cNvSpPr txBox="1"/>
          <p:nvPr/>
        </p:nvSpPr>
        <p:spPr>
          <a:xfrm>
            <a:off x="1925853" y="5017740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40 seconds</a:t>
            </a:r>
            <a:endParaRPr lang="en-GB" dirty="0"/>
          </a:p>
        </p:txBody>
      </p:sp>
      <p:sp>
        <p:nvSpPr>
          <p:cNvPr id="88" name="TextBox 87"/>
          <p:cNvSpPr txBox="1"/>
          <p:nvPr/>
        </p:nvSpPr>
        <p:spPr>
          <a:xfrm>
            <a:off x="6588224" y="1666036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50 seconds</a:t>
            </a:r>
            <a:endParaRPr lang="en-GB" dirty="0"/>
          </a:p>
        </p:txBody>
      </p:sp>
      <p:sp>
        <p:nvSpPr>
          <p:cNvPr id="89" name="TextBox 88"/>
          <p:cNvSpPr txBox="1"/>
          <p:nvPr/>
        </p:nvSpPr>
        <p:spPr>
          <a:xfrm>
            <a:off x="6444208" y="3528946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60 seconds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79424" y="5096948"/>
            <a:ext cx="1228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Courtesy JL </a:t>
            </a:r>
            <a:r>
              <a:rPr lang="en-US" sz="1000" i="1" dirty="0" err="1"/>
              <a:t>Revol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3767975228"/>
      </p:ext>
    </p:extLst>
  </p:cSld>
  <p:clrMapOvr>
    <a:masterClrMapping/>
  </p:clrMapOvr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19</TotalTime>
  <Words>2230</Words>
  <Application>Microsoft Office PowerPoint</Application>
  <PresentationFormat>Affichage à l'écran (16:10)</PresentationFormat>
  <Paragraphs>384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ITCOfficinaSans LT Book</vt:lpstr>
      <vt:lpstr>Wingdings</vt:lpstr>
      <vt:lpstr>wide-screen</vt:lpstr>
      <vt:lpstr>Présentation PowerPoint</vt:lpstr>
      <vt:lpstr>OUTLINE</vt:lpstr>
      <vt:lpstr>Reminder 2021 : a very special year with “BDT” due to Covid ! </vt:lpstr>
      <vt:lpstr>2022 : EBS first year with a nominal operation schedule</vt:lpstr>
      <vt:lpstr>2022 : delivery modes : specific progress done in 2022</vt:lpstr>
      <vt:lpstr>2022 : delivery modes : specific progress done in 2022</vt:lpstr>
      <vt:lpstr>2022 : delivery modes : WHAT DO WE PROVIDE ROUTINELY TODAY ?</vt:lpstr>
      <vt:lpstr>2022 : delivery modes : What they look like ?</vt:lpstr>
      <vt:lpstr>2022 : delivery modes : status of refill times</vt:lpstr>
      <vt:lpstr>2022 : delivery modes:  beam distribution</vt:lpstr>
      <vt:lpstr>2022 : Highlights of beam delivery : distribution of failures per week</vt:lpstr>
      <vt:lpstr>2022 : Highlights of beam delivery : the 9 weeks with 0 failure !</vt:lpstr>
      <vt:lpstr>2022 : Highlights of beam delivery : the 9 weeks with 0 failure !</vt:lpstr>
      <vt:lpstr>review of USM week:    the 4 “worst“ weeks!</vt:lpstr>
      <vt:lpstr>2022 : Summary of failures affecting MTBF </vt:lpstr>
      <vt:lpstr>2022 : Summary of failures affecting AVAILABILITY </vt:lpstr>
      <vt:lpstr>2022 : failures affecting AVAILABILITY – compared with 2021</vt:lpstr>
      <vt:lpstr>2022 : DETAILED STATISTICS</vt:lpstr>
      <vt:lpstr>2022 : Highlights of beam delivery</vt:lpstr>
      <vt:lpstr>2022 : OTHERS developments (selected topics …) put into operation</vt:lpstr>
      <vt:lpstr>Control room : continuous shift work organization in 2022</vt:lpstr>
      <vt:lpstr>2022 : shutdown activities</vt:lpstr>
      <vt:lpstr>OPERATION GROUP: side Activities </vt:lpstr>
      <vt:lpstr>OPERATION GROUP: side Activities done by the operators </vt:lpstr>
      <vt:lpstr>OPERATION GROUP Activities </vt:lpstr>
      <vt:lpstr>2022:    2021 priorities reminder</vt:lpstr>
      <vt:lpstr>2023: MAIN priorities</vt:lpstr>
      <vt:lpstr>2022: conclusions</vt:lpstr>
      <vt:lpstr>Special thanks for special efforts !</vt:lpstr>
      <vt:lpstr>Many thanks for your attention !                     Time for questions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Laurent HARDY</cp:lastModifiedBy>
  <cp:revision>984</cp:revision>
  <dcterms:created xsi:type="dcterms:W3CDTF">2014-01-17T08:20:57Z</dcterms:created>
  <dcterms:modified xsi:type="dcterms:W3CDTF">2023-01-23T17:19:23Z</dcterms:modified>
</cp:coreProperties>
</file>