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0" r:id="rId2"/>
    <p:sldId id="1566" r:id="rId3"/>
    <p:sldId id="299" r:id="rId4"/>
    <p:sldId id="1570" r:id="rId5"/>
    <p:sldId id="1554" r:id="rId6"/>
    <p:sldId id="1571" r:id="rId7"/>
    <p:sldId id="1569" r:id="rId8"/>
    <p:sldId id="1574" r:id="rId9"/>
    <p:sldId id="295" r:id="rId10"/>
    <p:sldId id="1573" r:id="rId11"/>
    <p:sldId id="1567" r:id="rId12"/>
    <p:sldId id="1568" r:id="rId13"/>
    <p:sldId id="1572" r:id="rId14"/>
    <p:sldId id="281" r:id="rId15"/>
    <p:sldId id="263" r:id="rId16"/>
  </p:sldIdLst>
  <p:sldSz cx="9144000" cy="5715000" type="screen16x1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CFE"/>
    <a:srgbClr val="132577"/>
    <a:srgbClr val="FFFF66"/>
    <a:srgbClr val="B7B9BA"/>
    <a:srgbClr val="ED7703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2" autoAdjust="0"/>
    <p:restoredTop sz="94660"/>
  </p:normalViewPr>
  <p:slideViewPr>
    <p:cSldViewPr showGuides="1">
      <p:cViewPr varScale="1">
        <p:scale>
          <a:sx n="135" d="100"/>
          <a:sy n="135" d="100"/>
        </p:scale>
        <p:origin x="184" y="216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23/01/2023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19138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2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7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779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ASD Day 2023 – Q. QIN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ASD Day 2023 – Q. QIN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ASD Day 2023 – Q. QIN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fr-FR" altLang="zh-CN"/>
              <a:t>24/01/2023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ASD Day 2023 – Q. QIN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5" Type="http://schemas.openxmlformats.org/officeDocument/2006/relationships/image" Target="../media/image37.jpe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876" y="4225652"/>
            <a:ext cx="4896544" cy="12251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2874722"/>
            <a:ext cx="9144000" cy="171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GB" sz="2800" dirty="0"/>
              <a:t>ASD Matters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>
                <a:solidFill>
                  <a:srgbClr val="C00000"/>
                </a:solidFill>
                <a:latin typeface="+mj-lt"/>
              </a:rPr>
              <a:t>Q. Qin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altLang="zh-CN" sz="2000" b="1" dirty="0">
                <a:solidFill>
                  <a:srgbClr val="C00000"/>
                </a:solidFill>
                <a:latin typeface="+mj-lt"/>
              </a:rPr>
              <a:t>24/01/2023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GB" sz="1200" i="1" kern="0" dirty="0">
              <a:solidFill>
                <a:srgbClr val="132577"/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buSzTx/>
              <a:buFontTx/>
              <a:buNone/>
              <a:tabLst/>
              <a:defRPr/>
            </a:pPr>
            <a:endParaRPr kumimoji="0" lang="en-GB" sz="1500" b="1" i="0" u="none" strike="noStrike" kern="0" cap="none" spc="0" normalizeH="0" baseline="0" noProof="0" dirty="0">
              <a:ln>
                <a:noFill/>
              </a:ln>
              <a:solidFill>
                <a:srgbClr val="132577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26" name="Picture 2" descr="SD Workshop 2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5"/>
            <a:ext cx="96012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savings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dirty="0"/>
              <a:t>HQPS &amp; RF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79th COUNCIL MEETING – 29-30 Nov 2022 - Qing Qin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020" y="3534264"/>
            <a:ext cx="2845827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charset="0"/>
              <a:buChar char="•"/>
              <a:tabLst>
                <a:tab pos="1793875" algn="l"/>
                <a:tab pos="3948113" algn="l"/>
              </a:tabLst>
            </a:pPr>
            <a:r>
              <a:rPr lang="en-US" sz="11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Reduction of total </a:t>
            </a:r>
            <a:r>
              <a:rPr lang="en-US" sz="11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sz="1100" b="1" baseline="-250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acc</a:t>
            </a:r>
            <a:r>
              <a:rPr lang="en-US" sz="11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from </a:t>
            </a:r>
            <a:r>
              <a:rPr lang="en-US" sz="11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6.0 </a:t>
            </a:r>
            <a:r>
              <a:rPr lang="en-US" sz="11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en-US" sz="11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5.5 MV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  <a:tabLst>
                <a:tab pos="1793875" algn="l"/>
                <a:tab pos="3948113" algn="l"/>
              </a:tabLst>
            </a:pPr>
            <a:r>
              <a:rPr lang="en-US" sz="11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Increase AC to RF conversion efficiency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309" y="3298768"/>
            <a:ext cx="6008155" cy="23019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566" y="3009837"/>
            <a:ext cx="144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ECO RF mode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59" y="4095571"/>
            <a:ext cx="2651633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93875" algn="l"/>
                <a:tab pos="3948113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~200 kW AC power saving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@200 mA</a:t>
            </a:r>
          </a:p>
          <a:p>
            <a:pPr marL="182563" indent="-182563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1793875" algn="l"/>
                <a:tab pos="3948113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Same beam lifetime</a:t>
            </a: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for typical ID losses around 0.4 … 0.5 MeV/turn</a:t>
            </a:r>
          </a:p>
          <a:p>
            <a:pPr marL="182563" lvl="3" indent="-182563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1793875" algn="l"/>
                <a:tab pos="3948113" algn="l"/>
              </a:tabLst>
            </a:pPr>
            <a:r>
              <a:rPr lang="en-US" altLang="zh-CN" sz="1200" dirty="0">
                <a:latin typeface="Calibri" charset="0"/>
                <a:ea typeface="Calibri" charset="0"/>
                <a:cs typeface="Calibri" charset="0"/>
              </a:rPr>
              <a:t>With the IDs closed,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save </a:t>
            </a:r>
            <a:r>
              <a:rPr lang="en-US" sz="12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~1100 MWh/y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@ ECO configurations of RF working points.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00816D1-C10A-4FD6-B8BD-75FD51B38B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159" y="675336"/>
            <a:ext cx="2813305" cy="2542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375" y="890795"/>
            <a:ext cx="53662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HQPS: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Switch off HQPS at all the shutdowns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Reduce 2 machines out of 14 in routine operation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conomical HQPS operation could get an electricity</a:t>
            </a:r>
          </a:p>
          <a:p>
            <a:r>
              <a:rPr lang="en-US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saving of</a:t>
            </a:r>
            <a:r>
              <a:rPr lang="en-US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~584 MWh/y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3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</a:t>
            </a:r>
            <a:r>
              <a:rPr lang="en-US" dirty="0"/>
              <a:t> saving of accelerator complex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026" y="4888578"/>
            <a:ext cx="7484774" cy="301982"/>
          </a:xfrm>
          <a:solidFill>
            <a:schemeClr val="bg1"/>
          </a:solidFill>
        </p:spPr>
        <p:txBody>
          <a:bodyPr/>
          <a:lstStyle/>
          <a:p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08/09/22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15/09/22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22/09/22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29/09/22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06/10/22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13/10/22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20/10/22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27/10/22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</a:t>
            </a:r>
            <a:r>
              <a:rPr lang="en-US" altLang="zh-CN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03/11/22</a:t>
            </a:r>
            <a:r>
              <a:rPr lang="zh-CN" altLang="en-US" sz="99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       </a:t>
            </a:r>
            <a:endParaRPr lang="en-GB" sz="99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79th COUNCIL MEETING – 29-30 Nov 2022 - Qing Qin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7C1A1E-4FAB-4EF4-91AE-F03276153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90"/>
          <a:stretch/>
        </p:blipFill>
        <p:spPr>
          <a:xfrm>
            <a:off x="748375" y="886084"/>
            <a:ext cx="7712057" cy="40452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AE48834-3675-41D0-91F5-2056A3B3C419}"/>
              </a:ext>
            </a:extLst>
          </p:cNvPr>
          <p:cNvCxnSpPr>
            <a:cxnSpLocks/>
          </p:cNvCxnSpPr>
          <p:nvPr/>
        </p:nvCxnSpPr>
        <p:spPr>
          <a:xfrm>
            <a:off x="3069056" y="1107706"/>
            <a:ext cx="583265" cy="0"/>
          </a:xfrm>
          <a:prstGeom prst="line">
            <a:avLst/>
          </a:prstGeom>
          <a:ln w="19050">
            <a:solidFill>
              <a:srgbClr val="A3EB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FDFAE87-F021-4824-8341-7754BF1D195A}"/>
              </a:ext>
            </a:extLst>
          </p:cNvPr>
          <p:cNvSpPr txBox="1"/>
          <p:nvPr/>
        </p:nvSpPr>
        <p:spPr>
          <a:xfrm>
            <a:off x="3664700" y="950914"/>
            <a:ext cx="124912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ESRF site power</a:t>
            </a:r>
            <a:endParaRPr lang="en-GB" sz="126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DD38B91-F6BE-445B-B1A8-47D8C8A48BDF}"/>
              </a:ext>
            </a:extLst>
          </p:cNvPr>
          <p:cNvCxnSpPr>
            <a:cxnSpLocks/>
          </p:cNvCxnSpPr>
          <p:nvPr/>
        </p:nvCxnSpPr>
        <p:spPr>
          <a:xfrm>
            <a:off x="3069056" y="1366934"/>
            <a:ext cx="583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9C628CA-E987-4008-986B-44E4B428A43B}"/>
              </a:ext>
            </a:extLst>
          </p:cNvPr>
          <p:cNvCxnSpPr>
            <a:cxnSpLocks/>
          </p:cNvCxnSpPr>
          <p:nvPr/>
        </p:nvCxnSpPr>
        <p:spPr>
          <a:xfrm>
            <a:off x="5479301" y="1107706"/>
            <a:ext cx="583265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75B8436-F44F-4641-A221-201A526E9F82}"/>
              </a:ext>
            </a:extLst>
          </p:cNvPr>
          <p:cNvCxnSpPr>
            <a:cxnSpLocks/>
          </p:cNvCxnSpPr>
          <p:nvPr/>
        </p:nvCxnSpPr>
        <p:spPr>
          <a:xfrm>
            <a:off x="5466922" y="1366934"/>
            <a:ext cx="5832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6B7352D-1B04-4997-B618-4C5EAD371772}"/>
              </a:ext>
            </a:extLst>
          </p:cNvPr>
          <p:cNvSpPr txBox="1"/>
          <p:nvPr/>
        </p:nvSpPr>
        <p:spPr>
          <a:xfrm>
            <a:off x="3664699" y="1220595"/>
            <a:ext cx="168700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Calibri" panose="020F0502020204030204" pitchFamily="34" charset="0"/>
                <a:cs typeface="Calibri" panose="020F0502020204030204" pitchFamily="34" charset="0"/>
              </a:rPr>
              <a:t>EBS accelerator power</a:t>
            </a:r>
            <a:endParaRPr lang="en-GB" sz="126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F691A6-9833-41C5-9EC0-9B577876C8CF}"/>
              </a:ext>
            </a:extLst>
          </p:cNvPr>
          <p:cNvSpPr txBox="1"/>
          <p:nvPr/>
        </p:nvSpPr>
        <p:spPr>
          <a:xfrm>
            <a:off x="6062567" y="950914"/>
            <a:ext cx="200317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Facility &amp; beamlines power</a:t>
            </a:r>
            <a:endParaRPr lang="en-GB" sz="126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F02D67-54E8-4567-B8E7-53F7B510C74C}"/>
              </a:ext>
            </a:extLst>
          </p:cNvPr>
          <p:cNvSpPr txBox="1"/>
          <p:nvPr/>
        </p:nvSpPr>
        <p:spPr>
          <a:xfrm>
            <a:off x="6062566" y="1228958"/>
            <a:ext cx="109671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current</a:t>
            </a:r>
            <a:endParaRPr lang="en-GB" sz="126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77990" y="2403850"/>
            <a:ext cx="74034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77990" y="3311150"/>
            <a:ext cx="74034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EB920A-DD0A-4E28-882C-08B795C13672}"/>
              </a:ext>
            </a:extLst>
          </p:cNvPr>
          <p:cNvSpPr txBox="1"/>
          <p:nvPr/>
        </p:nvSpPr>
        <p:spPr>
          <a:xfrm>
            <a:off x="812049" y="4371845"/>
            <a:ext cx="1311578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0" b="1" dirty="0">
                <a:latin typeface="Calibri" panose="020F0502020204030204" pitchFamily="34" charset="0"/>
                <a:cs typeface="Calibri" panose="020F0502020204030204" pitchFamily="34" charset="0"/>
              </a:rPr>
              <a:t>16-bunch, I=66-75mA</a:t>
            </a:r>
            <a:endParaRPr lang="en-GB" sz="99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725355-3203-473B-9B5C-58981C7FB80D}"/>
              </a:ext>
            </a:extLst>
          </p:cNvPr>
          <p:cNvSpPr txBox="1"/>
          <p:nvPr/>
        </p:nvSpPr>
        <p:spPr>
          <a:xfrm>
            <a:off x="2967409" y="4071067"/>
            <a:ext cx="155042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0" b="1" dirty="0">
                <a:latin typeface="Calibri" panose="020F0502020204030204" pitchFamily="34" charset="0"/>
                <a:cs typeface="Calibri" panose="020F0502020204030204" pitchFamily="34" charset="0"/>
              </a:rPr>
              <a:t>7/8+1, I=191-200mA</a:t>
            </a:r>
            <a:endParaRPr lang="en-GB" sz="126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725355-3203-473B-9B5C-58981C7FB80D}"/>
              </a:ext>
            </a:extLst>
          </p:cNvPr>
          <p:cNvSpPr txBox="1"/>
          <p:nvPr/>
        </p:nvSpPr>
        <p:spPr>
          <a:xfrm>
            <a:off x="7034674" y="4088837"/>
            <a:ext cx="1253869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0" b="1" dirty="0">
                <a:latin typeface="Calibri" panose="020F0502020204030204" pitchFamily="34" charset="0"/>
                <a:cs typeface="Calibri" panose="020F0502020204030204" pitchFamily="34" charset="0"/>
              </a:rPr>
              <a:t>7/8+1, I=191-200mA</a:t>
            </a:r>
            <a:endParaRPr lang="en-GB" sz="99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9692106-CC95-45DE-9D49-5597E952DD86}"/>
              </a:ext>
            </a:extLst>
          </p:cNvPr>
          <p:cNvSpPr txBox="1"/>
          <p:nvPr/>
        </p:nvSpPr>
        <p:spPr>
          <a:xfrm rot="5400000">
            <a:off x="7364707" y="1919136"/>
            <a:ext cx="237751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(kW)</a:t>
            </a:r>
            <a:endParaRPr lang="en-GB" sz="162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AFF425-1894-4934-A717-BD02E05DB07D}"/>
              </a:ext>
            </a:extLst>
          </p:cNvPr>
          <p:cNvSpPr txBox="1"/>
          <p:nvPr/>
        </p:nvSpPr>
        <p:spPr>
          <a:xfrm rot="16200000">
            <a:off x="-264806" y="1645082"/>
            <a:ext cx="182357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2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current (mA)</a:t>
            </a:r>
            <a:endParaRPr lang="en-GB" sz="162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66832" y="1302128"/>
            <a:ext cx="233306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20" dirty="0">
                <a:latin typeface="Calibri" charset="0"/>
                <a:ea typeface="Calibri" charset="0"/>
                <a:cs typeface="Calibri" charset="0"/>
              </a:rPr>
              <a:t>Nominal </a:t>
            </a:r>
            <a:r>
              <a:rPr lang="en-US" sz="1620">
                <a:latin typeface="Calibri" charset="0"/>
                <a:ea typeface="Calibri" charset="0"/>
                <a:cs typeface="Calibri" charset="0"/>
              </a:rPr>
              <a:t>RF configuration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3900" y="1431742"/>
            <a:ext cx="1267142" cy="341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20">
                <a:latin typeface="Calibri" charset="0"/>
                <a:ea typeface="Calibri" charset="0"/>
                <a:cs typeface="Calibri" charset="0"/>
              </a:rPr>
              <a:t>Eco RF mode</a:t>
            </a:r>
            <a:endParaRPr lang="en-US" sz="162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3723" y="3051922"/>
            <a:ext cx="89479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>
                <a:latin typeface="Calibri" charset="0"/>
                <a:ea typeface="Calibri" charset="0"/>
                <a:cs typeface="Calibri" charset="0"/>
              </a:rPr>
              <a:t>~4000kW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3723" y="2144621"/>
            <a:ext cx="89479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>
                <a:latin typeface="Calibri" charset="0"/>
                <a:ea typeface="Calibri" charset="0"/>
                <a:cs typeface="Calibri" charset="0"/>
              </a:rPr>
              <a:t>~6300kW</a:t>
            </a:r>
            <a:endParaRPr lang="en-US" sz="144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877990" y="1755778"/>
            <a:ext cx="740346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73723" y="1496549"/>
            <a:ext cx="894797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40" dirty="0">
                <a:latin typeface="Calibri" charset="0"/>
                <a:ea typeface="Calibri" charset="0"/>
                <a:cs typeface="Calibri" charset="0"/>
              </a:rPr>
              <a:t>~8000kW</a:t>
            </a:r>
          </a:p>
        </p:txBody>
      </p:sp>
    </p:spTree>
    <p:extLst>
      <p:ext uri="{BB962C8B-B14F-4D97-AF65-F5344CB8AC3E}">
        <p14:creationId xmlns:p14="http://schemas.microsoft.com/office/powerpoint/2010/main" val="9103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collaborations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1"/>
            <a:ext cx="8236800" cy="4597519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Eurizon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– beam dynamics,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diagnostics, etc.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ESRF-DESY – TLB magnet, lattice deign,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                            beam commissioning,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ESRF-PSI – fast kicker and injection issue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ESRF-CERN – FCC design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ESRF-LBNL – magnet bench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ESRF-SOLEIL – RF, assembly, etc.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LEAPS </a:t>
            </a:r>
            <a:r>
              <a:rPr lang="en-US" sz="2000">
                <a:latin typeface="Calibri" charset="0"/>
                <a:ea typeface="Calibri" charset="0"/>
                <a:cs typeface="Calibri" charset="0"/>
              </a:rPr>
              <a:t>– </a:t>
            </a:r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photon-diagnostics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MAC </a:t>
            </a:r>
            <a:r>
              <a:rPr lang="en-US" sz="20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members </a:t>
            </a:r>
            <a:r>
              <a:rPr lang="en-US" sz="20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of </a:t>
            </a:r>
            <a:r>
              <a:rPr lang="en-US" sz="200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some</a:t>
            </a:r>
            <a:r>
              <a:rPr lang="en-US" sz="200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labs/machines</a:t>
            </a:r>
            <a:endParaRPr lang="en-US" sz="2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680" y="670138"/>
            <a:ext cx="3221446" cy="2322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680" y="3145532"/>
            <a:ext cx="3217349" cy="21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9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meetings, workshops,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104" y="3499822"/>
            <a:ext cx="4191392" cy="2165990"/>
          </a:xfrm>
          <a:prstGeom prst="rect">
            <a:avLst/>
          </a:prstGeom>
        </p:spPr>
      </p:pic>
      <p:pic>
        <p:nvPicPr>
          <p:cNvPr id="1026" name="Picture 2" descr="https://indico.esrf.fr/event/2/images/90-Photo%20participant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85" y="653985"/>
            <a:ext cx="5703651" cy="27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59" y="653985"/>
            <a:ext cx="3211941" cy="2759890"/>
          </a:xfrm>
          <a:prstGeom prst="rect">
            <a:avLst/>
          </a:prstGeom>
        </p:spPr>
      </p:pic>
      <p:sp>
        <p:nvSpPr>
          <p:cNvPr id="12" name="Footer Placeholder 5"/>
          <p:cNvSpPr txBox="1">
            <a:spLocks/>
          </p:cNvSpPr>
          <p:nvPr/>
        </p:nvSpPr>
        <p:spPr bwMode="gray">
          <a:xfrm>
            <a:off x="-4000184" y="-2248293"/>
            <a:ext cx="3019865" cy="10672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ASD Day 2023 – Q. QIN</a:t>
            </a:r>
            <a:endParaRPr lang="en-US" dirty="0"/>
          </a:p>
        </p:txBody>
      </p:sp>
      <p:pic>
        <p:nvPicPr>
          <p:cNvPr id="13" name="Picture 4" descr="SLS 2022_photo.jpg (ESLS WORKSHOP)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3499822"/>
            <a:ext cx="2411759" cy="217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3499822"/>
            <a:ext cx="2004620" cy="21728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60032" y="3505572"/>
            <a:ext cx="1347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ALBA</a:t>
            </a:r>
            <a:r>
              <a:rPr lang="zh-CN" altLang="en-US" sz="1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1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op. group </a:t>
            </a:r>
          </a:p>
          <a:p>
            <a:r>
              <a:rPr lang="en-US" sz="14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visit ESRF</a:t>
            </a:r>
          </a:p>
        </p:txBody>
      </p:sp>
    </p:spTree>
    <p:extLst>
      <p:ext uri="{BB962C8B-B14F-4D97-AF65-F5344CB8AC3E}">
        <p14:creationId xmlns:p14="http://schemas.microsoft.com/office/powerpoint/2010/main" val="3675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30125-9A99-42F8-BCF2-CCAF48CE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prospects of new year</a:t>
            </a:r>
            <a:r>
              <a:rPr lang="zh-CN" altLang="en-US" dirty="0"/>
              <a:t> </a:t>
            </a:r>
            <a:r>
              <a:rPr lang="en-US" altLang="zh-CN" dirty="0"/>
              <a:t>2023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752951-0A65-4522-A58C-C7BB69D6A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23" y="622801"/>
            <a:ext cx="8551576" cy="495706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EBS accelerator had been running very smoothly in its second year of USM operation. </a:t>
            </a:r>
            <a:r>
              <a:rPr lang="en-US" sz="20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Continue to keep the </a:t>
            </a:r>
            <a:r>
              <a:rPr lang="en-US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operation performance as well as possible.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Challenges ahead to keep ESRF at the frontier of science and innovation require the R&amp;D program of accelerator to improve reliability and stability, increasing brilliance and coherence.</a:t>
            </a:r>
          </a:p>
          <a:p>
            <a:pPr marL="642938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Preventive </a:t>
            </a:r>
            <a:r>
              <a:rPr lang="en-US" sz="17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maintenance, radiation damage treatment</a:t>
            </a:r>
            <a:endParaRPr lang="en-US" sz="17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642938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Reaching all BES design parameters (90 mA@16-bunch, lower emittance @ timing modes)</a:t>
            </a:r>
          </a:p>
          <a:p>
            <a:pPr marL="642938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RF power source &amp; injector upgrade</a:t>
            </a:r>
          </a:p>
          <a:p>
            <a:pPr marL="642938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IDs construction and ID control upgrade</a:t>
            </a:r>
          </a:p>
          <a:p>
            <a:pPr marL="642938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700" baseline="30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harmonic cavities, mini-beta scheme &amp; mini-gap IDs</a:t>
            </a:r>
          </a:p>
          <a:p>
            <a:pPr marL="642938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Studies on higher bunch current, lower emittance (off-momentum </a:t>
            </a:r>
            <a:r>
              <a:rPr lang="en-US" sz="17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lattice, round beam), beam stability, which are requested </a:t>
            </a:r>
            <a:r>
              <a:rPr lang="en-US" sz="17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from </a:t>
            </a:r>
            <a:r>
              <a:rPr lang="en-US" sz="17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beamlines.</a:t>
            </a:r>
            <a:endParaRPr lang="en-US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More communications between machine and beamline people.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117837-F9D8-40AF-AA57-4CDE8C799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15" name="日期占位符 14">
            <a:extLst>
              <a:ext uri="{FF2B5EF4-FFF2-40B4-BE49-F238E27FC236}">
                <a16:creationId xmlns:a16="http://schemas.microsoft.com/office/drawing/2014/main" xmlns="" id="{EA774298-CBCF-4C13-A1A9-FAB83EE6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xmlns="" id="{3030F8CB-CE5D-462C-A893-FCEF4A9180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thanks for your attention 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762" y="677254"/>
            <a:ext cx="8792238" cy="474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46BECE-EA37-4FB5-9ADD-38786D3BB2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B98E0A6-01EC-4AFB-ABFB-919279C3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085BEDD-F0CE-471D-94CF-0D21CA877E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A7F29C5-12EF-46B9-BE84-DF6666A8ABD2}"/>
              </a:ext>
            </a:extLst>
          </p:cNvPr>
          <p:cNvSpPr txBox="1"/>
          <p:nvPr/>
        </p:nvSpPr>
        <p:spPr>
          <a:xfrm>
            <a:off x="1763688" y="2137420"/>
            <a:ext cx="5446319" cy="369332"/>
          </a:xfrm>
          <a:prstGeom prst="rect">
            <a:avLst/>
          </a:prstGeom>
          <a:solidFill>
            <a:srgbClr val="90ECFE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Thanks to all of your contributions to the ASD Day !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current records in USM operation (since 25.08.2020)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6512" y="5109666"/>
            <a:ext cx="6120000" cy="177074"/>
          </a:xfrm>
        </p:spPr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58974"/>
                  </p:ext>
                </p:extLst>
              </p:nvPr>
            </p:nvGraphicFramePr>
            <p:xfrm>
              <a:off x="198001" y="745755"/>
              <a:ext cx="8833543" cy="18404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5">
                      <a:extLst>
                        <a:ext uri="{9D8B030D-6E8A-4147-A177-3AD203B41FA5}">
                          <a16:colId xmlns:a16="http://schemas.microsoft.com/office/drawing/2014/main" xmlns="" val="3086069258"/>
                        </a:ext>
                      </a:extLst>
                    </a:gridCol>
                    <a:gridCol w="984571">
                      <a:extLst>
                        <a:ext uri="{9D8B030D-6E8A-4147-A177-3AD203B41FA5}">
                          <a16:colId xmlns:a16="http://schemas.microsoft.com/office/drawing/2014/main" xmlns="" val="561776649"/>
                        </a:ext>
                      </a:extLst>
                    </a:gridCol>
                    <a:gridCol w="996880">
                      <a:extLst>
                        <a:ext uri="{9D8B030D-6E8A-4147-A177-3AD203B41FA5}">
                          <a16:colId xmlns:a16="http://schemas.microsoft.com/office/drawing/2014/main" xmlns="" val="658668306"/>
                        </a:ext>
                      </a:extLst>
                    </a:gridCol>
                    <a:gridCol w="991287">
                      <a:extLst>
                        <a:ext uri="{9D8B030D-6E8A-4147-A177-3AD203B41FA5}">
                          <a16:colId xmlns:a16="http://schemas.microsoft.com/office/drawing/2014/main" xmlns="" val="3644551491"/>
                        </a:ext>
                      </a:extLst>
                    </a:gridCol>
                    <a:gridCol w="1076312">
                      <a:extLst>
                        <a:ext uri="{9D8B030D-6E8A-4147-A177-3AD203B41FA5}">
                          <a16:colId xmlns:a16="http://schemas.microsoft.com/office/drawing/2014/main" xmlns="" val="654044725"/>
                        </a:ext>
                      </a:extLst>
                    </a:gridCol>
                    <a:gridCol w="1033800">
                      <a:extLst>
                        <a:ext uri="{9D8B030D-6E8A-4147-A177-3AD203B41FA5}">
                          <a16:colId xmlns:a16="http://schemas.microsoft.com/office/drawing/2014/main" xmlns="" val="626824817"/>
                        </a:ext>
                      </a:extLst>
                    </a:gridCol>
                    <a:gridCol w="1040167">
                      <a:extLst>
                        <a:ext uri="{9D8B030D-6E8A-4147-A177-3AD203B41FA5}">
                          <a16:colId xmlns:a16="http://schemas.microsoft.com/office/drawing/2014/main" xmlns="" val="4084812890"/>
                        </a:ext>
                      </a:extLst>
                    </a:gridCol>
                    <a:gridCol w="1093241">
                      <a:extLst>
                        <a:ext uri="{9D8B030D-6E8A-4147-A177-3AD203B41FA5}">
                          <a16:colId xmlns:a16="http://schemas.microsoft.com/office/drawing/2014/main" xmlns="" val="43734468"/>
                        </a:ext>
                      </a:extLst>
                    </a:gridCol>
                  </a:tblGrid>
                  <a:tr h="42768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7/8 + 1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Uniform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32*12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28*12+1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62</a:t>
                          </a:r>
                          <a:r>
                            <a:rPr lang="en-US" altLang="zh-CN" sz="1200" dirty="0"/>
                            <a:t>-</a:t>
                          </a:r>
                          <a:r>
                            <a:rPr lang="en-US" sz="1200" dirty="0"/>
                            <a:t>bunch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16</a:t>
                          </a:r>
                          <a:r>
                            <a:rPr lang="en-US" altLang="zh-CN" sz="1200" dirty="0"/>
                            <a:t>-</a:t>
                          </a:r>
                          <a:r>
                            <a:rPr lang="en-US" sz="1200" dirty="0"/>
                            <a:t>bunch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4-bunch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:a16="http://schemas.microsoft.com/office/drawing/2014/main" xmlns="" val="1229406381"/>
                      </a:ext>
                    </a:extLst>
                  </a:tr>
                  <a:tr h="347676">
                    <a:tc>
                      <a:txBody>
                        <a:bodyPr/>
                        <a:lstStyle/>
                        <a:p>
                          <a:r>
                            <a:rPr lang="en-GB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Delivery</a:t>
                          </a:r>
                          <a:r>
                            <a:rPr lang="en-GB" sz="160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started</a:t>
                          </a:r>
                          <a:endParaRPr lang="en-GB" sz="1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13/09/2022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24/11/2020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24/11/2020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15/11/2022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13/07/2021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/0</a:t>
                          </a: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/202</a:t>
                          </a: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sz="1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05/12/202</a:t>
                          </a: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sz="1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:a16="http://schemas.microsoft.com/office/drawing/2014/main" xmlns="" val="1903867908"/>
                      </a:ext>
                    </a:extLst>
                  </a:tr>
                  <a:tr h="34767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GB" sz="12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(mA)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C00000"/>
                              </a:solidFill>
                            </a:rPr>
                            <a:t>19</a:t>
                          </a:r>
                          <a:r>
                            <a:rPr lang="en-US" altLang="zh-CN" sz="12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en-US" sz="1200" dirty="0">
                              <a:solidFill>
                                <a:srgbClr val="C00000"/>
                              </a:solidFill>
                            </a:rPr>
                            <a:t>+</a:t>
                          </a:r>
                          <a:r>
                            <a:rPr lang="en-US" altLang="zh-CN" sz="1200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200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150 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* </a:t>
                          </a:r>
                          <a:r>
                            <a:rPr lang="en-US" sz="1100" b="0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:r>
                            <a:rPr lang="en-US" sz="1100" b="0" i="1" strike="noStrike" dirty="0">
                              <a:solidFill>
                                <a:srgbClr val="FF0000"/>
                              </a:solidFill>
                            </a:rPr>
                            <a:t>200</a:t>
                          </a:r>
                          <a:r>
                            <a:rPr lang="en-US" sz="1100" b="0" i="1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GB" sz="1100" b="0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rgbClr val="C00000"/>
                              </a:solidFill>
                            </a:rPr>
                            <a:t>192+8</a:t>
                          </a:r>
                          <a:endParaRPr lang="en-US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dk1"/>
                              </a:solidFill>
                            </a:rPr>
                            <a:t>65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* </a:t>
                          </a:r>
                          <a:endParaRPr lang="en-GB" sz="11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>
                              <a:solidFill>
                                <a:schemeClr val="dk1"/>
                              </a:solidFill>
                            </a:rPr>
                            <a:t>75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* </a:t>
                          </a:r>
                          <a:r>
                            <a:rPr lang="en-US" sz="1100" b="0" i="1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:r>
                            <a:rPr lang="en-US" sz="1100" b="0" i="1" strike="noStrike" dirty="0">
                              <a:solidFill>
                                <a:srgbClr val="FF0000"/>
                              </a:solidFill>
                            </a:rPr>
                            <a:t>90</a:t>
                          </a:r>
                          <a:r>
                            <a:rPr lang="en-US" sz="1100" b="0" i="1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GB" sz="11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>
                              <a:solidFill>
                                <a:srgbClr val="C00000"/>
                              </a:solidFill>
                            </a:rPr>
                            <a:t>40</a:t>
                          </a:r>
                          <a:endParaRPr lang="en-US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:a16="http://schemas.microsoft.com/office/drawing/2014/main" xmlns="" val="1751858063"/>
                      </a:ext>
                    </a:extLst>
                  </a:tr>
                  <a:tr h="35154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Lifetime </a:t>
                          </a:r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(hours)</a:t>
                          </a:r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&gt; 22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&gt; 25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&gt; 22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&gt; 23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~ 14 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~ </a:t>
                          </a:r>
                          <a:r>
                            <a:rPr lang="en-US" altLang="zh-CN" sz="1200" dirty="0"/>
                            <a:t>5.5</a:t>
                          </a:r>
                          <a:r>
                            <a:rPr lang="en-US" sz="1200" dirty="0"/>
                            <a:t> 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~ 5 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:a16="http://schemas.microsoft.com/office/drawing/2014/main" xmlns="" val="4090516099"/>
                      </a:ext>
                    </a:extLst>
                  </a:tr>
                  <a:tr h="34767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/>
                            <a:t> (pm) </a:t>
                          </a:r>
                          <a:r>
                            <a:rPr lang="en-GB" sz="1600" dirty="0">
                              <a:solidFill>
                                <a:schemeClr val="accent5"/>
                              </a:solidFill>
                            </a:rPr>
                            <a:t>*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:a16="http://schemas.microsoft.com/office/drawing/2014/main" xmlns="" val="1937152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58974"/>
                  </p:ext>
                </p:extLst>
              </p:nvPr>
            </p:nvGraphicFramePr>
            <p:xfrm>
              <a:off x="198001" y="745755"/>
              <a:ext cx="8833543" cy="184049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728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086069258"/>
                        </a:ext>
                      </a:extLst>
                    </a:gridCol>
                    <a:gridCol w="9845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61776649"/>
                        </a:ext>
                      </a:extLst>
                    </a:gridCol>
                    <a:gridCol w="9968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58668306"/>
                        </a:ext>
                      </a:extLst>
                    </a:gridCol>
                    <a:gridCol w="99128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44551491"/>
                        </a:ext>
                      </a:extLst>
                    </a:gridCol>
                    <a:gridCol w="107631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54044725"/>
                        </a:ext>
                      </a:extLst>
                    </a:gridCol>
                    <a:gridCol w="10338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26824817"/>
                        </a:ext>
                      </a:extLst>
                    </a:gridCol>
                    <a:gridCol w="104016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084812890"/>
                        </a:ext>
                      </a:extLst>
                    </a:gridCol>
                    <a:gridCol w="10932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3734468"/>
                        </a:ext>
                      </a:extLst>
                    </a:gridCol>
                  </a:tblGrid>
                  <a:tr h="427683">
                    <a:tc>
                      <a:txBody>
                        <a:bodyPr/>
                        <a:lstStyle/>
                        <a:p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7/8 + 1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Uniform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32*12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28*12+1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62</a:t>
                          </a:r>
                          <a:r>
                            <a:rPr lang="en-US" altLang="zh-CN" sz="1200" dirty="0"/>
                            <a:t>-</a:t>
                          </a:r>
                          <a:r>
                            <a:rPr lang="en-US" sz="1200" dirty="0"/>
                            <a:t>bunch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16</a:t>
                          </a:r>
                          <a:r>
                            <a:rPr lang="en-US" altLang="zh-CN" sz="1200" dirty="0"/>
                            <a:t>-</a:t>
                          </a:r>
                          <a:r>
                            <a:rPr lang="en-US" sz="1200" dirty="0"/>
                            <a:t>bunch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4-bunch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29406381"/>
                      </a:ext>
                    </a:extLst>
                  </a:tr>
                  <a:tr h="353204">
                    <a:tc>
                      <a:txBody>
                        <a:bodyPr/>
                        <a:lstStyle/>
                        <a:p>
                          <a:r>
                            <a:rPr lang="en-GB" sz="16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Delivery</a:t>
                          </a:r>
                          <a:r>
                            <a:rPr lang="en-GB" sz="1600" i="0" baseline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started</a:t>
                          </a:r>
                          <a:endParaRPr lang="en-GB" sz="1600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13/09/2022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24/11/2020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24/11/2020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15/11/2022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13/07/2021</a:t>
                          </a: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/0</a:t>
                          </a: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/202</a:t>
                          </a: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sz="1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0" i="1" dirty="0">
                              <a:solidFill>
                                <a:schemeClr val="tx1"/>
                              </a:solidFill>
                            </a:rPr>
                            <a:t>05/12/202</a:t>
                          </a:r>
                          <a:r>
                            <a:rPr lang="en-US" altLang="zh-CN" sz="1200" b="0" i="1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sz="12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03867908"/>
                      </a:ext>
                    </a:extLst>
                  </a:tr>
                  <a:tr h="353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363" marR="109363" marT="54682" marB="54682" anchor="ctr">
                        <a:blipFill rotWithShape="0">
                          <a:blip r:embed="rId2"/>
                          <a:stretch>
                            <a:fillRect l="-377" t="-224138" r="-448679" b="-2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C00000"/>
                              </a:solidFill>
                            </a:rPr>
                            <a:t>19</a:t>
                          </a:r>
                          <a:r>
                            <a:rPr lang="en-US" altLang="zh-CN" sz="12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en-US" sz="1200" dirty="0">
                              <a:solidFill>
                                <a:srgbClr val="C00000"/>
                              </a:solidFill>
                            </a:rPr>
                            <a:t>+</a:t>
                          </a:r>
                          <a:r>
                            <a:rPr lang="en-US" altLang="zh-CN" sz="1200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200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150 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* </a:t>
                          </a:r>
                          <a:r>
                            <a:rPr lang="en-US" sz="1100" b="0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:r>
                            <a:rPr lang="en-US" sz="1100" b="0" i="1" strike="noStrike" dirty="0">
                              <a:solidFill>
                                <a:srgbClr val="FF0000"/>
                              </a:solidFill>
                            </a:rPr>
                            <a:t>200</a:t>
                          </a:r>
                          <a:r>
                            <a:rPr lang="en-US" sz="1100" b="0" i="1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GB" sz="1100" b="0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>
                              <a:solidFill>
                                <a:srgbClr val="C00000"/>
                              </a:solidFill>
                            </a:rPr>
                            <a:t>192+8</a:t>
                          </a:r>
                          <a:endParaRPr lang="en-US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b="0" dirty="0">
                              <a:solidFill>
                                <a:schemeClr val="dk1"/>
                              </a:solidFill>
                            </a:rPr>
                            <a:t>65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* </a:t>
                          </a:r>
                          <a:endParaRPr lang="en-GB" sz="11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>
                              <a:solidFill>
                                <a:schemeClr val="dk1"/>
                              </a:solidFill>
                            </a:rPr>
                            <a:t>75</a:t>
                          </a:r>
                          <a:r>
                            <a:rPr lang="en-US" sz="1200" b="1" dirty="0">
                              <a:solidFill>
                                <a:srgbClr val="FF0000"/>
                              </a:solidFill>
                            </a:rPr>
                            <a:t>* </a:t>
                          </a:r>
                          <a:r>
                            <a:rPr lang="en-US" sz="1100" b="0" i="1" dirty="0">
                              <a:solidFill>
                                <a:srgbClr val="FF0000"/>
                              </a:solidFill>
                            </a:rPr>
                            <a:t>(</a:t>
                          </a:r>
                          <a:r>
                            <a:rPr lang="en-US" sz="1100" b="0" i="1" strike="noStrike" dirty="0">
                              <a:solidFill>
                                <a:srgbClr val="FF0000"/>
                              </a:solidFill>
                            </a:rPr>
                            <a:t>90</a:t>
                          </a:r>
                          <a:r>
                            <a:rPr lang="en-US" sz="1100" b="0" i="1" dirty="0">
                              <a:solidFill>
                                <a:srgbClr val="FF0000"/>
                              </a:solidFill>
                            </a:rPr>
                            <a:t>)</a:t>
                          </a:r>
                          <a:endParaRPr lang="en-GB" sz="1100" b="1" i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="0" dirty="0">
                              <a:solidFill>
                                <a:srgbClr val="C00000"/>
                              </a:solidFill>
                            </a:rPr>
                            <a:t>40</a:t>
                          </a:r>
                          <a:endParaRPr lang="en-US" sz="12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751858063"/>
                      </a:ext>
                    </a:extLst>
                  </a:tr>
                  <a:tr h="353204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Lifetime </a:t>
                          </a:r>
                          <a:r>
                            <a:rPr lang="en-US" sz="12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(hours)</a:t>
                          </a:r>
                          <a:endParaRPr lang="en-GB" sz="1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&gt; 22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181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200" dirty="0"/>
                            <a:t>&gt; 25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&gt; 22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&gt; 23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~ 14 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~ </a:t>
                          </a:r>
                          <a:r>
                            <a:rPr lang="en-US" altLang="zh-CN" sz="1200" dirty="0"/>
                            <a:t>5.5</a:t>
                          </a:r>
                          <a:r>
                            <a:rPr lang="en-US" sz="1200" dirty="0"/>
                            <a:t> 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~ 5 </a:t>
                          </a:r>
                          <a:endParaRPr lang="en-GB" sz="1200" dirty="0"/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4090516099"/>
                      </a:ext>
                    </a:extLst>
                  </a:tr>
                  <a:tr h="3532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9363" marR="109363" marT="54682" marB="54682" anchor="ctr">
                        <a:blipFill rotWithShape="0">
                          <a:blip r:embed="rId2"/>
                          <a:stretch>
                            <a:fillRect l="-377" t="-424138" r="-448679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20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r>
                            <a:rPr lang="en-US" sz="120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  <a:endParaRPr lang="en-GB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09363" marR="109363" marT="54682" marB="54682"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9371521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180107" y="2665549"/>
            <a:ext cx="87838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>
              <a:defRPr/>
            </a:pPr>
            <a:r>
              <a:rPr lang="en-US" i="1" dirty="0">
                <a:solidFill>
                  <a:srgbClr val="FF0000"/>
                </a:solidFill>
                <a:latin typeface="Arial"/>
              </a:rPr>
              <a:t>* </a:t>
            </a:r>
            <a:r>
              <a:rPr lang="en-US" sz="1200" i="1" dirty="0">
                <a:solidFill>
                  <a:srgbClr val="FF0000"/>
                </a:solidFill>
                <a:latin typeface="Arial"/>
              </a:rPr>
              <a:t>Intensity limitation for timing modes due to mechanical weakness of the kicker ceramic chambers</a:t>
            </a:r>
          </a:p>
          <a:p>
            <a:pPr defTabSz="1097280">
              <a:defRPr/>
            </a:pPr>
            <a:r>
              <a:rPr lang="en-US" sz="1600" i="1" dirty="0">
                <a:solidFill>
                  <a:srgbClr val="51A026"/>
                </a:solidFill>
                <a:latin typeface="Arial"/>
              </a:rPr>
              <a:t>* </a:t>
            </a:r>
            <a:r>
              <a:rPr lang="en-US" sz="1200" i="1" dirty="0">
                <a:solidFill>
                  <a:srgbClr val="51A026"/>
                </a:solidFill>
                <a:latin typeface="Arial"/>
              </a:rPr>
              <a:t>Vertical emittance could be intentionally increased from 1 to 10 pm, and 20 pm or bigger for an operational lifetime</a:t>
            </a:r>
            <a:r>
              <a:rPr lang="en-US" sz="1200" i="1" dirty="0">
                <a:solidFill>
                  <a:srgbClr val="132577">
                    <a:lumMod val="60000"/>
                    <a:lumOff val="40000"/>
                  </a:srgbClr>
                </a:solidFill>
                <a:latin typeface="Arial"/>
              </a:rPr>
              <a:t>		</a:t>
            </a:r>
            <a:endParaRPr lang="en-GB" i="1" dirty="0">
              <a:solidFill>
                <a:srgbClr val="132577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436" y="3217540"/>
            <a:ext cx="744415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New records of beam current during user operation achieved in 2022: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3622014"/>
            <a:ext cx="2088232" cy="196578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27784" y="5400600"/>
            <a:ext cx="1209734" cy="265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5AC528-7E1C-4F24-8D2F-E02928D620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13"/>
          <a:stretch/>
        </p:blipFill>
        <p:spPr>
          <a:xfrm>
            <a:off x="4837381" y="3617650"/>
            <a:ext cx="1894859" cy="197015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909389" y="5386478"/>
            <a:ext cx="1237835" cy="300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21" y="3636571"/>
            <a:ext cx="1936423" cy="20537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954" y="3622892"/>
            <a:ext cx="1798510" cy="1956974"/>
          </a:xfrm>
          <a:prstGeom prst="rect">
            <a:avLst/>
          </a:prstGeom>
          <a:ln w="38100">
            <a:noFill/>
          </a:ln>
        </p:spPr>
      </p:pic>
      <p:sp>
        <p:nvSpPr>
          <p:cNvPr id="16" name="Oval 15"/>
          <p:cNvSpPr/>
          <p:nvPr/>
        </p:nvSpPr>
        <p:spPr>
          <a:xfrm>
            <a:off x="181729" y="3721596"/>
            <a:ext cx="1293927" cy="4490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Oval 16"/>
          <p:cNvSpPr/>
          <p:nvPr/>
        </p:nvSpPr>
        <p:spPr>
          <a:xfrm>
            <a:off x="4693365" y="3793604"/>
            <a:ext cx="1260140" cy="476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Oval 17"/>
          <p:cNvSpPr/>
          <p:nvPr/>
        </p:nvSpPr>
        <p:spPr>
          <a:xfrm>
            <a:off x="6821846" y="3793604"/>
            <a:ext cx="1260140" cy="4403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12840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remarkable achievement in EBS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865" y="805272"/>
            <a:ext cx="8236800" cy="433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8" name="Rectangle 7"/>
          <p:cNvSpPr/>
          <p:nvPr/>
        </p:nvSpPr>
        <p:spPr>
          <a:xfrm>
            <a:off x="2265533" y="688926"/>
            <a:ext cx="6769132" cy="20269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lvl="0">
              <a:lnSpc>
                <a:spcPct val="150000"/>
              </a:lnSpc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Machine Statistics </a:t>
            </a:r>
            <a:r>
              <a:rPr lang="en-US" sz="2400" b="1" kern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of USM operation in 2022,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1</a:t>
            </a:r>
            <a:r>
              <a:rPr kumimoji="0" lang="en-US" sz="2400" b="1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year with full operation schedule since 25/08/2020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• </a:t>
            </a:r>
            <a:r>
              <a:rPr lang="en-US" sz="2000" b="1" kern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5438.5 </a:t>
            </a:r>
            <a:r>
              <a:rPr lang="en-US" sz="2000" b="1" kern="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hrs</a:t>
            </a:r>
            <a:r>
              <a:rPr lang="en-US" sz="2000" b="1" kern="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of beam delivered in 2022 out of 5490 scheduled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Overall availability in 2022: 99.06 %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3" y="1209740"/>
            <a:ext cx="2225576" cy="40096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2" y="688926"/>
            <a:ext cx="2227407" cy="561236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43381B2-88CD-4B9C-862C-39D409B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F7EA5CC-918F-4939-9B0A-7259BF018B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43040"/>
              </p:ext>
            </p:extLst>
          </p:nvPr>
        </p:nvGraphicFramePr>
        <p:xfrm>
          <a:off x="2277488" y="2797944"/>
          <a:ext cx="6757178" cy="243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0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1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2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0543">
                <a:tc>
                  <a:txBody>
                    <a:bodyPr/>
                    <a:lstStyle/>
                    <a:p>
                      <a:pPr marL="0" algn="l" defTabSz="914363" rtl="0" eaLnBrk="1" latinLnBrk="0" hangingPunct="1"/>
                      <a:endParaRPr lang="en-US" sz="18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97624" marR="97624" marT="48811" marB="48811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643"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Availability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(%)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98.47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96.08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96.35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99.06</a:t>
                      </a:r>
                    </a:p>
                  </a:txBody>
                  <a:tcPr marL="97624" marR="97624" marT="48811" marB="48811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9960"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Time Between Failures (</a:t>
                      </a:r>
                      <a:r>
                        <a:rPr lang="en-US" sz="1800" noProof="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8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104.30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46.00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66.4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88.5</a:t>
                      </a:r>
                    </a:p>
                  </a:txBody>
                  <a:tcPr marL="97624" marR="97624" marT="48811" marB="48811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674"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duration of a</a:t>
                      </a:r>
                      <a:r>
                        <a:rPr lang="en-US" sz="1800" baseline="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failure (</a:t>
                      </a:r>
                      <a:r>
                        <a:rPr lang="en-US" sz="1800" baseline="0" noProof="0" dirty="0" err="1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hrs</a:t>
                      </a:r>
                      <a:r>
                        <a:rPr lang="en-US" sz="1800" baseline="0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800" noProof="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1.60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1.80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2.42</a:t>
                      </a:r>
                    </a:p>
                  </a:txBody>
                  <a:tcPr marL="97624" marR="97624" marT="48811" marB="488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 </a:t>
                      </a:r>
                    </a:p>
                  </a:txBody>
                  <a:tcPr marL="97624" marR="97624" marT="48811" marB="48811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4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987055"/>
            <a:ext cx="4369877" cy="2606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441" y="2987055"/>
            <a:ext cx="4396657" cy="2606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ED9BDD-9EA5-4DF0-AAF1-55F8CDE0A2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01" y="126000"/>
            <a:ext cx="4392488" cy="2826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F2B9C69-8815-474A-9976-8EA409A0A5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319" y="116452"/>
            <a:ext cx="4423779" cy="28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Preventive maintenance In progress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650" y="4081636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Hot Swap architecture</a:t>
            </a:r>
            <a:endParaRPr lang="en-GB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61356"/>
            <a:ext cx="1815939" cy="2458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313" y="658351"/>
            <a:ext cx="179213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Implement hot-</a:t>
            </a:r>
            <a:r>
              <a:rPr lang="zh-CN" altLang="en-US" sz="16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swap system for power supplies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CFB721F4-FA0D-435D-BCBF-5764B7CF901B}"/>
              </a:ext>
            </a:extLst>
          </p:cNvPr>
          <p:cNvGrpSpPr/>
          <p:nvPr/>
        </p:nvGrpSpPr>
        <p:grpSpPr>
          <a:xfrm>
            <a:off x="1956872" y="625252"/>
            <a:ext cx="6071512" cy="3441516"/>
            <a:chOff x="1956872" y="625252"/>
            <a:chExt cx="6935608" cy="459974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964512" y="1617612"/>
              <a:ext cx="4536504" cy="255178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738" b="-112"/>
            <a:stretch/>
          </p:blipFill>
          <p:spPr>
            <a:xfrm rot="5400000">
              <a:off x="3871138" y="2060126"/>
              <a:ext cx="4259204" cy="175103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0272" y="3283340"/>
              <a:ext cx="1872208" cy="171737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20272" y="849274"/>
              <a:ext cx="1872208" cy="180717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613056" y="1273324"/>
              <a:ext cx="524308" cy="3085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HSM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3" idx="1"/>
            </p:cNvCxnSpPr>
            <p:nvPr/>
          </p:nvCxnSpPr>
          <p:spPr>
            <a:xfrm flipH="1" flipV="1">
              <a:off x="3109001" y="1417341"/>
              <a:ext cx="504055" cy="10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50" idx="1"/>
            </p:cNvCxnSpPr>
            <p:nvPr/>
          </p:nvCxnSpPr>
          <p:spPr>
            <a:xfrm flipH="1" flipV="1">
              <a:off x="3109001" y="1550325"/>
              <a:ext cx="481163" cy="4853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ight Brace 41"/>
            <p:cNvSpPr/>
            <p:nvPr/>
          </p:nvSpPr>
          <p:spPr>
            <a:xfrm>
              <a:off x="3119126" y="2005909"/>
              <a:ext cx="493930" cy="2458326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67112" y="2993094"/>
              <a:ext cx="941544" cy="555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/>
                  </a:solidFill>
                </a:rPr>
                <a:t>STATUM racks (PS)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973096" y="2569468"/>
              <a:ext cx="172819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3829080" y="2497460"/>
              <a:ext cx="158990" cy="15899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5557272" y="2715454"/>
              <a:ext cx="432048" cy="7393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5670910" y="2264766"/>
              <a:ext cx="318410" cy="17368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V="1">
              <a:off x="5557272" y="1709067"/>
              <a:ext cx="360040" cy="7293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805632" y="2438456"/>
              <a:ext cx="886988" cy="3290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 err="1">
                  <a:solidFill>
                    <a:schemeClr val="tx1"/>
                  </a:solidFill>
                </a:rPr>
                <a:t>Mosplates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590164" y="1747763"/>
              <a:ext cx="886988" cy="5759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 err="1">
                  <a:solidFill>
                    <a:schemeClr val="tx1"/>
                  </a:solidFill>
                </a:rPr>
                <a:t>Mosplate</a:t>
              </a:r>
              <a:r>
                <a:rPr lang="en-US" sz="1050" dirty="0">
                  <a:solidFill>
                    <a:schemeClr val="tx1"/>
                  </a:solidFill>
                </a:rPr>
                <a:t> manager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6573696" y="3454759"/>
              <a:ext cx="446576" cy="171358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olid"/>
              <a:tailEnd type="triangle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6623144" y="1752406"/>
              <a:ext cx="504056" cy="245842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olid"/>
              <a:tailEnd type="triangle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6">
              <a:extLst>
                <a:ext uri="{FF2B5EF4-FFF2-40B4-BE49-F238E27FC236}">
                  <a16:creationId xmlns:a16="http://schemas.microsoft.com/office/drawing/2014/main" xmlns="" id="{D3528529-404A-410D-B8A3-4317EA526050}"/>
                </a:ext>
              </a:extLst>
            </p:cNvPr>
            <p:cNvSpPr txBox="1"/>
            <p:nvPr/>
          </p:nvSpPr>
          <p:spPr>
            <a:xfrm>
              <a:off x="2123728" y="4443417"/>
              <a:ext cx="6624736" cy="781579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GB" sz="1600" b="1" u="sng" dirty="0">
                  <a:solidFill>
                    <a:srgbClr val="132577"/>
                  </a:solidFill>
                </a:rPr>
                <a:t>2022</a:t>
              </a:r>
              <a:r>
                <a:rPr lang="en-GB" sz="1600" dirty="0"/>
                <a:t> : Make the system robust enough to be deployed without negative impact on the operation of the accelerator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434BFA8-F0C6-43F4-894F-CD3715EF9A67}"/>
              </a:ext>
            </a:extLst>
          </p:cNvPr>
          <p:cNvSpPr/>
          <p:nvPr/>
        </p:nvSpPr>
        <p:spPr>
          <a:xfrm>
            <a:off x="323528" y="445445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MOSplates</a:t>
            </a:r>
            <a:r>
              <a:rPr lang="en-US" altLang="zh-CN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for all the </a:t>
            </a:r>
            <a:r>
              <a:rPr lang="en-US" altLang="zh-CN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sextupoles</a:t>
            </a:r>
            <a:r>
              <a:rPr lang="en-US" altLang="zh-CN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’ power supplies – to be covered by </a:t>
            </a:r>
            <a:r>
              <a:rPr lang="en-US" altLang="zh-CN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HotSwap</a:t>
            </a:r>
            <a:r>
              <a:rPr lang="en-US" altLang="zh-CN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Sys.</a:t>
            </a:r>
          </a:p>
          <a:p>
            <a:r>
              <a:rPr lang="en-US" altLang="zh-CN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-- it will be hopefully done in mid-2023.</a:t>
            </a:r>
          </a:p>
          <a:p>
            <a:r>
              <a:rPr lang="en-US" altLang="zh-CN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     -- less beam loss due to </a:t>
            </a:r>
            <a:r>
              <a:rPr lang="en-US" altLang="zh-CN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sextupole</a:t>
            </a:r>
            <a:r>
              <a:rPr lang="en-US" altLang="zh-CN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PS failures is foreseen.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526FD91-4BA3-4A13-B273-4557032D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212052E-4B81-473B-A9CF-44ED297D0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ASD Day 2023 – Q. QIN</a:t>
            </a:r>
          </a:p>
        </p:txBody>
      </p:sp>
      <p:sp>
        <p:nvSpPr>
          <p:cNvPr id="10" name="TextBox 9"/>
          <p:cNvSpPr txBox="1"/>
          <p:nvPr/>
        </p:nvSpPr>
        <p:spPr>
          <a:xfrm rot="19167765">
            <a:off x="4237522" y="1574507"/>
            <a:ext cx="47089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Presentation in ASD Day 2022 !</a:t>
            </a:r>
          </a:p>
        </p:txBody>
      </p:sp>
      <p:sp>
        <p:nvSpPr>
          <p:cNvPr id="11" name="Oval 10"/>
          <p:cNvSpPr/>
          <p:nvPr/>
        </p:nvSpPr>
        <p:spPr>
          <a:xfrm>
            <a:off x="3186087" y="4585692"/>
            <a:ext cx="1652863" cy="7200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Hotswap</a:t>
            </a:r>
            <a:r>
              <a:rPr lang="en-US" dirty="0"/>
              <a:t> system starts operation in USM from 17/01/2023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ASD Day 2023 – Q. QIN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4BA4BF-F62E-4F82-B917-D0775030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52" y="850151"/>
            <a:ext cx="7386215" cy="452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488" y="2913980"/>
            <a:ext cx="7239000" cy="246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medium- and long-term scientific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567"/>
          <a:stretch/>
        </p:blipFill>
        <p:spPr bwMode="auto">
          <a:xfrm>
            <a:off x="323528" y="720614"/>
            <a:ext cx="8533010" cy="20648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5488" y="3295506"/>
            <a:ext cx="2630488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Kicker ceramic chamber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6" y="4554327"/>
            <a:ext cx="1691680" cy="1111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29508"/>
            <a:ext cx="1182976" cy="15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</a:t>
            </a:r>
            <a:r>
              <a:rPr lang="zh-CN" altLang="en-US" dirty="0"/>
              <a:t> </a:t>
            </a:r>
            <a:r>
              <a:rPr lang="en-US" altLang="zh-CN" dirty="0"/>
              <a:t>improvement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A3F1C0-29E5-4527-9D8B-B3AD23180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4" y="822907"/>
            <a:ext cx="8765686" cy="12401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17840C1-97AA-4488-99F6-CE4C9596A2B1}"/>
              </a:ext>
            </a:extLst>
          </p:cNvPr>
          <p:cNvSpPr/>
          <p:nvPr/>
        </p:nvSpPr>
        <p:spPr>
          <a:xfrm>
            <a:off x="179512" y="3145532"/>
            <a:ext cx="1396528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TL2 shift</a:t>
            </a:r>
            <a:endParaRPr lang="en-GB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B9524B33-DADC-42E4-8026-8C375BA91A7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576040" y="2641476"/>
            <a:ext cx="1051744" cy="864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xmlns="" id="{EDF8F7A7-78D7-40BA-863A-8AF97F87F5E8}"/>
              </a:ext>
            </a:extLst>
          </p:cNvPr>
          <p:cNvCxnSpPr>
            <a:stCxn id="9" idx="3"/>
          </p:cNvCxnSpPr>
          <p:nvPr/>
        </p:nvCxnSpPr>
        <p:spPr>
          <a:xfrm>
            <a:off x="1576040" y="3505572"/>
            <a:ext cx="1051744" cy="100811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BE39454-9EB6-424A-B85A-BBCDEA04018A}"/>
              </a:ext>
            </a:extLst>
          </p:cNvPr>
          <p:cNvSpPr/>
          <p:nvPr/>
        </p:nvSpPr>
        <p:spPr>
          <a:xfrm>
            <a:off x="2627784" y="2353444"/>
            <a:ext cx="3888432" cy="573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Non-linear Kicker scheme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3949D4E-0783-4946-BF4F-9692C225415F}"/>
              </a:ext>
            </a:extLst>
          </p:cNvPr>
          <p:cNvSpPr/>
          <p:nvPr/>
        </p:nvSpPr>
        <p:spPr>
          <a:xfrm>
            <a:off x="2627784" y="4227966"/>
            <a:ext cx="3888432" cy="573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Strip-line kicker scheme</a:t>
            </a: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CB62B27-23EC-4ECA-8306-1D281A6A041E}"/>
              </a:ext>
            </a:extLst>
          </p:cNvPr>
          <p:cNvSpPr/>
          <p:nvPr/>
        </p:nvSpPr>
        <p:spPr>
          <a:xfrm>
            <a:off x="6876256" y="3145532"/>
            <a:ext cx="1800200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Transparent &amp; high efficient injection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319ECD91-0062-4ACE-8604-B0B4C18F468E}"/>
              </a:ext>
            </a:extLst>
          </p:cNvPr>
          <p:cNvCxnSpPr>
            <a:stCxn id="16" idx="3"/>
            <a:endCxn id="18" idx="0"/>
          </p:cNvCxnSpPr>
          <p:nvPr/>
        </p:nvCxnSpPr>
        <p:spPr>
          <a:xfrm>
            <a:off x="6516216" y="2640319"/>
            <a:ext cx="1260140" cy="505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371D9D9-2748-4D6C-AD65-3EE96E8C8F32}"/>
              </a:ext>
            </a:extLst>
          </p:cNvPr>
          <p:cNvCxnSpPr>
            <a:stCxn id="17" idx="3"/>
            <a:endCxn id="18" idx="2"/>
          </p:cNvCxnSpPr>
          <p:nvPr/>
        </p:nvCxnSpPr>
        <p:spPr>
          <a:xfrm flipV="1">
            <a:off x="6516216" y="4009628"/>
            <a:ext cx="1260140" cy="505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mini-𝜷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00" y="805272"/>
            <a:ext cx="8236800" cy="4597593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Preparative work of hardware at Cell31 done during the shutdowns in 2021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4 quads were successfully installed in the winter shutdown 2022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Commissioning for the test of mini-𝜷 will be carried on mid of this year.</a:t>
            </a:r>
          </a:p>
          <a:p>
            <a:pPr marL="285750" indent="-285750">
              <a:buFont typeface="Arial" charset="0"/>
              <a:buChar char="•"/>
            </a:pPr>
            <a:endParaRPr lang="en-US" b="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="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More “mini-𝜷” beamlines will be constructed on requests by the </a:t>
            </a:r>
            <a:r>
              <a:rPr lang="en-US" b="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ExpDiv</a:t>
            </a: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Lower gap of ID</a:t>
            </a:r>
            <a:r>
              <a:rPr lang="en-US" altLang="zh-CN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at the mini-</a:t>
            </a:r>
            <a:r>
              <a:rPr lang="en-US" altLang="zh-CN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𝜷</a:t>
            </a:r>
            <a:r>
              <a:rPr lang="en-US" b="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section will benefit to the brightness of </a:t>
            </a:r>
            <a:r>
              <a:rPr lang="en-US" b="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X-ray.</a:t>
            </a:r>
            <a:endParaRPr lang="en-US" b="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34" y="2065412"/>
            <a:ext cx="2880320" cy="2160240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6B9645A-6E56-459C-9840-175145B28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zh-CN" noProof="0"/>
              <a:t>24/01/2023</a:t>
            </a:r>
            <a:endParaRPr lang="en-US" noProof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xmlns="" id="{CF5E4B43-CA8D-4CD6-8F53-146D0745A5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ASD Day 2023 – Q. QIN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592" y="2065411"/>
            <a:ext cx="2945904" cy="2160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065412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27285</TotalTime>
  <Words>933</Words>
  <Application>Microsoft Macintosh PowerPoint</Application>
  <PresentationFormat>On-screen Show (16:10)</PresentationFormat>
  <Paragraphs>199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Cambria Math</vt:lpstr>
      <vt:lpstr>ITCOfficinaSans LT Book</vt:lpstr>
      <vt:lpstr>Wingdings</vt:lpstr>
      <vt:lpstr>Arial</vt:lpstr>
      <vt:lpstr>wide-screen</vt:lpstr>
      <vt:lpstr>PowerPoint Presentation</vt:lpstr>
      <vt:lpstr>Beam current records in USM operation (since 25.08.2020)</vt:lpstr>
      <vt:lpstr>A remarkable achievement in EBS operation</vt:lpstr>
      <vt:lpstr>PowerPoint Presentation</vt:lpstr>
      <vt:lpstr>Preventive maintenance In progress</vt:lpstr>
      <vt:lpstr>Hotswap system starts operation in USM from 17/01/2023</vt:lpstr>
      <vt:lpstr>medium- and long-term scientific programs</vt:lpstr>
      <vt:lpstr>Injection improvement</vt:lpstr>
      <vt:lpstr>mini-𝜷</vt:lpstr>
      <vt:lpstr>energy savings from HQPS &amp; RF </vt:lpstr>
      <vt:lpstr>energy saving of accelerator complex</vt:lpstr>
      <vt:lpstr>International collaborations</vt:lpstr>
      <vt:lpstr>meetings, workshops, visits</vt:lpstr>
      <vt:lpstr>prospects of new year 2023</vt:lpstr>
      <vt:lpstr>Many thanks for your attention !</vt:lpstr>
    </vt:vector>
  </TitlesOfParts>
  <Company>ESRF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Microsoft Office User</cp:lastModifiedBy>
  <cp:revision>536</cp:revision>
  <dcterms:created xsi:type="dcterms:W3CDTF">2014-01-17T08:20:57Z</dcterms:created>
  <dcterms:modified xsi:type="dcterms:W3CDTF">2023-01-23T22:24:41Z</dcterms:modified>
</cp:coreProperties>
</file>