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0" r:id="rId2"/>
    <p:sldId id="287" r:id="rId3"/>
    <p:sldId id="283" r:id="rId4"/>
    <p:sldId id="281" r:id="rId5"/>
    <p:sldId id="266" r:id="rId6"/>
    <p:sldId id="285" r:id="rId7"/>
    <p:sldId id="267" r:id="rId8"/>
    <p:sldId id="286" r:id="rId9"/>
    <p:sldId id="268" r:id="rId10"/>
    <p:sldId id="284" r:id="rId11"/>
    <p:sldId id="297" r:id="rId12"/>
    <p:sldId id="291" r:id="rId13"/>
    <p:sldId id="292" r:id="rId14"/>
    <p:sldId id="298" r:id="rId15"/>
    <p:sldId id="299" r:id="rId16"/>
    <p:sldId id="300" r:id="rId17"/>
    <p:sldId id="269" r:id="rId18"/>
    <p:sldId id="293" r:id="rId19"/>
    <p:sldId id="263" r:id="rId20"/>
  </p:sldIdLst>
  <p:sldSz cx="9144000" cy="5715000" type="screen16x10"/>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orient="horz" pos="288">
          <p15:clr>
            <a:srgbClr val="A4A3A4"/>
          </p15:clr>
        </p15:guide>
        <p15:guide id="3" orient="horz" pos="3312">
          <p15:clr>
            <a:srgbClr val="A4A3A4"/>
          </p15:clr>
        </p15:guide>
        <p15:guide id="4" orient="horz" pos="855">
          <p15:clr>
            <a:srgbClr val="A4A3A4"/>
          </p15:clr>
        </p15:guide>
        <p15:guide id="5" pos="2880">
          <p15:clr>
            <a:srgbClr val="A4A3A4"/>
          </p15:clr>
        </p15:guide>
        <p15:guide id="6" pos="521">
          <p15:clr>
            <a:srgbClr val="A4A3A4"/>
          </p15:clr>
        </p15:guide>
        <p15:guide id="7" pos="5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9BA"/>
    <a:srgbClr val="ED7703"/>
    <a:srgbClr val="132577"/>
    <a:srgbClr val="4E5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94660"/>
  </p:normalViewPr>
  <p:slideViewPr>
    <p:cSldViewPr showGuides="1">
      <p:cViewPr varScale="1">
        <p:scale>
          <a:sx n="112" d="100"/>
          <a:sy n="112" d="100"/>
        </p:scale>
        <p:origin x="1146" y="96"/>
      </p:cViewPr>
      <p:guideLst>
        <p:guide orient="horz" pos="1800"/>
        <p:guide orient="horz" pos="288"/>
        <p:guide orient="horz" pos="3312"/>
        <p:guide orient="horz" pos="855"/>
        <p:guide pos="2880"/>
        <p:guide pos="521"/>
        <p:guide pos="523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680E798-53FF-4C51-A981-953463752515}" type="datetimeFigureOut">
              <a:rPr lang="fr-FR" smtClean="0"/>
              <a:pPr/>
              <a:t>20/01/2023</a:t>
            </a:fld>
            <a:endParaRPr lang="fr-FR"/>
          </a:p>
        </p:txBody>
      </p:sp>
      <p:sp>
        <p:nvSpPr>
          <p:cNvPr id="4" name="Espace réservé de l'image des diapositives 3"/>
          <p:cNvSpPr>
            <a:spLocks noGrp="1" noRot="1" noChangeAspect="1"/>
          </p:cNvSpPr>
          <p:nvPr>
            <p:ph type="sldImg" idx="2"/>
          </p:nvPr>
        </p:nvSpPr>
        <p:spPr>
          <a:xfrm>
            <a:off x="419100" y="744538"/>
            <a:ext cx="59563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p:spTree>
      <p:nvGrpSpPr>
        <p:cNvPr id="1" name=""/>
        <p:cNvGrpSpPr/>
        <p:nvPr/>
      </p:nvGrpSpPr>
      <p:grpSpPr>
        <a:xfrm>
          <a:off x="0" y="0"/>
          <a:ext cx="0" cy="0"/>
          <a:chOff x="0" y="0"/>
          <a:chExt cx="0" cy="0"/>
        </a:xfrm>
      </p:grpSpPr>
      <p:sp>
        <p:nvSpPr>
          <p:cNvPr id="2" name="Titre 1"/>
          <p:cNvSpPr>
            <a:spLocks noGrp="1"/>
          </p:cNvSpPr>
          <p:nvPr>
            <p:ph type="ctrTitle" hasCustomPrompt="1"/>
          </p:nvPr>
        </p:nvSpPr>
        <p:spPr bwMode="gray">
          <a:xfrm>
            <a:off x="827089" y="1"/>
            <a:ext cx="7489825" cy="457729"/>
          </a:xfrm>
          <a:noFill/>
        </p:spPr>
        <p:txBody>
          <a:bodyPr anchor="b" anchorCtr="0"/>
          <a:lstStyle>
            <a:lvl1pPr>
              <a:defRPr sz="1200">
                <a:solidFill>
                  <a:schemeClr val="bg1"/>
                </a:solidFill>
              </a:defRPr>
            </a:lvl1pPr>
          </a:lstStyle>
          <a:p>
            <a:r>
              <a:rPr lang="en-US" noProof="0" dirty="0"/>
              <a:t>Click to edit Master title style</a:t>
            </a:r>
          </a:p>
        </p:txBody>
      </p:sp>
      <p:sp>
        <p:nvSpPr>
          <p:cNvPr id="3" name="Sous-titre 2"/>
          <p:cNvSpPr>
            <a:spLocks noGrp="1"/>
          </p:cNvSpPr>
          <p:nvPr>
            <p:ph type="subTitle" idx="1" hasCustomPrompt="1"/>
          </p:nvPr>
        </p:nvSpPr>
        <p:spPr bwMode="gray">
          <a:xfrm>
            <a:off x="827088" y="457729"/>
            <a:ext cx="7489825" cy="479558"/>
          </a:xfrm>
        </p:spPr>
        <p:txBody>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12" name="Espace réservé de la date 11"/>
          <p:cNvSpPr>
            <a:spLocks noGrp="1"/>
          </p:cNvSpPr>
          <p:nvPr>
            <p:ph type="dt" sz="half" idx="10"/>
          </p:nvPr>
        </p:nvSpPr>
        <p:spPr/>
        <p:txBody>
          <a:bodyPr/>
          <a:lstStyle/>
          <a:p>
            <a:r>
              <a:rPr lang="en-US" noProof="0"/>
              <a:t>26/07/2013</a:t>
            </a:r>
          </a:p>
        </p:txBody>
      </p:sp>
      <p:sp>
        <p:nvSpPr>
          <p:cNvPr id="13" name="Espace réservé du numéro de diapositive 12"/>
          <p:cNvSpPr>
            <a:spLocks noGrp="1"/>
          </p:cNvSpPr>
          <p:nvPr>
            <p:ph type="sldNum" sz="quarter" idx="11"/>
          </p:nvPr>
        </p:nvSpPr>
        <p:spPr/>
        <p:txBody>
          <a:bodyPr/>
          <a:lstStyle>
            <a:lvl1pPr>
              <a:defRPr>
                <a:solidFill>
                  <a:schemeClr val="bg1"/>
                </a:solidFill>
              </a:defRPr>
            </a:lvl1pPr>
          </a:lstStyle>
          <a:p>
            <a:r>
              <a:rPr lang="en-US" noProof="0"/>
              <a:t>Page </a:t>
            </a:r>
            <a:fld id="{733122C9-A0B9-462F-8757-0847AD287B63}" type="slidenum">
              <a:rPr lang="en-US" noProof="0" smtClean="0"/>
              <a:pPr/>
              <a:t>‹#›</a:t>
            </a:fld>
            <a:endParaRPr lang="en-US" noProof="0"/>
          </a:p>
        </p:txBody>
      </p:sp>
      <p:sp>
        <p:nvSpPr>
          <p:cNvPr id="14" name="Espace réservé du pied de page 13"/>
          <p:cNvSpPr>
            <a:spLocks noGrp="1"/>
          </p:cNvSpPr>
          <p:nvPr>
            <p:ph type="ftr" sz="quarter" idx="12"/>
          </p:nvPr>
        </p:nvSpPr>
        <p:spPr/>
        <p:txBody>
          <a:bodyPr/>
          <a:lstStyle>
            <a:lvl1pPr>
              <a:defRPr>
                <a:solidFill>
                  <a:schemeClr val="bg1"/>
                </a:solidFill>
              </a:defRPr>
            </a:lvl1pPr>
          </a:lstStyle>
          <a:p>
            <a:r>
              <a:rPr lang="en-GB" noProof="0"/>
              <a:t>17TH MAC MEETING – 7/8 NOVEMBER 2022 - NAME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727200" y="126000"/>
            <a:ext cx="8236800" cy="496800"/>
          </a:xfrm>
          <a:solidFill>
            <a:schemeClr val="accent1"/>
          </a:solidFill>
        </p:spPr>
        <p:txBody>
          <a:bodyPr lIns="108000" tIns="0" rIns="108000" anchor="ctr" anchorCtr="0"/>
          <a:lstStyle>
            <a:lvl1pPr>
              <a:lnSpc>
                <a:spcPct val="85000"/>
              </a:lnSpc>
              <a:defRPr sz="2500">
                <a:solidFill>
                  <a:schemeClr val="bg1"/>
                </a:solidFill>
              </a:defRPr>
            </a:lvl1pPr>
          </a:lstStyle>
          <a:p>
            <a:r>
              <a:rPr lang="en-US" noProof="0" dirty="0"/>
              <a:t>Click to edit Master title style</a:t>
            </a:r>
          </a:p>
        </p:txBody>
      </p:sp>
      <p:sp>
        <p:nvSpPr>
          <p:cNvPr id="3" name="Espace réservé du contenu 2"/>
          <p:cNvSpPr>
            <a:spLocks noGrp="1"/>
          </p:cNvSpPr>
          <p:nvPr>
            <p:ph idx="1" hasCustomPrompt="1"/>
          </p:nvPr>
        </p:nvSpPr>
        <p:spPr bwMode="gray">
          <a:xfrm>
            <a:off x="3351600" y="915000"/>
            <a:ext cx="5612400" cy="2970000"/>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Espace réservé pour une image  7"/>
          <p:cNvSpPr>
            <a:spLocks noGrp="1"/>
          </p:cNvSpPr>
          <p:nvPr>
            <p:ph type="pic" sz="quarter" idx="13"/>
          </p:nvPr>
        </p:nvSpPr>
        <p:spPr>
          <a:xfrm>
            <a:off x="727200" y="915000"/>
            <a:ext cx="2574000" cy="2970000"/>
          </a:xfrm>
        </p:spPr>
        <p:txBody>
          <a:bodyPr anchor="ctr" anchorCtr="0"/>
          <a:lstStyle>
            <a:lvl1pPr algn="ctr">
              <a:defRPr/>
            </a:lvl1pPr>
          </a:lstStyle>
          <a:p>
            <a:r>
              <a:rPr lang="en-US" noProof="0"/>
              <a:t>Click icon to add picture</a:t>
            </a:r>
            <a:endParaRPr lang="en-US" noProof="0" dirty="0"/>
          </a:p>
        </p:txBody>
      </p:sp>
      <p:sp>
        <p:nvSpPr>
          <p:cNvPr id="17" name="Espace réservé de la date 16"/>
          <p:cNvSpPr>
            <a:spLocks noGrp="1"/>
          </p:cNvSpPr>
          <p:nvPr>
            <p:ph type="dt" sz="half" idx="14"/>
          </p:nvPr>
        </p:nvSpPr>
        <p:spPr/>
        <p:txBody>
          <a:bodyPr/>
          <a:lstStyle/>
          <a:p>
            <a:r>
              <a:rPr lang="en-US" noProof="0"/>
              <a:t>26/07/2013</a:t>
            </a:r>
          </a:p>
        </p:txBody>
      </p:sp>
      <p:sp>
        <p:nvSpPr>
          <p:cNvPr id="18" name="Espace réservé du numéro de diapositive 17"/>
          <p:cNvSpPr>
            <a:spLocks noGrp="1"/>
          </p:cNvSpPr>
          <p:nvPr>
            <p:ph type="sldNum" sz="quarter" idx="15"/>
          </p:nvPr>
        </p:nvSpPr>
        <p:spPr/>
        <p:txBody>
          <a:bodyPr/>
          <a:lstStyle/>
          <a:p>
            <a:r>
              <a:rPr lang="en-US" noProof="0"/>
              <a:t>Page </a:t>
            </a:r>
            <a:fld id="{733122C9-A0B9-462F-8757-0847AD287B63}" type="slidenum">
              <a:rPr lang="en-US" noProof="0" smtClean="0"/>
              <a:pPr/>
              <a:t>‹#›</a:t>
            </a:fld>
            <a:endParaRPr lang="en-US" noProof="0"/>
          </a:p>
        </p:txBody>
      </p:sp>
      <p:sp>
        <p:nvSpPr>
          <p:cNvPr id="19" name="Espace réservé du pied de page 18"/>
          <p:cNvSpPr>
            <a:spLocks noGrp="1"/>
          </p:cNvSpPr>
          <p:nvPr>
            <p:ph type="ftr" sz="quarter" idx="16"/>
          </p:nvPr>
        </p:nvSpPr>
        <p:spPr/>
        <p:txBody>
          <a:bodyPr/>
          <a:lstStyle/>
          <a:p>
            <a:r>
              <a:rPr lang="en-GB" noProof="0"/>
              <a:t>17TH MAC MEETING – 7/8 NOVEMBER 2022 - NAME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a:t>Click to edit Master title style</a:t>
            </a:r>
          </a:p>
        </p:txBody>
      </p:sp>
      <p:sp>
        <p:nvSpPr>
          <p:cNvPr id="3" name="Espace réservé du contenu 2"/>
          <p:cNvSpPr>
            <a:spLocks noGrp="1"/>
          </p:cNvSpPr>
          <p:nvPr>
            <p:ph idx="1" hasCustomPrompt="1"/>
          </p:nvPr>
        </p:nvSpPr>
        <p:spPr bwMode="gray"/>
        <p:txBody>
          <a:bodyPr/>
          <a:lstStyle>
            <a:lvl4pPr>
              <a:spcBef>
                <a:spcPts val="0"/>
              </a:spcBef>
              <a:spcAft>
                <a:spcPts val="300"/>
              </a:spcAft>
              <a:buSzPct val="80000"/>
              <a:defRPr/>
            </a:lvl4pPr>
            <a:lvl5pPr>
              <a:spcAft>
                <a:spcPts val="30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Espace réservé de la date 6"/>
          <p:cNvSpPr>
            <a:spLocks noGrp="1"/>
          </p:cNvSpPr>
          <p:nvPr>
            <p:ph type="dt" sz="half" idx="10"/>
          </p:nvPr>
        </p:nvSpPr>
        <p:spPr/>
        <p:txBody>
          <a:bodyPr/>
          <a:lstStyle/>
          <a:p>
            <a:r>
              <a:rPr lang="en-US" noProof="0"/>
              <a:t>26/07/2013</a:t>
            </a:r>
          </a:p>
        </p:txBody>
      </p:sp>
      <p:sp>
        <p:nvSpPr>
          <p:cNvPr id="8" name="Espace réservé du numéro de diapositive 7"/>
          <p:cNvSpPr>
            <a:spLocks noGrp="1"/>
          </p:cNvSpPr>
          <p:nvPr>
            <p:ph type="sldNum" sz="quarter" idx="11"/>
          </p:nvPr>
        </p:nvSpPr>
        <p:spPr/>
        <p:txBody>
          <a:bodyPr/>
          <a:lstStyle/>
          <a:p>
            <a:r>
              <a:rPr lang="en-US" noProof="0"/>
              <a:t>Page </a:t>
            </a:r>
            <a:fld id="{733122C9-A0B9-462F-8757-0847AD287B63}" type="slidenum">
              <a:rPr lang="en-US" noProof="0" smtClean="0"/>
              <a:pPr/>
              <a:t>‹#›</a:t>
            </a:fld>
            <a:endParaRPr lang="en-US" noProof="0"/>
          </a:p>
        </p:txBody>
      </p:sp>
      <p:sp>
        <p:nvSpPr>
          <p:cNvPr id="9" name="Espace réservé du pied de page 8"/>
          <p:cNvSpPr>
            <a:spLocks noGrp="1"/>
          </p:cNvSpPr>
          <p:nvPr>
            <p:ph type="ftr" sz="quarter" idx="12"/>
          </p:nvPr>
        </p:nvSpPr>
        <p:spPr/>
        <p:txBody>
          <a:bodyPr/>
          <a:lstStyle/>
          <a:p>
            <a:r>
              <a:rPr lang="en-GB"/>
              <a:t>17TH MAC MEETING – 7/8 NOVEMBER 2022 - NAME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e for importing slid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a:t>Click to edit Master title style</a:t>
            </a:r>
          </a:p>
        </p:txBody>
      </p:sp>
      <p:sp>
        <p:nvSpPr>
          <p:cNvPr id="7" name="Espace réservé de la date 6"/>
          <p:cNvSpPr>
            <a:spLocks noGrp="1"/>
          </p:cNvSpPr>
          <p:nvPr>
            <p:ph type="dt" sz="half" idx="10"/>
          </p:nvPr>
        </p:nvSpPr>
        <p:spPr/>
        <p:txBody>
          <a:bodyPr/>
          <a:lstStyle/>
          <a:p>
            <a:r>
              <a:rPr lang="en-US" noProof="0"/>
              <a:t>26/07/2013</a:t>
            </a:r>
          </a:p>
        </p:txBody>
      </p:sp>
      <p:sp>
        <p:nvSpPr>
          <p:cNvPr id="8" name="Espace réservé du numéro de diapositive 7"/>
          <p:cNvSpPr>
            <a:spLocks noGrp="1"/>
          </p:cNvSpPr>
          <p:nvPr>
            <p:ph type="sldNum" sz="quarter" idx="11"/>
          </p:nvPr>
        </p:nvSpPr>
        <p:spPr/>
        <p:txBody>
          <a:bodyPr/>
          <a:lstStyle/>
          <a:p>
            <a:r>
              <a:rPr lang="en-US" noProof="0"/>
              <a:t>Page </a:t>
            </a:r>
            <a:fld id="{733122C9-A0B9-462F-8757-0847AD287B63}" type="slidenum">
              <a:rPr lang="en-US" noProof="0" smtClean="0"/>
              <a:pPr/>
              <a:t>‹#›</a:t>
            </a:fld>
            <a:endParaRPr lang="en-US" noProof="0"/>
          </a:p>
        </p:txBody>
      </p:sp>
      <p:sp>
        <p:nvSpPr>
          <p:cNvPr id="9" name="Espace réservé du pied de page 8"/>
          <p:cNvSpPr>
            <a:spLocks noGrp="1"/>
          </p:cNvSpPr>
          <p:nvPr>
            <p:ph type="ftr" sz="quarter" idx="12"/>
          </p:nvPr>
        </p:nvSpPr>
        <p:spPr/>
        <p:txBody>
          <a:bodyPr/>
          <a:lstStyle/>
          <a:p>
            <a:r>
              <a:rPr lang="en-GB" noProof="0"/>
              <a:t>17TH MAC MEETING – 7/8 NOVEMBER 2022 - NAME</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logo_text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8056" y="5067000"/>
            <a:ext cx="1975944" cy="648000"/>
          </a:xfrm>
          <a:prstGeom prst="rect">
            <a:avLst/>
          </a:prstGeom>
        </p:spPr>
      </p:pic>
      <p:sp>
        <p:nvSpPr>
          <p:cNvPr id="2" name="Espace réservé du titre 1"/>
          <p:cNvSpPr>
            <a:spLocks noGrp="1"/>
          </p:cNvSpPr>
          <p:nvPr>
            <p:ph type="title"/>
          </p:nvPr>
        </p:nvSpPr>
        <p:spPr bwMode="gray">
          <a:xfrm>
            <a:off x="727200" y="126000"/>
            <a:ext cx="8236800" cy="496800"/>
          </a:xfrm>
          <a:prstGeom prst="rect">
            <a:avLst/>
          </a:prstGeom>
          <a:solidFill>
            <a:schemeClr val="accent1"/>
          </a:solidFill>
        </p:spPr>
        <p:txBody>
          <a:bodyPr vert="horz" lIns="72000" tIns="0" rIns="72000" bIns="0" rtlCol="0" anchor="ctr" anchorCtr="0">
            <a:noAutofit/>
          </a:bodyPr>
          <a:lstStyle/>
          <a:p>
            <a:r>
              <a:rPr lang="en-US"/>
              <a:t>Click to edit Master title style</a:t>
            </a:r>
            <a:endParaRPr lang="fr-FR" dirty="0"/>
          </a:p>
        </p:txBody>
      </p:sp>
      <p:sp>
        <p:nvSpPr>
          <p:cNvPr id="3" name="Espace réservé du texte 2"/>
          <p:cNvSpPr>
            <a:spLocks noGrp="1"/>
          </p:cNvSpPr>
          <p:nvPr>
            <p:ph type="body" idx="1"/>
          </p:nvPr>
        </p:nvSpPr>
        <p:spPr bwMode="gray">
          <a:xfrm>
            <a:off x="727200" y="805272"/>
            <a:ext cx="8236800" cy="433198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Espace réservé de la date 3"/>
          <p:cNvSpPr>
            <a:spLocks noGrp="1"/>
          </p:cNvSpPr>
          <p:nvPr>
            <p:ph type="dt" sz="half" idx="2"/>
          </p:nvPr>
        </p:nvSpPr>
        <p:spPr bwMode="gray">
          <a:xfrm>
            <a:off x="0" y="5587803"/>
            <a:ext cx="611560" cy="127197"/>
          </a:xfrm>
          <a:prstGeom prst="rect">
            <a:avLst/>
          </a:prstGeom>
        </p:spPr>
        <p:txBody>
          <a:bodyPr vert="horz" lIns="0" tIns="0" rIns="0" bIns="0" rtlCol="0" anchor="b" anchorCtr="0">
            <a:noAutofit/>
          </a:bodyPr>
          <a:lstStyle>
            <a:lvl1pPr algn="l">
              <a:defRPr sz="600" b="1">
                <a:solidFill>
                  <a:schemeClr val="bg1"/>
                </a:solidFill>
              </a:defRPr>
            </a:lvl1pPr>
          </a:lstStyle>
          <a:p>
            <a:r>
              <a:rPr lang="en-US"/>
              <a:t>26/07/2013</a:t>
            </a:r>
            <a:endParaRPr lang="fr-FR" dirty="0"/>
          </a:p>
        </p:txBody>
      </p:sp>
      <p:sp>
        <p:nvSpPr>
          <p:cNvPr id="5" name="Espace réservé du pied de page 4"/>
          <p:cNvSpPr>
            <a:spLocks noGrp="1"/>
          </p:cNvSpPr>
          <p:nvPr>
            <p:ph type="ftr" sz="quarter" idx="3"/>
          </p:nvPr>
        </p:nvSpPr>
        <p:spPr bwMode="gray">
          <a:xfrm>
            <a:off x="630001" y="5402791"/>
            <a:ext cx="6120000" cy="177074"/>
          </a:xfrm>
          <a:prstGeom prst="rect">
            <a:avLst/>
          </a:prstGeom>
        </p:spPr>
        <p:txBody>
          <a:bodyPr vert="horz" lIns="0" tIns="0" rIns="0" bIns="0" rtlCol="0" anchor="b" anchorCtr="0">
            <a:noAutofit/>
          </a:bodyPr>
          <a:lstStyle>
            <a:lvl1pPr algn="l">
              <a:defRPr sz="600" b="1" cap="none" baseline="0">
                <a:solidFill>
                  <a:schemeClr val="accent1"/>
                </a:solidFill>
              </a:defRPr>
            </a:lvl1pPr>
          </a:lstStyle>
          <a:p>
            <a:r>
              <a:rPr lang="en-GB"/>
              <a:t>17TH MAC MEETING – 7/8 NOVEMBER 2022 - NAME</a:t>
            </a:r>
            <a:endParaRPr lang="fr-FR" dirty="0"/>
          </a:p>
        </p:txBody>
      </p:sp>
      <p:sp>
        <p:nvSpPr>
          <p:cNvPr id="6" name="Espace réservé du numéro de diapositive 5"/>
          <p:cNvSpPr>
            <a:spLocks noGrp="1"/>
          </p:cNvSpPr>
          <p:nvPr>
            <p:ph type="sldNum" sz="quarter" idx="4"/>
          </p:nvPr>
        </p:nvSpPr>
        <p:spPr bwMode="gray">
          <a:xfrm>
            <a:off x="198001" y="5402865"/>
            <a:ext cx="413559" cy="177000"/>
          </a:xfrm>
          <a:prstGeom prst="rect">
            <a:avLst/>
          </a:prstGeom>
        </p:spPr>
        <p:txBody>
          <a:bodyPr vert="horz" lIns="0" tIns="0" rIns="0" bIns="0" rtlCol="0" anchor="b" anchorCtr="0">
            <a:noAutofit/>
          </a:bodyPr>
          <a:lstStyle>
            <a:lvl1pPr algn="l">
              <a:defRPr sz="600" b="1">
                <a:solidFill>
                  <a:schemeClr val="accent1"/>
                </a:solidFill>
              </a:defRPr>
            </a:lvl1pPr>
          </a:lstStyle>
          <a:p>
            <a:r>
              <a:rPr lang="fr-FR" dirty="0"/>
              <a:t>Page </a:t>
            </a:r>
            <a:fld id="{733122C9-A0B9-462F-8757-0847AD287B63}" type="slidenum">
              <a:rPr lang="fr-FR" smtClean="0"/>
              <a:pPr/>
              <a:t>‹#›</a:t>
            </a:fld>
            <a:endParaRPr lang="fr-FR" dirty="0"/>
          </a:p>
        </p:txBody>
      </p:sp>
      <p:sp>
        <p:nvSpPr>
          <p:cNvPr id="8" name="Rectangle 7"/>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Lst>
  <p:hf sldNum="0" hdr="0" dt="0"/>
  <p:txStyles>
    <p:titleStyle>
      <a:lvl1pPr algn="l" defTabSz="914400" rtl="0" eaLnBrk="1" latinLnBrk="0" hangingPunct="1">
        <a:spcBef>
          <a:spcPct val="0"/>
        </a:spcBef>
        <a:buNone/>
        <a:defRPr sz="1600" b="1" kern="1200" cap="all" baseline="0">
          <a:solidFill>
            <a:schemeClr val="bg1"/>
          </a:solidFill>
          <a:latin typeface="+mj-lt"/>
          <a:ea typeface="+mj-ea"/>
          <a:cs typeface="+mj-cs"/>
        </a:defRPr>
      </a:lvl1pPr>
    </p:titleStyle>
    <p:bodyStyle>
      <a:lvl1pPr marL="0" indent="0" algn="l" defTabSz="914400" rtl="0" eaLnBrk="1" latinLnBrk="0" hangingPunct="1">
        <a:spcBef>
          <a:spcPts val="0"/>
        </a:spcBef>
        <a:spcAft>
          <a:spcPts val="1000"/>
        </a:spcAft>
        <a:buFont typeface="Arial" pitchFamily="34" charset="0"/>
        <a:buNone/>
        <a:defRPr sz="1800" b="1" kern="120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accent6"/>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6"/>
        </a:buClr>
        <a:buSzPct val="80000"/>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6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8" descr="logo_couv.jp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615876" y="4225652"/>
            <a:ext cx="4896544" cy="1225134"/>
          </a:xfrm>
          <a:prstGeom prst="rect">
            <a:avLst/>
          </a:prstGeom>
        </p:spPr>
      </p:pic>
      <p:sp>
        <p:nvSpPr>
          <p:cNvPr id="10" name="Rectangle 3"/>
          <p:cNvSpPr txBox="1">
            <a:spLocks noChangeArrowheads="1"/>
          </p:cNvSpPr>
          <p:nvPr/>
        </p:nvSpPr>
        <p:spPr bwMode="auto">
          <a:xfrm>
            <a:off x="0" y="1002514"/>
            <a:ext cx="9144000" cy="1278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20000"/>
              </a:spcBef>
              <a:spcAft>
                <a:spcPct val="0"/>
              </a:spcAft>
              <a:buClr>
                <a:srgbClr val="7DA9DA"/>
              </a:buClr>
              <a:defRPr/>
            </a:pPr>
            <a:r>
              <a:rPr lang="en-US" sz="2000" b="1" dirty="0">
                <a:solidFill>
                  <a:srgbClr val="002060"/>
                </a:solidFill>
                <a:latin typeface="+mj-lt"/>
              </a:rPr>
              <a:t>Front Ends Group update since EBS installation</a:t>
            </a:r>
            <a:endParaRPr lang="en-US" sz="2000" b="1" dirty="0">
              <a:solidFill>
                <a:srgbClr val="002060"/>
              </a:solidFill>
            </a:endParaRPr>
          </a:p>
          <a:p>
            <a:pPr algn="ctr" eaLnBrk="0" fontAlgn="base" hangingPunct="0">
              <a:spcBef>
                <a:spcPct val="20000"/>
              </a:spcBef>
              <a:spcAft>
                <a:spcPct val="0"/>
              </a:spcAft>
              <a:buClr>
                <a:srgbClr val="7DA9DA"/>
              </a:buClr>
              <a:defRPr/>
            </a:pPr>
            <a:r>
              <a:rPr lang="en-US" sz="2000" b="1" dirty="0">
                <a:solidFill>
                  <a:srgbClr val="C00000"/>
                </a:solidFill>
                <a:latin typeface="+mj-lt"/>
              </a:rPr>
              <a:t>Jeff Wade</a:t>
            </a:r>
            <a:endParaRPr lang="en-US" sz="1400" b="1" dirty="0">
              <a:solidFill>
                <a:srgbClr val="C00000"/>
              </a:solidFill>
              <a:latin typeface="+mj-lt"/>
            </a:endParaRPr>
          </a:p>
        </p:txBody>
      </p:sp>
      <p:sp>
        <p:nvSpPr>
          <p:cNvPr id="7" name="Rectangle 3"/>
          <p:cNvSpPr txBox="1">
            <a:spLocks noChangeArrowheads="1"/>
          </p:cNvSpPr>
          <p:nvPr/>
        </p:nvSpPr>
        <p:spPr bwMode="auto">
          <a:xfrm>
            <a:off x="0" y="193204"/>
            <a:ext cx="91440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20000"/>
              </a:spcBef>
              <a:spcAft>
                <a:spcPct val="0"/>
              </a:spcAft>
              <a:buClr>
                <a:srgbClr val="7DA9DA"/>
              </a:buClr>
              <a:defRPr/>
            </a:pPr>
            <a:r>
              <a:rPr lang="en-GB" sz="1600" b="1" kern="0" dirty="0">
                <a:solidFill>
                  <a:srgbClr val="132577"/>
                </a:solidFill>
              </a:rPr>
              <a:t>ASD Day 2023</a:t>
            </a:r>
            <a:endParaRPr lang="en-GB" sz="1600" kern="0" dirty="0">
              <a:solidFill>
                <a:srgbClr val="132577"/>
              </a:solidFill>
              <a:cs typeface="Arial"/>
            </a:endParaRPr>
          </a:p>
        </p:txBody>
      </p:sp>
      <p:pic>
        <p:nvPicPr>
          <p:cNvPr id="4" name="Picture 3">
            <a:extLst>
              <a:ext uri="{FF2B5EF4-FFF2-40B4-BE49-F238E27FC236}">
                <a16:creationId xmlns:a16="http://schemas.microsoft.com/office/drawing/2014/main" id="{0AA50DAD-81BB-42D8-A898-45732AC3F0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3808" y="2281436"/>
            <a:ext cx="3456384" cy="22981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end module 2 vibration study </a:t>
            </a:r>
            <a:r>
              <a:rPr lang="en-US" dirty="0" err="1"/>
              <a:t>cont</a:t>
            </a:r>
            <a:r>
              <a:rPr lang="en-US" dirty="0"/>
              <a:t>’</a:t>
            </a:r>
            <a:endParaRPr lang="en-GB" dirty="0"/>
          </a:p>
        </p:txBody>
      </p:sp>
      <p:sp>
        <p:nvSpPr>
          <p:cNvPr id="3" name="Content Placeholder 2"/>
          <p:cNvSpPr>
            <a:spLocks noGrp="1"/>
          </p:cNvSpPr>
          <p:nvPr>
            <p:ph idx="1"/>
          </p:nvPr>
        </p:nvSpPr>
        <p:spPr>
          <a:xfrm>
            <a:off x="727200" y="805272"/>
            <a:ext cx="3412752" cy="3924436"/>
          </a:xfrm>
        </p:spPr>
        <p:txBody>
          <a:bodyPr/>
          <a:lstStyle/>
          <a:p>
            <a:pPr lvl="2"/>
            <a:r>
              <a:rPr lang="en-US" dirty="0"/>
              <a:t>The results are in a preliminary form, but the ‘old’ chassis are susceptible to displacements of up to 50 microns and do not recover for ~30 seconds.  </a:t>
            </a:r>
          </a:p>
          <a:p>
            <a:pPr lvl="2"/>
            <a:r>
              <a:rPr lang="en-US" dirty="0"/>
              <a:t>The ‘new’ chassis are stiffer and mechanically isolated from the radiation shutter and only see displacements of 4.5 microns.  </a:t>
            </a:r>
          </a:p>
          <a:p>
            <a:pPr lvl="1"/>
            <a:r>
              <a:rPr lang="en-US" u="sng" dirty="0"/>
              <a:t>Conclusion</a:t>
            </a:r>
          </a:p>
          <a:p>
            <a:pPr lvl="2"/>
            <a:r>
              <a:rPr lang="en-US" dirty="0"/>
              <a:t>Current ‘old’ module 2 chassis are not well designed for the use of CLRs or other sensitive items.  A full chassis upgrade would be required should such stability be needed in the future.  </a:t>
            </a:r>
          </a:p>
          <a:p>
            <a:pPr lvl="2"/>
            <a:endParaRPr lang="en-US" dirty="0"/>
          </a:p>
          <a:p>
            <a:pPr lvl="1"/>
            <a:r>
              <a:rPr lang="en-US" sz="900" dirty="0"/>
              <a:t>Reference - BM07 and ID31 Front-Ends vibration. Marc </a:t>
            </a:r>
            <a:r>
              <a:rPr lang="en-US" sz="900" dirty="0" err="1"/>
              <a:t>Lesourd</a:t>
            </a:r>
            <a:r>
              <a:rPr lang="en-US" sz="900" dirty="0"/>
              <a:t> - March 2022 - October 2022</a:t>
            </a:r>
          </a:p>
        </p:txBody>
      </p:sp>
      <p:pic>
        <p:nvPicPr>
          <p:cNvPr id="5" name="Picture 4">
            <a:extLst>
              <a:ext uri="{FF2B5EF4-FFF2-40B4-BE49-F238E27FC236}">
                <a16:creationId xmlns:a16="http://schemas.microsoft.com/office/drawing/2014/main" id="{C323F46C-C41F-41AE-A48E-063D1F53855D}"/>
              </a:ext>
            </a:extLst>
          </p:cNvPr>
          <p:cNvPicPr>
            <a:picLocks noChangeAspect="1"/>
          </p:cNvPicPr>
          <p:nvPr/>
        </p:nvPicPr>
        <p:blipFill>
          <a:blip r:embed="rId2"/>
          <a:stretch>
            <a:fillRect/>
          </a:stretch>
        </p:blipFill>
        <p:spPr>
          <a:xfrm>
            <a:off x="4207356" y="769268"/>
            <a:ext cx="4372800" cy="4464496"/>
          </a:xfrm>
          <a:prstGeom prst="rect">
            <a:avLst/>
          </a:prstGeom>
        </p:spPr>
      </p:pic>
      <p:sp>
        <p:nvSpPr>
          <p:cNvPr id="7" name="Footer Placeholder 5">
            <a:extLst>
              <a:ext uri="{FF2B5EF4-FFF2-40B4-BE49-F238E27FC236}">
                <a16:creationId xmlns:a16="http://schemas.microsoft.com/office/drawing/2014/main" id="{4CBB46C4-844D-4780-AE47-BA0C22F49756}"/>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73632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7F8D-4B1F-4A81-B467-0AF011FEE4C3}"/>
              </a:ext>
            </a:extLst>
          </p:cNvPr>
          <p:cNvSpPr>
            <a:spLocks noGrp="1"/>
          </p:cNvSpPr>
          <p:nvPr>
            <p:ph type="title"/>
          </p:nvPr>
        </p:nvSpPr>
        <p:spPr/>
        <p:txBody>
          <a:bodyPr/>
          <a:lstStyle/>
          <a:p>
            <a:r>
              <a:rPr lang="en-US" dirty="0"/>
              <a:t>FE Expert Alarms</a:t>
            </a:r>
            <a:endParaRPr lang="en-GB" dirty="0"/>
          </a:p>
        </p:txBody>
      </p:sp>
      <p:pic>
        <p:nvPicPr>
          <p:cNvPr id="5" name="Content Placeholder 4">
            <a:extLst>
              <a:ext uri="{FF2B5EF4-FFF2-40B4-BE49-F238E27FC236}">
                <a16:creationId xmlns:a16="http://schemas.microsoft.com/office/drawing/2014/main" id="{506B6533-39CE-4275-99D8-4D60F073CFDE}"/>
              </a:ext>
            </a:extLst>
          </p:cNvPr>
          <p:cNvPicPr>
            <a:picLocks noGrp="1" noChangeAspect="1"/>
          </p:cNvPicPr>
          <p:nvPr>
            <p:ph idx="1"/>
          </p:nvPr>
        </p:nvPicPr>
        <p:blipFill>
          <a:blip r:embed="rId2"/>
          <a:stretch>
            <a:fillRect/>
          </a:stretch>
        </p:blipFill>
        <p:spPr>
          <a:xfrm>
            <a:off x="1943708" y="1369307"/>
            <a:ext cx="5256584" cy="3931361"/>
          </a:xfrm>
          <a:prstGeom prst="rect">
            <a:avLst/>
          </a:prstGeom>
        </p:spPr>
      </p:pic>
      <p:sp>
        <p:nvSpPr>
          <p:cNvPr id="6" name="Content Placeholder 2">
            <a:extLst>
              <a:ext uri="{FF2B5EF4-FFF2-40B4-BE49-F238E27FC236}">
                <a16:creationId xmlns:a16="http://schemas.microsoft.com/office/drawing/2014/main" id="{0534F366-A4E9-485B-B8C0-419D147CD0A1}"/>
              </a:ext>
            </a:extLst>
          </p:cNvPr>
          <p:cNvSpPr txBox="1">
            <a:spLocks/>
          </p:cNvSpPr>
          <p:nvPr/>
        </p:nvSpPr>
        <p:spPr bwMode="gray">
          <a:xfrm>
            <a:off x="727200" y="805272"/>
            <a:ext cx="8236800" cy="381563"/>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000"/>
              </a:spcAft>
              <a:buFont typeface="Arial" pitchFamily="34" charset="0"/>
              <a:buNone/>
              <a:defRPr sz="1800" b="1" kern="120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accent6"/>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6"/>
              </a:buClr>
              <a:buSzPct val="80000"/>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3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b="0" dirty="0"/>
              <a:t>Provides opening and closing time diagnostics on photon shutters, radiation shutters and valves.</a:t>
            </a:r>
          </a:p>
        </p:txBody>
      </p:sp>
      <p:sp>
        <p:nvSpPr>
          <p:cNvPr id="7" name="Footer Placeholder 5">
            <a:extLst>
              <a:ext uri="{FF2B5EF4-FFF2-40B4-BE49-F238E27FC236}">
                <a16:creationId xmlns:a16="http://schemas.microsoft.com/office/drawing/2014/main" id="{1FFD2515-E64C-4F45-9F23-D60C2034B6F0}"/>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
        <p:nvSpPr>
          <p:cNvPr id="8" name="TextBox 7">
            <a:extLst>
              <a:ext uri="{FF2B5EF4-FFF2-40B4-BE49-F238E27FC236}">
                <a16:creationId xmlns:a16="http://schemas.microsoft.com/office/drawing/2014/main" id="{08503074-9C84-4F25-884B-E4920D5A6EAF}"/>
              </a:ext>
            </a:extLst>
          </p:cNvPr>
          <p:cNvSpPr txBox="1"/>
          <p:nvPr/>
        </p:nvSpPr>
        <p:spPr>
          <a:xfrm>
            <a:off x="449414" y="4513684"/>
            <a:ext cx="1565735" cy="507831"/>
          </a:xfrm>
          <a:prstGeom prst="rect">
            <a:avLst/>
          </a:prstGeom>
          <a:noFill/>
        </p:spPr>
        <p:txBody>
          <a:bodyPr wrap="square" rtlCol="0">
            <a:spAutoFit/>
          </a:bodyPr>
          <a:lstStyle/>
          <a:p>
            <a:pPr marL="0" lvl="1">
              <a:spcAft>
                <a:spcPts val="1500"/>
              </a:spcAft>
            </a:pPr>
            <a:r>
              <a:rPr lang="en-US" sz="900" dirty="0">
                <a:solidFill>
                  <a:schemeClr val="accent6"/>
                </a:solidFill>
              </a:rPr>
              <a:t>Thanks goes to David </a:t>
            </a:r>
            <a:r>
              <a:rPr lang="en-US" sz="900" dirty="0" err="1">
                <a:solidFill>
                  <a:schemeClr val="accent6"/>
                </a:solidFill>
              </a:rPr>
              <a:t>Frichet</a:t>
            </a:r>
            <a:r>
              <a:rPr lang="en-US" sz="900" dirty="0">
                <a:solidFill>
                  <a:schemeClr val="accent6"/>
                </a:solidFill>
              </a:rPr>
              <a:t>, FE, and the ACU for it’s implementation.</a:t>
            </a:r>
            <a:endParaRPr lang="en-GB" sz="900" dirty="0">
              <a:solidFill>
                <a:schemeClr val="accent6"/>
              </a:solidFill>
            </a:endParaRPr>
          </a:p>
        </p:txBody>
      </p:sp>
    </p:spTree>
    <p:extLst>
      <p:ext uri="{BB962C8B-B14F-4D97-AF65-F5344CB8AC3E}">
        <p14:creationId xmlns:p14="http://schemas.microsoft.com/office/powerpoint/2010/main" val="41075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EEFF-49D5-43D8-8CAE-4F9394B32E66}"/>
              </a:ext>
            </a:extLst>
          </p:cNvPr>
          <p:cNvSpPr>
            <a:spLocks noGrp="1"/>
          </p:cNvSpPr>
          <p:nvPr>
            <p:ph type="title"/>
          </p:nvPr>
        </p:nvSpPr>
        <p:spPr/>
        <p:txBody>
          <a:bodyPr/>
          <a:lstStyle/>
          <a:p>
            <a:r>
              <a:rPr lang="en-US" dirty="0"/>
              <a:t>Front END Component Failures</a:t>
            </a:r>
            <a:endParaRPr lang="en-GB" dirty="0"/>
          </a:p>
        </p:txBody>
      </p:sp>
      <p:sp>
        <p:nvSpPr>
          <p:cNvPr id="3" name="Content Placeholder 2">
            <a:extLst>
              <a:ext uri="{FF2B5EF4-FFF2-40B4-BE49-F238E27FC236}">
                <a16:creationId xmlns:a16="http://schemas.microsoft.com/office/drawing/2014/main" id="{72281EAC-1893-42ED-BD35-5B6CA6568D53}"/>
              </a:ext>
            </a:extLst>
          </p:cNvPr>
          <p:cNvSpPr>
            <a:spLocks noGrp="1"/>
          </p:cNvSpPr>
          <p:nvPr>
            <p:ph idx="1"/>
          </p:nvPr>
        </p:nvSpPr>
        <p:spPr>
          <a:xfrm>
            <a:off x="727200" y="805272"/>
            <a:ext cx="4636888" cy="2484276"/>
          </a:xfrm>
        </p:spPr>
        <p:txBody>
          <a:bodyPr/>
          <a:lstStyle/>
          <a:p>
            <a:pPr lvl="1"/>
            <a:r>
              <a:rPr lang="en-US" dirty="0"/>
              <a:t>- Beam loss – Failure of pressure gauge controllers, </a:t>
            </a:r>
            <a:r>
              <a:rPr lang="en-US" dirty="0" err="1"/>
              <a:t>Balser</a:t>
            </a:r>
            <a:r>
              <a:rPr lang="en-US" dirty="0"/>
              <a:t> TPG300.  </a:t>
            </a:r>
          </a:p>
          <a:p>
            <a:pPr lvl="2"/>
            <a:r>
              <a:rPr lang="en-US" dirty="0"/>
              <a:t>Random failure of controllers due to internal components at end of life.  The current solution is to change out controller for new or refurbished unit.  Broken controllers are sent for analysis and repair.  </a:t>
            </a:r>
          </a:p>
        </p:txBody>
      </p:sp>
      <p:pic>
        <p:nvPicPr>
          <p:cNvPr id="5" name="Picture 4">
            <a:extLst>
              <a:ext uri="{FF2B5EF4-FFF2-40B4-BE49-F238E27FC236}">
                <a16:creationId xmlns:a16="http://schemas.microsoft.com/office/drawing/2014/main" id="{5BEC3F6D-36FE-4848-AF25-C01B839BAAB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364088" y="766742"/>
            <a:ext cx="3002180" cy="2738830"/>
          </a:xfrm>
          <a:prstGeom prst="rect">
            <a:avLst/>
          </a:prstGeom>
        </p:spPr>
      </p:pic>
      <p:sp>
        <p:nvSpPr>
          <p:cNvPr id="7" name="TextBox 6">
            <a:extLst>
              <a:ext uri="{FF2B5EF4-FFF2-40B4-BE49-F238E27FC236}">
                <a16:creationId xmlns:a16="http://schemas.microsoft.com/office/drawing/2014/main" id="{7DBA705B-C27F-43AE-82B6-FA9E4699D3BA}"/>
              </a:ext>
            </a:extLst>
          </p:cNvPr>
          <p:cNvSpPr txBox="1"/>
          <p:nvPr/>
        </p:nvSpPr>
        <p:spPr>
          <a:xfrm>
            <a:off x="630001" y="3674369"/>
            <a:ext cx="7877248" cy="1256626"/>
          </a:xfrm>
          <a:prstGeom prst="rect">
            <a:avLst/>
          </a:prstGeom>
          <a:noFill/>
        </p:spPr>
        <p:txBody>
          <a:bodyPr wrap="square" rtlCol="0">
            <a:spAutoFit/>
          </a:bodyPr>
          <a:lstStyle/>
          <a:p>
            <a:pPr marL="0" lvl="1">
              <a:spcAft>
                <a:spcPts val="1500"/>
              </a:spcAft>
            </a:pPr>
            <a:r>
              <a:rPr lang="en-US" sz="1700" dirty="0">
                <a:solidFill>
                  <a:srgbClr val="0098D4"/>
                </a:solidFill>
              </a:rPr>
              <a:t>- Beam loss – Spurious interlock alarm on ID25 FE where there is no </a:t>
            </a:r>
            <a:r>
              <a:rPr lang="en-US" sz="1700" dirty="0" err="1">
                <a:solidFill>
                  <a:srgbClr val="0098D4"/>
                </a:solidFill>
              </a:rPr>
              <a:t>beamport</a:t>
            </a:r>
            <a:r>
              <a:rPr lang="en-US" sz="1700" dirty="0">
                <a:solidFill>
                  <a:srgbClr val="0098D4"/>
                </a:solidFill>
              </a:rPr>
              <a:t>. </a:t>
            </a:r>
          </a:p>
          <a:p>
            <a:pPr marL="0" lvl="2">
              <a:lnSpc>
                <a:spcPct val="105000"/>
              </a:lnSpc>
              <a:spcAft>
                <a:spcPts val="500"/>
              </a:spcAft>
            </a:pPr>
            <a:r>
              <a:rPr lang="en-US" sz="1500" dirty="0">
                <a:solidFill>
                  <a:prstClr val="black"/>
                </a:solidFill>
              </a:rPr>
              <a:t>Suspected cause due to no change in logic state since restart at EBS, as no </a:t>
            </a:r>
            <a:r>
              <a:rPr lang="en-US" sz="1500" dirty="0" err="1">
                <a:solidFill>
                  <a:prstClr val="black"/>
                </a:solidFill>
              </a:rPr>
              <a:t>beamport</a:t>
            </a:r>
            <a:r>
              <a:rPr lang="en-US" sz="1500" dirty="0">
                <a:solidFill>
                  <a:prstClr val="black"/>
                </a:solidFill>
              </a:rPr>
              <a:t> present.  ID25 has since been removed from the machine interlock as it is not needed, along with ID07 which also has no </a:t>
            </a:r>
            <a:r>
              <a:rPr lang="en-US" sz="1500" dirty="0" err="1">
                <a:solidFill>
                  <a:prstClr val="black"/>
                </a:solidFill>
              </a:rPr>
              <a:t>beamport</a:t>
            </a:r>
            <a:r>
              <a:rPr lang="en-US" sz="1500" dirty="0">
                <a:solidFill>
                  <a:prstClr val="black"/>
                </a:solidFill>
              </a:rPr>
              <a:t>.  </a:t>
            </a:r>
          </a:p>
        </p:txBody>
      </p:sp>
      <p:sp>
        <p:nvSpPr>
          <p:cNvPr id="9" name="Footer Placeholder 5">
            <a:extLst>
              <a:ext uri="{FF2B5EF4-FFF2-40B4-BE49-F238E27FC236}">
                <a16:creationId xmlns:a16="http://schemas.microsoft.com/office/drawing/2014/main" id="{17B14F71-2C73-44F7-9D9B-706004D8FEC7}"/>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67740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EEFF-49D5-43D8-8CAE-4F9394B32E66}"/>
              </a:ext>
            </a:extLst>
          </p:cNvPr>
          <p:cNvSpPr>
            <a:spLocks noGrp="1"/>
          </p:cNvSpPr>
          <p:nvPr>
            <p:ph type="title"/>
          </p:nvPr>
        </p:nvSpPr>
        <p:spPr/>
        <p:txBody>
          <a:bodyPr/>
          <a:lstStyle/>
          <a:p>
            <a:r>
              <a:rPr lang="en-US" dirty="0"/>
              <a:t>Front END component Failures </a:t>
            </a:r>
            <a:r>
              <a:rPr lang="en-US" dirty="0" err="1"/>
              <a:t>cont</a:t>
            </a:r>
            <a:r>
              <a:rPr lang="en-US" dirty="0"/>
              <a:t>’</a:t>
            </a:r>
            <a:endParaRPr lang="en-GB" dirty="0"/>
          </a:p>
        </p:txBody>
      </p:sp>
      <p:sp>
        <p:nvSpPr>
          <p:cNvPr id="3" name="Content Placeholder 2">
            <a:extLst>
              <a:ext uri="{FF2B5EF4-FFF2-40B4-BE49-F238E27FC236}">
                <a16:creationId xmlns:a16="http://schemas.microsoft.com/office/drawing/2014/main" id="{72281EAC-1893-42ED-BD35-5B6CA6568D53}"/>
              </a:ext>
            </a:extLst>
          </p:cNvPr>
          <p:cNvSpPr>
            <a:spLocks noGrp="1"/>
          </p:cNvSpPr>
          <p:nvPr>
            <p:ph idx="1"/>
          </p:nvPr>
        </p:nvSpPr>
        <p:spPr>
          <a:xfrm>
            <a:off x="727200" y="805272"/>
            <a:ext cx="7661224" cy="4500500"/>
          </a:xfrm>
        </p:spPr>
        <p:txBody>
          <a:bodyPr/>
          <a:lstStyle/>
          <a:p>
            <a:pPr marL="285750" lvl="1" indent="-285750">
              <a:buFontTx/>
              <a:buChar char="-"/>
            </a:pPr>
            <a:r>
              <a:rPr lang="en-US" dirty="0"/>
              <a:t>No beam loss – Recurring cable insultation failure for vacuum pumps due to cable specifications not being adhered to during EBS installation, i.e. minimum bending radius.  </a:t>
            </a:r>
          </a:p>
          <a:p>
            <a:pPr lvl="2"/>
            <a:r>
              <a:rPr lang="en-US" dirty="0"/>
              <a:t>Failures are detected by pump controllers and stop pumps prior to further damage.  Failures have been corrected when discovered and a re-cabling campaign is underway to correct others.  </a:t>
            </a:r>
            <a:endParaRPr lang="en-GB" dirty="0"/>
          </a:p>
        </p:txBody>
      </p:sp>
      <p:pic>
        <p:nvPicPr>
          <p:cNvPr id="6" name="Picture 5">
            <a:extLst>
              <a:ext uri="{FF2B5EF4-FFF2-40B4-BE49-F238E27FC236}">
                <a16:creationId xmlns:a16="http://schemas.microsoft.com/office/drawing/2014/main" id="{5DAC3B24-D9CA-4D67-A0B0-AB607EDC339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606809" y="2531012"/>
            <a:ext cx="3902006" cy="2774760"/>
          </a:xfrm>
          <a:prstGeom prst="rect">
            <a:avLst/>
          </a:prstGeom>
        </p:spPr>
      </p:pic>
      <p:sp>
        <p:nvSpPr>
          <p:cNvPr id="8" name="Footer Placeholder 5">
            <a:extLst>
              <a:ext uri="{FF2B5EF4-FFF2-40B4-BE49-F238E27FC236}">
                <a16:creationId xmlns:a16="http://schemas.microsoft.com/office/drawing/2014/main" id="{A4C2852C-5932-4CCB-BCF6-72E409897F71}"/>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418896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EEFF-49D5-43D8-8CAE-4F9394B32E66}"/>
              </a:ext>
            </a:extLst>
          </p:cNvPr>
          <p:cNvSpPr>
            <a:spLocks noGrp="1"/>
          </p:cNvSpPr>
          <p:nvPr>
            <p:ph type="title"/>
          </p:nvPr>
        </p:nvSpPr>
        <p:spPr/>
        <p:txBody>
          <a:bodyPr/>
          <a:lstStyle/>
          <a:p>
            <a:r>
              <a:rPr lang="en-US" dirty="0"/>
              <a:t>Front END component Failures </a:t>
            </a:r>
            <a:r>
              <a:rPr lang="en-US" dirty="0" err="1"/>
              <a:t>cont</a:t>
            </a:r>
            <a:r>
              <a:rPr lang="en-US" dirty="0"/>
              <a:t>’</a:t>
            </a:r>
            <a:endParaRPr lang="en-GB" dirty="0"/>
          </a:p>
        </p:txBody>
      </p:sp>
      <p:sp>
        <p:nvSpPr>
          <p:cNvPr id="3" name="Content Placeholder 2">
            <a:extLst>
              <a:ext uri="{FF2B5EF4-FFF2-40B4-BE49-F238E27FC236}">
                <a16:creationId xmlns:a16="http://schemas.microsoft.com/office/drawing/2014/main" id="{72281EAC-1893-42ED-BD35-5B6CA6568D53}"/>
              </a:ext>
            </a:extLst>
          </p:cNvPr>
          <p:cNvSpPr>
            <a:spLocks noGrp="1"/>
          </p:cNvSpPr>
          <p:nvPr>
            <p:ph idx="1"/>
          </p:nvPr>
        </p:nvSpPr>
        <p:spPr>
          <a:xfrm>
            <a:off x="727200" y="805272"/>
            <a:ext cx="7661224" cy="4500500"/>
          </a:xfrm>
        </p:spPr>
        <p:txBody>
          <a:bodyPr/>
          <a:lstStyle/>
          <a:p>
            <a:pPr marL="285750" lvl="1" indent="-285750">
              <a:buFontTx/>
              <a:buChar char="-"/>
            </a:pPr>
            <a:r>
              <a:rPr lang="en-US" dirty="0"/>
              <a:t>No beam loss – Radiation damage to FE Bending Magnet Module 1 cabling.  </a:t>
            </a:r>
          </a:p>
          <a:p>
            <a:pPr lvl="2"/>
            <a:r>
              <a:rPr lang="en-US" dirty="0"/>
              <a:t>Visible and physical damage to cabling in and around the module 1.  Current shielding campaign is underway to be finished by mid 2023.  This will also include re-cabling once shielding is in place.    </a:t>
            </a:r>
            <a:endParaRPr lang="en-GB" dirty="0"/>
          </a:p>
        </p:txBody>
      </p:sp>
      <p:pic>
        <p:nvPicPr>
          <p:cNvPr id="5" name="Picture 4">
            <a:extLst>
              <a:ext uri="{FF2B5EF4-FFF2-40B4-BE49-F238E27FC236}">
                <a16:creationId xmlns:a16="http://schemas.microsoft.com/office/drawing/2014/main" id="{38A56694-39DE-4D49-BF92-E44F0CDCACD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16200000">
            <a:off x="4496264" y="2516045"/>
            <a:ext cx="3357302" cy="2232249"/>
          </a:xfrm>
          <a:prstGeom prst="rect">
            <a:avLst/>
          </a:prstGeom>
        </p:spPr>
      </p:pic>
      <p:pic>
        <p:nvPicPr>
          <p:cNvPr id="9" name="Picture 8">
            <a:extLst>
              <a:ext uri="{FF2B5EF4-FFF2-40B4-BE49-F238E27FC236}">
                <a16:creationId xmlns:a16="http://schemas.microsoft.com/office/drawing/2014/main" id="{E6E881D2-DB46-455B-99A0-6B18EEC4E9C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3608" y="2569467"/>
            <a:ext cx="3196606" cy="2125403"/>
          </a:xfrm>
          <a:prstGeom prst="rect">
            <a:avLst/>
          </a:prstGeom>
        </p:spPr>
      </p:pic>
      <p:cxnSp>
        <p:nvCxnSpPr>
          <p:cNvPr id="11" name="Straight Arrow Connector 10">
            <a:extLst>
              <a:ext uri="{FF2B5EF4-FFF2-40B4-BE49-F238E27FC236}">
                <a16:creationId xmlns:a16="http://schemas.microsoft.com/office/drawing/2014/main" id="{5244C074-33F1-4F56-9D90-E50433989BE0}"/>
              </a:ext>
            </a:extLst>
          </p:cNvPr>
          <p:cNvCxnSpPr/>
          <p:nvPr/>
        </p:nvCxnSpPr>
        <p:spPr>
          <a:xfrm>
            <a:off x="3851920" y="3505572"/>
            <a:ext cx="1872208" cy="57606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5">
            <a:extLst>
              <a:ext uri="{FF2B5EF4-FFF2-40B4-BE49-F238E27FC236}">
                <a16:creationId xmlns:a16="http://schemas.microsoft.com/office/drawing/2014/main" id="{551362FE-D688-4142-B765-A7E5D8CC6603}"/>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245758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EEFF-49D5-43D8-8CAE-4F9394B32E66}"/>
              </a:ext>
            </a:extLst>
          </p:cNvPr>
          <p:cNvSpPr>
            <a:spLocks noGrp="1"/>
          </p:cNvSpPr>
          <p:nvPr>
            <p:ph type="title"/>
          </p:nvPr>
        </p:nvSpPr>
        <p:spPr/>
        <p:txBody>
          <a:bodyPr/>
          <a:lstStyle/>
          <a:p>
            <a:r>
              <a:rPr lang="en-US" dirty="0"/>
              <a:t>Front END component Failures </a:t>
            </a:r>
            <a:r>
              <a:rPr lang="en-US" dirty="0" err="1"/>
              <a:t>cont</a:t>
            </a:r>
            <a:r>
              <a:rPr lang="en-US" dirty="0"/>
              <a:t>’</a:t>
            </a:r>
            <a:endParaRPr lang="en-GB" dirty="0"/>
          </a:p>
        </p:txBody>
      </p:sp>
      <p:pic>
        <p:nvPicPr>
          <p:cNvPr id="6" name="Picture 5">
            <a:extLst>
              <a:ext uri="{FF2B5EF4-FFF2-40B4-BE49-F238E27FC236}">
                <a16:creationId xmlns:a16="http://schemas.microsoft.com/office/drawing/2014/main" id="{C4F9DEE6-1796-4DDD-A0BB-2119D19CC13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0545" y="1921397"/>
            <a:ext cx="4227439" cy="3024336"/>
          </a:xfrm>
          <a:prstGeom prst="rect">
            <a:avLst/>
          </a:prstGeom>
        </p:spPr>
      </p:pic>
      <p:pic>
        <p:nvPicPr>
          <p:cNvPr id="10" name="Picture 9">
            <a:extLst>
              <a:ext uri="{FF2B5EF4-FFF2-40B4-BE49-F238E27FC236}">
                <a16:creationId xmlns:a16="http://schemas.microsoft.com/office/drawing/2014/main" id="{068D4BA9-E685-4E01-8D32-950D4F44D3C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1921396"/>
            <a:ext cx="4104456" cy="3024336"/>
          </a:xfrm>
          <a:prstGeom prst="rect">
            <a:avLst/>
          </a:prstGeom>
        </p:spPr>
      </p:pic>
      <p:sp>
        <p:nvSpPr>
          <p:cNvPr id="13" name="TextBox 12">
            <a:extLst>
              <a:ext uri="{FF2B5EF4-FFF2-40B4-BE49-F238E27FC236}">
                <a16:creationId xmlns:a16="http://schemas.microsoft.com/office/drawing/2014/main" id="{64D35037-C8DB-481D-A210-102FAA4FA548}"/>
              </a:ext>
            </a:extLst>
          </p:cNvPr>
          <p:cNvSpPr txBox="1"/>
          <p:nvPr/>
        </p:nvSpPr>
        <p:spPr>
          <a:xfrm>
            <a:off x="727200" y="1079858"/>
            <a:ext cx="3340744" cy="646331"/>
          </a:xfrm>
          <a:prstGeom prst="rect">
            <a:avLst/>
          </a:prstGeom>
          <a:noFill/>
        </p:spPr>
        <p:txBody>
          <a:bodyPr wrap="square" rtlCol="0">
            <a:spAutoFit/>
          </a:bodyPr>
          <a:lstStyle/>
          <a:p>
            <a:r>
              <a:rPr lang="en-US" dirty="0"/>
              <a:t>No Shielding – undulator gap at 200mm</a:t>
            </a:r>
            <a:endParaRPr lang="en-GB" dirty="0"/>
          </a:p>
        </p:txBody>
      </p:sp>
      <p:sp>
        <p:nvSpPr>
          <p:cNvPr id="14" name="TextBox 13">
            <a:extLst>
              <a:ext uri="{FF2B5EF4-FFF2-40B4-BE49-F238E27FC236}">
                <a16:creationId xmlns:a16="http://schemas.microsoft.com/office/drawing/2014/main" id="{FEE5E41B-1700-4163-BCE6-0C0332AD612E}"/>
              </a:ext>
            </a:extLst>
          </p:cNvPr>
          <p:cNvSpPr txBox="1"/>
          <p:nvPr/>
        </p:nvSpPr>
        <p:spPr>
          <a:xfrm>
            <a:off x="4610504" y="1079858"/>
            <a:ext cx="4032448" cy="646331"/>
          </a:xfrm>
          <a:prstGeom prst="rect">
            <a:avLst/>
          </a:prstGeom>
          <a:noFill/>
        </p:spPr>
        <p:txBody>
          <a:bodyPr wrap="square" rtlCol="0">
            <a:spAutoFit/>
          </a:bodyPr>
          <a:lstStyle/>
          <a:p>
            <a:r>
              <a:rPr lang="en-US" dirty="0"/>
              <a:t>Cable tray shielding only – undulator gap at 200mm</a:t>
            </a:r>
            <a:endParaRPr lang="en-GB" dirty="0"/>
          </a:p>
        </p:txBody>
      </p:sp>
      <p:sp>
        <p:nvSpPr>
          <p:cNvPr id="15" name="Footer Placeholder 5">
            <a:extLst>
              <a:ext uri="{FF2B5EF4-FFF2-40B4-BE49-F238E27FC236}">
                <a16:creationId xmlns:a16="http://schemas.microsoft.com/office/drawing/2014/main" id="{3F3C12A8-3EB7-416D-AF62-7D3E9E508EF7}"/>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156250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EEFF-49D5-43D8-8CAE-4F9394B32E66}"/>
              </a:ext>
            </a:extLst>
          </p:cNvPr>
          <p:cNvSpPr>
            <a:spLocks noGrp="1"/>
          </p:cNvSpPr>
          <p:nvPr>
            <p:ph type="title"/>
          </p:nvPr>
        </p:nvSpPr>
        <p:spPr/>
        <p:txBody>
          <a:bodyPr/>
          <a:lstStyle/>
          <a:p>
            <a:r>
              <a:rPr lang="en-US" dirty="0"/>
              <a:t>Front END component Failures </a:t>
            </a:r>
            <a:r>
              <a:rPr lang="en-US" dirty="0" err="1"/>
              <a:t>cont</a:t>
            </a:r>
            <a:r>
              <a:rPr lang="en-US" dirty="0"/>
              <a:t>’</a:t>
            </a:r>
            <a:endParaRPr lang="en-GB" dirty="0"/>
          </a:p>
        </p:txBody>
      </p:sp>
      <p:pic>
        <p:nvPicPr>
          <p:cNvPr id="6" name="Picture 5">
            <a:extLst>
              <a:ext uri="{FF2B5EF4-FFF2-40B4-BE49-F238E27FC236}">
                <a16:creationId xmlns:a16="http://schemas.microsoft.com/office/drawing/2014/main" id="{888D3103-BCB3-45E1-87BE-3AB638FBA7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7584" y="1633364"/>
            <a:ext cx="3928968" cy="3205442"/>
          </a:xfrm>
          <a:prstGeom prst="rect">
            <a:avLst/>
          </a:prstGeom>
        </p:spPr>
      </p:pic>
      <p:pic>
        <p:nvPicPr>
          <p:cNvPr id="14" name="Picture 13">
            <a:extLst>
              <a:ext uri="{FF2B5EF4-FFF2-40B4-BE49-F238E27FC236}">
                <a16:creationId xmlns:a16="http://schemas.microsoft.com/office/drawing/2014/main" id="{7A974F22-741F-4645-8747-5133AC5D9E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1496" y="1489348"/>
            <a:ext cx="2417009" cy="3357660"/>
          </a:xfrm>
          <a:prstGeom prst="rect">
            <a:avLst/>
          </a:prstGeom>
        </p:spPr>
      </p:pic>
      <p:sp>
        <p:nvSpPr>
          <p:cNvPr id="15" name="Content Placeholder 2">
            <a:extLst>
              <a:ext uri="{FF2B5EF4-FFF2-40B4-BE49-F238E27FC236}">
                <a16:creationId xmlns:a16="http://schemas.microsoft.com/office/drawing/2014/main" id="{DFADD4A4-BA7F-4E83-ADD1-79B8C51B3E2B}"/>
              </a:ext>
            </a:extLst>
          </p:cNvPr>
          <p:cNvSpPr>
            <a:spLocks noGrp="1"/>
          </p:cNvSpPr>
          <p:nvPr>
            <p:ph idx="1"/>
          </p:nvPr>
        </p:nvSpPr>
        <p:spPr>
          <a:xfrm>
            <a:off x="707196" y="857572"/>
            <a:ext cx="7661224" cy="415752"/>
          </a:xfrm>
        </p:spPr>
        <p:txBody>
          <a:bodyPr/>
          <a:lstStyle/>
          <a:p>
            <a:pPr lvl="2"/>
            <a:r>
              <a:rPr lang="en-US" dirty="0" err="1"/>
              <a:t>Localised</a:t>
            </a:r>
            <a:r>
              <a:rPr lang="en-US" dirty="0"/>
              <a:t> shielding to be implemented to cover overlap with cable tray shielding.     </a:t>
            </a:r>
            <a:endParaRPr lang="en-GB" dirty="0"/>
          </a:p>
        </p:txBody>
      </p:sp>
      <p:sp>
        <p:nvSpPr>
          <p:cNvPr id="16" name="Footer Placeholder 5">
            <a:extLst>
              <a:ext uri="{FF2B5EF4-FFF2-40B4-BE49-F238E27FC236}">
                <a16:creationId xmlns:a16="http://schemas.microsoft.com/office/drawing/2014/main" id="{70957D1D-E089-443F-8411-D8B3947B6FF0}"/>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219617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end SUPPORT to others</a:t>
            </a:r>
            <a:endParaRPr lang="en-GB" dirty="0"/>
          </a:p>
        </p:txBody>
      </p:sp>
      <p:sp>
        <p:nvSpPr>
          <p:cNvPr id="3" name="Content Placeholder 2"/>
          <p:cNvSpPr>
            <a:spLocks noGrp="1"/>
          </p:cNvSpPr>
          <p:nvPr>
            <p:ph idx="1"/>
          </p:nvPr>
        </p:nvSpPr>
        <p:spPr/>
        <p:txBody>
          <a:bodyPr/>
          <a:lstStyle/>
          <a:p>
            <a:pPr lvl="1">
              <a:spcAft>
                <a:spcPts val="0"/>
              </a:spcAft>
            </a:pPr>
            <a:r>
              <a:rPr lang="en-US" u="sng" dirty="0"/>
              <a:t>Beam diagnostics </a:t>
            </a:r>
          </a:p>
          <a:p>
            <a:pPr lvl="2">
              <a:lnSpc>
                <a:spcPct val="100000"/>
              </a:lnSpc>
            </a:pPr>
            <a:r>
              <a:rPr lang="en-US" dirty="0"/>
              <a:t>– Support with installation of Halo and Energy monitors on BM10, BM11 and BM12.</a:t>
            </a:r>
          </a:p>
          <a:p>
            <a:pPr lvl="2">
              <a:lnSpc>
                <a:spcPct val="100000"/>
              </a:lnSpc>
            </a:pPr>
            <a:r>
              <a:rPr lang="en-US" dirty="0"/>
              <a:t>– Support with installation of XBPMs on BM08 and BM16 and implementation of monitoring status for the operators provided by FE and Accelerator Control Unit (ACU).  </a:t>
            </a:r>
          </a:p>
          <a:p>
            <a:pPr lvl="1">
              <a:spcAft>
                <a:spcPts val="0"/>
              </a:spcAft>
            </a:pPr>
            <a:r>
              <a:rPr lang="en-US" u="sng" dirty="0"/>
              <a:t>Beam dynamics </a:t>
            </a:r>
          </a:p>
          <a:p>
            <a:pPr lvl="2">
              <a:lnSpc>
                <a:spcPct val="100000"/>
              </a:lnSpc>
            </a:pPr>
            <a:r>
              <a:rPr lang="en-US" dirty="0"/>
              <a:t>– Advice for off-energy tests.</a:t>
            </a:r>
          </a:p>
          <a:p>
            <a:pPr lvl="1">
              <a:spcAft>
                <a:spcPts val="0"/>
              </a:spcAft>
            </a:pPr>
            <a:r>
              <a:rPr lang="en-US" u="sng" dirty="0"/>
              <a:t>Vacuum group </a:t>
            </a:r>
          </a:p>
          <a:p>
            <a:pPr lvl="2">
              <a:lnSpc>
                <a:spcPct val="100000"/>
              </a:lnSpc>
            </a:pPr>
            <a:r>
              <a:rPr lang="en-US" dirty="0"/>
              <a:t>– Photon desorption test bench installed on BM15.</a:t>
            </a:r>
          </a:p>
          <a:p>
            <a:pPr lvl="2">
              <a:lnSpc>
                <a:spcPct val="100000"/>
              </a:lnSpc>
            </a:pPr>
            <a:r>
              <a:rPr lang="en-US" dirty="0"/>
              <a:t>– Technical support for machine interlocks.</a:t>
            </a:r>
          </a:p>
          <a:p>
            <a:pPr lvl="1">
              <a:spcAft>
                <a:spcPts val="0"/>
              </a:spcAft>
            </a:pPr>
            <a:r>
              <a:rPr lang="en-US" u="sng" dirty="0"/>
              <a:t>Insertion Devices and Magnets </a:t>
            </a:r>
          </a:p>
          <a:p>
            <a:pPr lvl="2">
              <a:lnSpc>
                <a:spcPct val="100000"/>
              </a:lnSpc>
            </a:pPr>
            <a:r>
              <a:rPr lang="en-US" dirty="0"/>
              <a:t>– Current cabling re-works around straight sections.</a:t>
            </a:r>
          </a:p>
          <a:p>
            <a:pPr lvl="1">
              <a:spcAft>
                <a:spcPts val="0"/>
              </a:spcAft>
            </a:pPr>
            <a:r>
              <a:rPr lang="en-US" u="sng" dirty="0"/>
              <a:t>Experimental Division </a:t>
            </a:r>
          </a:p>
          <a:p>
            <a:pPr lvl="2">
              <a:lnSpc>
                <a:spcPct val="100000"/>
              </a:lnSpc>
            </a:pPr>
            <a:r>
              <a:rPr lang="en-US" dirty="0"/>
              <a:t>– Support for FE slits realignment with experimental operators.</a:t>
            </a:r>
          </a:p>
          <a:p>
            <a:pPr lvl="2">
              <a:lnSpc>
                <a:spcPct val="100000"/>
              </a:lnSpc>
            </a:pPr>
            <a:r>
              <a:rPr lang="en-US" dirty="0"/>
              <a:t>– Technical support for ISDD photon shutter tests and maintenance of cryocoolers.  </a:t>
            </a:r>
          </a:p>
          <a:p>
            <a:pPr lvl="2">
              <a:lnSpc>
                <a:spcPct val="100000"/>
              </a:lnSpc>
            </a:pPr>
            <a:r>
              <a:rPr lang="en-US" dirty="0"/>
              <a:t>– Direct discussions for future beamline developments.  </a:t>
            </a:r>
          </a:p>
          <a:p>
            <a:endParaRPr lang="en-GB" dirty="0"/>
          </a:p>
        </p:txBody>
      </p:sp>
      <p:sp>
        <p:nvSpPr>
          <p:cNvPr id="5" name="TextBox 4">
            <a:extLst>
              <a:ext uri="{FF2B5EF4-FFF2-40B4-BE49-F238E27FC236}">
                <a16:creationId xmlns:a16="http://schemas.microsoft.com/office/drawing/2014/main" id="{B992059B-AE5D-4326-95EB-0E51D0879055}"/>
              </a:ext>
            </a:extLst>
          </p:cNvPr>
          <p:cNvSpPr txBox="1"/>
          <p:nvPr/>
        </p:nvSpPr>
        <p:spPr>
          <a:xfrm>
            <a:off x="630000" y="4936440"/>
            <a:ext cx="7758424" cy="276999"/>
          </a:xfrm>
          <a:prstGeom prst="rect">
            <a:avLst/>
          </a:prstGeom>
          <a:noFill/>
        </p:spPr>
        <p:txBody>
          <a:bodyPr wrap="square" rtlCol="0">
            <a:spAutoFit/>
          </a:bodyPr>
          <a:lstStyle/>
          <a:p>
            <a:pPr marL="0" lvl="1">
              <a:spcAft>
                <a:spcPts val="1500"/>
              </a:spcAft>
            </a:pPr>
            <a:r>
              <a:rPr lang="en-US" sz="1200" dirty="0">
                <a:solidFill>
                  <a:schemeClr val="accent6"/>
                </a:solidFill>
              </a:rPr>
              <a:t>Thanks goes to Vincent </a:t>
            </a:r>
            <a:r>
              <a:rPr lang="en-US" sz="1200" dirty="0" err="1">
                <a:solidFill>
                  <a:schemeClr val="accent6"/>
                </a:solidFill>
              </a:rPr>
              <a:t>Grilli</a:t>
            </a:r>
            <a:r>
              <a:rPr lang="en-US" sz="1200" dirty="0">
                <a:solidFill>
                  <a:schemeClr val="accent6"/>
                </a:solidFill>
              </a:rPr>
              <a:t>, Samuel da Cunha, David </a:t>
            </a:r>
            <a:r>
              <a:rPr lang="en-US" sz="1200" dirty="0" err="1">
                <a:solidFill>
                  <a:schemeClr val="accent6"/>
                </a:solidFill>
              </a:rPr>
              <a:t>Frichet</a:t>
            </a:r>
            <a:r>
              <a:rPr lang="en-US" sz="1200" dirty="0">
                <a:solidFill>
                  <a:schemeClr val="accent6"/>
                </a:solidFill>
              </a:rPr>
              <a:t> and Frédéric </a:t>
            </a:r>
            <a:r>
              <a:rPr lang="en-US" sz="1200" dirty="0" err="1">
                <a:solidFill>
                  <a:schemeClr val="accent6"/>
                </a:solidFill>
              </a:rPr>
              <a:t>Llop</a:t>
            </a:r>
            <a:r>
              <a:rPr lang="en-US" sz="1200" dirty="0">
                <a:solidFill>
                  <a:schemeClr val="accent6"/>
                </a:solidFill>
              </a:rPr>
              <a:t> of the Front Ends group.</a:t>
            </a:r>
            <a:endParaRPr lang="en-GB" sz="1200" dirty="0">
              <a:solidFill>
                <a:schemeClr val="accent6"/>
              </a:solidFill>
            </a:endParaRPr>
          </a:p>
        </p:txBody>
      </p:sp>
      <p:sp>
        <p:nvSpPr>
          <p:cNvPr id="7" name="Footer Placeholder 5">
            <a:extLst>
              <a:ext uri="{FF2B5EF4-FFF2-40B4-BE49-F238E27FC236}">
                <a16:creationId xmlns:a16="http://schemas.microsoft.com/office/drawing/2014/main" id="{B93E8849-6398-4C14-B823-60401A145E75}"/>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6302-033C-44C8-9E3F-B508ECC8A685}"/>
              </a:ext>
            </a:extLst>
          </p:cNvPr>
          <p:cNvSpPr>
            <a:spLocks noGrp="1"/>
          </p:cNvSpPr>
          <p:nvPr>
            <p:ph type="title"/>
          </p:nvPr>
        </p:nvSpPr>
        <p:spPr/>
        <p:txBody>
          <a:bodyPr/>
          <a:lstStyle/>
          <a:p>
            <a:r>
              <a:rPr lang="en-US" dirty="0"/>
              <a:t>KEY Conclusions</a:t>
            </a:r>
            <a:endParaRPr lang="en-GB" dirty="0"/>
          </a:p>
        </p:txBody>
      </p:sp>
      <p:sp>
        <p:nvSpPr>
          <p:cNvPr id="3" name="Content Placeholder 2">
            <a:extLst>
              <a:ext uri="{FF2B5EF4-FFF2-40B4-BE49-F238E27FC236}">
                <a16:creationId xmlns:a16="http://schemas.microsoft.com/office/drawing/2014/main" id="{AADD447E-4FF7-4723-9172-AD592C1BA2A3}"/>
              </a:ext>
            </a:extLst>
          </p:cNvPr>
          <p:cNvSpPr>
            <a:spLocks noGrp="1"/>
          </p:cNvSpPr>
          <p:nvPr>
            <p:ph idx="1"/>
          </p:nvPr>
        </p:nvSpPr>
        <p:spPr/>
        <p:txBody>
          <a:bodyPr/>
          <a:lstStyle/>
          <a:p>
            <a:pPr marL="285750" indent="-285750">
              <a:buFontTx/>
              <a:buChar char="-"/>
            </a:pPr>
            <a:r>
              <a:rPr lang="en-US" dirty="0"/>
              <a:t>FE group needs to review further diamond windows accepting larger beams for the highest power densities generated by current and future IDs.</a:t>
            </a:r>
          </a:p>
          <a:p>
            <a:pPr marL="285750" indent="-285750">
              <a:buFontTx/>
              <a:buChar char="-"/>
            </a:pPr>
            <a:r>
              <a:rPr lang="en-US" dirty="0"/>
              <a:t>ID08 ASD FE is commissioned and running.</a:t>
            </a:r>
          </a:p>
          <a:p>
            <a:pPr marL="285750" indent="-285750">
              <a:buFontTx/>
              <a:buChar char="-"/>
            </a:pPr>
            <a:r>
              <a:rPr lang="en-US" dirty="0"/>
              <a:t>Continual review and maintenance of historic pre-EBS FE components including their risk of failure.  </a:t>
            </a:r>
          </a:p>
          <a:p>
            <a:pPr marL="285750" indent="-285750">
              <a:buFontTx/>
              <a:buChar char="-"/>
            </a:pPr>
            <a:r>
              <a:rPr lang="en-US" dirty="0"/>
              <a:t>Implement radiation protection for cabling and other susceptible components.  </a:t>
            </a:r>
            <a:endParaRPr lang="en-GB" dirty="0"/>
          </a:p>
        </p:txBody>
      </p:sp>
      <p:sp>
        <p:nvSpPr>
          <p:cNvPr id="6" name="Footer Placeholder 5">
            <a:extLst>
              <a:ext uri="{FF2B5EF4-FFF2-40B4-BE49-F238E27FC236}">
                <a16:creationId xmlns:a16="http://schemas.microsoft.com/office/drawing/2014/main" id="{4D171D0A-A37B-46E7-B72A-CD97E52D9FD5}"/>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386132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Many thanks for your attention</a:t>
            </a:r>
          </a:p>
        </p:txBody>
      </p:sp>
      <p:pic>
        <p:nvPicPr>
          <p:cNvPr id="5" name="Picture 2"/>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395536" y="697260"/>
            <a:ext cx="8333999" cy="4493746"/>
          </a:xfrm>
          <a:prstGeom prst="rect">
            <a:avLst/>
          </a:prstGeom>
          <a:noFill/>
          <a:ln w="9525">
            <a:noFill/>
            <a:miter lim="800000"/>
            <a:headEnd/>
            <a:tailEnd/>
          </a:ln>
        </p:spPr>
      </p:pic>
      <p:sp>
        <p:nvSpPr>
          <p:cNvPr id="6" name="Footer Placeholder 5">
            <a:extLst>
              <a:ext uri="{FF2B5EF4-FFF2-40B4-BE49-F238E27FC236}">
                <a16:creationId xmlns:a16="http://schemas.microsoft.com/office/drawing/2014/main" id="{86D02A13-FAA2-4D51-8774-2FA42334D453}"/>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DFD5-A1F9-440E-AE56-DEB6C50891C5}"/>
              </a:ext>
            </a:extLst>
          </p:cNvPr>
          <p:cNvSpPr>
            <a:spLocks noGrp="1"/>
          </p:cNvSpPr>
          <p:nvPr>
            <p:ph type="title"/>
          </p:nvPr>
        </p:nvSpPr>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9222BBD1-DA24-4D8D-B2F6-EF58BA122966}"/>
              </a:ext>
            </a:extLst>
          </p:cNvPr>
          <p:cNvSpPr>
            <a:spLocks noGrp="1"/>
          </p:cNvSpPr>
          <p:nvPr>
            <p:ph idx="1"/>
          </p:nvPr>
        </p:nvSpPr>
        <p:spPr/>
        <p:txBody>
          <a:bodyPr/>
          <a:lstStyle/>
          <a:p>
            <a:pPr marL="285750" indent="-285750">
              <a:buFontTx/>
              <a:buChar char="-"/>
            </a:pPr>
            <a:r>
              <a:rPr lang="en-US" dirty="0"/>
              <a:t>Front End developments since EBS</a:t>
            </a:r>
          </a:p>
          <a:p>
            <a:pPr marL="285750" indent="-285750">
              <a:buFontTx/>
              <a:buChar char="-"/>
            </a:pPr>
            <a:r>
              <a:rPr lang="en-US" dirty="0"/>
              <a:t>Modifications and limitations for high power beamlines</a:t>
            </a:r>
          </a:p>
          <a:p>
            <a:pPr marL="285750" indent="-285750">
              <a:buFontTx/>
              <a:buChar char="-"/>
            </a:pPr>
            <a:r>
              <a:rPr lang="en-US" dirty="0"/>
              <a:t>ID08 – The ‘remaining’ ASD Beamline</a:t>
            </a:r>
          </a:p>
          <a:p>
            <a:pPr marL="285750" indent="-285750">
              <a:buFontTx/>
              <a:buChar char="-"/>
            </a:pPr>
            <a:r>
              <a:rPr lang="en-US" dirty="0"/>
              <a:t>Front End module 2 vibration study </a:t>
            </a:r>
          </a:p>
          <a:p>
            <a:pPr marL="285750" indent="-285750">
              <a:buFontTx/>
              <a:buChar char="-"/>
            </a:pPr>
            <a:r>
              <a:rPr lang="en-US" dirty="0"/>
              <a:t>FE ‘Expert Alarms’</a:t>
            </a:r>
          </a:p>
          <a:p>
            <a:pPr marL="285750" indent="-285750">
              <a:buFontTx/>
              <a:buChar char="-"/>
            </a:pPr>
            <a:r>
              <a:rPr lang="en-US" dirty="0"/>
              <a:t>Front End component failures</a:t>
            </a:r>
          </a:p>
          <a:p>
            <a:pPr marL="285750" indent="-285750">
              <a:buFontTx/>
              <a:buChar char="-"/>
            </a:pPr>
            <a:r>
              <a:rPr lang="en-US" dirty="0"/>
              <a:t>Front End support to other groups</a:t>
            </a:r>
          </a:p>
          <a:p>
            <a:pPr marL="285750" indent="-285750">
              <a:buFontTx/>
              <a:buChar char="-"/>
            </a:pPr>
            <a:endParaRPr lang="en-GB" dirty="0"/>
          </a:p>
        </p:txBody>
      </p:sp>
      <p:sp>
        <p:nvSpPr>
          <p:cNvPr id="5" name="Footer Placeholder 5">
            <a:extLst>
              <a:ext uri="{FF2B5EF4-FFF2-40B4-BE49-F238E27FC236}">
                <a16:creationId xmlns:a16="http://schemas.microsoft.com/office/drawing/2014/main" id="{7E8EA0F1-4835-4EC2-9D1A-50D4D393E03A}"/>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297827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123728" y="1129308"/>
            <a:ext cx="5169466" cy="33123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FRONT ENDs EBS Overview</a:t>
            </a:r>
            <a:endParaRPr lang="en-GB" dirty="0"/>
          </a:p>
        </p:txBody>
      </p:sp>
      <p:sp>
        <p:nvSpPr>
          <p:cNvPr id="7" name="Right Brace 6"/>
          <p:cNvSpPr/>
          <p:nvPr/>
        </p:nvSpPr>
        <p:spPr>
          <a:xfrm rot="14332856">
            <a:off x="2822807" y="2357517"/>
            <a:ext cx="284414" cy="1977339"/>
          </a:xfrm>
          <a:prstGeom prst="rightBrace">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p:cNvSpPr/>
          <p:nvPr/>
        </p:nvSpPr>
        <p:spPr>
          <a:xfrm rot="14332856">
            <a:off x="5978247" y="646881"/>
            <a:ext cx="275052" cy="1590032"/>
          </a:xfrm>
          <a:prstGeom prst="rightBrace">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rot="19776359">
            <a:off x="2180026" y="2975827"/>
            <a:ext cx="1051891" cy="307777"/>
          </a:xfrm>
          <a:prstGeom prst="rect">
            <a:avLst/>
          </a:prstGeom>
          <a:noFill/>
        </p:spPr>
        <p:txBody>
          <a:bodyPr wrap="none" rtlCol="0">
            <a:spAutoFit/>
          </a:bodyPr>
          <a:lstStyle/>
          <a:p>
            <a:r>
              <a:rPr lang="en-US" sz="1400" dirty="0">
                <a:solidFill>
                  <a:srgbClr val="00B0F0"/>
                </a:solidFill>
              </a:rPr>
              <a:t>MODULE1</a:t>
            </a:r>
            <a:endParaRPr lang="en-GB" sz="1400" dirty="0">
              <a:solidFill>
                <a:srgbClr val="00B0F0"/>
              </a:solidFill>
            </a:endParaRPr>
          </a:p>
        </p:txBody>
      </p:sp>
      <p:sp>
        <p:nvSpPr>
          <p:cNvPr id="11" name="TextBox 10"/>
          <p:cNvSpPr txBox="1"/>
          <p:nvPr/>
        </p:nvSpPr>
        <p:spPr>
          <a:xfrm rot="19776359">
            <a:off x="5364099" y="1034708"/>
            <a:ext cx="1132890" cy="307777"/>
          </a:xfrm>
          <a:prstGeom prst="rect">
            <a:avLst/>
          </a:prstGeom>
          <a:noFill/>
        </p:spPr>
        <p:txBody>
          <a:bodyPr wrap="square" rtlCol="0">
            <a:spAutoFit/>
          </a:bodyPr>
          <a:lstStyle/>
          <a:p>
            <a:r>
              <a:rPr lang="en-US" sz="1400" dirty="0">
                <a:solidFill>
                  <a:srgbClr val="00B0F0"/>
                </a:solidFill>
              </a:rPr>
              <a:t>MODULE2</a:t>
            </a:r>
            <a:endParaRPr lang="en-GB" sz="1400" dirty="0">
              <a:solidFill>
                <a:srgbClr val="00B0F0"/>
              </a:solidFill>
            </a:endParaRPr>
          </a:p>
        </p:txBody>
      </p:sp>
      <p:sp>
        <p:nvSpPr>
          <p:cNvPr id="12" name="Right Brace 11"/>
          <p:cNvSpPr/>
          <p:nvPr/>
        </p:nvSpPr>
        <p:spPr>
          <a:xfrm rot="14332856">
            <a:off x="4464152" y="1440000"/>
            <a:ext cx="302614" cy="1802797"/>
          </a:xfrm>
          <a:prstGeom prst="rightBrace">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rot="19776359">
            <a:off x="3426188" y="1924656"/>
            <a:ext cx="2089033" cy="307777"/>
          </a:xfrm>
          <a:prstGeom prst="rect">
            <a:avLst/>
          </a:prstGeom>
          <a:noFill/>
        </p:spPr>
        <p:txBody>
          <a:bodyPr wrap="none" rtlCol="0">
            <a:spAutoFit/>
          </a:bodyPr>
          <a:lstStyle/>
          <a:p>
            <a:r>
              <a:rPr lang="en-US" sz="1400" dirty="0">
                <a:solidFill>
                  <a:srgbClr val="00B0F0"/>
                </a:solidFill>
              </a:rPr>
              <a:t>TRANSITION MODULE</a:t>
            </a:r>
            <a:endParaRPr lang="en-GB" sz="1400" dirty="0">
              <a:solidFill>
                <a:srgbClr val="00B0F0"/>
              </a:solidFill>
            </a:endParaRPr>
          </a:p>
        </p:txBody>
      </p:sp>
      <p:sp>
        <p:nvSpPr>
          <p:cNvPr id="17" name="TextBox 16"/>
          <p:cNvSpPr txBox="1"/>
          <p:nvPr/>
        </p:nvSpPr>
        <p:spPr>
          <a:xfrm>
            <a:off x="179512" y="1129308"/>
            <a:ext cx="3168352" cy="1938992"/>
          </a:xfrm>
          <a:prstGeom prst="rect">
            <a:avLst/>
          </a:prstGeom>
          <a:noFill/>
        </p:spPr>
        <p:txBody>
          <a:bodyPr wrap="square" rtlCol="0">
            <a:spAutoFit/>
          </a:bodyPr>
          <a:lstStyle/>
          <a:p>
            <a:r>
              <a:rPr lang="en-US" sz="1200" dirty="0">
                <a:solidFill>
                  <a:srgbClr val="00B0F0"/>
                </a:solidFill>
              </a:rPr>
              <a:t>Module1: removed from the tunnel</a:t>
            </a:r>
          </a:p>
          <a:p>
            <a:r>
              <a:rPr lang="en-US" sz="1200" dirty="0">
                <a:solidFill>
                  <a:srgbClr val="00B0F0"/>
                </a:solidFill>
              </a:rPr>
              <a:t>Photon Shutter stored for reinstallation</a:t>
            </a:r>
          </a:p>
          <a:p>
            <a:endParaRPr lang="en-US" sz="1200" dirty="0">
              <a:solidFill>
                <a:srgbClr val="00B0F0"/>
              </a:solidFill>
            </a:endParaRPr>
          </a:p>
          <a:p>
            <a:r>
              <a:rPr lang="en-US" sz="1200" dirty="0">
                <a:solidFill>
                  <a:srgbClr val="00B0F0"/>
                </a:solidFill>
              </a:rPr>
              <a:t>Transition Module : removed from the tunnel</a:t>
            </a:r>
          </a:p>
          <a:p>
            <a:r>
              <a:rPr lang="en-US" sz="1200" dirty="0">
                <a:solidFill>
                  <a:srgbClr val="00B0F0"/>
                </a:solidFill>
              </a:rPr>
              <a:t>Acoustic delay line stored for reinstallation</a:t>
            </a:r>
          </a:p>
          <a:p>
            <a:endParaRPr lang="en-US" sz="1200" dirty="0">
              <a:solidFill>
                <a:srgbClr val="00B0F0"/>
              </a:solidFill>
            </a:endParaRPr>
          </a:p>
          <a:p>
            <a:r>
              <a:rPr lang="en-US" sz="1200" dirty="0">
                <a:solidFill>
                  <a:srgbClr val="00B0F0"/>
                </a:solidFill>
              </a:rPr>
              <a:t>Module2 : remained in the tunnel</a:t>
            </a:r>
          </a:p>
          <a:p>
            <a:endParaRPr lang="en-US" dirty="0"/>
          </a:p>
          <a:p>
            <a:endParaRPr lang="en-GB" dirty="0"/>
          </a:p>
        </p:txBody>
      </p:sp>
      <p:sp>
        <p:nvSpPr>
          <p:cNvPr id="23" name="Content Placeholder 22"/>
          <p:cNvSpPr>
            <a:spLocks noGrp="1"/>
          </p:cNvSpPr>
          <p:nvPr>
            <p:ph idx="1"/>
          </p:nvPr>
        </p:nvSpPr>
        <p:spPr/>
        <p:txBody>
          <a:bodyPr/>
          <a:lstStyle/>
          <a:p>
            <a:r>
              <a:rPr lang="en-US" dirty="0"/>
              <a:t>Front End ID                                              </a:t>
            </a:r>
          </a:p>
          <a:p>
            <a:endParaRPr lang="en-US" dirty="0"/>
          </a:p>
          <a:p>
            <a:endParaRPr lang="en-US" dirty="0"/>
          </a:p>
          <a:p>
            <a:endParaRPr lang="en-US" dirty="0"/>
          </a:p>
          <a:p>
            <a:endParaRPr lang="en-US" dirty="0"/>
          </a:p>
          <a:p>
            <a:r>
              <a:rPr lang="en-US" dirty="0"/>
              <a:t>                                                                                        </a:t>
            </a:r>
          </a:p>
          <a:p>
            <a:r>
              <a:rPr lang="en-US" dirty="0"/>
              <a:t>                                                                                      Front End BM</a:t>
            </a:r>
          </a:p>
          <a:p>
            <a:endParaRPr lang="en-US" dirty="0"/>
          </a:p>
          <a:p>
            <a:endParaRPr lang="en-US" dirty="0"/>
          </a:p>
          <a:p>
            <a:r>
              <a:rPr lang="en-US" dirty="0"/>
              <a:t> </a:t>
            </a:r>
          </a:p>
          <a:p>
            <a:r>
              <a:rPr lang="en-US" dirty="0"/>
              <a:t> </a:t>
            </a:r>
          </a:p>
          <a:p>
            <a:r>
              <a:rPr lang="en-US" dirty="0"/>
              <a:t> </a:t>
            </a:r>
            <a:endParaRPr lang="en-GB" dirty="0"/>
          </a:p>
        </p:txBody>
      </p:sp>
      <p:sp>
        <p:nvSpPr>
          <p:cNvPr id="24" name="TextBox 23"/>
          <p:cNvSpPr txBox="1"/>
          <p:nvPr/>
        </p:nvSpPr>
        <p:spPr>
          <a:xfrm>
            <a:off x="5652120" y="3505572"/>
            <a:ext cx="3168352" cy="1754326"/>
          </a:xfrm>
          <a:prstGeom prst="rect">
            <a:avLst/>
          </a:prstGeom>
          <a:noFill/>
        </p:spPr>
        <p:txBody>
          <a:bodyPr wrap="square" rtlCol="0">
            <a:spAutoFit/>
          </a:bodyPr>
          <a:lstStyle/>
          <a:p>
            <a:r>
              <a:rPr lang="en-US" sz="1200" dirty="0">
                <a:solidFill>
                  <a:srgbClr val="00B0F0"/>
                </a:solidFill>
              </a:rPr>
              <a:t>Module1: removed from the tunnel</a:t>
            </a:r>
          </a:p>
          <a:p>
            <a:endParaRPr lang="en-US" sz="1200" dirty="0">
              <a:solidFill>
                <a:srgbClr val="00B0F0"/>
              </a:solidFill>
            </a:endParaRPr>
          </a:p>
          <a:p>
            <a:r>
              <a:rPr lang="en-US" sz="1200" dirty="0">
                <a:solidFill>
                  <a:srgbClr val="00B0F0"/>
                </a:solidFill>
              </a:rPr>
              <a:t>Transition Module : removed from the tunnel</a:t>
            </a:r>
          </a:p>
          <a:p>
            <a:r>
              <a:rPr lang="en-US" sz="1200" dirty="0">
                <a:solidFill>
                  <a:srgbClr val="00B0F0"/>
                </a:solidFill>
              </a:rPr>
              <a:t>Acoustic delay line stored for reinstallation</a:t>
            </a:r>
          </a:p>
          <a:p>
            <a:endParaRPr lang="en-US" sz="1200" dirty="0">
              <a:solidFill>
                <a:srgbClr val="00B0F0"/>
              </a:solidFill>
            </a:endParaRPr>
          </a:p>
          <a:p>
            <a:r>
              <a:rPr lang="en-US" sz="1200" dirty="0">
                <a:solidFill>
                  <a:srgbClr val="00B0F0"/>
                </a:solidFill>
              </a:rPr>
              <a:t>Module2 : remained in the tunnel</a:t>
            </a:r>
          </a:p>
          <a:p>
            <a:endParaRPr lang="en-US" dirty="0"/>
          </a:p>
          <a:p>
            <a:endParaRPr lang="en-GB" dirty="0"/>
          </a:p>
        </p:txBody>
      </p:sp>
      <p:sp>
        <p:nvSpPr>
          <p:cNvPr id="25" name="TextBox 24"/>
          <p:cNvSpPr txBox="1"/>
          <p:nvPr/>
        </p:nvSpPr>
        <p:spPr>
          <a:xfrm>
            <a:off x="653467" y="4059765"/>
            <a:ext cx="1620957" cy="369332"/>
          </a:xfrm>
          <a:prstGeom prst="rect">
            <a:avLst/>
          </a:prstGeom>
          <a:noFill/>
        </p:spPr>
        <p:txBody>
          <a:bodyPr wrap="none" rtlCol="0">
            <a:spAutoFit/>
          </a:bodyPr>
          <a:lstStyle/>
          <a:p>
            <a:r>
              <a:rPr lang="en-US" b="1" dirty="0">
                <a:solidFill>
                  <a:srgbClr val="00B0F0"/>
                </a:solidFill>
              </a:rPr>
              <a:t>Storage Ring</a:t>
            </a:r>
            <a:endParaRPr lang="en-GB" b="1" dirty="0">
              <a:solidFill>
                <a:srgbClr val="00B0F0"/>
              </a:solidFill>
            </a:endParaRPr>
          </a:p>
        </p:txBody>
      </p:sp>
      <p:sp>
        <p:nvSpPr>
          <p:cNvPr id="27" name="TextBox 26"/>
          <p:cNvSpPr txBox="1"/>
          <p:nvPr/>
        </p:nvSpPr>
        <p:spPr>
          <a:xfrm>
            <a:off x="7092280" y="1057300"/>
            <a:ext cx="1210588" cy="369332"/>
          </a:xfrm>
          <a:prstGeom prst="rect">
            <a:avLst/>
          </a:prstGeom>
          <a:noFill/>
        </p:spPr>
        <p:txBody>
          <a:bodyPr wrap="none" rtlCol="0">
            <a:spAutoFit/>
          </a:bodyPr>
          <a:lstStyle/>
          <a:p>
            <a:r>
              <a:rPr lang="en-US" b="1" dirty="0">
                <a:solidFill>
                  <a:srgbClr val="00B0F0"/>
                </a:solidFill>
              </a:rPr>
              <a:t>Beamline</a:t>
            </a:r>
            <a:endParaRPr lang="en-GB" b="1" dirty="0">
              <a:solidFill>
                <a:srgbClr val="00B0F0"/>
              </a:solidFill>
            </a:endParaRPr>
          </a:p>
        </p:txBody>
      </p:sp>
      <p:sp>
        <p:nvSpPr>
          <p:cNvPr id="18" name="Footer Placeholder 5">
            <a:extLst>
              <a:ext uri="{FF2B5EF4-FFF2-40B4-BE49-F238E27FC236}">
                <a16:creationId xmlns:a16="http://schemas.microsoft.com/office/drawing/2014/main" id="{3756007C-829D-4456-83F6-0485DFD226CF}"/>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ENDs – what’s new since EBS</a:t>
            </a:r>
            <a:endParaRPr lang="en-GB" dirty="0"/>
          </a:p>
        </p:txBody>
      </p:sp>
      <p:sp>
        <p:nvSpPr>
          <p:cNvPr id="7" name="Content Placeholder 6"/>
          <p:cNvSpPr>
            <a:spLocks noGrp="1"/>
          </p:cNvSpPr>
          <p:nvPr>
            <p:ph idx="1"/>
          </p:nvPr>
        </p:nvSpPr>
        <p:spPr>
          <a:xfrm>
            <a:off x="727199" y="805272"/>
            <a:ext cx="4276849" cy="4331980"/>
          </a:xfrm>
        </p:spPr>
        <p:txBody>
          <a:bodyPr/>
          <a:lstStyle/>
          <a:p>
            <a:r>
              <a:rPr lang="en-US" dirty="0"/>
              <a:t>45 Front Ends :                                                                                         </a:t>
            </a:r>
          </a:p>
          <a:p>
            <a:pPr marL="182563" lvl="3" indent="0">
              <a:buNone/>
            </a:pPr>
            <a:r>
              <a:rPr lang="en-US" dirty="0"/>
              <a:t>-28 Insertion Devices</a:t>
            </a:r>
          </a:p>
          <a:p>
            <a:pPr marL="182563" lvl="3" indent="0">
              <a:buNone/>
            </a:pPr>
            <a:r>
              <a:rPr lang="en-US" dirty="0"/>
              <a:t>-17 Bending Magnets</a:t>
            </a:r>
          </a:p>
          <a:p>
            <a:r>
              <a:rPr lang="en-US" dirty="0"/>
              <a:t>12 </a:t>
            </a:r>
            <a:r>
              <a:rPr lang="en-US" i="1" dirty="0"/>
              <a:t>(+2)</a:t>
            </a:r>
            <a:r>
              <a:rPr lang="en-US" dirty="0"/>
              <a:t> Diagnostic FE :</a:t>
            </a:r>
          </a:p>
          <a:p>
            <a:pPr marL="182563" lvl="3" indent="0">
              <a:buNone/>
            </a:pPr>
            <a:r>
              <a:rPr lang="en-US" dirty="0"/>
              <a:t>-3 Bunch Purity,</a:t>
            </a:r>
          </a:p>
          <a:p>
            <a:pPr marL="182563" lvl="3" indent="0">
              <a:buNone/>
            </a:pPr>
            <a:r>
              <a:rPr lang="en-US" dirty="0"/>
              <a:t>-3 Emittance DQD1 source, </a:t>
            </a:r>
          </a:p>
          <a:p>
            <a:pPr marL="182563" lvl="3" indent="0">
              <a:buNone/>
            </a:pPr>
            <a:r>
              <a:rPr lang="en-US" dirty="0"/>
              <a:t>-2 </a:t>
            </a:r>
            <a:r>
              <a:rPr lang="en-US" dirty="0" err="1"/>
              <a:t>Emittance</a:t>
            </a:r>
            <a:r>
              <a:rPr lang="en-US" dirty="0"/>
              <a:t> DL1A_5 source, </a:t>
            </a:r>
          </a:p>
          <a:p>
            <a:pPr marL="182563" lvl="3" indent="0">
              <a:buNone/>
            </a:pPr>
            <a:r>
              <a:rPr lang="en-US" dirty="0"/>
              <a:t>-1 Visible Light Monitor Beam Port,</a:t>
            </a:r>
          </a:p>
          <a:p>
            <a:pPr marL="182563" lvl="3" indent="0">
              <a:buNone/>
            </a:pPr>
            <a:r>
              <a:rPr lang="en-US" dirty="0"/>
              <a:t>-2 Halo Monitors (new),</a:t>
            </a:r>
          </a:p>
          <a:p>
            <a:pPr marL="182563" lvl="3" indent="0">
              <a:buNone/>
            </a:pPr>
            <a:r>
              <a:rPr lang="en-US" dirty="0"/>
              <a:t>-1 Energy Monitor (new),</a:t>
            </a:r>
          </a:p>
          <a:p>
            <a:pPr marL="182563" lvl="3" indent="0">
              <a:buNone/>
            </a:pPr>
            <a:r>
              <a:rPr lang="en-US" dirty="0"/>
              <a:t>-</a:t>
            </a:r>
            <a:r>
              <a:rPr lang="en-US" i="1" dirty="0"/>
              <a:t>2 XBPMs incorporated into working BMs (new),</a:t>
            </a:r>
          </a:p>
          <a:p>
            <a:pPr lvl="2"/>
            <a:r>
              <a:rPr lang="en-US" sz="1800" b="1" dirty="0">
                <a:solidFill>
                  <a:schemeClr val="accent6"/>
                </a:solidFill>
              </a:rPr>
              <a:t>1 Vacuum Group :</a:t>
            </a:r>
          </a:p>
          <a:p>
            <a:pPr marL="182563" lvl="3" indent="0">
              <a:buNone/>
            </a:pPr>
            <a:r>
              <a:rPr lang="en-US" dirty="0"/>
              <a:t>-1 photon desorption test bench (new),</a:t>
            </a:r>
          </a:p>
          <a:p>
            <a:endParaRPr lang="en-US" dirty="0"/>
          </a:p>
        </p:txBody>
      </p:sp>
      <p:pic>
        <p:nvPicPr>
          <p:cNvPr id="9" name="Picture 8" descr="Photo0258.jpg"/>
          <p:cNvPicPr>
            <a:picLocks noChangeAspect="1"/>
          </p:cNvPicPr>
          <p:nvPr/>
        </p:nvPicPr>
        <p:blipFill>
          <a:blip r:embed="rId2" cstate="print"/>
          <a:stretch>
            <a:fillRect/>
          </a:stretch>
        </p:blipFill>
        <p:spPr>
          <a:xfrm rot="5400000">
            <a:off x="4559998" y="1573358"/>
            <a:ext cx="4128459" cy="3096344"/>
          </a:xfrm>
          <a:prstGeom prst="rect">
            <a:avLst/>
          </a:prstGeom>
        </p:spPr>
      </p:pic>
      <p:sp>
        <p:nvSpPr>
          <p:cNvPr id="6" name="Footer Placeholder 5">
            <a:extLst>
              <a:ext uri="{FF2B5EF4-FFF2-40B4-BE49-F238E27FC236}">
                <a16:creationId xmlns:a16="http://schemas.microsoft.com/office/drawing/2014/main" id="{3076E51B-7C9A-4A68-90F4-A96145A7621F}"/>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Modifications and limitations for HIGH power beamlines</a:t>
            </a:r>
            <a:endParaRPr lang="en-GB" dirty="0"/>
          </a:p>
        </p:txBody>
      </p:sp>
      <p:sp>
        <p:nvSpPr>
          <p:cNvPr id="3" name="Content Placeholder 2"/>
          <p:cNvSpPr>
            <a:spLocks noGrp="1"/>
          </p:cNvSpPr>
          <p:nvPr>
            <p:ph idx="1"/>
          </p:nvPr>
        </p:nvSpPr>
        <p:spPr>
          <a:xfrm>
            <a:off x="727200" y="805272"/>
            <a:ext cx="8236800" cy="4464750"/>
          </a:xfrm>
        </p:spPr>
        <p:txBody>
          <a:bodyPr/>
          <a:lstStyle/>
          <a:p>
            <a:pPr lvl="1"/>
            <a:r>
              <a:rPr lang="en-US" dirty="0"/>
              <a:t>Due to the installation of new Cryogenic Permanent Magnet Undulators (CPMUs) many ID beamlines optics hutches cannot cope with the new higher heat loads.  </a:t>
            </a:r>
          </a:p>
          <a:p>
            <a:pPr lvl="1"/>
            <a:r>
              <a:rPr lang="en-US" u="sng" dirty="0"/>
              <a:t>Current solution</a:t>
            </a:r>
            <a:r>
              <a:rPr lang="en-US" dirty="0"/>
              <a:t> </a:t>
            </a:r>
          </a:p>
          <a:p>
            <a:pPr lvl="2"/>
            <a:r>
              <a:rPr lang="en-US" dirty="0"/>
              <a:t>Modification to smaller fixed apertures in the Front Ends, typically 2mm horizontal x 1mm vertical in size.  Not a problem for Front Ends aside integration of longer slits, but on-going issue for beamline optics in the future. Implemented on ID31 pre-EBS, ready on ID03 and ID14, and to be placed on ID18 in 2023.  </a:t>
            </a:r>
            <a:endParaRPr lang="en-US" u="sng" dirty="0"/>
          </a:p>
          <a:p>
            <a:pPr lvl="1"/>
            <a:endParaRPr lang="en-US" dirty="0"/>
          </a:p>
          <a:p>
            <a:pPr lvl="1"/>
            <a:r>
              <a:rPr lang="en-US" dirty="0"/>
              <a:t>  </a:t>
            </a:r>
            <a:endParaRPr lang="en-GB" dirty="0"/>
          </a:p>
        </p:txBody>
      </p:sp>
      <p:pic>
        <p:nvPicPr>
          <p:cNvPr id="8" name="Picture 7">
            <a:extLst>
              <a:ext uri="{FF2B5EF4-FFF2-40B4-BE49-F238E27FC236}">
                <a16:creationId xmlns:a16="http://schemas.microsoft.com/office/drawing/2014/main" id="{E464AEBF-1C5D-4967-94FA-B4508B55836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17408" y="3037647"/>
            <a:ext cx="3456384" cy="2298128"/>
          </a:xfrm>
          <a:prstGeom prst="rect">
            <a:avLst/>
          </a:prstGeom>
        </p:spPr>
      </p:pic>
      <p:sp>
        <p:nvSpPr>
          <p:cNvPr id="9" name="Left Brace 8">
            <a:extLst>
              <a:ext uri="{FF2B5EF4-FFF2-40B4-BE49-F238E27FC236}">
                <a16:creationId xmlns:a16="http://schemas.microsoft.com/office/drawing/2014/main" id="{33D45D6E-F51D-4392-8E88-E4D9DE15A321}"/>
              </a:ext>
            </a:extLst>
          </p:cNvPr>
          <p:cNvSpPr/>
          <p:nvPr/>
        </p:nvSpPr>
        <p:spPr>
          <a:xfrm rot="4562786">
            <a:off x="3948535" y="3007398"/>
            <a:ext cx="432048" cy="129614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61E6711E-EF13-4C77-B83C-3C66F334DDAB}"/>
              </a:ext>
            </a:extLst>
          </p:cNvPr>
          <p:cNvSpPr txBox="1"/>
          <p:nvPr/>
        </p:nvSpPr>
        <p:spPr>
          <a:xfrm>
            <a:off x="630001" y="4690075"/>
            <a:ext cx="2429831" cy="646331"/>
          </a:xfrm>
          <a:prstGeom prst="rect">
            <a:avLst/>
          </a:prstGeom>
          <a:noFill/>
        </p:spPr>
        <p:txBody>
          <a:bodyPr wrap="square" rtlCol="0">
            <a:spAutoFit/>
          </a:bodyPr>
          <a:lstStyle/>
          <a:p>
            <a:pPr marL="0" lvl="1">
              <a:spcAft>
                <a:spcPts val="1500"/>
              </a:spcAft>
            </a:pPr>
            <a:r>
              <a:rPr lang="en-US" sz="900" dirty="0">
                <a:solidFill>
                  <a:schemeClr val="accent6"/>
                </a:solidFill>
              </a:rPr>
              <a:t>Thanks goes to Sylvie </a:t>
            </a:r>
            <a:r>
              <a:rPr lang="en-US" sz="900" dirty="0" err="1">
                <a:solidFill>
                  <a:schemeClr val="accent6"/>
                </a:solidFill>
              </a:rPr>
              <a:t>Jarjayes</a:t>
            </a:r>
            <a:r>
              <a:rPr lang="en-US" sz="900" dirty="0">
                <a:solidFill>
                  <a:schemeClr val="accent6"/>
                </a:solidFill>
              </a:rPr>
              <a:t> MEG, Juan Reyes Herrera MEG, and, Philipp </a:t>
            </a:r>
            <a:r>
              <a:rPr lang="en-US" sz="900" dirty="0" err="1">
                <a:solidFill>
                  <a:schemeClr val="accent6"/>
                </a:solidFill>
              </a:rPr>
              <a:t>Brumund</a:t>
            </a:r>
            <a:r>
              <a:rPr lang="en-US" sz="900" dirty="0">
                <a:solidFill>
                  <a:schemeClr val="accent6"/>
                </a:solidFill>
              </a:rPr>
              <a:t> MEG for their support in heat load simulations. </a:t>
            </a:r>
            <a:endParaRPr lang="en-GB" sz="900" dirty="0">
              <a:solidFill>
                <a:schemeClr val="accent6"/>
              </a:solidFill>
            </a:endParaRPr>
          </a:p>
        </p:txBody>
      </p:sp>
      <p:sp>
        <p:nvSpPr>
          <p:cNvPr id="10" name="Footer Placeholder 5">
            <a:extLst>
              <a:ext uri="{FF2B5EF4-FFF2-40B4-BE49-F238E27FC236}">
                <a16:creationId xmlns:a16="http://schemas.microsoft.com/office/drawing/2014/main" id="{3FC34311-3B2E-4B12-BC07-D666BBA8A8AC}"/>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Modifications and limitations for HIGH power beamlines </a:t>
            </a:r>
            <a:r>
              <a:rPr lang="en-US" dirty="0" err="1"/>
              <a:t>cont</a:t>
            </a:r>
            <a:r>
              <a:rPr lang="en-US" dirty="0"/>
              <a:t>’</a:t>
            </a:r>
            <a:endParaRPr lang="en-GB" dirty="0"/>
          </a:p>
        </p:txBody>
      </p:sp>
      <p:sp>
        <p:nvSpPr>
          <p:cNvPr id="3" name="Content Placeholder 2"/>
          <p:cNvSpPr>
            <a:spLocks noGrp="1"/>
          </p:cNvSpPr>
          <p:nvPr>
            <p:ph idx="1"/>
          </p:nvPr>
        </p:nvSpPr>
        <p:spPr>
          <a:xfrm>
            <a:off x="727200" y="805273"/>
            <a:ext cx="8236800" cy="2534960"/>
          </a:xfrm>
        </p:spPr>
        <p:txBody>
          <a:bodyPr/>
          <a:lstStyle/>
          <a:p>
            <a:pPr lvl="1"/>
            <a:r>
              <a:rPr lang="en-US" dirty="0"/>
              <a:t>ID beamlines using multiple in-air undulations in series and wanting larger beam sizes are creating heat load limitations on Front End diamond windows, i.e. the vacuum barrier between FE and experimental hutches.  </a:t>
            </a:r>
          </a:p>
          <a:p>
            <a:pPr lvl="1"/>
            <a:r>
              <a:rPr lang="en-US" u="sng" dirty="0"/>
              <a:t>Current solution</a:t>
            </a:r>
          </a:p>
          <a:p>
            <a:pPr lvl="2"/>
            <a:r>
              <a:rPr lang="en-US" dirty="0"/>
              <a:t>Limitations on insertion device power densities (135kW/mrad^2 for ID19), based upon power absorption simulations of diamond windows and physical constraints (400-600MPa stress) combined with empirical data gained from ID11.  </a:t>
            </a:r>
          </a:p>
          <a:p>
            <a:pPr lvl="2"/>
            <a:r>
              <a:rPr lang="en-US" dirty="0"/>
              <a:t>This should prevent diamond window damage as seen on ID19 in August 2021.</a:t>
            </a:r>
          </a:p>
          <a:p>
            <a:pPr lvl="1"/>
            <a:endParaRPr lang="en-GB" dirty="0"/>
          </a:p>
        </p:txBody>
      </p:sp>
      <p:pic>
        <p:nvPicPr>
          <p:cNvPr id="5" name="Picture 4">
            <a:extLst>
              <a:ext uri="{FF2B5EF4-FFF2-40B4-BE49-F238E27FC236}">
                <a16:creationId xmlns:a16="http://schemas.microsoft.com/office/drawing/2014/main" id="{672632AD-6825-4D89-B146-0F983094BDA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660232" y="3518609"/>
            <a:ext cx="1753203" cy="1753203"/>
          </a:xfrm>
          <a:prstGeom prst="rect">
            <a:avLst/>
          </a:prstGeom>
        </p:spPr>
      </p:pic>
      <p:sp>
        <p:nvSpPr>
          <p:cNvPr id="7" name="TextBox 6">
            <a:extLst>
              <a:ext uri="{FF2B5EF4-FFF2-40B4-BE49-F238E27FC236}">
                <a16:creationId xmlns:a16="http://schemas.microsoft.com/office/drawing/2014/main" id="{C61B2A79-43A4-4987-921B-27C3890C0A32}"/>
              </a:ext>
            </a:extLst>
          </p:cNvPr>
          <p:cNvSpPr txBox="1"/>
          <p:nvPr/>
        </p:nvSpPr>
        <p:spPr>
          <a:xfrm>
            <a:off x="630001" y="4789294"/>
            <a:ext cx="4785762" cy="369332"/>
          </a:xfrm>
          <a:prstGeom prst="rect">
            <a:avLst/>
          </a:prstGeom>
          <a:noFill/>
        </p:spPr>
        <p:txBody>
          <a:bodyPr wrap="square" rtlCol="0">
            <a:spAutoFit/>
          </a:bodyPr>
          <a:lstStyle/>
          <a:p>
            <a:pPr marL="0" lvl="1">
              <a:spcAft>
                <a:spcPts val="1500"/>
              </a:spcAft>
            </a:pPr>
            <a:r>
              <a:rPr lang="en-US" sz="900" dirty="0">
                <a:solidFill>
                  <a:schemeClr val="accent6"/>
                </a:solidFill>
              </a:rPr>
              <a:t>Thanks goes to Philipp </a:t>
            </a:r>
            <a:r>
              <a:rPr lang="en-US" sz="900" dirty="0" err="1">
                <a:solidFill>
                  <a:schemeClr val="accent6"/>
                </a:solidFill>
              </a:rPr>
              <a:t>Brumund</a:t>
            </a:r>
            <a:r>
              <a:rPr lang="en-US" sz="900" dirty="0">
                <a:solidFill>
                  <a:schemeClr val="accent6"/>
                </a:solidFill>
              </a:rPr>
              <a:t> MEG, Juan Reyes Herrera MEG, Reine </a:t>
            </a:r>
            <a:r>
              <a:rPr lang="en-US" sz="900" dirty="0" err="1">
                <a:solidFill>
                  <a:schemeClr val="accent6"/>
                </a:solidFill>
              </a:rPr>
              <a:t>Versteegen</a:t>
            </a:r>
            <a:r>
              <a:rPr lang="en-US" sz="900" dirty="0">
                <a:solidFill>
                  <a:schemeClr val="accent6"/>
                </a:solidFill>
              </a:rPr>
              <a:t> IDM, Jonathan Wright ID11, and, Alexander Rack ID19 for their support.</a:t>
            </a:r>
            <a:endParaRPr lang="en-GB" sz="900" dirty="0">
              <a:solidFill>
                <a:schemeClr val="accent6"/>
              </a:solidFill>
            </a:endParaRPr>
          </a:p>
        </p:txBody>
      </p:sp>
      <p:sp>
        <p:nvSpPr>
          <p:cNvPr id="8" name="TextBox 7">
            <a:extLst>
              <a:ext uri="{FF2B5EF4-FFF2-40B4-BE49-F238E27FC236}">
                <a16:creationId xmlns:a16="http://schemas.microsoft.com/office/drawing/2014/main" id="{0E51B4FF-98FE-4486-AB9F-1D50F77B3A03}"/>
              </a:ext>
            </a:extLst>
          </p:cNvPr>
          <p:cNvSpPr txBox="1"/>
          <p:nvPr/>
        </p:nvSpPr>
        <p:spPr>
          <a:xfrm>
            <a:off x="631764" y="3386073"/>
            <a:ext cx="6030230" cy="1238801"/>
          </a:xfrm>
          <a:prstGeom prst="rect">
            <a:avLst/>
          </a:prstGeom>
          <a:noFill/>
        </p:spPr>
        <p:txBody>
          <a:bodyPr wrap="square" rtlCol="0">
            <a:spAutoFit/>
          </a:bodyPr>
          <a:lstStyle/>
          <a:p>
            <a:pPr marL="0" lvl="1">
              <a:spcAft>
                <a:spcPts val="1500"/>
              </a:spcAft>
            </a:pPr>
            <a:r>
              <a:rPr lang="en-US" sz="1700" u="sng" dirty="0">
                <a:solidFill>
                  <a:schemeClr val="accent6"/>
                </a:solidFill>
              </a:rPr>
              <a:t>Concerns</a:t>
            </a:r>
          </a:p>
          <a:p>
            <a:pPr marL="0" lvl="1">
              <a:spcAft>
                <a:spcPts val="1500"/>
              </a:spcAft>
            </a:pPr>
            <a:r>
              <a:rPr lang="en-US" sz="1500" dirty="0"/>
              <a:t>This current design and use of these diamond windows will need to be reviewed further, as beamlines are likely to request higher power densities in the future.  </a:t>
            </a:r>
            <a:endParaRPr lang="en-GB" sz="1500" dirty="0"/>
          </a:p>
        </p:txBody>
      </p:sp>
      <p:sp>
        <p:nvSpPr>
          <p:cNvPr id="9" name="Footer Placeholder 5">
            <a:extLst>
              <a:ext uri="{FF2B5EF4-FFF2-40B4-BE49-F238E27FC236}">
                <a16:creationId xmlns:a16="http://schemas.microsoft.com/office/drawing/2014/main" id="{DA39594A-8BB5-4A94-ABB2-DF19F064AB33}"/>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49998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08 – The ‘remaining’ ASD Beamline</a:t>
            </a:r>
            <a:endParaRPr lang="en-GB" dirty="0"/>
          </a:p>
        </p:txBody>
      </p:sp>
      <p:sp>
        <p:nvSpPr>
          <p:cNvPr id="3" name="Content Placeholder 2"/>
          <p:cNvSpPr>
            <a:spLocks noGrp="1"/>
          </p:cNvSpPr>
          <p:nvPr>
            <p:ph idx="1"/>
          </p:nvPr>
        </p:nvSpPr>
        <p:spPr>
          <a:xfrm>
            <a:off x="727200" y="805272"/>
            <a:ext cx="8236800" cy="1332148"/>
          </a:xfrm>
        </p:spPr>
        <p:txBody>
          <a:bodyPr/>
          <a:lstStyle/>
          <a:p>
            <a:pPr lvl="1"/>
            <a:r>
              <a:rPr lang="en-US" dirty="0"/>
              <a:t>Previously the ASD had two beamlines, ID08 and ID14.  </a:t>
            </a:r>
          </a:p>
          <a:p>
            <a:pPr lvl="1"/>
            <a:r>
              <a:rPr lang="en-US" dirty="0"/>
              <a:t>Due to the upgrade of ID14 to a fully working beamline, all aspects of the two beamlines needed to be incorporated into the remaining ID08.  </a:t>
            </a:r>
          </a:p>
          <a:p>
            <a:pPr lvl="1"/>
            <a:r>
              <a:rPr lang="en-US" u="sng" dirty="0">
                <a:solidFill>
                  <a:srgbClr val="0098D4"/>
                </a:solidFill>
              </a:rPr>
              <a:t>Key stakeholders concerned to use remaining ID08</a:t>
            </a:r>
            <a:endParaRPr lang="en-US" dirty="0">
              <a:solidFill>
                <a:srgbClr val="0098D4"/>
              </a:solidFill>
            </a:endParaRPr>
          </a:p>
          <a:p>
            <a:endParaRPr lang="en-US" dirty="0"/>
          </a:p>
        </p:txBody>
      </p:sp>
      <p:pic>
        <p:nvPicPr>
          <p:cNvPr id="9" name="Picture 8">
            <a:extLst>
              <a:ext uri="{FF2B5EF4-FFF2-40B4-BE49-F238E27FC236}">
                <a16:creationId xmlns:a16="http://schemas.microsoft.com/office/drawing/2014/main" id="{477D76E0-9F4A-40A4-B942-4D2CFE580B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8024" y="2281436"/>
            <a:ext cx="3840427" cy="2880320"/>
          </a:xfrm>
          <a:prstGeom prst="rect">
            <a:avLst/>
          </a:prstGeom>
        </p:spPr>
      </p:pic>
      <p:sp>
        <p:nvSpPr>
          <p:cNvPr id="10" name="TextBox 9">
            <a:extLst>
              <a:ext uri="{FF2B5EF4-FFF2-40B4-BE49-F238E27FC236}">
                <a16:creationId xmlns:a16="http://schemas.microsoft.com/office/drawing/2014/main" id="{FF547280-A30B-4C80-B381-BA6C83733403}"/>
              </a:ext>
            </a:extLst>
          </p:cNvPr>
          <p:cNvSpPr txBox="1"/>
          <p:nvPr/>
        </p:nvSpPr>
        <p:spPr>
          <a:xfrm>
            <a:off x="727200" y="2281436"/>
            <a:ext cx="3916808" cy="1952842"/>
          </a:xfrm>
          <a:prstGeom prst="rect">
            <a:avLst/>
          </a:prstGeom>
          <a:noFill/>
        </p:spPr>
        <p:txBody>
          <a:bodyPr wrap="square" rtlCol="0">
            <a:spAutoFit/>
          </a:bodyPr>
          <a:lstStyle/>
          <a:p>
            <a:pPr marL="0" lvl="2">
              <a:lnSpc>
                <a:spcPct val="105000"/>
              </a:lnSpc>
              <a:spcAft>
                <a:spcPts val="500"/>
              </a:spcAft>
            </a:pPr>
            <a:r>
              <a:rPr lang="en-US" sz="1500" dirty="0">
                <a:solidFill>
                  <a:prstClr val="black"/>
                </a:solidFill>
              </a:rPr>
              <a:t>Front End group </a:t>
            </a:r>
            <a:r>
              <a:rPr lang="en-US" sz="1100" dirty="0">
                <a:solidFill>
                  <a:prstClr val="black"/>
                </a:solidFill>
              </a:rPr>
              <a:t>(to facilitate discussions and implement the transfer)</a:t>
            </a:r>
          </a:p>
          <a:p>
            <a:pPr marL="0" lvl="2">
              <a:lnSpc>
                <a:spcPct val="105000"/>
              </a:lnSpc>
              <a:spcAft>
                <a:spcPts val="500"/>
              </a:spcAft>
            </a:pPr>
            <a:r>
              <a:rPr lang="en-US" sz="1500" dirty="0">
                <a:solidFill>
                  <a:prstClr val="black"/>
                </a:solidFill>
              </a:rPr>
              <a:t>Vacuum Group </a:t>
            </a:r>
            <a:r>
              <a:rPr lang="en-US" sz="1100" dirty="0">
                <a:solidFill>
                  <a:prstClr val="black"/>
                </a:solidFill>
              </a:rPr>
              <a:t>(need 5m straight section to condition vacuum chambers)</a:t>
            </a:r>
          </a:p>
          <a:p>
            <a:pPr marL="0" lvl="2">
              <a:lnSpc>
                <a:spcPct val="105000"/>
              </a:lnSpc>
              <a:spcAft>
                <a:spcPts val="500"/>
              </a:spcAft>
            </a:pPr>
            <a:r>
              <a:rPr lang="en-US" sz="1500" dirty="0">
                <a:solidFill>
                  <a:prstClr val="black"/>
                </a:solidFill>
              </a:rPr>
              <a:t>Radio Frequency Group </a:t>
            </a:r>
            <a:r>
              <a:rPr lang="en-US" sz="1100" dirty="0">
                <a:solidFill>
                  <a:prstClr val="black"/>
                </a:solidFill>
              </a:rPr>
              <a:t>(need a straight section to test new cavities)</a:t>
            </a:r>
          </a:p>
          <a:p>
            <a:pPr marL="0" lvl="2">
              <a:lnSpc>
                <a:spcPct val="105000"/>
              </a:lnSpc>
              <a:spcAft>
                <a:spcPts val="500"/>
              </a:spcAft>
            </a:pPr>
            <a:r>
              <a:rPr lang="en-US" sz="1500" dirty="0">
                <a:solidFill>
                  <a:prstClr val="black"/>
                </a:solidFill>
              </a:rPr>
              <a:t>Beam Dynamics Group </a:t>
            </a:r>
            <a:r>
              <a:rPr lang="en-US" sz="1100" dirty="0">
                <a:solidFill>
                  <a:prstClr val="black"/>
                </a:solidFill>
              </a:rPr>
              <a:t>(need space to test new ‘kickers’)</a:t>
            </a:r>
          </a:p>
        </p:txBody>
      </p:sp>
      <p:sp>
        <p:nvSpPr>
          <p:cNvPr id="7" name="Footer Placeholder 5">
            <a:extLst>
              <a:ext uri="{FF2B5EF4-FFF2-40B4-BE49-F238E27FC236}">
                <a16:creationId xmlns:a16="http://schemas.microsoft.com/office/drawing/2014/main" id="{ACD0BF5B-C74C-4B42-BFAC-C57E4A8074A3}"/>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08 – The ‘remaining’ ASD Beamline </a:t>
            </a:r>
            <a:r>
              <a:rPr lang="en-US" dirty="0" err="1"/>
              <a:t>cont</a:t>
            </a:r>
            <a:r>
              <a:rPr lang="en-US" dirty="0"/>
              <a:t>’</a:t>
            </a:r>
            <a:endParaRPr lang="en-GB" dirty="0"/>
          </a:p>
        </p:txBody>
      </p:sp>
      <p:sp>
        <p:nvSpPr>
          <p:cNvPr id="3" name="Content Placeholder 2"/>
          <p:cNvSpPr>
            <a:spLocks noGrp="1"/>
          </p:cNvSpPr>
          <p:nvPr>
            <p:ph idx="1"/>
          </p:nvPr>
        </p:nvSpPr>
        <p:spPr/>
        <p:txBody>
          <a:bodyPr/>
          <a:lstStyle/>
          <a:p>
            <a:pPr lvl="1"/>
            <a:r>
              <a:rPr lang="en-US" u="sng" dirty="0"/>
              <a:t>Solution now in place</a:t>
            </a:r>
          </a:p>
          <a:p>
            <a:pPr lvl="2"/>
            <a:r>
              <a:rPr lang="en-US" dirty="0"/>
              <a:t>Front End group has implemented the transfer of ID14 to ID08 keeping the 5m straight section for Vacuum Group vacuum chamber conditioning.</a:t>
            </a:r>
          </a:p>
          <a:p>
            <a:pPr lvl="2"/>
            <a:r>
              <a:rPr lang="en-US" dirty="0"/>
              <a:t>Radio Frequency and Beam Dynamics groups have found alternative straight sections on working beamlines that can accommodate their needs.  </a:t>
            </a:r>
            <a:endParaRPr lang="en-GB" dirty="0"/>
          </a:p>
        </p:txBody>
      </p:sp>
      <p:sp>
        <p:nvSpPr>
          <p:cNvPr id="5" name="Footer Placeholder 5">
            <a:extLst>
              <a:ext uri="{FF2B5EF4-FFF2-40B4-BE49-F238E27FC236}">
                <a16:creationId xmlns:a16="http://schemas.microsoft.com/office/drawing/2014/main" id="{94E53168-F192-46C5-A153-882F7E279996}"/>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extLst>
      <p:ext uri="{BB962C8B-B14F-4D97-AF65-F5344CB8AC3E}">
        <p14:creationId xmlns:p14="http://schemas.microsoft.com/office/powerpoint/2010/main" val="129239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633E4-3966-43BB-8811-39B6D42B788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166991" y="3343213"/>
            <a:ext cx="4637257" cy="2169040"/>
          </a:xfrm>
          <a:prstGeom prst="rect">
            <a:avLst/>
          </a:prstGeom>
        </p:spPr>
      </p:pic>
      <p:sp>
        <p:nvSpPr>
          <p:cNvPr id="2" name="Title 1"/>
          <p:cNvSpPr>
            <a:spLocks noGrp="1"/>
          </p:cNvSpPr>
          <p:nvPr>
            <p:ph type="title"/>
          </p:nvPr>
        </p:nvSpPr>
        <p:spPr/>
        <p:txBody>
          <a:bodyPr/>
          <a:lstStyle/>
          <a:p>
            <a:r>
              <a:rPr lang="en-US" dirty="0"/>
              <a:t>Front end module 2 vibration study</a:t>
            </a:r>
            <a:endParaRPr lang="en-GB" dirty="0"/>
          </a:p>
        </p:txBody>
      </p:sp>
      <p:sp>
        <p:nvSpPr>
          <p:cNvPr id="3" name="Content Placeholder 2"/>
          <p:cNvSpPr>
            <a:spLocks noGrp="1"/>
          </p:cNvSpPr>
          <p:nvPr>
            <p:ph idx="1"/>
          </p:nvPr>
        </p:nvSpPr>
        <p:spPr>
          <a:xfrm>
            <a:off x="727200" y="805272"/>
            <a:ext cx="8236800" cy="2268252"/>
          </a:xfrm>
        </p:spPr>
        <p:txBody>
          <a:bodyPr/>
          <a:lstStyle/>
          <a:p>
            <a:pPr lvl="1"/>
            <a:r>
              <a:rPr lang="en-US" dirty="0"/>
              <a:t>As noted in several places in the EBS ‘orange book’ it was foreseen that Compound Refractive Lenses (CRL) would be used in the Front End IDs.  However, this was not implemented at EBS.  To review this point, in the Front Ends group we have undertaken some vibrational studies to review the current chassis suitability for such CRLs.  </a:t>
            </a:r>
          </a:p>
          <a:p>
            <a:pPr lvl="2"/>
            <a:r>
              <a:rPr lang="en-US" dirty="0"/>
              <a:t>Two different types of chassis, new (2 off) and old (everything else), are used in the ‘Module 2’ area where such CRLs and other sensitive items could be placed.  Vibration measurements have been taken on both chassis to review background vibration, but also with the cycling of the adjacent radiation shutter.  This work was undertaken by Marc </a:t>
            </a:r>
            <a:r>
              <a:rPr lang="en-US" dirty="0" err="1"/>
              <a:t>Lesourd</a:t>
            </a:r>
            <a:r>
              <a:rPr lang="en-US" dirty="0"/>
              <a:t>, ISDD, with support from David </a:t>
            </a:r>
            <a:r>
              <a:rPr lang="en-US" dirty="0" err="1"/>
              <a:t>Frichet</a:t>
            </a:r>
            <a:r>
              <a:rPr lang="en-US" dirty="0"/>
              <a:t>, Front Ends.  </a:t>
            </a:r>
          </a:p>
        </p:txBody>
      </p:sp>
      <p:sp>
        <p:nvSpPr>
          <p:cNvPr id="8" name="Footer Placeholder 5">
            <a:extLst>
              <a:ext uri="{FF2B5EF4-FFF2-40B4-BE49-F238E27FC236}">
                <a16:creationId xmlns:a16="http://schemas.microsoft.com/office/drawing/2014/main" id="{EC5EA3CD-65F5-49A9-B115-4F21103C4D7E}"/>
              </a:ext>
            </a:extLst>
          </p:cNvPr>
          <p:cNvSpPr>
            <a:spLocks noGrp="1"/>
          </p:cNvSpPr>
          <p:nvPr>
            <p:ph type="ftr" sz="quarter" idx="12"/>
          </p:nvPr>
        </p:nvSpPr>
        <p:spPr>
          <a:xfrm>
            <a:off x="630001" y="5402791"/>
            <a:ext cx="6120000" cy="177074"/>
          </a:xfrm>
        </p:spPr>
        <p:txBody>
          <a:bodyPr/>
          <a:lstStyle/>
          <a:p>
            <a:r>
              <a:rPr lang="en-GB" dirty="0"/>
              <a:t>ASD MEETING – 24</a:t>
            </a:r>
            <a:r>
              <a:rPr lang="en-GB" baseline="30000" dirty="0"/>
              <a:t>th</a:t>
            </a:r>
            <a:r>
              <a:rPr lang="en-GB" dirty="0"/>
              <a:t> JANUARY 2023 – Front Ends group – Jeff Wade</a:t>
            </a:r>
            <a:endParaRPr lang="en-US" dirty="0"/>
          </a:p>
        </p:txBody>
      </p:sp>
    </p:spTree>
  </p:cSld>
  <p:clrMapOvr>
    <a:masterClrMapping/>
  </p:clrMapOvr>
</p:sld>
</file>

<file path=ppt/theme/theme1.xml><?xml version="1.0" encoding="utf-8"?>
<a:theme xmlns:a="http://schemas.openxmlformats.org/drawingml/2006/main" name="wide-screen">
  <a:themeElements>
    <a:clrScheme name="ESRF">
      <a:dk1>
        <a:sysClr val="windowText" lastClr="000000"/>
      </a:dk1>
      <a:lt1>
        <a:sysClr val="window" lastClr="FFFFFF"/>
      </a:lt1>
      <a:dk2>
        <a:srgbClr val="B7B9BA"/>
      </a:dk2>
      <a:lt2>
        <a:srgbClr val="AF007C"/>
      </a:lt2>
      <a:accent1>
        <a:srgbClr val="132577"/>
      </a:accent1>
      <a:accent2>
        <a:srgbClr val="ED7703"/>
      </a:accent2>
      <a:accent3>
        <a:srgbClr val="F4A300"/>
      </a:accent3>
      <a:accent4>
        <a:srgbClr val="FFDD00"/>
      </a:accent4>
      <a:accent5>
        <a:srgbClr val="51A026"/>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Template>
  <TotalTime>553</TotalTime>
  <Words>1689</Words>
  <Application>Microsoft Office PowerPoint</Application>
  <PresentationFormat>On-screen Show (16:10)</PresentationFormat>
  <Paragraphs>152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ITCOfficinaSans LT Book</vt:lpstr>
      <vt:lpstr>Wingdings</vt:lpstr>
      <vt:lpstr>wide-screen</vt:lpstr>
      <vt:lpstr>PowerPoint Presentation</vt:lpstr>
      <vt:lpstr>Summary</vt:lpstr>
      <vt:lpstr>FRONT ENDs EBS Overview</vt:lpstr>
      <vt:lpstr>FRONT ENDs – what’s new since EBS</vt:lpstr>
      <vt:lpstr>Modifications and limitations for HIGH power beamlines</vt:lpstr>
      <vt:lpstr>Modifications and limitations for HIGH power beamlines cont’</vt:lpstr>
      <vt:lpstr>Id 08 – The ‘remaining’ ASD Beamline</vt:lpstr>
      <vt:lpstr>Id 08 – The ‘remaining’ ASD Beamline cont’</vt:lpstr>
      <vt:lpstr>Front end module 2 vibration study</vt:lpstr>
      <vt:lpstr>Front end module 2 vibration study cont’</vt:lpstr>
      <vt:lpstr>FE Expert Alarms</vt:lpstr>
      <vt:lpstr>Front END Component Failures</vt:lpstr>
      <vt:lpstr>Front END component Failures cont’</vt:lpstr>
      <vt:lpstr>Front END component Failures cont’</vt:lpstr>
      <vt:lpstr>Front END component Failures cont’</vt:lpstr>
      <vt:lpstr>Front END component Failures cont’</vt:lpstr>
      <vt:lpstr>Front end SUPPORT to others</vt:lpstr>
      <vt:lpstr>KEY Conclusions</vt:lpstr>
      <vt:lpstr>Many thanks for your attention</vt:lpstr>
    </vt:vector>
  </TitlesOfParts>
  <Company>ESRF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Wade</dc:creator>
  <cp:lastModifiedBy>WADE Jeffery</cp:lastModifiedBy>
  <cp:revision>252</cp:revision>
  <cp:lastPrinted>2021-05-17T08:24:34Z</cp:lastPrinted>
  <dcterms:created xsi:type="dcterms:W3CDTF">2014-01-17T08:20:57Z</dcterms:created>
  <dcterms:modified xsi:type="dcterms:W3CDTF">2023-01-20T10:03:59Z</dcterms:modified>
</cp:coreProperties>
</file>