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0"/>
  </p:handoutMasterIdLst>
  <p:sldIdLst>
    <p:sldId id="299" r:id="rId2"/>
    <p:sldId id="267" r:id="rId3"/>
    <p:sldId id="309" r:id="rId4"/>
    <p:sldId id="311" r:id="rId5"/>
    <p:sldId id="318" r:id="rId6"/>
    <p:sldId id="317" r:id="rId7"/>
    <p:sldId id="321" r:id="rId8"/>
    <p:sldId id="322" r:id="rId9"/>
    <p:sldId id="315" r:id="rId10"/>
    <p:sldId id="316" r:id="rId11"/>
    <p:sldId id="314" r:id="rId12"/>
    <p:sldId id="313" r:id="rId13"/>
    <p:sldId id="320" r:id="rId14"/>
    <p:sldId id="319" r:id="rId15"/>
    <p:sldId id="323" r:id="rId16"/>
    <p:sldId id="312" r:id="rId17"/>
    <p:sldId id="332" r:id="rId18"/>
    <p:sldId id="335" r:id="rId19"/>
    <p:sldId id="338" r:id="rId20"/>
    <p:sldId id="336" r:id="rId21"/>
    <p:sldId id="340" r:id="rId22"/>
    <p:sldId id="339" r:id="rId23"/>
    <p:sldId id="325" r:id="rId24"/>
    <p:sldId id="324" r:id="rId25"/>
    <p:sldId id="327" r:id="rId26"/>
    <p:sldId id="329" r:id="rId27"/>
    <p:sldId id="348" r:id="rId28"/>
    <p:sldId id="347" r:id="rId29"/>
    <p:sldId id="337" r:id="rId30"/>
    <p:sldId id="326" r:id="rId31"/>
    <p:sldId id="334" r:id="rId32"/>
    <p:sldId id="341" r:id="rId33"/>
    <p:sldId id="344" r:id="rId34"/>
    <p:sldId id="346" r:id="rId35"/>
    <p:sldId id="345" r:id="rId36"/>
    <p:sldId id="333" r:id="rId37"/>
    <p:sldId id="310" r:id="rId38"/>
    <p:sldId id="276" r:id="rId39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00FFFF"/>
    <a:srgbClr val="008000"/>
    <a:srgbClr val="00FF00"/>
    <a:srgbClr val="CC3399"/>
    <a:srgbClr val="000099"/>
    <a:srgbClr val="D6009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9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6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76"/>
    </p:cViewPr>
  </p:sorterViewPr>
  <p:notesViewPr>
    <p:cSldViewPr snapToGrid="0">
      <p:cViewPr varScale="1">
        <p:scale>
          <a:sx n="86" d="100"/>
          <a:sy n="86" d="100"/>
        </p:scale>
        <p:origin x="29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F5A4E-05D4-4107-8528-E3B413A3C3A6}" type="datetimeFigureOut">
              <a:rPr lang="en-GB" smtClean="0"/>
              <a:t>19/01/2023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1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1E50B-0E41-42DC-8D85-647A0AC135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005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B364-4AEF-482C-948D-82B44C65A87A}" type="datetimeFigureOut">
              <a:rPr lang="en-GB" smtClean="0"/>
              <a:t>19/01/2023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89F4-2E48-4BE3-9BAC-512588F85C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45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B364-4AEF-482C-948D-82B44C65A87A}" type="datetimeFigureOut">
              <a:rPr lang="en-GB" smtClean="0"/>
              <a:t>19/01/2023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89F4-2E48-4BE3-9BAC-512588F85C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7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B364-4AEF-482C-948D-82B44C65A87A}" type="datetimeFigureOut">
              <a:rPr lang="en-GB" smtClean="0"/>
              <a:t>19/01/2023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89F4-2E48-4BE3-9BAC-512588F85C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16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logo_co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4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B364-4AEF-482C-948D-82B44C65A87A}" type="datetimeFigureOut">
              <a:rPr lang="en-GB" smtClean="0"/>
              <a:t>19/01/2023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89F4-2E48-4BE3-9BAC-512588F85C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28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B364-4AEF-482C-948D-82B44C65A87A}" type="datetimeFigureOut">
              <a:rPr lang="en-GB" smtClean="0"/>
              <a:t>19/01/2023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89F4-2E48-4BE3-9BAC-512588F85C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13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B364-4AEF-482C-948D-82B44C65A87A}" type="datetimeFigureOut">
              <a:rPr lang="en-GB" smtClean="0"/>
              <a:t>19/01/2023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89F4-2E48-4BE3-9BAC-512588F85C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10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B364-4AEF-482C-948D-82B44C65A87A}" type="datetimeFigureOut">
              <a:rPr lang="en-GB" smtClean="0"/>
              <a:t>19/01/2023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89F4-2E48-4BE3-9BAC-512588F85C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11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B364-4AEF-482C-948D-82B44C65A87A}" type="datetimeFigureOut">
              <a:rPr lang="en-GB" smtClean="0"/>
              <a:t>19/01/2023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89F4-2E48-4BE3-9BAC-512588F85C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85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B364-4AEF-482C-948D-82B44C65A87A}" type="datetimeFigureOut">
              <a:rPr lang="en-GB" smtClean="0"/>
              <a:t>19/01/2023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89F4-2E48-4BE3-9BAC-512588F85C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35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B364-4AEF-482C-948D-82B44C65A87A}" type="datetimeFigureOut">
              <a:rPr lang="en-GB" smtClean="0"/>
              <a:t>19/01/2023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89F4-2E48-4BE3-9BAC-512588F85C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52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B364-4AEF-482C-948D-82B44C65A87A}" type="datetimeFigureOut">
              <a:rPr lang="en-GB" smtClean="0"/>
              <a:t>19/01/2023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89F4-2E48-4BE3-9BAC-512588F85C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43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B364-4AEF-482C-948D-82B44C65A87A}" type="datetimeFigureOut">
              <a:rPr lang="en-GB" smtClean="0"/>
              <a:t>19/01/2023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89F4-2E48-4BE3-9BAC-512588F85C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14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9423" y="5103446"/>
            <a:ext cx="414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ASD-day, Grenoble,  January 24, 2023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39423" y="4536831"/>
            <a:ext cx="179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Kees Scheidt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98597" y="295621"/>
            <a:ext cx="6426631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4000" b="1" dirty="0"/>
              <a:t>beam stability issues   </a:t>
            </a:r>
            <a:r>
              <a:rPr lang="en-US" sz="3600" b="1" dirty="0"/>
              <a:t>and </a:t>
            </a:r>
          </a:p>
          <a:p>
            <a:r>
              <a:rPr lang="en-US" sz="4000" b="1" dirty="0"/>
              <a:t> diagnostics developments :   </a:t>
            </a:r>
          </a:p>
          <a:p>
            <a:pPr algn="ctr"/>
            <a:r>
              <a:rPr lang="en-US" sz="1600" b="1" dirty="0"/>
              <a:t> </a:t>
            </a:r>
            <a:endParaRPr lang="en-GB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18FF1A-C7CC-460D-B41D-45372F1F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0" y="4261525"/>
            <a:ext cx="1363380" cy="1695746"/>
          </a:xfrm>
          <a:prstGeom prst="rect">
            <a:avLst/>
          </a:prstGeom>
          <a:solidFill>
            <a:srgbClr val="0099FF"/>
          </a:solidFill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0295F0B-5E71-4184-9327-B87AD9C59D1C}"/>
              </a:ext>
            </a:extLst>
          </p:cNvPr>
          <p:cNvGrpSpPr/>
          <p:nvPr/>
        </p:nvGrpSpPr>
        <p:grpSpPr>
          <a:xfrm>
            <a:off x="654778" y="4570321"/>
            <a:ext cx="130605" cy="81353"/>
            <a:chOff x="6539450" y="1829949"/>
            <a:chExt cx="184486" cy="8135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DA54A79-969F-49BE-8A5F-4163DE44DC9C}"/>
                </a:ext>
              </a:extLst>
            </p:cNvPr>
            <p:cNvSpPr/>
            <p:nvPr/>
          </p:nvSpPr>
          <p:spPr>
            <a:xfrm>
              <a:off x="6539450" y="1829949"/>
              <a:ext cx="184486" cy="813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0A099C3-3AD8-4F07-8D14-7D4DCCBB5101}"/>
                </a:ext>
              </a:extLst>
            </p:cNvPr>
            <p:cNvSpPr/>
            <p:nvPr/>
          </p:nvSpPr>
          <p:spPr>
            <a:xfrm>
              <a:off x="6603963" y="184255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48CE87-7234-4D0E-9A22-26B99C0F91A0}"/>
              </a:ext>
            </a:extLst>
          </p:cNvPr>
          <p:cNvGrpSpPr/>
          <p:nvPr/>
        </p:nvGrpSpPr>
        <p:grpSpPr>
          <a:xfrm>
            <a:off x="869055" y="4571467"/>
            <a:ext cx="130605" cy="81353"/>
            <a:chOff x="6539450" y="1829949"/>
            <a:chExt cx="184486" cy="8135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F7D9C5-840F-4737-ABF7-652344727239}"/>
                </a:ext>
              </a:extLst>
            </p:cNvPr>
            <p:cNvSpPr/>
            <p:nvPr/>
          </p:nvSpPr>
          <p:spPr>
            <a:xfrm>
              <a:off x="6539450" y="1829949"/>
              <a:ext cx="184486" cy="813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6E8E99-0493-4E52-AD10-6EFD8A57D66D}"/>
                </a:ext>
              </a:extLst>
            </p:cNvPr>
            <p:cNvSpPr/>
            <p:nvPr/>
          </p:nvSpPr>
          <p:spPr>
            <a:xfrm>
              <a:off x="6603963" y="184255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3" name="Picture 2" descr="Cartoon Dog Lost Consciousness. Loneliness And Sadness. Cute Animal  Character. Vector Illustration. Royalty Free SVG, Cliparts, Vectors, And  Stock Illustration. Image 100230437.">
            <a:extLst>
              <a:ext uri="{FF2B5EF4-FFF2-40B4-BE49-F238E27FC236}">
                <a16:creationId xmlns:a16="http://schemas.microsoft.com/office/drawing/2014/main" id="{1D253B85-726E-44A4-9B3C-496F3D20A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4" r="6045" b="14057"/>
          <a:stretch/>
        </p:blipFill>
        <p:spPr bwMode="auto">
          <a:xfrm>
            <a:off x="6196419" y="4508642"/>
            <a:ext cx="2599114" cy="136462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588813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X-BPMs on BM-8 and BM-16  added in Oct. 2021   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9EA1CCF-EB33-48B8-97EE-C37ED1B089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4" t="79413" r="6543"/>
          <a:stretch/>
        </p:blipFill>
        <p:spPr>
          <a:xfrm>
            <a:off x="0" y="3966560"/>
            <a:ext cx="9144000" cy="153619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2978D44-0829-4CD2-8189-7D94B757B351}"/>
              </a:ext>
            </a:extLst>
          </p:cNvPr>
          <p:cNvSpPr txBox="1"/>
          <p:nvPr/>
        </p:nvSpPr>
        <p:spPr>
          <a:xfrm>
            <a:off x="1079472" y="5589854"/>
            <a:ext cx="171149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L=fast-BPM (6)      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S=slow-BPM (4)</a:t>
            </a:r>
            <a:endParaRPr lang="en-GB" sz="1600" b="1" dirty="0">
              <a:solidFill>
                <a:srgbClr val="0000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3F496E-9B34-4F8E-99A3-7032988DFA09}"/>
              </a:ext>
            </a:extLst>
          </p:cNvPr>
          <p:cNvSpPr/>
          <p:nvPr/>
        </p:nvSpPr>
        <p:spPr>
          <a:xfrm>
            <a:off x="1115615" y="3764068"/>
            <a:ext cx="1008111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0AF219-957E-4929-A818-CC42EC4CB75A}"/>
              </a:ext>
            </a:extLst>
          </p:cNvPr>
          <p:cNvSpPr/>
          <p:nvPr/>
        </p:nvSpPr>
        <p:spPr>
          <a:xfrm>
            <a:off x="7020274" y="3764068"/>
            <a:ext cx="1008111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64315A-08E4-46F8-9BCA-9BFC7997163A}"/>
              </a:ext>
            </a:extLst>
          </p:cNvPr>
          <p:cNvSpPr/>
          <p:nvPr/>
        </p:nvSpPr>
        <p:spPr>
          <a:xfrm>
            <a:off x="3732855" y="3764068"/>
            <a:ext cx="40709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B65E7D-6F8E-4F4A-9875-A00EE3FB3E89}"/>
              </a:ext>
            </a:extLst>
          </p:cNvPr>
          <p:cNvSpPr/>
          <p:nvPr/>
        </p:nvSpPr>
        <p:spPr>
          <a:xfrm>
            <a:off x="5562368" y="3764068"/>
            <a:ext cx="809831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61E76FD-E780-49AD-BBEC-FF0B06043B80}"/>
              </a:ext>
            </a:extLst>
          </p:cNvPr>
          <p:cNvSpPr/>
          <p:nvPr/>
        </p:nvSpPr>
        <p:spPr>
          <a:xfrm>
            <a:off x="3924459" y="3910624"/>
            <a:ext cx="1368152" cy="74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C212684-3C80-47DC-9708-54E5E642EC18}"/>
              </a:ext>
            </a:extLst>
          </p:cNvPr>
          <p:cNvSpPr/>
          <p:nvPr/>
        </p:nvSpPr>
        <p:spPr>
          <a:xfrm>
            <a:off x="79880" y="3692060"/>
            <a:ext cx="711697" cy="80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F34AF9D-60C0-4E91-9E06-E116D202ED21}"/>
              </a:ext>
            </a:extLst>
          </p:cNvPr>
          <p:cNvSpPr/>
          <p:nvPr/>
        </p:nvSpPr>
        <p:spPr>
          <a:xfrm>
            <a:off x="8352423" y="3767418"/>
            <a:ext cx="711697" cy="80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6DCC9D-6C5D-43BC-A0F1-166FFEC66DD7}"/>
              </a:ext>
            </a:extLst>
          </p:cNvPr>
          <p:cNvSpPr/>
          <p:nvPr/>
        </p:nvSpPr>
        <p:spPr>
          <a:xfrm>
            <a:off x="4354800" y="4562046"/>
            <a:ext cx="433225" cy="238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8AC1294-D701-42AD-B809-9E42E2D63B0D}"/>
              </a:ext>
            </a:extLst>
          </p:cNvPr>
          <p:cNvCxnSpPr>
            <a:cxnSpLocks/>
          </p:cNvCxnSpPr>
          <p:nvPr/>
        </p:nvCxnSpPr>
        <p:spPr>
          <a:xfrm>
            <a:off x="4741491" y="3494633"/>
            <a:ext cx="10509" cy="1349555"/>
          </a:xfrm>
          <a:prstGeom prst="straightConnector1">
            <a:avLst/>
          </a:prstGeom>
          <a:ln w="38100">
            <a:solidFill>
              <a:srgbClr val="0066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AF309C6-AD1B-4373-822F-00480D2BB2BB}"/>
              </a:ext>
            </a:extLst>
          </p:cNvPr>
          <p:cNvSpPr txBox="1"/>
          <p:nvPr/>
        </p:nvSpPr>
        <p:spPr>
          <a:xfrm>
            <a:off x="4139952" y="3168752"/>
            <a:ext cx="1398649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 BM-source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3935FB-5036-4F5D-9B8F-F3BC1140ED3B}"/>
              </a:ext>
            </a:extLst>
          </p:cNvPr>
          <p:cNvSpPr/>
          <p:nvPr/>
        </p:nvSpPr>
        <p:spPr>
          <a:xfrm>
            <a:off x="2744579" y="3772452"/>
            <a:ext cx="83587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29C25C-009D-4341-8107-16361A0FF326}"/>
              </a:ext>
            </a:extLst>
          </p:cNvPr>
          <p:cNvSpPr/>
          <p:nvPr/>
        </p:nvSpPr>
        <p:spPr>
          <a:xfrm>
            <a:off x="3464659" y="3620052"/>
            <a:ext cx="40709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B4FBF9C-A61E-478A-9828-F3C0C1B1A363}"/>
              </a:ext>
            </a:extLst>
          </p:cNvPr>
          <p:cNvSpPr/>
          <p:nvPr/>
        </p:nvSpPr>
        <p:spPr>
          <a:xfrm>
            <a:off x="5006336" y="3764068"/>
            <a:ext cx="393665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03C22-8064-4D73-83DD-3B5EF03085A9}"/>
              </a:ext>
            </a:extLst>
          </p:cNvPr>
          <p:cNvSpPr/>
          <p:nvPr/>
        </p:nvSpPr>
        <p:spPr>
          <a:xfrm>
            <a:off x="5158736" y="3982586"/>
            <a:ext cx="618092" cy="645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351E032-F2B3-40C7-B56A-77EA8FFEB517}"/>
              </a:ext>
            </a:extLst>
          </p:cNvPr>
          <p:cNvCxnSpPr>
            <a:cxnSpLocks/>
          </p:cNvCxnSpPr>
          <p:nvPr/>
        </p:nvCxnSpPr>
        <p:spPr>
          <a:xfrm flipH="1" flipV="1">
            <a:off x="5581932" y="5156934"/>
            <a:ext cx="574244" cy="5030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6382D9F-D0BB-461F-AC18-4A25E8F8B417}"/>
              </a:ext>
            </a:extLst>
          </p:cNvPr>
          <p:cNvSpPr txBox="1"/>
          <p:nvPr/>
        </p:nvSpPr>
        <p:spPr>
          <a:xfrm>
            <a:off x="6069442" y="5618427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some 7</a:t>
            </a:r>
            <a:r>
              <a:rPr lang="en-US" sz="1200" b="1" baseline="30000" dirty="0">
                <a:solidFill>
                  <a:srgbClr val="FF0000"/>
                </a:solidFill>
              </a:rPr>
              <a:t>th</a:t>
            </a:r>
            <a:r>
              <a:rPr lang="en-US" sz="1200" b="1" dirty="0">
                <a:solidFill>
                  <a:srgbClr val="FF0000"/>
                </a:solidFill>
              </a:rPr>
              <a:t> BPMs in the Ring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suffer from instabilities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DC8B53-F878-48B6-B747-59048C649A90}"/>
              </a:ext>
            </a:extLst>
          </p:cNvPr>
          <p:cNvSpPr txBox="1"/>
          <p:nvPr/>
        </p:nvSpPr>
        <p:spPr>
          <a:xfrm>
            <a:off x="4571412" y="5459092"/>
            <a:ext cx="340158" cy="461665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6</a:t>
            </a:r>
            <a:endParaRPr lang="en-GB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81CF8F-7030-40FA-9843-7F0B49E32A41}"/>
              </a:ext>
            </a:extLst>
          </p:cNvPr>
          <p:cNvSpPr txBox="1"/>
          <p:nvPr/>
        </p:nvSpPr>
        <p:spPr>
          <a:xfrm>
            <a:off x="5332378" y="5459093"/>
            <a:ext cx="340158" cy="461665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7</a:t>
            </a:r>
            <a:endParaRPr lang="en-GB" sz="2400" b="1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90B6AF2-2589-4213-868A-659F48924A57}"/>
              </a:ext>
            </a:extLst>
          </p:cNvPr>
          <p:cNvSpPr/>
          <p:nvPr/>
        </p:nvSpPr>
        <p:spPr>
          <a:xfrm>
            <a:off x="8056327" y="3377997"/>
            <a:ext cx="393662" cy="623809"/>
          </a:xfrm>
          <a:prstGeom prst="rect">
            <a:avLst/>
          </a:prstGeom>
          <a:solidFill>
            <a:srgbClr val="00FF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FD8238E-6DAF-4E53-9DE6-9E38FB217A72}"/>
              </a:ext>
            </a:extLst>
          </p:cNvPr>
          <p:cNvCxnSpPr>
            <a:cxnSpLocks/>
          </p:cNvCxnSpPr>
          <p:nvPr/>
        </p:nvCxnSpPr>
        <p:spPr>
          <a:xfrm flipV="1">
            <a:off x="4788025" y="3455136"/>
            <a:ext cx="4276095" cy="131237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238782A-E130-4E69-A4A7-7CD161208C14}"/>
              </a:ext>
            </a:extLst>
          </p:cNvPr>
          <p:cNvSpPr txBox="1"/>
          <p:nvPr/>
        </p:nvSpPr>
        <p:spPr>
          <a:xfrm>
            <a:off x="4064865" y="2823105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SBM of 0.875T</a:t>
            </a:r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D5027C-F24D-457C-9A72-9B26DD401C3F}"/>
              </a:ext>
            </a:extLst>
          </p:cNvPr>
          <p:cNvSpPr txBox="1"/>
          <p:nvPr/>
        </p:nvSpPr>
        <p:spPr>
          <a:xfrm>
            <a:off x="7739923" y="1692539"/>
            <a:ext cx="1018677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the new </a:t>
            </a:r>
          </a:p>
          <a:p>
            <a:r>
              <a:rPr lang="en-US" b="1" dirty="0"/>
              <a:t>X-BPM</a:t>
            </a:r>
            <a:endParaRPr lang="en-GB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558DCF6-4E1D-493E-B08C-55B5630F9FF6}"/>
              </a:ext>
            </a:extLst>
          </p:cNvPr>
          <p:cNvSpPr txBox="1"/>
          <p:nvPr/>
        </p:nvSpPr>
        <p:spPr>
          <a:xfrm rot="-1080000">
            <a:off x="6250250" y="3780105"/>
            <a:ext cx="128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X-ray beam</a:t>
            </a:r>
            <a:endParaRPr lang="en-GB" b="1" dirty="0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6765B4D-4859-4FA0-8007-6A11A1054323}"/>
              </a:ext>
            </a:extLst>
          </p:cNvPr>
          <p:cNvCxnSpPr/>
          <p:nvPr/>
        </p:nvCxnSpPr>
        <p:spPr>
          <a:xfrm>
            <a:off x="8249262" y="2371851"/>
            <a:ext cx="0" cy="7969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88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948334" cy="47280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available Front-End chambers at 23m from source 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F851A-A1EB-4021-8B6D-0F3C939E5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48" y="931714"/>
            <a:ext cx="7748210" cy="562475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7DA564-4F3D-4DC4-924F-041373DA993B}"/>
              </a:ext>
            </a:extLst>
          </p:cNvPr>
          <p:cNvCxnSpPr>
            <a:cxnSpLocks/>
          </p:cNvCxnSpPr>
          <p:nvPr/>
        </p:nvCxnSpPr>
        <p:spPr>
          <a:xfrm flipH="1">
            <a:off x="1599376" y="1666126"/>
            <a:ext cx="251643" cy="793964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F097BE-8E77-4170-9EC9-71FDF9E3E23C}"/>
              </a:ext>
            </a:extLst>
          </p:cNvPr>
          <p:cNvCxnSpPr>
            <a:cxnSpLocks/>
          </p:cNvCxnSpPr>
          <p:nvPr/>
        </p:nvCxnSpPr>
        <p:spPr>
          <a:xfrm>
            <a:off x="2554206" y="3021996"/>
            <a:ext cx="2090009" cy="23403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39B951-C8E7-48D1-9974-765D6B722CB7}"/>
              </a:ext>
            </a:extLst>
          </p:cNvPr>
          <p:cNvSpPr txBox="1"/>
          <p:nvPr/>
        </p:nvSpPr>
        <p:spPr>
          <a:xfrm>
            <a:off x="1394194" y="915026"/>
            <a:ext cx="194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X-BPM @23m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from source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FBA8E5-CDCD-4BCA-B3B9-7DC8389607D8}"/>
              </a:ext>
            </a:extLst>
          </p:cNvPr>
          <p:cNvSpPr txBox="1"/>
          <p:nvPr/>
        </p:nvSpPr>
        <p:spPr>
          <a:xfrm rot="420000">
            <a:off x="-101883" y="2448815"/>
            <a:ext cx="1372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 BM-beam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CBDEF8-5A47-412F-8A83-E64496A1F31B}"/>
              </a:ext>
            </a:extLst>
          </p:cNvPr>
          <p:cNvCxnSpPr>
            <a:cxnSpLocks/>
          </p:cNvCxnSpPr>
          <p:nvPr/>
        </p:nvCxnSpPr>
        <p:spPr>
          <a:xfrm>
            <a:off x="-11094" y="2695788"/>
            <a:ext cx="1295814" cy="14331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D4DB84-F389-4A9B-9A63-5F7B55E4072D}"/>
              </a:ext>
            </a:extLst>
          </p:cNvPr>
          <p:cNvCxnSpPr>
            <a:cxnSpLocks/>
          </p:cNvCxnSpPr>
          <p:nvPr/>
        </p:nvCxnSpPr>
        <p:spPr>
          <a:xfrm flipH="1">
            <a:off x="6878695" y="1931738"/>
            <a:ext cx="414286" cy="59529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6E7EBED-105E-4262-892D-1E41B0A8C635}"/>
              </a:ext>
            </a:extLst>
          </p:cNvPr>
          <p:cNvSpPr txBox="1"/>
          <p:nvPr/>
        </p:nvSpPr>
        <p:spPr>
          <a:xfrm>
            <a:off x="7164288" y="1149823"/>
            <a:ext cx="10103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radio-protection shutter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CDC464-CC4A-4CEA-A9CF-DB5AEE7EE8C6}"/>
              </a:ext>
            </a:extLst>
          </p:cNvPr>
          <p:cNvSpPr txBox="1"/>
          <p:nvPr/>
        </p:nvSpPr>
        <p:spPr>
          <a:xfrm>
            <a:off x="8314552" y="3451705"/>
            <a:ext cx="785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 end of 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Tunnel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DED184-37E7-4350-9A1D-5BDE090A5BB1}"/>
              </a:ext>
            </a:extLst>
          </p:cNvPr>
          <p:cNvSpPr txBox="1"/>
          <p:nvPr/>
        </p:nvSpPr>
        <p:spPr>
          <a:xfrm>
            <a:off x="1394194" y="6035040"/>
            <a:ext cx="355187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   out of 17 BM sources </a:t>
            </a:r>
          </a:p>
          <a:p>
            <a:r>
              <a:rPr lang="en-US" b="1" dirty="0">
                <a:solidFill>
                  <a:srgbClr val="0000FF"/>
                </a:solidFill>
              </a:rPr>
              <a:t>  11 Front-Ends have such chamber </a:t>
            </a:r>
            <a:endParaRPr lang="en-GB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1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the V1-X-BPM for BM    Oct-2021 to Dec-2022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CC22B-692F-430B-AF5F-6770BF75C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42" t="22360" r="29685" b="10638"/>
          <a:stretch/>
        </p:blipFill>
        <p:spPr>
          <a:xfrm>
            <a:off x="1794805" y="603529"/>
            <a:ext cx="3572566" cy="615564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8B5CBD-2131-4950-988F-54C307E0FC63}"/>
              </a:ext>
            </a:extLst>
          </p:cNvPr>
          <p:cNvCxnSpPr>
            <a:cxnSpLocks/>
          </p:cNvCxnSpPr>
          <p:nvPr/>
        </p:nvCxnSpPr>
        <p:spPr>
          <a:xfrm flipH="1">
            <a:off x="4491270" y="6138013"/>
            <a:ext cx="1219200" cy="2059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F7F14C-6A6E-47C1-9C74-7A3CBDEB455D}"/>
              </a:ext>
            </a:extLst>
          </p:cNvPr>
          <p:cNvSpPr txBox="1"/>
          <p:nvPr/>
        </p:nvSpPr>
        <p:spPr>
          <a:xfrm rot="-540000">
            <a:off x="5731537" y="5774569"/>
            <a:ext cx="127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X-ray beam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2B4424-7252-4CAC-822E-DBEE6C7F7D58}"/>
              </a:ext>
            </a:extLst>
          </p:cNvPr>
          <p:cNvSpPr txBox="1"/>
          <p:nvPr/>
        </p:nvSpPr>
        <p:spPr>
          <a:xfrm>
            <a:off x="2397132" y="5500476"/>
            <a:ext cx="979755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Scintilator</a:t>
            </a:r>
          </a:p>
          <a:p>
            <a:r>
              <a:rPr lang="en-US" sz="1200" b="1" dirty="0"/>
              <a:t>15 x 15 x 1.5</a:t>
            </a:r>
            <a:endParaRPr lang="en-GB" sz="1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B2599-3D35-44DC-AB0A-510C6A9DD5CB}"/>
              </a:ext>
            </a:extLst>
          </p:cNvPr>
          <p:cNvSpPr txBox="1"/>
          <p:nvPr/>
        </p:nvSpPr>
        <p:spPr>
          <a:xfrm>
            <a:off x="1380700" y="5660013"/>
            <a:ext cx="593176" cy="27699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mirror</a:t>
            </a:r>
            <a:endParaRPr lang="en-GB" sz="12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790E22-642D-4DA9-94CB-85EA87EA897D}"/>
              </a:ext>
            </a:extLst>
          </p:cNvPr>
          <p:cNvCxnSpPr>
            <a:cxnSpLocks/>
          </p:cNvCxnSpPr>
          <p:nvPr/>
        </p:nvCxnSpPr>
        <p:spPr>
          <a:xfrm>
            <a:off x="1745607" y="5881773"/>
            <a:ext cx="1073921" cy="512480"/>
          </a:xfrm>
          <a:prstGeom prst="straightConnector1">
            <a:avLst/>
          </a:prstGeom>
          <a:ln w="38100">
            <a:solidFill>
              <a:srgbClr val="00FF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97C9B3-875C-4C92-9BD9-BB88004D17D2}"/>
              </a:ext>
            </a:extLst>
          </p:cNvPr>
          <p:cNvCxnSpPr>
            <a:cxnSpLocks/>
          </p:cNvCxnSpPr>
          <p:nvPr/>
        </p:nvCxnSpPr>
        <p:spPr>
          <a:xfrm>
            <a:off x="2867930" y="5906234"/>
            <a:ext cx="444061" cy="412062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AB32FE6-F4E7-49C1-93EB-EDEC86651D0D}"/>
              </a:ext>
            </a:extLst>
          </p:cNvPr>
          <p:cNvSpPr txBox="1"/>
          <p:nvPr/>
        </p:nvSpPr>
        <p:spPr>
          <a:xfrm>
            <a:off x="5926542" y="2442865"/>
            <a:ext cx="15685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       bellows &amp; </a:t>
            </a:r>
          </a:p>
          <a:p>
            <a:r>
              <a:rPr lang="en-US" sz="1200" b="1" dirty="0"/>
              <a:t>motorized translation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63DE32-D92F-4F7E-9EE3-E2F96D5215F4}"/>
              </a:ext>
            </a:extLst>
          </p:cNvPr>
          <p:cNvSpPr txBox="1"/>
          <p:nvPr/>
        </p:nvSpPr>
        <p:spPr>
          <a:xfrm>
            <a:off x="701590" y="3152000"/>
            <a:ext cx="14605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       optics &amp; camera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E001FB-DBD5-4D0B-B56E-18F927E0736C}"/>
              </a:ext>
            </a:extLst>
          </p:cNvPr>
          <p:cNvCxnSpPr>
            <a:cxnSpLocks/>
          </p:cNvCxnSpPr>
          <p:nvPr/>
        </p:nvCxnSpPr>
        <p:spPr>
          <a:xfrm flipH="1">
            <a:off x="4552905" y="2801557"/>
            <a:ext cx="1219200" cy="2059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30CD81-0DD2-4AE3-BE6B-314344417320}"/>
              </a:ext>
            </a:extLst>
          </p:cNvPr>
          <p:cNvCxnSpPr>
            <a:cxnSpLocks/>
          </p:cNvCxnSpPr>
          <p:nvPr/>
        </p:nvCxnSpPr>
        <p:spPr>
          <a:xfrm>
            <a:off x="1908001" y="3488360"/>
            <a:ext cx="749132" cy="3321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EABC04-F243-4968-B464-F077AB3C740A}"/>
              </a:ext>
            </a:extLst>
          </p:cNvPr>
          <p:cNvSpPr txBox="1"/>
          <p:nvPr/>
        </p:nvSpPr>
        <p:spPr>
          <a:xfrm>
            <a:off x="5710468" y="921394"/>
            <a:ext cx="305288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simple and </a:t>
            </a:r>
          </a:p>
          <a:p>
            <a:r>
              <a:rPr lang="en-US" sz="2000" b="1" dirty="0"/>
              <a:t>low-cost device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1D03B4-1833-446B-8AAB-6F155581DDD7}"/>
              </a:ext>
            </a:extLst>
          </p:cNvPr>
          <p:cNvCxnSpPr>
            <a:cxnSpLocks/>
          </p:cNvCxnSpPr>
          <p:nvPr/>
        </p:nvCxnSpPr>
        <p:spPr>
          <a:xfrm flipH="1">
            <a:off x="4427757" y="5321021"/>
            <a:ext cx="1133150" cy="4419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8FB542-9715-4082-BC3B-9E4389BA19B2}"/>
              </a:ext>
            </a:extLst>
          </p:cNvPr>
          <p:cNvSpPr txBox="1"/>
          <p:nvPr/>
        </p:nvSpPr>
        <p:spPr>
          <a:xfrm>
            <a:off x="5367371" y="4859356"/>
            <a:ext cx="15685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water-cooled absorber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B36E95-0E9A-41DD-AFAD-CC2AAFCB234D}"/>
              </a:ext>
            </a:extLst>
          </p:cNvPr>
          <p:cNvSpPr txBox="1"/>
          <p:nvPr/>
        </p:nvSpPr>
        <p:spPr>
          <a:xfrm>
            <a:off x="77765" y="839893"/>
            <a:ext cx="12708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VERSION_1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56547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V1-X-BPM for BM      Oct-2021 to Dec-2022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EB6B45-326D-47CB-91E6-E1B2400F51D8}"/>
              </a:ext>
            </a:extLst>
          </p:cNvPr>
          <p:cNvSpPr/>
          <p:nvPr/>
        </p:nvSpPr>
        <p:spPr>
          <a:xfrm>
            <a:off x="1499024" y="2543284"/>
            <a:ext cx="1679866" cy="291827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D5C67E-6CC2-4151-A4E8-00E256ED5CEF}"/>
              </a:ext>
            </a:extLst>
          </p:cNvPr>
          <p:cNvSpPr/>
          <p:nvPr/>
        </p:nvSpPr>
        <p:spPr>
          <a:xfrm>
            <a:off x="3178890" y="3426332"/>
            <a:ext cx="576091" cy="156335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1A6259-EBF6-4F04-A693-8263C071B341}"/>
              </a:ext>
            </a:extLst>
          </p:cNvPr>
          <p:cNvSpPr/>
          <p:nvPr/>
        </p:nvSpPr>
        <p:spPr>
          <a:xfrm>
            <a:off x="2694173" y="4085898"/>
            <a:ext cx="59400" cy="25897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D9B578-060C-4E97-8B5C-341BD7A9C0FB}"/>
              </a:ext>
            </a:extLst>
          </p:cNvPr>
          <p:cNvCxnSpPr/>
          <p:nvPr/>
        </p:nvCxnSpPr>
        <p:spPr>
          <a:xfrm>
            <a:off x="1913608" y="4051591"/>
            <a:ext cx="251980" cy="31267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45EACB9-69B3-43B0-B55C-3E35CA8818D2}"/>
              </a:ext>
            </a:extLst>
          </p:cNvPr>
          <p:cNvSpPr/>
          <p:nvPr/>
        </p:nvSpPr>
        <p:spPr>
          <a:xfrm>
            <a:off x="1306718" y="2336497"/>
            <a:ext cx="2082346" cy="2067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15698C-BB36-4192-BA52-0C7C4389ECE4}"/>
              </a:ext>
            </a:extLst>
          </p:cNvPr>
          <p:cNvSpPr/>
          <p:nvPr/>
        </p:nvSpPr>
        <p:spPr>
          <a:xfrm>
            <a:off x="1311372" y="2556320"/>
            <a:ext cx="184785" cy="2084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060E3A-9417-4EC7-8506-168CFF866197}"/>
              </a:ext>
            </a:extLst>
          </p:cNvPr>
          <p:cNvSpPr/>
          <p:nvPr/>
        </p:nvSpPr>
        <p:spPr>
          <a:xfrm>
            <a:off x="3194038" y="2559884"/>
            <a:ext cx="184785" cy="2084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5C1986-008E-4203-A561-4FDF2C60B59E}"/>
              </a:ext>
            </a:extLst>
          </p:cNvPr>
          <p:cNvSpPr/>
          <p:nvPr/>
        </p:nvSpPr>
        <p:spPr>
          <a:xfrm>
            <a:off x="1801515" y="2222632"/>
            <a:ext cx="526844" cy="1138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A91A84-53BB-4FA6-A8DE-11CA6E988C2A}"/>
              </a:ext>
            </a:extLst>
          </p:cNvPr>
          <p:cNvSpPr/>
          <p:nvPr/>
        </p:nvSpPr>
        <p:spPr>
          <a:xfrm>
            <a:off x="1942238" y="2222632"/>
            <a:ext cx="251980" cy="59657"/>
          </a:xfrm>
          <a:prstGeom prst="rect">
            <a:avLst/>
          </a:prstGeom>
          <a:solidFill>
            <a:srgbClr val="FFFF00"/>
          </a:solidFill>
          <a:ln w="2857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1B9299-2598-45FF-BCD9-E2649A9880BC}"/>
              </a:ext>
            </a:extLst>
          </p:cNvPr>
          <p:cNvSpPr/>
          <p:nvPr/>
        </p:nvSpPr>
        <p:spPr>
          <a:xfrm>
            <a:off x="1810222" y="2148061"/>
            <a:ext cx="91143" cy="74571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5F170B-13A1-4BBE-ADC9-CDECBC59E5D7}"/>
              </a:ext>
            </a:extLst>
          </p:cNvPr>
          <p:cNvSpPr/>
          <p:nvPr/>
        </p:nvSpPr>
        <p:spPr>
          <a:xfrm>
            <a:off x="1837898" y="2217663"/>
            <a:ext cx="33597" cy="208448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986779-5BF9-4ED3-97BC-040DE6726376}"/>
              </a:ext>
            </a:extLst>
          </p:cNvPr>
          <p:cNvGrpSpPr/>
          <p:nvPr/>
        </p:nvGrpSpPr>
        <p:grpSpPr>
          <a:xfrm>
            <a:off x="2215664" y="2137463"/>
            <a:ext cx="91143" cy="278049"/>
            <a:chOff x="3505209" y="171721"/>
            <a:chExt cx="195321" cy="48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9A1EC4-9B39-4E61-962C-9966BF1A9A3F}"/>
                </a:ext>
              </a:extLst>
            </p:cNvPr>
            <p:cNvSpPr/>
            <p:nvPr/>
          </p:nvSpPr>
          <p:spPr>
            <a:xfrm>
              <a:off x="3505209" y="171721"/>
              <a:ext cx="195321" cy="1287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4784DA-393E-47A6-8E64-B54031752574}"/>
                </a:ext>
              </a:extLst>
            </p:cNvPr>
            <p:cNvSpPr/>
            <p:nvPr/>
          </p:nvSpPr>
          <p:spPr>
            <a:xfrm>
              <a:off x="3570739" y="291926"/>
              <a:ext cx="72000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6A0E94B-77DE-4C6D-BFBE-5CA71D1F9084}"/>
              </a:ext>
            </a:extLst>
          </p:cNvPr>
          <p:cNvSpPr/>
          <p:nvPr/>
        </p:nvSpPr>
        <p:spPr>
          <a:xfrm>
            <a:off x="2365770" y="2217663"/>
            <a:ext cx="716800" cy="117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438398-153E-4FB1-90FD-F4535064F337}"/>
              </a:ext>
            </a:extLst>
          </p:cNvPr>
          <p:cNvSpPr/>
          <p:nvPr/>
        </p:nvSpPr>
        <p:spPr>
          <a:xfrm>
            <a:off x="2365770" y="1709351"/>
            <a:ext cx="716800" cy="117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0624B6-5030-4BE1-ACB4-C111E8360E37}"/>
              </a:ext>
            </a:extLst>
          </p:cNvPr>
          <p:cNvSpPr/>
          <p:nvPr/>
        </p:nvSpPr>
        <p:spPr>
          <a:xfrm>
            <a:off x="2470589" y="2338862"/>
            <a:ext cx="494792" cy="2044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94D2E1-E7D0-4249-AD3D-24293A15054A}"/>
              </a:ext>
            </a:extLst>
          </p:cNvPr>
          <p:cNvSpPr/>
          <p:nvPr/>
        </p:nvSpPr>
        <p:spPr>
          <a:xfrm>
            <a:off x="1912192" y="2336446"/>
            <a:ext cx="305067" cy="2084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8F72E2-5ABB-46B2-B924-382A722824E8}"/>
              </a:ext>
            </a:extLst>
          </p:cNvPr>
          <p:cNvSpPr/>
          <p:nvPr/>
        </p:nvSpPr>
        <p:spPr>
          <a:xfrm>
            <a:off x="2628096" y="1832919"/>
            <a:ext cx="178282" cy="226568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61751C2-E7BC-4AE6-8B4A-02756A19898A}"/>
              </a:ext>
            </a:extLst>
          </p:cNvPr>
          <p:cNvSpPr/>
          <p:nvPr/>
        </p:nvSpPr>
        <p:spPr>
          <a:xfrm>
            <a:off x="2853987" y="1834861"/>
            <a:ext cx="82972" cy="381192"/>
          </a:xfrm>
          <a:custGeom>
            <a:avLst/>
            <a:gdLst>
              <a:gd name="connsiteX0" fmla="*/ 45901 w 342313"/>
              <a:gd name="connsiteY0" fmla="*/ 0 h 1797064"/>
              <a:gd name="connsiteX1" fmla="*/ 116735 w 342313"/>
              <a:gd name="connsiteY1" fmla="*/ 6440 h 1797064"/>
              <a:gd name="connsiteX2" fmla="*/ 194008 w 342313"/>
              <a:gd name="connsiteY2" fmla="*/ 45076 h 1797064"/>
              <a:gd name="connsiteX3" fmla="*/ 232645 w 342313"/>
              <a:gd name="connsiteY3" fmla="*/ 83713 h 1797064"/>
              <a:gd name="connsiteX4" fmla="*/ 226205 w 342313"/>
              <a:gd name="connsiteY4" fmla="*/ 103031 h 1797064"/>
              <a:gd name="connsiteX5" fmla="*/ 148932 w 342313"/>
              <a:gd name="connsiteY5" fmla="*/ 128789 h 1797064"/>
              <a:gd name="connsiteX6" fmla="*/ 45901 w 342313"/>
              <a:gd name="connsiteY6" fmla="*/ 148107 h 1797064"/>
              <a:gd name="connsiteX7" fmla="*/ 825 w 342313"/>
              <a:gd name="connsiteY7" fmla="*/ 173865 h 1797064"/>
              <a:gd name="connsiteX8" fmla="*/ 7264 w 342313"/>
              <a:gd name="connsiteY8" fmla="*/ 212501 h 1797064"/>
              <a:gd name="connsiteX9" fmla="*/ 13704 w 342313"/>
              <a:gd name="connsiteY9" fmla="*/ 231820 h 1797064"/>
              <a:gd name="connsiteX10" fmla="*/ 33022 w 342313"/>
              <a:gd name="connsiteY10" fmla="*/ 238259 h 1797064"/>
              <a:gd name="connsiteX11" fmla="*/ 129614 w 342313"/>
              <a:gd name="connsiteY11" fmla="*/ 264017 h 1797064"/>
              <a:gd name="connsiteX12" fmla="*/ 155371 w 342313"/>
              <a:gd name="connsiteY12" fmla="*/ 276896 h 1797064"/>
              <a:gd name="connsiteX13" fmla="*/ 206887 w 342313"/>
              <a:gd name="connsiteY13" fmla="*/ 289775 h 1797064"/>
              <a:gd name="connsiteX14" fmla="*/ 258402 w 342313"/>
              <a:gd name="connsiteY14" fmla="*/ 321972 h 1797064"/>
              <a:gd name="connsiteX15" fmla="*/ 277721 w 342313"/>
              <a:gd name="connsiteY15" fmla="*/ 328411 h 1797064"/>
              <a:gd name="connsiteX16" fmla="*/ 284160 w 342313"/>
              <a:gd name="connsiteY16" fmla="*/ 347730 h 1797064"/>
              <a:gd name="connsiteX17" fmla="*/ 245523 w 342313"/>
              <a:gd name="connsiteY17" fmla="*/ 373487 h 1797064"/>
              <a:gd name="connsiteX18" fmla="*/ 200447 w 342313"/>
              <a:gd name="connsiteY18" fmla="*/ 392806 h 1797064"/>
              <a:gd name="connsiteX19" fmla="*/ 181129 w 342313"/>
              <a:gd name="connsiteY19" fmla="*/ 405685 h 1797064"/>
              <a:gd name="connsiteX20" fmla="*/ 161811 w 342313"/>
              <a:gd name="connsiteY20" fmla="*/ 412124 h 1797064"/>
              <a:gd name="connsiteX21" fmla="*/ 136053 w 342313"/>
              <a:gd name="connsiteY21" fmla="*/ 431442 h 1797064"/>
              <a:gd name="connsiteX22" fmla="*/ 110295 w 342313"/>
              <a:gd name="connsiteY22" fmla="*/ 444321 h 1797064"/>
              <a:gd name="connsiteX23" fmla="*/ 90977 w 342313"/>
              <a:gd name="connsiteY23" fmla="*/ 457200 h 1797064"/>
              <a:gd name="connsiteX24" fmla="*/ 84538 w 342313"/>
              <a:gd name="connsiteY24" fmla="*/ 476518 h 1797064"/>
              <a:gd name="connsiteX25" fmla="*/ 110295 w 342313"/>
              <a:gd name="connsiteY25" fmla="*/ 508716 h 1797064"/>
              <a:gd name="connsiteX26" fmla="*/ 129614 w 342313"/>
              <a:gd name="connsiteY26" fmla="*/ 515155 h 1797064"/>
              <a:gd name="connsiteX27" fmla="*/ 155371 w 342313"/>
              <a:gd name="connsiteY27" fmla="*/ 521594 h 1797064"/>
              <a:gd name="connsiteX28" fmla="*/ 187569 w 342313"/>
              <a:gd name="connsiteY28" fmla="*/ 528034 h 1797064"/>
              <a:gd name="connsiteX29" fmla="*/ 226205 w 342313"/>
              <a:gd name="connsiteY29" fmla="*/ 540913 h 1797064"/>
              <a:gd name="connsiteX30" fmla="*/ 264842 w 342313"/>
              <a:gd name="connsiteY30" fmla="*/ 573110 h 1797064"/>
              <a:gd name="connsiteX31" fmla="*/ 277721 w 342313"/>
              <a:gd name="connsiteY31" fmla="*/ 592428 h 1797064"/>
              <a:gd name="connsiteX32" fmla="*/ 251963 w 342313"/>
              <a:gd name="connsiteY32" fmla="*/ 611747 h 1797064"/>
              <a:gd name="connsiteX33" fmla="*/ 206887 w 342313"/>
              <a:gd name="connsiteY33" fmla="*/ 631065 h 1797064"/>
              <a:gd name="connsiteX34" fmla="*/ 181129 w 342313"/>
              <a:gd name="connsiteY34" fmla="*/ 637504 h 1797064"/>
              <a:gd name="connsiteX35" fmla="*/ 129614 w 342313"/>
              <a:gd name="connsiteY35" fmla="*/ 676141 h 1797064"/>
              <a:gd name="connsiteX36" fmla="*/ 103856 w 342313"/>
              <a:gd name="connsiteY36" fmla="*/ 689020 h 1797064"/>
              <a:gd name="connsiteX37" fmla="*/ 84538 w 342313"/>
              <a:gd name="connsiteY37" fmla="*/ 701899 h 1797064"/>
              <a:gd name="connsiteX38" fmla="*/ 123174 w 342313"/>
              <a:gd name="connsiteY38" fmla="*/ 727656 h 1797064"/>
              <a:gd name="connsiteX39" fmla="*/ 161811 w 342313"/>
              <a:gd name="connsiteY39" fmla="*/ 740535 h 1797064"/>
              <a:gd name="connsiteX40" fmla="*/ 206887 w 342313"/>
              <a:gd name="connsiteY40" fmla="*/ 753414 h 1797064"/>
              <a:gd name="connsiteX41" fmla="*/ 251963 w 342313"/>
              <a:gd name="connsiteY41" fmla="*/ 759854 h 1797064"/>
              <a:gd name="connsiteX42" fmla="*/ 290600 w 342313"/>
              <a:gd name="connsiteY42" fmla="*/ 785611 h 1797064"/>
              <a:gd name="connsiteX43" fmla="*/ 284160 w 342313"/>
              <a:gd name="connsiteY43" fmla="*/ 804930 h 1797064"/>
              <a:gd name="connsiteX44" fmla="*/ 258402 w 342313"/>
              <a:gd name="connsiteY44" fmla="*/ 811369 h 1797064"/>
              <a:gd name="connsiteX45" fmla="*/ 239084 w 342313"/>
              <a:gd name="connsiteY45" fmla="*/ 817809 h 1797064"/>
              <a:gd name="connsiteX46" fmla="*/ 219766 w 342313"/>
              <a:gd name="connsiteY46" fmla="*/ 830687 h 1797064"/>
              <a:gd name="connsiteX47" fmla="*/ 161811 w 342313"/>
              <a:gd name="connsiteY47" fmla="*/ 843566 h 1797064"/>
              <a:gd name="connsiteX48" fmla="*/ 142492 w 342313"/>
              <a:gd name="connsiteY48" fmla="*/ 850006 h 1797064"/>
              <a:gd name="connsiteX49" fmla="*/ 84538 w 342313"/>
              <a:gd name="connsiteY49" fmla="*/ 869324 h 1797064"/>
              <a:gd name="connsiteX50" fmla="*/ 58780 w 342313"/>
              <a:gd name="connsiteY50" fmla="*/ 888642 h 1797064"/>
              <a:gd name="connsiteX51" fmla="*/ 52340 w 342313"/>
              <a:gd name="connsiteY51" fmla="*/ 907961 h 1797064"/>
              <a:gd name="connsiteX52" fmla="*/ 90977 w 342313"/>
              <a:gd name="connsiteY52" fmla="*/ 940158 h 1797064"/>
              <a:gd name="connsiteX53" fmla="*/ 116735 w 342313"/>
              <a:gd name="connsiteY53" fmla="*/ 959476 h 1797064"/>
              <a:gd name="connsiteX54" fmla="*/ 155371 w 342313"/>
              <a:gd name="connsiteY54" fmla="*/ 972355 h 1797064"/>
              <a:gd name="connsiteX55" fmla="*/ 258402 w 342313"/>
              <a:gd name="connsiteY55" fmla="*/ 985234 h 1797064"/>
              <a:gd name="connsiteX56" fmla="*/ 277721 w 342313"/>
              <a:gd name="connsiteY56" fmla="*/ 998113 h 1797064"/>
              <a:gd name="connsiteX57" fmla="*/ 303478 w 342313"/>
              <a:gd name="connsiteY57" fmla="*/ 1004552 h 1797064"/>
              <a:gd name="connsiteX58" fmla="*/ 309918 w 342313"/>
              <a:gd name="connsiteY58" fmla="*/ 1043189 h 1797064"/>
              <a:gd name="connsiteX59" fmla="*/ 277721 w 342313"/>
              <a:gd name="connsiteY59" fmla="*/ 1081825 h 1797064"/>
              <a:gd name="connsiteX60" fmla="*/ 239084 w 342313"/>
              <a:gd name="connsiteY60" fmla="*/ 1088265 h 1797064"/>
              <a:gd name="connsiteX61" fmla="*/ 206887 w 342313"/>
              <a:gd name="connsiteY61" fmla="*/ 1094704 h 1797064"/>
              <a:gd name="connsiteX62" fmla="*/ 168250 w 342313"/>
              <a:gd name="connsiteY62" fmla="*/ 1107583 h 1797064"/>
              <a:gd name="connsiteX63" fmla="*/ 90977 w 342313"/>
              <a:gd name="connsiteY63" fmla="*/ 1120462 h 1797064"/>
              <a:gd name="connsiteX64" fmla="*/ 71659 w 342313"/>
              <a:gd name="connsiteY64" fmla="*/ 1139780 h 1797064"/>
              <a:gd name="connsiteX65" fmla="*/ 90977 w 342313"/>
              <a:gd name="connsiteY65" fmla="*/ 1184856 h 1797064"/>
              <a:gd name="connsiteX66" fmla="*/ 168250 w 342313"/>
              <a:gd name="connsiteY66" fmla="*/ 1223493 h 1797064"/>
              <a:gd name="connsiteX67" fmla="*/ 245523 w 342313"/>
              <a:gd name="connsiteY67" fmla="*/ 1242811 h 1797064"/>
              <a:gd name="connsiteX68" fmla="*/ 290600 w 342313"/>
              <a:gd name="connsiteY68" fmla="*/ 1249251 h 1797064"/>
              <a:gd name="connsiteX69" fmla="*/ 335676 w 342313"/>
              <a:gd name="connsiteY69" fmla="*/ 1281448 h 1797064"/>
              <a:gd name="connsiteX70" fmla="*/ 290600 w 342313"/>
              <a:gd name="connsiteY70" fmla="*/ 1326524 h 1797064"/>
              <a:gd name="connsiteX71" fmla="*/ 232645 w 342313"/>
              <a:gd name="connsiteY71" fmla="*/ 1365161 h 1797064"/>
              <a:gd name="connsiteX72" fmla="*/ 213326 w 342313"/>
              <a:gd name="connsiteY72" fmla="*/ 1378040 h 1797064"/>
              <a:gd name="connsiteX73" fmla="*/ 194008 w 342313"/>
              <a:gd name="connsiteY73" fmla="*/ 1384479 h 1797064"/>
              <a:gd name="connsiteX74" fmla="*/ 90977 w 342313"/>
              <a:gd name="connsiteY74" fmla="*/ 1403797 h 1797064"/>
              <a:gd name="connsiteX75" fmla="*/ 78098 w 342313"/>
              <a:gd name="connsiteY75" fmla="*/ 1423116 h 1797064"/>
              <a:gd name="connsiteX76" fmla="*/ 90977 w 342313"/>
              <a:gd name="connsiteY76" fmla="*/ 1442434 h 1797064"/>
              <a:gd name="connsiteX77" fmla="*/ 97416 w 342313"/>
              <a:gd name="connsiteY77" fmla="*/ 1461752 h 1797064"/>
              <a:gd name="connsiteX78" fmla="*/ 136053 w 342313"/>
              <a:gd name="connsiteY78" fmla="*/ 1481071 h 1797064"/>
              <a:gd name="connsiteX79" fmla="*/ 155371 w 342313"/>
              <a:gd name="connsiteY79" fmla="*/ 1493949 h 1797064"/>
              <a:gd name="connsiteX80" fmla="*/ 187569 w 342313"/>
              <a:gd name="connsiteY80" fmla="*/ 1500389 h 1797064"/>
              <a:gd name="connsiteX81" fmla="*/ 213326 w 342313"/>
              <a:gd name="connsiteY81" fmla="*/ 1506828 h 1797064"/>
              <a:gd name="connsiteX82" fmla="*/ 271281 w 342313"/>
              <a:gd name="connsiteY82" fmla="*/ 1532586 h 1797064"/>
              <a:gd name="connsiteX83" fmla="*/ 290600 w 342313"/>
              <a:gd name="connsiteY83" fmla="*/ 1545465 h 1797064"/>
              <a:gd name="connsiteX84" fmla="*/ 329236 w 342313"/>
              <a:gd name="connsiteY84" fmla="*/ 1564783 h 1797064"/>
              <a:gd name="connsiteX85" fmla="*/ 342115 w 342313"/>
              <a:gd name="connsiteY85" fmla="*/ 1584101 h 1797064"/>
              <a:gd name="connsiteX86" fmla="*/ 335676 w 342313"/>
              <a:gd name="connsiteY86" fmla="*/ 1603420 h 1797064"/>
              <a:gd name="connsiteX87" fmla="*/ 297039 w 342313"/>
              <a:gd name="connsiteY87" fmla="*/ 1635617 h 1797064"/>
              <a:gd name="connsiteX88" fmla="*/ 258402 w 342313"/>
              <a:gd name="connsiteY88" fmla="*/ 1642056 h 1797064"/>
              <a:gd name="connsiteX89" fmla="*/ 219766 w 342313"/>
              <a:gd name="connsiteY89" fmla="*/ 1654935 h 1797064"/>
              <a:gd name="connsiteX90" fmla="*/ 168250 w 342313"/>
              <a:gd name="connsiteY90" fmla="*/ 1667814 h 1797064"/>
              <a:gd name="connsiteX91" fmla="*/ 148932 w 342313"/>
              <a:gd name="connsiteY91" fmla="*/ 1693572 h 1797064"/>
              <a:gd name="connsiteX92" fmla="*/ 129614 w 342313"/>
              <a:gd name="connsiteY92" fmla="*/ 1700011 h 1797064"/>
              <a:gd name="connsiteX93" fmla="*/ 103856 w 342313"/>
              <a:gd name="connsiteY93" fmla="*/ 1738648 h 1797064"/>
              <a:gd name="connsiteX94" fmla="*/ 123174 w 342313"/>
              <a:gd name="connsiteY94" fmla="*/ 1751527 h 1797064"/>
              <a:gd name="connsiteX95" fmla="*/ 155371 w 342313"/>
              <a:gd name="connsiteY95" fmla="*/ 1783724 h 1797064"/>
              <a:gd name="connsiteX96" fmla="*/ 194008 w 342313"/>
              <a:gd name="connsiteY96" fmla="*/ 1796603 h 1797064"/>
              <a:gd name="connsiteX97" fmla="*/ 277721 w 342313"/>
              <a:gd name="connsiteY97" fmla="*/ 1783724 h 17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42313" h="1797064">
                <a:moveTo>
                  <a:pt x="45901" y="0"/>
                </a:moveTo>
                <a:cubicBezTo>
                  <a:pt x="69512" y="2147"/>
                  <a:pt x="93265" y="3087"/>
                  <a:pt x="116735" y="6440"/>
                </a:cubicBezTo>
                <a:cubicBezTo>
                  <a:pt x="138117" y="9495"/>
                  <a:pt x="191660" y="43354"/>
                  <a:pt x="194008" y="45076"/>
                </a:cubicBezTo>
                <a:cubicBezTo>
                  <a:pt x="208696" y="55847"/>
                  <a:pt x="232645" y="83713"/>
                  <a:pt x="232645" y="83713"/>
                </a:cubicBezTo>
                <a:cubicBezTo>
                  <a:pt x="230498" y="90152"/>
                  <a:pt x="230551" y="97817"/>
                  <a:pt x="226205" y="103031"/>
                </a:cubicBezTo>
                <a:cubicBezTo>
                  <a:pt x="202657" y="131287"/>
                  <a:pt x="185210" y="123347"/>
                  <a:pt x="148932" y="128789"/>
                </a:cubicBezTo>
                <a:cubicBezTo>
                  <a:pt x="77263" y="139540"/>
                  <a:pt x="92134" y="136550"/>
                  <a:pt x="45901" y="148107"/>
                </a:cubicBezTo>
                <a:cubicBezTo>
                  <a:pt x="45476" y="148319"/>
                  <a:pt x="2125" y="168663"/>
                  <a:pt x="825" y="173865"/>
                </a:cubicBezTo>
                <a:cubicBezTo>
                  <a:pt x="-2342" y="186531"/>
                  <a:pt x="4432" y="199756"/>
                  <a:pt x="7264" y="212501"/>
                </a:cubicBezTo>
                <a:cubicBezTo>
                  <a:pt x="8737" y="219127"/>
                  <a:pt x="8904" y="227020"/>
                  <a:pt x="13704" y="231820"/>
                </a:cubicBezTo>
                <a:cubicBezTo>
                  <a:pt x="18504" y="236620"/>
                  <a:pt x="26521" y="236309"/>
                  <a:pt x="33022" y="238259"/>
                </a:cubicBezTo>
                <a:cubicBezTo>
                  <a:pt x="77383" y="251567"/>
                  <a:pt x="83027" y="252370"/>
                  <a:pt x="129614" y="264017"/>
                </a:cubicBezTo>
                <a:cubicBezTo>
                  <a:pt x="138200" y="268310"/>
                  <a:pt x="146548" y="273115"/>
                  <a:pt x="155371" y="276896"/>
                </a:cubicBezTo>
                <a:cubicBezTo>
                  <a:pt x="172692" y="284319"/>
                  <a:pt x="187997" y="285997"/>
                  <a:pt x="206887" y="289775"/>
                </a:cubicBezTo>
                <a:cubicBezTo>
                  <a:pt x="222213" y="299992"/>
                  <a:pt x="242867" y="314205"/>
                  <a:pt x="258402" y="321972"/>
                </a:cubicBezTo>
                <a:cubicBezTo>
                  <a:pt x="264473" y="325008"/>
                  <a:pt x="271281" y="326265"/>
                  <a:pt x="277721" y="328411"/>
                </a:cubicBezTo>
                <a:cubicBezTo>
                  <a:pt x="279867" y="334851"/>
                  <a:pt x="288105" y="342206"/>
                  <a:pt x="284160" y="347730"/>
                </a:cubicBezTo>
                <a:cubicBezTo>
                  <a:pt x="275163" y="360325"/>
                  <a:pt x="258402" y="364901"/>
                  <a:pt x="245523" y="373487"/>
                </a:cubicBezTo>
                <a:cubicBezTo>
                  <a:pt x="218839" y="391276"/>
                  <a:pt x="233715" y="384488"/>
                  <a:pt x="200447" y="392806"/>
                </a:cubicBezTo>
                <a:cubicBezTo>
                  <a:pt x="194008" y="397099"/>
                  <a:pt x="188051" y="402224"/>
                  <a:pt x="181129" y="405685"/>
                </a:cubicBezTo>
                <a:cubicBezTo>
                  <a:pt x="175058" y="408721"/>
                  <a:pt x="167704" y="408756"/>
                  <a:pt x="161811" y="412124"/>
                </a:cubicBezTo>
                <a:cubicBezTo>
                  <a:pt x="152493" y="417449"/>
                  <a:pt x="145154" y="425754"/>
                  <a:pt x="136053" y="431442"/>
                </a:cubicBezTo>
                <a:cubicBezTo>
                  <a:pt x="127913" y="436530"/>
                  <a:pt x="118630" y="439558"/>
                  <a:pt x="110295" y="444321"/>
                </a:cubicBezTo>
                <a:cubicBezTo>
                  <a:pt x="103576" y="448161"/>
                  <a:pt x="97416" y="452907"/>
                  <a:pt x="90977" y="457200"/>
                </a:cubicBezTo>
                <a:cubicBezTo>
                  <a:pt x="88831" y="463639"/>
                  <a:pt x="84538" y="469730"/>
                  <a:pt x="84538" y="476518"/>
                </a:cubicBezTo>
                <a:cubicBezTo>
                  <a:pt x="84538" y="495086"/>
                  <a:pt x="95461" y="501299"/>
                  <a:pt x="110295" y="508716"/>
                </a:cubicBezTo>
                <a:cubicBezTo>
                  <a:pt x="116366" y="511752"/>
                  <a:pt x="123087" y="513290"/>
                  <a:pt x="129614" y="515155"/>
                </a:cubicBezTo>
                <a:cubicBezTo>
                  <a:pt x="138123" y="517586"/>
                  <a:pt x="146732" y="519674"/>
                  <a:pt x="155371" y="521594"/>
                </a:cubicBezTo>
                <a:cubicBezTo>
                  <a:pt x="166056" y="523968"/>
                  <a:pt x="177009" y="525154"/>
                  <a:pt x="187569" y="528034"/>
                </a:cubicBezTo>
                <a:cubicBezTo>
                  <a:pt x="200666" y="531606"/>
                  <a:pt x="214910" y="533383"/>
                  <a:pt x="226205" y="540913"/>
                </a:cubicBezTo>
                <a:cubicBezTo>
                  <a:pt x="245199" y="553576"/>
                  <a:pt x="249349" y="554519"/>
                  <a:pt x="264842" y="573110"/>
                </a:cubicBezTo>
                <a:cubicBezTo>
                  <a:pt x="269797" y="579055"/>
                  <a:pt x="273428" y="585989"/>
                  <a:pt x="277721" y="592428"/>
                </a:cubicBezTo>
                <a:cubicBezTo>
                  <a:pt x="269135" y="598868"/>
                  <a:pt x="261064" y="606059"/>
                  <a:pt x="251963" y="611747"/>
                </a:cubicBezTo>
                <a:cubicBezTo>
                  <a:pt x="237509" y="620780"/>
                  <a:pt x="223025" y="626454"/>
                  <a:pt x="206887" y="631065"/>
                </a:cubicBezTo>
                <a:cubicBezTo>
                  <a:pt x="198377" y="633496"/>
                  <a:pt x="189715" y="635358"/>
                  <a:pt x="181129" y="637504"/>
                </a:cubicBezTo>
                <a:cubicBezTo>
                  <a:pt x="118780" y="668678"/>
                  <a:pt x="194705" y="627322"/>
                  <a:pt x="129614" y="676141"/>
                </a:cubicBezTo>
                <a:cubicBezTo>
                  <a:pt x="121935" y="681901"/>
                  <a:pt x="112191" y="684257"/>
                  <a:pt x="103856" y="689020"/>
                </a:cubicBezTo>
                <a:cubicBezTo>
                  <a:pt x="97137" y="692860"/>
                  <a:pt x="90977" y="697606"/>
                  <a:pt x="84538" y="701899"/>
                </a:cubicBezTo>
                <a:cubicBezTo>
                  <a:pt x="97417" y="710485"/>
                  <a:pt x="108490" y="722761"/>
                  <a:pt x="123174" y="727656"/>
                </a:cubicBezTo>
                <a:lnTo>
                  <a:pt x="161811" y="740535"/>
                </a:lnTo>
                <a:cubicBezTo>
                  <a:pt x="178371" y="746055"/>
                  <a:pt x="189087" y="750178"/>
                  <a:pt x="206887" y="753414"/>
                </a:cubicBezTo>
                <a:cubicBezTo>
                  <a:pt x="221820" y="756129"/>
                  <a:pt x="236938" y="757707"/>
                  <a:pt x="251963" y="759854"/>
                </a:cubicBezTo>
                <a:cubicBezTo>
                  <a:pt x="266438" y="764679"/>
                  <a:pt x="284571" y="767523"/>
                  <a:pt x="290600" y="785611"/>
                </a:cubicBezTo>
                <a:cubicBezTo>
                  <a:pt x="292747" y="792051"/>
                  <a:pt x="289461" y="800690"/>
                  <a:pt x="284160" y="804930"/>
                </a:cubicBezTo>
                <a:cubicBezTo>
                  <a:pt x="277249" y="810459"/>
                  <a:pt x="266912" y="808938"/>
                  <a:pt x="258402" y="811369"/>
                </a:cubicBezTo>
                <a:cubicBezTo>
                  <a:pt x="251875" y="813234"/>
                  <a:pt x="245155" y="814773"/>
                  <a:pt x="239084" y="817809"/>
                </a:cubicBezTo>
                <a:cubicBezTo>
                  <a:pt x="232162" y="821270"/>
                  <a:pt x="226879" y="827638"/>
                  <a:pt x="219766" y="830687"/>
                </a:cubicBezTo>
                <a:cubicBezTo>
                  <a:pt x="210505" y="834656"/>
                  <a:pt x="169155" y="841730"/>
                  <a:pt x="161811" y="843566"/>
                </a:cubicBezTo>
                <a:cubicBezTo>
                  <a:pt x="155226" y="845212"/>
                  <a:pt x="149019" y="848141"/>
                  <a:pt x="142492" y="850006"/>
                </a:cubicBezTo>
                <a:cubicBezTo>
                  <a:pt x="118462" y="856872"/>
                  <a:pt x="108049" y="856262"/>
                  <a:pt x="84538" y="869324"/>
                </a:cubicBezTo>
                <a:cubicBezTo>
                  <a:pt x="75156" y="874536"/>
                  <a:pt x="67366" y="882203"/>
                  <a:pt x="58780" y="888642"/>
                </a:cubicBezTo>
                <a:cubicBezTo>
                  <a:pt x="56633" y="895082"/>
                  <a:pt x="50193" y="901521"/>
                  <a:pt x="52340" y="907961"/>
                </a:cubicBezTo>
                <a:cubicBezTo>
                  <a:pt x="56097" y="919233"/>
                  <a:pt x="81957" y="933715"/>
                  <a:pt x="90977" y="940158"/>
                </a:cubicBezTo>
                <a:cubicBezTo>
                  <a:pt x="99710" y="946396"/>
                  <a:pt x="107136" y="954676"/>
                  <a:pt x="116735" y="959476"/>
                </a:cubicBezTo>
                <a:cubicBezTo>
                  <a:pt x="128877" y="965547"/>
                  <a:pt x="142201" y="969063"/>
                  <a:pt x="155371" y="972355"/>
                </a:cubicBezTo>
                <a:cubicBezTo>
                  <a:pt x="206204" y="985062"/>
                  <a:pt x="172309" y="978059"/>
                  <a:pt x="258402" y="985234"/>
                </a:cubicBezTo>
                <a:cubicBezTo>
                  <a:pt x="264842" y="989527"/>
                  <a:pt x="270607" y="995064"/>
                  <a:pt x="277721" y="998113"/>
                </a:cubicBezTo>
                <a:cubicBezTo>
                  <a:pt x="285855" y="1001599"/>
                  <a:pt x="298334" y="997351"/>
                  <a:pt x="303478" y="1004552"/>
                </a:cubicBezTo>
                <a:cubicBezTo>
                  <a:pt x="311067" y="1015177"/>
                  <a:pt x="307771" y="1030310"/>
                  <a:pt x="309918" y="1043189"/>
                </a:cubicBezTo>
                <a:cubicBezTo>
                  <a:pt x="303076" y="1053451"/>
                  <a:pt x="289463" y="1076606"/>
                  <a:pt x="277721" y="1081825"/>
                </a:cubicBezTo>
                <a:cubicBezTo>
                  <a:pt x="265790" y="1087128"/>
                  <a:pt x="251930" y="1085929"/>
                  <a:pt x="239084" y="1088265"/>
                </a:cubicBezTo>
                <a:cubicBezTo>
                  <a:pt x="228316" y="1090223"/>
                  <a:pt x="217446" y="1091824"/>
                  <a:pt x="206887" y="1094704"/>
                </a:cubicBezTo>
                <a:cubicBezTo>
                  <a:pt x="193790" y="1098276"/>
                  <a:pt x="181721" y="1105899"/>
                  <a:pt x="168250" y="1107583"/>
                </a:cubicBezTo>
                <a:cubicBezTo>
                  <a:pt x="107953" y="1115121"/>
                  <a:pt x="133524" y="1109826"/>
                  <a:pt x="90977" y="1120462"/>
                </a:cubicBezTo>
                <a:cubicBezTo>
                  <a:pt x="84538" y="1126901"/>
                  <a:pt x="74161" y="1131024"/>
                  <a:pt x="71659" y="1139780"/>
                </a:cubicBezTo>
                <a:cubicBezTo>
                  <a:pt x="68624" y="1150401"/>
                  <a:pt x="83114" y="1177976"/>
                  <a:pt x="90977" y="1184856"/>
                </a:cubicBezTo>
                <a:cubicBezTo>
                  <a:pt x="121704" y="1211742"/>
                  <a:pt x="131774" y="1211334"/>
                  <a:pt x="168250" y="1223493"/>
                </a:cubicBezTo>
                <a:cubicBezTo>
                  <a:pt x="201061" y="1234430"/>
                  <a:pt x="196342" y="1233589"/>
                  <a:pt x="245523" y="1242811"/>
                </a:cubicBezTo>
                <a:cubicBezTo>
                  <a:pt x="260441" y="1245608"/>
                  <a:pt x="275574" y="1247104"/>
                  <a:pt x="290600" y="1249251"/>
                </a:cubicBezTo>
                <a:cubicBezTo>
                  <a:pt x="335675" y="1264277"/>
                  <a:pt x="324943" y="1249251"/>
                  <a:pt x="335676" y="1281448"/>
                </a:cubicBezTo>
                <a:cubicBezTo>
                  <a:pt x="324341" y="1315450"/>
                  <a:pt x="334883" y="1297001"/>
                  <a:pt x="290600" y="1326524"/>
                </a:cubicBezTo>
                <a:lnTo>
                  <a:pt x="232645" y="1365161"/>
                </a:lnTo>
                <a:cubicBezTo>
                  <a:pt x="226205" y="1369454"/>
                  <a:pt x="220668" y="1375593"/>
                  <a:pt x="213326" y="1378040"/>
                </a:cubicBezTo>
                <a:lnTo>
                  <a:pt x="194008" y="1384479"/>
                </a:lnTo>
                <a:cubicBezTo>
                  <a:pt x="139411" y="1420878"/>
                  <a:pt x="225777" y="1367850"/>
                  <a:pt x="90977" y="1403797"/>
                </a:cubicBezTo>
                <a:cubicBezTo>
                  <a:pt x="83499" y="1405791"/>
                  <a:pt x="82391" y="1416676"/>
                  <a:pt x="78098" y="1423116"/>
                </a:cubicBezTo>
                <a:cubicBezTo>
                  <a:pt x="82391" y="1429555"/>
                  <a:pt x="87516" y="1435512"/>
                  <a:pt x="90977" y="1442434"/>
                </a:cubicBezTo>
                <a:cubicBezTo>
                  <a:pt x="94013" y="1448505"/>
                  <a:pt x="93176" y="1456452"/>
                  <a:pt x="97416" y="1461752"/>
                </a:cubicBezTo>
                <a:cubicBezTo>
                  <a:pt x="109718" y="1477129"/>
                  <a:pt x="120500" y="1473295"/>
                  <a:pt x="136053" y="1481071"/>
                </a:cubicBezTo>
                <a:cubicBezTo>
                  <a:pt x="142975" y="1484532"/>
                  <a:pt x="148125" y="1491232"/>
                  <a:pt x="155371" y="1493949"/>
                </a:cubicBezTo>
                <a:cubicBezTo>
                  <a:pt x="165619" y="1497792"/>
                  <a:pt x="176884" y="1498015"/>
                  <a:pt x="187569" y="1500389"/>
                </a:cubicBezTo>
                <a:cubicBezTo>
                  <a:pt x="196208" y="1502309"/>
                  <a:pt x="205066" y="1503651"/>
                  <a:pt x="213326" y="1506828"/>
                </a:cubicBezTo>
                <a:cubicBezTo>
                  <a:pt x="233057" y="1514417"/>
                  <a:pt x="252372" y="1523132"/>
                  <a:pt x="271281" y="1532586"/>
                </a:cubicBezTo>
                <a:cubicBezTo>
                  <a:pt x="278203" y="1536047"/>
                  <a:pt x="283834" y="1541706"/>
                  <a:pt x="290600" y="1545465"/>
                </a:cubicBezTo>
                <a:cubicBezTo>
                  <a:pt x="303187" y="1552458"/>
                  <a:pt x="316357" y="1558344"/>
                  <a:pt x="329236" y="1564783"/>
                </a:cubicBezTo>
                <a:cubicBezTo>
                  <a:pt x="333529" y="1571222"/>
                  <a:pt x="340843" y="1576467"/>
                  <a:pt x="342115" y="1584101"/>
                </a:cubicBezTo>
                <a:cubicBezTo>
                  <a:pt x="343231" y="1590797"/>
                  <a:pt x="339441" y="1597772"/>
                  <a:pt x="335676" y="1603420"/>
                </a:cubicBezTo>
                <a:cubicBezTo>
                  <a:pt x="330553" y="1611104"/>
                  <a:pt x="307219" y="1632224"/>
                  <a:pt x="297039" y="1635617"/>
                </a:cubicBezTo>
                <a:cubicBezTo>
                  <a:pt x="284652" y="1639746"/>
                  <a:pt x="271281" y="1639910"/>
                  <a:pt x="258402" y="1642056"/>
                </a:cubicBezTo>
                <a:cubicBezTo>
                  <a:pt x="245523" y="1646349"/>
                  <a:pt x="232863" y="1651363"/>
                  <a:pt x="219766" y="1654935"/>
                </a:cubicBezTo>
                <a:cubicBezTo>
                  <a:pt x="134256" y="1678257"/>
                  <a:pt x="226888" y="1648270"/>
                  <a:pt x="168250" y="1667814"/>
                </a:cubicBezTo>
                <a:cubicBezTo>
                  <a:pt x="161811" y="1676400"/>
                  <a:pt x="157177" y="1686701"/>
                  <a:pt x="148932" y="1693572"/>
                </a:cubicBezTo>
                <a:cubicBezTo>
                  <a:pt x="143718" y="1697917"/>
                  <a:pt x="134414" y="1695211"/>
                  <a:pt x="129614" y="1700011"/>
                </a:cubicBezTo>
                <a:cubicBezTo>
                  <a:pt x="118669" y="1710956"/>
                  <a:pt x="103856" y="1738648"/>
                  <a:pt x="103856" y="1738648"/>
                </a:cubicBezTo>
                <a:cubicBezTo>
                  <a:pt x="110295" y="1742941"/>
                  <a:pt x="117702" y="1746055"/>
                  <a:pt x="123174" y="1751527"/>
                </a:cubicBezTo>
                <a:cubicBezTo>
                  <a:pt x="145496" y="1773849"/>
                  <a:pt x="124464" y="1769987"/>
                  <a:pt x="155371" y="1783724"/>
                </a:cubicBezTo>
                <a:cubicBezTo>
                  <a:pt x="167777" y="1789238"/>
                  <a:pt x="194008" y="1796603"/>
                  <a:pt x="194008" y="1796603"/>
                </a:cubicBezTo>
                <a:cubicBezTo>
                  <a:pt x="274306" y="1789911"/>
                  <a:pt x="253003" y="1808438"/>
                  <a:pt x="277721" y="178372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reeform 37">
            <a:extLst>
              <a:ext uri="{FF2B5EF4-FFF2-40B4-BE49-F238E27FC236}">
                <a16:creationId xmlns:a16="http://schemas.microsoft.com/office/drawing/2014/main" id="{BC2D3675-FE5A-4747-80CF-D59A2F2514D3}"/>
              </a:ext>
            </a:extLst>
          </p:cNvPr>
          <p:cNvSpPr/>
          <p:nvPr/>
        </p:nvSpPr>
        <p:spPr>
          <a:xfrm>
            <a:off x="2506855" y="1834861"/>
            <a:ext cx="82972" cy="381192"/>
          </a:xfrm>
          <a:custGeom>
            <a:avLst/>
            <a:gdLst>
              <a:gd name="connsiteX0" fmla="*/ 45901 w 342313"/>
              <a:gd name="connsiteY0" fmla="*/ 0 h 1797064"/>
              <a:gd name="connsiteX1" fmla="*/ 116735 w 342313"/>
              <a:gd name="connsiteY1" fmla="*/ 6440 h 1797064"/>
              <a:gd name="connsiteX2" fmla="*/ 194008 w 342313"/>
              <a:gd name="connsiteY2" fmla="*/ 45076 h 1797064"/>
              <a:gd name="connsiteX3" fmla="*/ 232645 w 342313"/>
              <a:gd name="connsiteY3" fmla="*/ 83713 h 1797064"/>
              <a:gd name="connsiteX4" fmla="*/ 226205 w 342313"/>
              <a:gd name="connsiteY4" fmla="*/ 103031 h 1797064"/>
              <a:gd name="connsiteX5" fmla="*/ 148932 w 342313"/>
              <a:gd name="connsiteY5" fmla="*/ 128789 h 1797064"/>
              <a:gd name="connsiteX6" fmla="*/ 45901 w 342313"/>
              <a:gd name="connsiteY6" fmla="*/ 148107 h 1797064"/>
              <a:gd name="connsiteX7" fmla="*/ 825 w 342313"/>
              <a:gd name="connsiteY7" fmla="*/ 173865 h 1797064"/>
              <a:gd name="connsiteX8" fmla="*/ 7264 w 342313"/>
              <a:gd name="connsiteY8" fmla="*/ 212501 h 1797064"/>
              <a:gd name="connsiteX9" fmla="*/ 13704 w 342313"/>
              <a:gd name="connsiteY9" fmla="*/ 231820 h 1797064"/>
              <a:gd name="connsiteX10" fmla="*/ 33022 w 342313"/>
              <a:gd name="connsiteY10" fmla="*/ 238259 h 1797064"/>
              <a:gd name="connsiteX11" fmla="*/ 129614 w 342313"/>
              <a:gd name="connsiteY11" fmla="*/ 264017 h 1797064"/>
              <a:gd name="connsiteX12" fmla="*/ 155371 w 342313"/>
              <a:gd name="connsiteY12" fmla="*/ 276896 h 1797064"/>
              <a:gd name="connsiteX13" fmla="*/ 206887 w 342313"/>
              <a:gd name="connsiteY13" fmla="*/ 289775 h 1797064"/>
              <a:gd name="connsiteX14" fmla="*/ 258402 w 342313"/>
              <a:gd name="connsiteY14" fmla="*/ 321972 h 1797064"/>
              <a:gd name="connsiteX15" fmla="*/ 277721 w 342313"/>
              <a:gd name="connsiteY15" fmla="*/ 328411 h 1797064"/>
              <a:gd name="connsiteX16" fmla="*/ 284160 w 342313"/>
              <a:gd name="connsiteY16" fmla="*/ 347730 h 1797064"/>
              <a:gd name="connsiteX17" fmla="*/ 245523 w 342313"/>
              <a:gd name="connsiteY17" fmla="*/ 373487 h 1797064"/>
              <a:gd name="connsiteX18" fmla="*/ 200447 w 342313"/>
              <a:gd name="connsiteY18" fmla="*/ 392806 h 1797064"/>
              <a:gd name="connsiteX19" fmla="*/ 181129 w 342313"/>
              <a:gd name="connsiteY19" fmla="*/ 405685 h 1797064"/>
              <a:gd name="connsiteX20" fmla="*/ 161811 w 342313"/>
              <a:gd name="connsiteY20" fmla="*/ 412124 h 1797064"/>
              <a:gd name="connsiteX21" fmla="*/ 136053 w 342313"/>
              <a:gd name="connsiteY21" fmla="*/ 431442 h 1797064"/>
              <a:gd name="connsiteX22" fmla="*/ 110295 w 342313"/>
              <a:gd name="connsiteY22" fmla="*/ 444321 h 1797064"/>
              <a:gd name="connsiteX23" fmla="*/ 90977 w 342313"/>
              <a:gd name="connsiteY23" fmla="*/ 457200 h 1797064"/>
              <a:gd name="connsiteX24" fmla="*/ 84538 w 342313"/>
              <a:gd name="connsiteY24" fmla="*/ 476518 h 1797064"/>
              <a:gd name="connsiteX25" fmla="*/ 110295 w 342313"/>
              <a:gd name="connsiteY25" fmla="*/ 508716 h 1797064"/>
              <a:gd name="connsiteX26" fmla="*/ 129614 w 342313"/>
              <a:gd name="connsiteY26" fmla="*/ 515155 h 1797064"/>
              <a:gd name="connsiteX27" fmla="*/ 155371 w 342313"/>
              <a:gd name="connsiteY27" fmla="*/ 521594 h 1797064"/>
              <a:gd name="connsiteX28" fmla="*/ 187569 w 342313"/>
              <a:gd name="connsiteY28" fmla="*/ 528034 h 1797064"/>
              <a:gd name="connsiteX29" fmla="*/ 226205 w 342313"/>
              <a:gd name="connsiteY29" fmla="*/ 540913 h 1797064"/>
              <a:gd name="connsiteX30" fmla="*/ 264842 w 342313"/>
              <a:gd name="connsiteY30" fmla="*/ 573110 h 1797064"/>
              <a:gd name="connsiteX31" fmla="*/ 277721 w 342313"/>
              <a:gd name="connsiteY31" fmla="*/ 592428 h 1797064"/>
              <a:gd name="connsiteX32" fmla="*/ 251963 w 342313"/>
              <a:gd name="connsiteY32" fmla="*/ 611747 h 1797064"/>
              <a:gd name="connsiteX33" fmla="*/ 206887 w 342313"/>
              <a:gd name="connsiteY33" fmla="*/ 631065 h 1797064"/>
              <a:gd name="connsiteX34" fmla="*/ 181129 w 342313"/>
              <a:gd name="connsiteY34" fmla="*/ 637504 h 1797064"/>
              <a:gd name="connsiteX35" fmla="*/ 129614 w 342313"/>
              <a:gd name="connsiteY35" fmla="*/ 676141 h 1797064"/>
              <a:gd name="connsiteX36" fmla="*/ 103856 w 342313"/>
              <a:gd name="connsiteY36" fmla="*/ 689020 h 1797064"/>
              <a:gd name="connsiteX37" fmla="*/ 84538 w 342313"/>
              <a:gd name="connsiteY37" fmla="*/ 701899 h 1797064"/>
              <a:gd name="connsiteX38" fmla="*/ 123174 w 342313"/>
              <a:gd name="connsiteY38" fmla="*/ 727656 h 1797064"/>
              <a:gd name="connsiteX39" fmla="*/ 161811 w 342313"/>
              <a:gd name="connsiteY39" fmla="*/ 740535 h 1797064"/>
              <a:gd name="connsiteX40" fmla="*/ 206887 w 342313"/>
              <a:gd name="connsiteY40" fmla="*/ 753414 h 1797064"/>
              <a:gd name="connsiteX41" fmla="*/ 251963 w 342313"/>
              <a:gd name="connsiteY41" fmla="*/ 759854 h 1797064"/>
              <a:gd name="connsiteX42" fmla="*/ 290600 w 342313"/>
              <a:gd name="connsiteY42" fmla="*/ 785611 h 1797064"/>
              <a:gd name="connsiteX43" fmla="*/ 284160 w 342313"/>
              <a:gd name="connsiteY43" fmla="*/ 804930 h 1797064"/>
              <a:gd name="connsiteX44" fmla="*/ 258402 w 342313"/>
              <a:gd name="connsiteY44" fmla="*/ 811369 h 1797064"/>
              <a:gd name="connsiteX45" fmla="*/ 239084 w 342313"/>
              <a:gd name="connsiteY45" fmla="*/ 817809 h 1797064"/>
              <a:gd name="connsiteX46" fmla="*/ 219766 w 342313"/>
              <a:gd name="connsiteY46" fmla="*/ 830687 h 1797064"/>
              <a:gd name="connsiteX47" fmla="*/ 161811 w 342313"/>
              <a:gd name="connsiteY47" fmla="*/ 843566 h 1797064"/>
              <a:gd name="connsiteX48" fmla="*/ 142492 w 342313"/>
              <a:gd name="connsiteY48" fmla="*/ 850006 h 1797064"/>
              <a:gd name="connsiteX49" fmla="*/ 84538 w 342313"/>
              <a:gd name="connsiteY49" fmla="*/ 869324 h 1797064"/>
              <a:gd name="connsiteX50" fmla="*/ 58780 w 342313"/>
              <a:gd name="connsiteY50" fmla="*/ 888642 h 1797064"/>
              <a:gd name="connsiteX51" fmla="*/ 52340 w 342313"/>
              <a:gd name="connsiteY51" fmla="*/ 907961 h 1797064"/>
              <a:gd name="connsiteX52" fmla="*/ 90977 w 342313"/>
              <a:gd name="connsiteY52" fmla="*/ 940158 h 1797064"/>
              <a:gd name="connsiteX53" fmla="*/ 116735 w 342313"/>
              <a:gd name="connsiteY53" fmla="*/ 959476 h 1797064"/>
              <a:gd name="connsiteX54" fmla="*/ 155371 w 342313"/>
              <a:gd name="connsiteY54" fmla="*/ 972355 h 1797064"/>
              <a:gd name="connsiteX55" fmla="*/ 258402 w 342313"/>
              <a:gd name="connsiteY55" fmla="*/ 985234 h 1797064"/>
              <a:gd name="connsiteX56" fmla="*/ 277721 w 342313"/>
              <a:gd name="connsiteY56" fmla="*/ 998113 h 1797064"/>
              <a:gd name="connsiteX57" fmla="*/ 303478 w 342313"/>
              <a:gd name="connsiteY57" fmla="*/ 1004552 h 1797064"/>
              <a:gd name="connsiteX58" fmla="*/ 309918 w 342313"/>
              <a:gd name="connsiteY58" fmla="*/ 1043189 h 1797064"/>
              <a:gd name="connsiteX59" fmla="*/ 277721 w 342313"/>
              <a:gd name="connsiteY59" fmla="*/ 1081825 h 1797064"/>
              <a:gd name="connsiteX60" fmla="*/ 239084 w 342313"/>
              <a:gd name="connsiteY60" fmla="*/ 1088265 h 1797064"/>
              <a:gd name="connsiteX61" fmla="*/ 206887 w 342313"/>
              <a:gd name="connsiteY61" fmla="*/ 1094704 h 1797064"/>
              <a:gd name="connsiteX62" fmla="*/ 168250 w 342313"/>
              <a:gd name="connsiteY62" fmla="*/ 1107583 h 1797064"/>
              <a:gd name="connsiteX63" fmla="*/ 90977 w 342313"/>
              <a:gd name="connsiteY63" fmla="*/ 1120462 h 1797064"/>
              <a:gd name="connsiteX64" fmla="*/ 71659 w 342313"/>
              <a:gd name="connsiteY64" fmla="*/ 1139780 h 1797064"/>
              <a:gd name="connsiteX65" fmla="*/ 90977 w 342313"/>
              <a:gd name="connsiteY65" fmla="*/ 1184856 h 1797064"/>
              <a:gd name="connsiteX66" fmla="*/ 168250 w 342313"/>
              <a:gd name="connsiteY66" fmla="*/ 1223493 h 1797064"/>
              <a:gd name="connsiteX67" fmla="*/ 245523 w 342313"/>
              <a:gd name="connsiteY67" fmla="*/ 1242811 h 1797064"/>
              <a:gd name="connsiteX68" fmla="*/ 290600 w 342313"/>
              <a:gd name="connsiteY68" fmla="*/ 1249251 h 1797064"/>
              <a:gd name="connsiteX69" fmla="*/ 335676 w 342313"/>
              <a:gd name="connsiteY69" fmla="*/ 1281448 h 1797064"/>
              <a:gd name="connsiteX70" fmla="*/ 290600 w 342313"/>
              <a:gd name="connsiteY70" fmla="*/ 1326524 h 1797064"/>
              <a:gd name="connsiteX71" fmla="*/ 232645 w 342313"/>
              <a:gd name="connsiteY71" fmla="*/ 1365161 h 1797064"/>
              <a:gd name="connsiteX72" fmla="*/ 213326 w 342313"/>
              <a:gd name="connsiteY72" fmla="*/ 1378040 h 1797064"/>
              <a:gd name="connsiteX73" fmla="*/ 194008 w 342313"/>
              <a:gd name="connsiteY73" fmla="*/ 1384479 h 1797064"/>
              <a:gd name="connsiteX74" fmla="*/ 90977 w 342313"/>
              <a:gd name="connsiteY74" fmla="*/ 1403797 h 1797064"/>
              <a:gd name="connsiteX75" fmla="*/ 78098 w 342313"/>
              <a:gd name="connsiteY75" fmla="*/ 1423116 h 1797064"/>
              <a:gd name="connsiteX76" fmla="*/ 90977 w 342313"/>
              <a:gd name="connsiteY76" fmla="*/ 1442434 h 1797064"/>
              <a:gd name="connsiteX77" fmla="*/ 97416 w 342313"/>
              <a:gd name="connsiteY77" fmla="*/ 1461752 h 1797064"/>
              <a:gd name="connsiteX78" fmla="*/ 136053 w 342313"/>
              <a:gd name="connsiteY78" fmla="*/ 1481071 h 1797064"/>
              <a:gd name="connsiteX79" fmla="*/ 155371 w 342313"/>
              <a:gd name="connsiteY79" fmla="*/ 1493949 h 1797064"/>
              <a:gd name="connsiteX80" fmla="*/ 187569 w 342313"/>
              <a:gd name="connsiteY80" fmla="*/ 1500389 h 1797064"/>
              <a:gd name="connsiteX81" fmla="*/ 213326 w 342313"/>
              <a:gd name="connsiteY81" fmla="*/ 1506828 h 1797064"/>
              <a:gd name="connsiteX82" fmla="*/ 271281 w 342313"/>
              <a:gd name="connsiteY82" fmla="*/ 1532586 h 1797064"/>
              <a:gd name="connsiteX83" fmla="*/ 290600 w 342313"/>
              <a:gd name="connsiteY83" fmla="*/ 1545465 h 1797064"/>
              <a:gd name="connsiteX84" fmla="*/ 329236 w 342313"/>
              <a:gd name="connsiteY84" fmla="*/ 1564783 h 1797064"/>
              <a:gd name="connsiteX85" fmla="*/ 342115 w 342313"/>
              <a:gd name="connsiteY85" fmla="*/ 1584101 h 1797064"/>
              <a:gd name="connsiteX86" fmla="*/ 335676 w 342313"/>
              <a:gd name="connsiteY86" fmla="*/ 1603420 h 1797064"/>
              <a:gd name="connsiteX87" fmla="*/ 297039 w 342313"/>
              <a:gd name="connsiteY87" fmla="*/ 1635617 h 1797064"/>
              <a:gd name="connsiteX88" fmla="*/ 258402 w 342313"/>
              <a:gd name="connsiteY88" fmla="*/ 1642056 h 1797064"/>
              <a:gd name="connsiteX89" fmla="*/ 219766 w 342313"/>
              <a:gd name="connsiteY89" fmla="*/ 1654935 h 1797064"/>
              <a:gd name="connsiteX90" fmla="*/ 168250 w 342313"/>
              <a:gd name="connsiteY90" fmla="*/ 1667814 h 1797064"/>
              <a:gd name="connsiteX91" fmla="*/ 148932 w 342313"/>
              <a:gd name="connsiteY91" fmla="*/ 1693572 h 1797064"/>
              <a:gd name="connsiteX92" fmla="*/ 129614 w 342313"/>
              <a:gd name="connsiteY92" fmla="*/ 1700011 h 1797064"/>
              <a:gd name="connsiteX93" fmla="*/ 103856 w 342313"/>
              <a:gd name="connsiteY93" fmla="*/ 1738648 h 1797064"/>
              <a:gd name="connsiteX94" fmla="*/ 123174 w 342313"/>
              <a:gd name="connsiteY94" fmla="*/ 1751527 h 1797064"/>
              <a:gd name="connsiteX95" fmla="*/ 155371 w 342313"/>
              <a:gd name="connsiteY95" fmla="*/ 1783724 h 1797064"/>
              <a:gd name="connsiteX96" fmla="*/ 194008 w 342313"/>
              <a:gd name="connsiteY96" fmla="*/ 1796603 h 1797064"/>
              <a:gd name="connsiteX97" fmla="*/ 277721 w 342313"/>
              <a:gd name="connsiteY97" fmla="*/ 1783724 h 17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42313" h="1797064">
                <a:moveTo>
                  <a:pt x="45901" y="0"/>
                </a:moveTo>
                <a:cubicBezTo>
                  <a:pt x="69512" y="2147"/>
                  <a:pt x="93265" y="3087"/>
                  <a:pt x="116735" y="6440"/>
                </a:cubicBezTo>
                <a:cubicBezTo>
                  <a:pt x="138117" y="9495"/>
                  <a:pt x="191660" y="43354"/>
                  <a:pt x="194008" y="45076"/>
                </a:cubicBezTo>
                <a:cubicBezTo>
                  <a:pt x="208696" y="55847"/>
                  <a:pt x="232645" y="83713"/>
                  <a:pt x="232645" y="83713"/>
                </a:cubicBezTo>
                <a:cubicBezTo>
                  <a:pt x="230498" y="90152"/>
                  <a:pt x="230551" y="97817"/>
                  <a:pt x="226205" y="103031"/>
                </a:cubicBezTo>
                <a:cubicBezTo>
                  <a:pt x="202657" y="131287"/>
                  <a:pt x="185210" y="123347"/>
                  <a:pt x="148932" y="128789"/>
                </a:cubicBezTo>
                <a:cubicBezTo>
                  <a:pt x="77263" y="139540"/>
                  <a:pt x="92134" y="136550"/>
                  <a:pt x="45901" y="148107"/>
                </a:cubicBezTo>
                <a:cubicBezTo>
                  <a:pt x="45476" y="148319"/>
                  <a:pt x="2125" y="168663"/>
                  <a:pt x="825" y="173865"/>
                </a:cubicBezTo>
                <a:cubicBezTo>
                  <a:pt x="-2342" y="186531"/>
                  <a:pt x="4432" y="199756"/>
                  <a:pt x="7264" y="212501"/>
                </a:cubicBezTo>
                <a:cubicBezTo>
                  <a:pt x="8737" y="219127"/>
                  <a:pt x="8904" y="227020"/>
                  <a:pt x="13704" y="231820"/>
                </a:cubicBezTo>
                <a:cubicBezTo>
                  <a:pt x="18504" y="236620"/>
                  <a:pt x="26521" y="236309"/>
                  <a:pt x="33022" y="238259"/>
                </a:cubicBezTo>
                <a:cubicBezTo>
                  <a:pt x="77383" y="251567"/>
                  <a:pt x="83027" y="252370"/>
                  <a:pt x="129614" y="264017"/>
                </a:cubicBezTo>
                <a:cubicBezTo>
                  <a:pt x="138200" y="268310"/>
                  <a:pt x="146548" y="273115"/>
                  <a:pt x="155371" y="276896"/>
                </a:cubicBezTo>
                <a:cubicBezTo>
                  <a:pt x="172692" y="284319"/>
                  <a:pt x="187997" y="285997"/>
                  <a:pt x="206887" y="289775"/>
                </a:cubicBezTo>
                <a:cubicBezTo>
                  <a:pt x="222213" y="299992"/>
                  <a:pt x="242867" y="314205"/>
                  <a:pt x="258402" y="321972"/>
                </a:cubicBezTo>
                <a:cubicBezTo>
                  <a:pt x="264473" y="325008"/>
                  <a:pt x="271281" y="326265"/>
                  <a:pt x="277721" y="328411"/>
                </a:cubicBezTo>
                <a:cubicBezTo>
                  <a:pt x="279867" y="334851"/>
                  <a:pt x="288105" y="342206"/>
                  <a:pt x="284160" y="347730"/>
                </a:cubicBezTo>
                <a:cubicBezTo>
                  <a:pt x="275163" y="360325"/>
                  <a:pt x="258402" y="364901"/>
                  <a:pt x="245523" y="373487"/>
                </a:cubicBezTo>
                <a:cubicBezTo>
                  <a:pt x="218839" y="391276"/>
                  <a:pt x="233715" y="384488"/>
                  <a:pt x="200447" y="392806"/>
                </a:cubicBezTo>
                <a:cubicBezTo>
                  <a:pt x="194008" y="397099"/>
                  <a:pt x="188051" y="402224"/>
                  <a:pt x="181129" y="405685"/>
                </a:cubicBezTo>
                <a:cubicBezTo>
                  <a:pt x="175058" y="408721"/>
                  <a:pt x="167704" y="408756"/>
                  <a:pt x="161811" y="412124"/>
                </a:cubicBezTo>
                <a:cubicBezTo>
                  <a:pt x="152493" y="417449"/>
                  <a:pt x="145154" y="425754"/>
                  <a:pt x="136053" y="431442"/>
                </a:cubicBezTo>
                <a:cubicBezTo>
                  <a:pt x="127913" y="436530"/>
                  <a:pt x="118630" y="439558"/>
                  <a:pt x="110295" y="444321"/>
                </a:cubicBezTo>
                <a:cubicBezTo>
                  <a:pt x="103576" y="448161"/>
                  <a:pt x="97416" y="452907"/>
                  <a:pt x="90977" y="457200"/>
                </a:cubicBezTo>
                <a:cubicBezTo>
                  <a:pt x="88831" y="463639"/>
                  <a:pt x="84538" y="469730"/>
                  <a:pt x="84538" y="476518"/>
                </a:cubicBezTo>
                <a:cubicBezTo>
                  <a:pt x="84538" y="495086"/>
                  <a:pt x="95461" y="501299"/>
                  <a:pt x="110295" y="508716"/>
                </a:cubicBezTo>
                <a:cubicBezTo>
                  <a:pt x="116366" y="511752"/>
                  <a:pt x="123087" y="513290"/>
                  <a:pt x="129614" y="515155"/>
                </a:cubicBezTo>
                <a:cubicBezTo>
                  <a:pt x="138123" y="517586"/>
                  <a:pt x="146732" y="519674"/>
                  <a:pt x="155371" y="521594"/>
                </a:cubicBezTo>
                <a:cubicBezTo>
                  <a:pt x="166056" y="523968"/>
                  <a:pt x="177009" y="525154"/>
                  <a:pt x="187569" y="528034"/>
                </a:cubicBezTo>
                <a:cubicBezTo>
                  <a:pt x="200666" y="531606"/>
                  <a:pt x="214910" y="533383"/>
                  <a:pt x="226205" y="540913"/>
                </a:cubicBezTo>
                <a:cubicBezTo>
                  <a:pt x="245199" y="553576"/>
                  <a:pt x="249349" y="554519"/>
                  <a:pt x="264842" y="573110"/>
                </a:cubicBezTo>
                <a:cubicBezTo>
                  <a:pt x="269797" y="579055"/>
                  <a:pt x="273428" y="585989"/>
                  <a:pt x="277721" y="592428"/>
                </a:cubicBezTo>
                <a:cubicBezTo>
                  <a:pt x="269135" y="598868"/>
                  <a:pt x="261064" y="606059"/>
                  <a:pt x="251963" y="611747"/>
                </a:cubicBezTo>
                <a:cubicBezTo>
                  <a:pt x="237509" y="620780"/>
                  <a:pt x="223025" y="626454"/>
                  <a:pt x="206887" y="631065"/>
                </a:cubicBezTo>
                <a:cubicBezTo>
                  <a:pt x="198377" y="633496"/>
                  <a:pt x="189715" y="635358"/>
                  <a:pt x="181129" y="637504"/>
                </a:cubicBezTo>
                <a:cubicBezTo>
                  <a:pt x="118780" y="668678"/>
                  <a:pt x="194705" y="627322"/>
                  <a:pt x="129614" y="676141"/>
                </a:cubicBezTo>
                <a:cubicBezTo>
                  <a:pt x="121935" y="681901"/>
                  <a:pt x="112191" y="684257"/>
                  <a:pt x="103856" y="689020"/>
                </a:cubicBezTo>
                <a:cubicBezTo>
                  <a:pt x="97137" y="692860"/>
                  <a:pt x="90977" y="697606"/>
                  <a:pt x="84538" y="701899"/>
                </a:cubicBezTo>
                <a:cubicBezTo>
                  <a:pt x="97417" y="710485"/>
                  <a:pt x="108490" y="722761"/>
                  <a:pt x="123174" y="727656"/>
                </a:cubicBezTo>
                <a:lnTo>
                  <a:pt x="161811" y="740535"/>
                </a:lnTo>
                <a:cubicBezTo>
                  <a:pt x="178371" y="746055"/>
                  <a:pt x="189087" y="750178"/>
                  <a:pt x="206887" y="753414"/>
                </a:cubicBezTo>
                <a:cubicBezTo>
                  <a:pt x="221820" y="756129"/>
                  <a:pt x="236938" y="757707"/>
                  <a:pt x="251963" y="759854"/>
                </a:cubicBezTo>
                <a:cubicBezTo>
                  <a:pt x="266438" y="764679"/>
                  <a:pt x="284571" y="767523"/>
                  <a:pt x="290600" y="785611"/>
                </a:cubicBezTo>
                <a:cubicBezTo>
                  <a:pt x="292747" y="792051"/>
                  <a:pt x="289461" y="800690"/>
                  <a:pt x="284160" y="804930"/>
                </a:cubicBezTo>
                <a:cubicBezTo>
                  <a:pt x="277249" y="810459"/>
                  <a:pt x="266912" y="808938"/>
                  <a:pt x="258402" y="811369"/>
                </a:cubicBezTo>
                <a:cubicBezTo>
                  <a:pt x="251875" y="813234"/>
                  <a:pt x="245155" y="814773"/>
                  <a:pt x="239084" y="817809"/>
                </a:cubicBezTo>
                <a:cubicBezTo>
                  <a:pt x="232162" y="821270"/>
                  <a:pt x="226879" y="827638"/>
                  <a:pt x="219766" y="830687"/>
                </a:cubicBezTo>
                <a:cubicBezTo>
                  <a:pt x="210505" y="834656"/>
                  <a:pt x="169155" y="841730"/>
                  <a:pt x="161811" y="843566"/>
                </a:cubicBezTo>
                <a:cubicBezTo>
                  <a:pt x="155226" y="845212"/>
                  <a:pt x="149019" y="848141"/>
                  <a:pt x="142492" y="850006"/>
                </a:cubicBezTo>
                <a:cubicBezTo>
                  <a:pt x="118462" y="856872"/>
                  <a:pt x="108049" y="856262"/>
                  <a:pt x="84538" y="869324"/>
                </a:cubicBezTo>
                <a:cubicBezTo>
                  <a:pt x="75156" y="874536"/>
                  <a:pt x="67366" y="882203"/>
                  <a:pt x="58780" y="888642"/>
                </a:cubicBezTo>
                <a:cubicBezTo>
                  <a:pt x="56633" y="895082"/>
                  <a:pt x="50193" y="901521"/>
                  <a:pt x="52340" y="907961"/>
                </a:cubicBezTo>
                <a:cubicBezTo>
                  <a:pt x="56097" y="919233"/>
                  <a:pt x="81957" y="933715"/>
                  <a:pt x="90977" y="940158"/>
                </a:cubicBezTo>
                <a:cubicBezTo>
                  <a:pt x="99710" y="946396"/>
                  <a:pt x="107136" y="954676"/>
                  <a:pt x="116735" y="959476"/>
                </a:cubicBezTo>
                <a:cubicBezTo>
                  <a:pt x="128877" y="965547"/>
                  <a:pt x="142201" y="969063"/>
                  <a:pt x="155371" y="972355"/>
                </a:cubicBezTo>
                <a:cubicBezTo>
                  <a:pt x="206204" y="985062"/>
                  <a:pt x="172309" y="978059"/>
                  <a:pt x="258402" y="985234"/>
                </a:cubicBezTo>
                <a:cubicBezTo>
                  <a:pt x="264842" y="989527"/>
                  <a:pt x="270607" y="995064"/>
                  <a:pt x="277721" y="998113"/>
                </a:cubicBezTo>
                <a:cubicBezTo>
                  <a:pt x="285855" y="1001599"/>
                  <a:pt x="298334" y="997351"/>
                  <a:pt x="303478" y="1004552"/>
                </a:cubicBezTo>
                <a:cubicBezTo>
                  <a:pt x="311067" y="1015177"/>
                  <a:pt x="307771" y="1030310"/>
                  <a:pt x="309918" y="1043189"/>
                </a:cubicBezTo>
                <a:cubicBezTo>
                  <a:pt x="303076" y="1053451"/>
                  <a:pt x="289463" y="1076606"/>
                  <a:pt x="277721" y="1081825"/>
                </a:cubicBezTo>
                <a:cubicBezTo>
                  <a:pt x="265790" y="1087128"/>
                  <a:pt x="251930" y="1085929"/>
                  <a:pt x="239084" y="1088265"/>
                </a:cubicBezTo>
                <a:cubicBezTo>
                  <a:pt x="228316" y="1090223"/>
                  <a:pt x="217446" y="1091824"/>
                  <a:pt x="206887" y="1094704"/>
                </a:cubicBezTo>
                <a:cubicBezTo>
                  <a:pt x="193790" y="1098276"/>
                  <a:pt x="181721" y="1105899"/>
                  <a:pt x="168250" y="1107583"/>
                </a:cubicBezTo>
                <a:cubicBezTo>
                  <a:pt x="107953" y="1115121"/>
                  <a:pt x="133524" y="1109826"/>
                  <a:pt x="90977" y="1120462"/>
                </a:cubicBezTo>
                <a:cubicBezTo>
                  <a:pt x="84538" y="1126901"/>
                  <a:pt x="74161" y="1131024"/>
                  <a:pt x="71659" y="1139780"/>
                </a:cubicBezTo>
                <a:cubicBezTo>
                  <a:pt x="68624" y="1150401"/>
                  <a:pt x="83114" y="1177976"/>
                  <a:pt x="90977" y="1184856"/>
                </a:cubicBezTo>
                <a:cubicBezTo>
                  <a:pt x="121704" y="1211742"/>
                  <a:pt x="131774" y="1211334"/>
                  <a:pt x="168250" y="1223493"/>
                </a:cubicBezTo>
                <a:cubicBezTo>
                  <a:pt x="201061" y="1234430"/>
                  <a:pt x="196342" y="1233589"/>
                  <a:pt x="245523" y="1242811"/>
                </a:cubicBezTo>
                <a:cubicBezTo>
                  <a:pt x="260441" y="1245608"/>
                  <a:pt x="275574" y="1247104"/>
                  <a:pt x="290600" y="1249251"/>
                </a:cubicBezTo>
                <a:cubicBezTo>
                  <a:pt x="335675" y="1264277"/>
                  <a:pt x="324943" y="1249251"/>
                  <a:pt x="335676" y="1281448"/>
                </a:cubicBezTo>
                <a:cubicBezTo>
                  <a:pt x="324341" y="1315450"/>
                  <a:pt x="334883" y="1297001"/>
                  <a:pt x="290600" y="1326524"/>
                </a:cubicBezTo>
                <a:lnTo>
                  <a:pt x="232645" y="1365161"/>
                </a:lnTo>
                <a:cubicBezTo>
                  <a:pt x="226205" y="1369454"/>
                  <a:pt x="220668" y="1375593"/>
                  <a:pt x="213326" y="1378040"/>
                </a:cubicBezTo>
                <a:lnTo>
                  <a:pt x="194008" y="1384479"/>
                </a:lnTo>
                <a:cubicBezTo>
                  <a:pt x="139411" y="1420878"/>
                  <a:pt x="225777" y="1367850"/>
                  <a:pt x="90977" y="1403797"/>
                </a:cubicBezTo>
                <a:cubicBezTo>
                  <a:pt x="83499" y="1405791"/>
                  <a:pt x="82391" y="1416676"/>
                  <a:pt x="78098" y="1423116"/>
                </a:cubicBezTo>
                <a:cubicBezTo>
                  <a:pt x="82391" y="1429555"/>
                  <a:pt x="87516" y="1435512"/>
                  <a:pt x="90977" y="1442434"/>
                </a:cubicBezTo>
                <a:cubicBezTo>
                  <a:pt x="94013" y="1448505"/>
                  <a:pt x="93176" y="1456452"/>
                  <a:pt x="97416" y="1461752"/>
                </a:cubicBezTo>
                <a:cubicBezTo>
                  <a:pt x="109718" y="1477129"/>
                  <a:pt x="120500" y="1473295"/>
                  <a:pt x="136053" y="1481071"/>
                </a:cubicBezTo>
                <a:cubicBezTo>
                  <a:pt x="142975" y="1484532"/>
                  <a:pt x="148125" y="1491232"/>
                  <a:pt x="155371" y="1493949"/>
                </a:cubicBezTo>
                <a:cubicBezTo>
                  <a:pt x="165619" y="1497792"/>
                  <a:pt x="176884" y="1498015"/>
                  <a:pt x="187569" y="1500389"/>
                </a:cubicBezTo>
                <a:cubicBezTo>
                  <a:pt x="196208" y="1502309"/>
                  <a:pt x="205066" y="1503651"/>
                  <a:pt x="213326" y="1506828"/>
                </a:cubicBezTo>
                <a:cubicBezTo>
                  <a:pt x="233057" y="1514417"/>
                  <a:pt x="252372" y="1523132"/>
                  <a:pt x="271281" y="1532586"/>
                </a:cubicBezTo>
                <a:cubicBezTo>
                  <a:pt x="278203" y="1536047"/>
                  <a:pt x="283834" y="1541706"/>
                  <a:pt x="290600" y="1545465"/>
                </a:cubicBezTo>
                <a:cubicBezTo>
                  <a:pt x="303187" y="1552458"/>
                  <a:pt x="316357" y="1558344"/>
                  <a:pt x="329236" y="1564783"/>
                </a:cubicBezTo>
                <a:cubicBezTo>
                  <a:pt x="333529" y="1571222"/>
                  <a:pt x="340843" y="1576467"/>
                  <a:pt x="342115" y="1584101"/>
                </a:cubicBezTo>
                <a:cubicBezTo>
                  <a:pt x="343231" y="1590797"/>
                  <a:pt x="339441" y="1597772"/>
                  <a:pt x="335676" y="1603420"/>
                </a:cubicBezTo>
                <a:cubicBezTo>
                  <a:pt x="330553" y="1611104"/>
                  <a:pt x="307219" y="1632224"/>
                  <a:pt x="297039" y="1635617"/>
                </a:cubicBezTo>
                <a:cubicBezTo>
                  <a:pt x="284652" y="1639746"/>
                  <a:pt x="271281" y="1639910"/>
                  <a:pt x="258402" y="1642056"/>
                </a:cubicBezTo>
                <a:cubicBezTo>
                  <a:pt x="245523" y="1646349"/>
                  <a:pt x="232863" y="1651363"/>
                  <a:pt x="219766" y="1654935"/>
                </a:cubicBezTo>
                <a:cubicBezTo>
                  <a:pt x="134256" y="1678257"/>
                  <a:pt x="226888" y="1648270"/>
                  <a:pt x="168250" y="1667814"/>
                </a:cubicBezTo>
                <a:cubicBezTo>
                  <a:pt x="161811" y="1676400"/>
                  <a:pt x="157177" y="1686701"/>
                  <a:pt x="148932" y="1693572"/>
                </a:cubicBezTo>
                <a:cubicBezTo>
                  <a:pt x="143718" y="1697917"/>
                  <a:pt x="134414" y="1695211"/>
                  <a:pt x="129614" y="1700011"/>
                </a:cubicBezTo>
                <a:cubicBezTo>
                  <a:pt x="118669" y="1710956"/>
                  <a:pt x="103856" y="1738648"/>
                  <a:pt x="103856" y="1738648"/>
                </a:cubicBezTo>
                <a:cubicBezTo>
                  <a:pt x="110295" y="1742941"/>
                  <a:pt x="117702" y="1746055"/>
                  <a:pt x="123174" y="1751527"/>
                </a:cubicBezTo>
                <a:cubicBezTo>
                  <a:pt x="145496" y="1773849"/>
                  <a:pt x="124464" y="1769987"/>
                  <a:pt x="155371" y="1783724"/>
                </a:cubicBezTo>
                <a:cubicBezTo>
                  <a:pt x="167777" y="1789238"/>
                  <a:pt x="194008" y="1796603"/>
                  <a:pt x="194008" y="1796603"/>
                </a:cubicBezTo>
                <a:cubicBezTo>
                  <a:pt x="274306" y="1789911"/>
                  <a:pt x="253003" y="1808438"/>
                  <a:pt x="277721" y="178372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77A7F0-E6AD-4BE7-B809-9050AD864A74}"/>
              </a:ext>
            </a:extLst>
          </p:cNvPr>
          <p:cNvCxnSpPr/>
          <p:nvPr/>
        </p:nvCxnSpPr>
        <p:spPr>
          <a:xfrm rot="5400000" flipH="1">
            <a:off x="670034" y="3210216"/>
            <a:ext cx="2793201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64EB2A5-DA38-4FC6-9EBB-895A228E5BFC}"/>
              </a:ext>
            </a:extLst>
          </p:cNvPr>
          <p:cNvSpPr/>
          <p:nvPr/>
        </p:nvSpPr>
        <p:spPr>
          <a:xfrm>
            <a:off x="922343" y="3433704"/>
            <a:ext cx="576091" cy="156335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ECD65D-52A7-493E-8F72-0E2AFDC1D540}"/>
              </a:ext>
            </a:extLst>
          </p:cNvPr>
          <p:cNvSpPr/>
          <p:nvPr/>
        </p:nvSpPr>
        <p:spPr>
          <a:xfrm>
            <a:off x="2481759" y="4080930"/>
            <a:ext cx="47701" cy="258970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66BD64-9BA6-4A20-9048-2C90CBC0C317}"/>
              </a:ext>
            </a:extLst>
          </p:cNvPr>
          <p:cNvCxnSpPr/>
          <p:nvPr/>
        </p:nvCxnSpPr>
        <p:spPr>
          <a:xfrm rot="5400000" flipH="1">
            <a:off x="1580655" y="2845392"/>
            <a:ext cx="2272081" cy="0"/>
          </a:xfrm>
          <a:prstGeom prst="line">
            <a:avLst/>
          </a:prstGeom>
          <a:ln w="1079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32F572E-FE7A-4767-AA3D-4224B0A79D87}"/>
              </a:ext>
            </a:extLst>
          </p:cNvPr>
          <p:cNvSpPr/>
          <p:nvPr/>
        </p:nvSpPr>
        <p:spPr>
          <a:xfrm>
            <a:off x="1887842" y="4388539"/>
            <a:ext cx="716800" cy="6253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B5F1E4-0206-460F-9EB3-DF7DD2D524F7}"/>
              </a:ext>
            </a:extLst>
          </p:cNvPr>
          <p:cNvSpPr/>
          <p:nvPr/>
        </p:nvSpPr>
        <p:spPr>
          <a:xfrm>
            <a:off x="2567415" y="3902863"/>
            <a:ext cx="66829" cy="54821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F3B8C2E-DDA7-4F3C-B087-72BEF01E80B9}"/>
              </a:ext>
            </a:extLst>
          </p:cNvPr>
          <p:cNvCxnSpPr/>
          <p:nvPr/>
        </p:nvCxnSpPr>
        <p:spPr>
          <a:xfrm flipH="1">
            <a:off x="3878368" y="4218702"/>
            <a:ext cx="319175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5BCF52A-B778-4F49-B749-5B1D12B5D05D}"/>
              </a:ext>
            </a:extLst>
          </p:cNvPr>
          <p:cNvSpPr/>
          <p:nvPr/>
        </p:nvSpPr>
        <p:spPr>
          <a:xfrm>
            <a:off x="2365633" y="2217566"/>
            <a:ext cx="151188" cy="11765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746D0F-5572-41EA-AA09-C1E4C467010F}"/>
              </a:ext>
            </a:extLst>
          </p:cNvPr>
          <p:cNvSpPr/>
          <p:nvPr/>
        </p:nvSpPr>
        <p:spPr>
          <a:xfrm>
            <a:off x="2928225" y="2217469"/>
            <a:ext cx="151188" cy="11765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DE6C32-3386-4F90-A57C-BB548B04EDAF}"/>
              </a:ext>
            </a:extLst>
          </p:cNvPr>
          <p:cNvGrpSpPr/>
          <p:nvPr/>
        </p:nvGrpSpPr>
        <p:grpSpPr>
          <a:xfrm>
            <a:off x="2368305" y="2136457"/>
            <a:ext cx="91143" cy="278049"/>
            <a:chOff x="3505209" y="171721"/>
            <a:chExt cx="195321" cy="48020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870EFC1-B4E9-48F8-BDCF-14931ADDCB0B}"/>
                </a:ext>
              </a:extLst>
            </p:cNvPr>
            <p:cNvSpPr/>
            <p:nvPr/>
          </p:nvSpPr>
          <p:spPr>
            <a:xfrm>
              <a:off x="3505209" y="171721"/>
              <a:ext cx="195321" cy="1287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F102A33-C1B4-4B9F-87ED-07B1AA993F1D}"/>
                </a:ext>
              </a:extLst>
            </p:cNvPr>
            <p:cNvSpPr/>
            <p:nvPr/>
          </p:nvSpPr>
          <p:spPr>
            <a:xfrm>
              <a:off x="3570739" y="291926"/>
              <a:ext cx="72000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3B27E9-9E3C-4346-9766-76B01EAB9686}"/>
              </a:ext>
            </a:extLst>
          </p:cNvPr>
          <p:cNvGrpSpPr/>
          <p:nvPr/>
        </p:nvGrpSpPr>
        <p:grpSpPr>
          <a:xfrm>
            <a:off x="2977677" y="2135451"/>
            <a:ext cx="91143" cy="278049"/>
            <a:chOff x="3505209" y="171721"/>
            <a:chExt cx="195321" cy="48020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CD1F40C-6185-4515-83FE-261C2C57B7FC}"/>
                </a:ext>
              </a:extLst>
            </p:cNvPr>
            <p:cNvSpPr/>
            <p:nvPr/>
          </p:nvSpPr>
          <p:spPr>
            <a:xfrm>
              <a:off x="3505209" y="171721"/>
              <a:ext cx="195321" cy="1287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D4A595-E77E-43F5-9318-99817998D9F7}"/>
                </a:ext>
              </a:extLst>
            </p:cNvPr>
            <p:cNvSpPr/>
            <p:nvPr/>
          </p:nvSpPr>
          <p:spPr>
            <a:xfrm>
              <a:off x="3570739" y="291926"/>
              <a:ext cx="72000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7FD119-DEC1-4829-9E1D-98051F235D65}"/>
              </a:ext>
            </a:extLst>
          </p:cNvPr>
          <p:cNvGrpSpPr/>
          <p:nvPr/>
        </p:nvGrpSpPr>
        <p:grpSpPr>
          <a:xfrm rot="16200000">
            <a:off x="1989931" y="1674532"/>
            <a:ext cx="142576" cy="205880"/>
            <a:chOff x="5220838" y="2905476"/>
            <a:chExt cx="148305" cy="33342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53C09B4-DB8D-41A5-8C88-0E1D1C52A6DB}"/>
                </a:ext>
              </a:extLst>
            </p:cNvPr>
            <p:cNvSpPr/>
            <p:nvPr/>
          </p:nvSpPr>
          <p:spPr>
            <a:xfrm>
              <a:off x="5267957" y="2905476"/>
              <a:ext cx="101186" cy="3321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F798310-D19C-457E-A93D-2F068BEB313B}"/>
                </a:ext>
              </a:extLst>
            </p:cNvPr>
            <p:cNvSpPr/>
            <p:nvPr/>
          </p:nvSpPr>
          <p:spPr>
            <a:xfrm>
              <a:off x="5220838" y="2905476"/>
              <a:ext cx="95980" cy="333424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4392F4C-721C-4DD4-BF5A-4CA2C783176A}"/>
              </a:ext>
            </a:extLst>
          </p:cNvPr>
          <p:cNvGrpSpPr/>
          <p:nvPr/>
        </p:nvGrpSpPr>
        <p:grpSpPr>
          <a:xfrm rot="5400000" flipV="1">
            <a:off x="1985965" y="1929377"/>
            <a:ext cx="146631" cy="202001"/>
            <a:chOff x="5220838" y="2905476"/>
            <a:chExt cx="148305" cy="33342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C9EB853-9605-4759-B6AF-3BD2D0F2C231}"/>
                </a:ext>
              </a:extLst>
            </p:cNvPr>
            <p:cNvSpPr/>
            <p:nvPr/>
          </p:nvSpPr>
          <p:spPr>
            <a:xfrm>
              <a:off x="5267957" y="2905476"/>
              <a:ext cx="101186" cy="3321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54C935C-7433-4DFB-84DA-6973C110CCC6}"/>
                </a:ext>
              </a:extLst>
            </p:cNvPr>
            <p:cNvSpPr/>
            <p:nvPr/>
          </p:nvSpPr>
          <p:spPr>
            <a:xfrm>
              <a:off x="5220838" y="2905476"/>
              <a:ext cx="95980" cy="333424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26A20ED7-AB42-47E7-A92D-22517F899FE6}"/>
              </a:ext>
            </a:extLst>
          </p:cNvPr>
          <p:cNvSpPr/>
          <p:nvPr/>
        </p:nvSpPr>
        <p:spPr>
          <a:xfrm>
            <a:off x="1893093" y="744726"/>
            <a:ext cx="333978" cy="459546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C211B75-FE63-4B46-A5CE-E1060B8D7041}"/>
              </a:ext>
            </a:extLst>
          </p:cNvPr>
          <p:cNvSpPr/>
          <p:nvPr/>
        </p:nvSpPr>
        <p:spPr>
          <a:xfrm>
            <a:off x="1934420" y="1204273"/>
            <a:ext cx="251325" cy="9561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88D1624E-1BC2-413E-816B-E3DD093AEE64}"/>
              </a:ext>
            </a:extLst>
          </p:cNvPr>
          <p:cNvSpPr/>
          <p:nvPr/>
        </p:nvSpPr>
        <p:spPr>
          <a:xfrm flipH="1">
            <a:off x="2762006" y="1353772"/>
            <a:ext cx="599698" cy="725221"/>
          </a:xfrm>
          <a:prstGeom prst="arc">
            <a:avLst/>
          </a:pr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A2E16D96-20F4-47A1-B56D-E23B6EAE3D08}"/>
              </a:ext>
            </a:extLst>
          </p:cNvPr>
          <p:cNvSpPr/>
          <p:nvPr/>
        </p:nvSpPr>
        <p:spPr>
          <a:xfrm flipH="1">
            <a:off x="2697812" y="1223165"/>
            <a:ext cx="468753" cy="957668"/>
          </a:xfrm>
          <a:prstGeom prst="arc">
            <a:avLst/>
          </a:pr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951280-5932-4C65-956C-DCE3FF25C811}"/>
              </a:ext>
            </a:extLst>
          </p:cNvPr>
          <p:cNvSpPr/>
          <p:nvPr/>
        </p:nvSpPr>
        <p:spPr>
          <a:xfrm>
            <a:off x="2411000" y="1429157"/>
            <a:ext cx="212748" cy="265699"/>
          </a:xfrm>
          <a:prstGeom prst="rect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4E8BDFE0-D5C1-42CB-9F41-7879ACFC1DBD}"/>
              </a:ext>
            </a:extLst>
          </p:cNvPr>
          <p:cNvSpPr/>
          <p:nvPr/>
        </p:nvSpPr>
        <p:spPr>
          <a:xfrm flipV="1">
            <a:off x="2451052" y="1429157"/>
            <a:ext cx="138653" cy="887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0CCAD9-8097-498E-AE52-554264055481}"/>
              </a:ext>
            </a:extLst>
          </p:cNvPr>
          <p:cNvSpPr txBox="1"/>
          <p:nvPr/>
        </p:nvSpPr>
        <p:spPr>
          <a:xfrm>
            <a:off x="3909857" y="2476060"/>
            <a:ext cx="10855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 yellow : </a:t>
            </a:r>
          </a:p>
          <a:p>
            <a:r>
              <a:rPr lang="en-US" sz="1400" b="1" dirty="0"/>
              <a:t>the existing </a:t>
            </a:r>
          </a:p>
          <a:p>
            <a:r>
              <a:rPr lang="en-US" sz="1400" b="1" dirty="0"/>
              <a:t>FE-chamber</a:t>
            </a:r>
            <a:endParaRPr lang="en-GB" sz="1400" b="1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B6A8677-BD2A-46B5-83DB-0EFA7D610F52}"/>
              </a:ext>
            </a:extLst>
          </p:cNvPr>
          <p:cNvCxnSpPr/>
          <p:nvPr/>
        </p:nvCxnSpPr>
        <p:spPr>
          <a:xfrm flipH="1">
            <a:off x="746502" y="4215383"/>
            <a:ext cx="352297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8CC6795F-011C-429F-BC0B-72B35B9FC9E1}"/>
              </a:ext>
            </a:extLst>
          </p:cNvPr>
          <p:cNvSpPr/>
          <p:nvPr/>
        </p:nvSpPr>
        <p:spPr>
          <a:xfrm>
            <a:off x="5872795" y="2537558"/>
            <a:ext cx="1679866" cy="291827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EFFA66E-AF87-4809-A1E2-A4C7F460F6A3}"/>
              </a:ext>
            </a:extLst>
          </p:cNvPr>
          <p:cNvSpPr/>
          <p:nvPr/>
        </p:nvSpPr>
        <p:spPr>
          <a:xfrm>
            <a:off x="7552661" y="3420606"/>
            <a:ext cx="576091" cy="156335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FDA66E4-552C-4AF6-96CD-3150CD66279C}"/>
              </a:ext>
            </a:extLst>
          </p:cNvPr>
          <p:cNvSpPr/>
          <p:nvPr/>
        </p:nvSpPr>
        <p:spPr>
          <a:xfrm>
            <a:off x="7067944" y="3640160"/>
            <a:ext cx="59400" cy="25897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9C977A-B556-4347-8040-CEEFE10927F3}"/>
              </a:ext>
            </a:extLst>
          </p:cNvPr>
          <p:cNvCxnSpPr/>
          <p:nvPr/>
        </p:nvCxnSpPr>
        <p:spPr>
          <a:xfrm>
            <a:off x="6287379" y="3605853"/>
            <a:ext cx="251980" cy="31267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3EFA5D4-B3A7-4B5D-8CB9-AE8B4A1523E9}"/>
              </a:ext>
            </a:extLst>
          </p:cNvPr>
          <p:cNvSpPr/>
          <p:nvPr/>
        </p:nvSpPr>
        <p:spPr>
          <a:xfrm>
            <a:off x="5680489" y="2330771"/>
            <a:ext cx="2082346" cy="2067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116DE10-0CAF-4B31-A38F-873FFC9D3F7C}"/>
              </a:ext>
            </a:extLst>
          </p:cNvPr>
          <p:cNvSpPr/>
          <p:nvPr/>
        </p:nvSpPr>
        <p:spPr>
          <a:xfrm>
            <a:off x="5685143" y="2550594"/>
            <a:ext cx="184785" cy="2084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87499D5-165F-4E40-A472-65289C65ABCB}"/>
              </a:ext>
            </a:extLst>
          </p:cNvPr>
          <p:cNvSpPr/>
          <p:nvPr/>
        </p:nvSpPr>
        <p:spPr>
          <a:xfrm>
            <a:off x="7567809" y="2554158"/>
            <a:ext cx="184785" cy="2084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FAE659F-518F-47FF-8433-750A1D440C31}"/>
              </a:ext>
            </a:extLst>
          </p:cNvPr>
          <p:cNvSpPr/>
          <p:nvPr/>
        </p:nvSpPr>
        <p:spPr>
          <a:xfrm>
            <a:off x="6175286" y="2216906"/>
            <a:ext cx="526844" cy="1138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B0DC37-8C96-47D9-8745-B922A4EAF6B9}"/>
              </a:ext>
            </a:extLst>
          </p:cNvPr>
          <p:cNvSpPr/>
          <p:nvPr/>
        </p:nvSpPr>
        <p:spPr>
          <a:xfrm>
            <a:off x="6316009" y="2216906"/>
            <a:ext cx="251980" cy="59657"/>
          </a:xfrm>
          <a:prstGeom prst="rect">
            <a:avLst/>
          </a:prstGeom>
          <a:solidFill>
            <a:srgbClr val="FFFF00"/>
          </a:solidFill>
          <a:ln w="2857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8872A95-965E-4176-AA70-8BFDC6D91CBC}"/>
              </a:ext>
            </a:extLst>
          </p:cNvPr>
          <p:cNvSpPr/>
          <p:nvPr/>
        </p:nvSpPr>
        <p:spPr>
          <a:xfrm>
            <a:off x="6183993" y="2142335"/>
            <a:ext cx="91143" cy="74571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252B243-B8D8-45F5-A4C9-225132C19ECD}"/>
              </a:ext>
            </a:extLst>
          </p:cNvPr>
          <p:cNvSpPr/>
          <p:nvPr/>
        </p:nvSpPr>
        <p:spPr>
          <a:xfrm>
            <a:off x="6211669" y="2211937"/>
            <a:ext cx="33597" cy="208448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7CADCCA-948F-4B2C-8968-8A45C0395FE7}"/>
              </a:ext>
            </a:extLst>
          </p:cNvPr>
          <p:cNvGrpSpPr/>
          <p:nvPr/>
        </p:nvGrpSpPr>
        <p:grpSpPr>
          <a:xfrm>
            <a:off x="6589435" y="2131737"/>
            <a:ext cx="91143" cy="278049"/>
            <a:chOff x="3505209" y="171721"/>
            <a:chExt cx="195321" cy="4802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766FCE2-E6A3-4976-9D0E-3B1CC5AE6D88}"/>
                </a:ext>
              </a:extLst>
            </p:cNvPr>
            <p:cNvSpPr/>
            <p:nvPr/>
          </p:nvSpPr>
          <p:spPr>
            <a:xfrm>
              <a:off x="3505209" y="171721"/>
              <a:ext cx="195321" cy="1287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2B4DE3D-8FB0-464E-AA52-19A4CFA54D2F}"/>
                </a:ext>
              </a:extLst>
            </p:cNvPr>
            <p:cNvSpPr/>
            <p:nvPr/>
          </p:nvSpPr>
          <p:spPr>
            <a:xfrm>
              <a:off x="3570739" y="291926"/>
              <a:ext cx="72000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2B01E3DB-800B-44C4-8E70-05FA894111F2}"/>
              </a:ext>
            </a:extLst>
          </p:cNvPr>
          <p:cNvSpPr/>
          <p:nvPr/>
        </p:nvSpPr>
        <p:spPr>
          <a:xfrm>
            <a:off x="6739541" y="2211937"/>
            <a:ext cx="716800" cy="117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571B44A-CC84-4234-9CBB-C8B53FEF7179}"/>
              </a:ext>
            </a:extLst>
          </p:cNvPr>
          <p:cNvSpPr/>
          <p:nvPr/>
        </p:nvSpPr>
        <p:spPr>
          <a:xfrm>
            <a:off x="6739541" y="1277365"/>
            <a:ext cx="716800" cy="117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1391FDE-4929-468C-8EB8-B844D1912684}"/>
              </a:ext>
            </a:extLst>
          </p:cNvPr>
          <p:cNvSpPr/>
          <p:nvPr/>
        </p:nvSpPr>
        <p:spPr>
          <a:xfrm>
            <a:off x="6844360" y="2333136"/>
            <a:ext cx="494792" cy="2044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2642372-B769-4B06-ABE2-CF37E016165F}"/>
              </a:ext>
            </a:extLst>
          </p:cNvPr>
          <p:cNvSpPr/>
          <p:nvPr/>
        </p:nvSpPr>
        <p:spPr>
          <a:xfrm>
            <a:off x="6285963" y="2330720"/>
            <a:ext cx="305067" cy="2084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EE9CC94-C8BE-4F1D-83DF-9AC73AB817F9}"/>
              </a:ext>
            </a:extLst>
          </p:cNvPr>
          <p:cNvSpPr/>
          <p:nvPr/>
        </p:nvSpPr>
        <p:spPr>
          <a:xfrm>
            <a:off x="7001867" y="1394056"/>
            <a:ext cx="178282" cy="226568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Freeform 36">
            <a:extLst>
              <a:ext uri="{FF2B5EF4-FFF2-40B4-BE49-F238E27FC236}">
                <a16:creationId xmlns:a16="http://schemas.microsoft.com/office/drawing/2014/main" id="{88F69E68-8326-4CA7-AA78-94585B85C91C}"/>
              </a:ext>
            </a:extLst>
          </p:cNvPr>
          <p:cNvSpPr/>
          <p:nvPr/>
        </p:nvSpPr>
        <p:spPr>
          <a:xfrm>
            <a:off x="7227757" y="1437436"/>
            <a:ext cx="120533" cy="772891"/>
          </a:xfrm>
          <a:custGeom>
            <a:avLst/>
            <a:gdLst>
              <a:gd name="connsiteX0" fmla="*/ 45901 w 342313"/>
              <a:gd name="connsiteY0" fmla="*/ 0 h 1797064"/>
              <a:gd name="connsiteX1" fmla="*/ 116735 w 342313"/>
              <a:gd name="connsiteY1" fmla="*/ 6440 h 1797064"/>
              <a:gd name="connsiteX2" fmla="*/ 194008 w 342313"/>
              <a:gd name="connsiteY2" fmla="*/ 45076 h 1797064"/>
              <a:gd name="connsiteX3" fmla="*/ 232645 w 342313"/>
              <a:gd name="connsiteY3" fmla="*/ 83713 h 1797064"/>
              <a:gd name="connsiteX4" fmla="*/ 226205 w 342313"/>
              <a:gd name="connsiteY4" fmla="*/ 103031 h 1797064"/>
              <a:gd name="connsiteX5" fmla="*/ 148932 w 342313"/>
              <a:gd name="connsiteY5" fmla="*/ 128789 h 1797064"/>
              <a:gd name="connsiteX6" fmla="*/ 45901 w 342313"/>
              <a:gd name="connsiteY6" fmla="*/ 148107 h 1797064"/>
              <a:gd name="connsiteX7" fmla="*/ 825 w 342313"/>
              <a:gd name="connsiteY7" fmla="*/ 173865 h 1797064"/>
              <a:gd name="connsiteX8" fmla="*/ 7264 w 342313"/>
              <a:gd name="connsiteY8" fmla="*/ 212501 h 1797064"/>
              <a:gd name="connsiteX9" fmla="*/ 13704 w 342313"/>
              <a:gd name="connsiteY9" fmla="*/ 231820 h 1797064"/>
              <a:gd name="connsiteX10" fmla="*/ 33022 w 342313"/>
              <a:gd name="connsiteY10" fmla="*/ 238259 h 1797064"/>
              <a:gd name="connsiteX11" fmla="*/ 129614 w 342313"/>
              <a:gd name="connsiteY11" fmla="*/ 264017 h 1797064"/>
              <a:gd name="connsiteX12" fmla="*/ 155371 w 342313"/>
              <a:gd name="connsiteY12" fmla="*/ 276896 h 1797064"/>
              <a:gd name="connsiteX13" fmla="*/ 206887 w 342313"/>
              <a:gd name="connsiteY13" fmla="*/ 289775 h 1797064"/>
              <a:gd name="connsiteX14" fmla="*/ 258402 w 342313"/>
              <a:gd name="connsiteY14" fmla="*/ 321972 h 1797064"/>
              <a:gd name="connsiteX15" fmla="*/ 277721 w 342313"/>
              <a:gd name="connsiteY15" fmla="*/ 328411 h 1797064"/>
              <a:gd name="connsiteX16" fmla="*/ 284160 w 342313"/>
              <a:gd name="connsiteY16" fmla="*/ 347730 h 1797064"/>
              <a:gd name="connsiteX17" fmla="*/ 245523 w 342313"/>
              <a:gd name="connsiteY17" fmla="*/ 373487 h 1797064"/>
              <a:gd name="connsiteX18" fmla="*/ 200447 w 342313"/>
              <a:gd name="connsiteY18" fmla="*/ 392806 h 1797064"/>
              <a:gd name="connsiteX19" fmla="*/ 181129 w 342313"/>
              <a:gd name="connsiteY19" fmla="*/ 405685 h 1797064"/>
              <a:gd name="connsiteX20" fmla="*/ 161811 w 342313"/>
              <a:gd name="connsiteY20" fmla="*/ 412124 h 1797064"/>
              <a:gd name="connsiteX21" fmla="*/ 136053 w 342313"/>
              <a:gd name="connsiteY21" fmla="*/ 431442 h 1797064"/>
              <a:gd name="connsiteX22" fmla="*/ 110295 w 342313"/>
              <a:gd name="connsiteY22" fmla="*/ 444321 h 1797064"/>
              <a:gd name="connsiteX23" fmla="*/ 90977 w 342313"/>
              <a:gd name="connsiteY23" fmla="*/ 457200 h 1797064"/>
              <a:gd name="connsiteX24" fmla="*/ 84538 w 342313"/>
              <a:gd name="connsiteY24" fmla="*/ 476518 h 1797064"/>
              <a:gd name="connsiteX25" fmla="*/ 110295 w 342313"/>
              <a:gd name="connsiteY25" fmla="*/ 508716 h 1797064"/>
              <a:gd name="connsiteX26" fmla="*/ 129614 w 342313"/>
              <a:gd name="connsiteY26" fmla="*/ 515155 h 1797064"/>
              <a:gd name="connsiteX27" fmla="*/ 155371 w 342313"/>
              <a:gd name="connsiteY27" fmla="*/ 521594 h 1797064"/>
              <a:gd name="connsiteX28" fmla="*/ 187569 w 342313"/>
              <a:gd name="connsiteY28" fmla="*/ 528034 h 1797064"/>
              <a:gd name="connsiteX29" fmla="*/ 226205 w 342313"/>
              <a:gd name="connsiteY29" fmla="*/ 540913 h 1797064"/>
              <a:gd name="connsiteX30" fmla="*/ 264842 w 342313"/>
              <a:gd name="connsiteY30" fmla="*/ 573110 h 1797064"/>
              <a:gd name="connsiteX31" fmla="*/ 277721 w 342313"/>
              <a:gd name="connsiteY31" fmla="*/ 592428 h 1797064"/>
              <a:gd name="connsiteX32" fmla="*/ 251963 w 342313"/>
              <a:gd name="connsiteY32" fmla="*/ 611747 h 1797064"/>
              <a:gd name="connsiteX33" fmla="*/ 206887 w 342313"/>
              <a:gd name="connsiteY33" fmla="*/ 631065 h 1797064"/>
              <a:gd name="connsiteX34" fmla="*/ 181129 w 342313"/>
              <a:gd name="connsiteY34" fmla="*/ 637504 h 1797064"/>
              <a:gd name="connsiteX35" fmla="*/ 129614 w 342313"/>
              <a:gd name="connsiteY35" fmla="*/ 676141 h 1797064"/>
              <a:gd name="connsiteX36" fmla="*/ 103856 w 342313"/>
              <a:gd name="connsiteY36" fmla="*/ 689020 h 1797064"/>
              <a:gd name="connsiteX37" fmla="*/ 84538 w 342313"/>
              <a:gd name="connsiteY37" fmla="*/ 701899 h 1797064"/>
              <a:gd name="connsiteX38" fmla="*/ 123174 w 342313"/>
              <a:gd name="connsiteY38" fmla="*/ 727656 h 1797064"/>
              <a:gd name="connsiteX39" fmla="*/ 161811 w 342313"/>
              <a:gd name="connsiteY39" fmla="*/ 740535 h 1797064"/>
              <a:gd name="connsiteX40" fmla="*/ 206887 w 342313"/>
              <a:gd name="connsiteY40" fmla="*/ 753414 h 1797064"/>
              <a:gd name="connsiteX41" fmla="*/ 251963 w 342313"/>
              <a:gd name="connsiteY41" fmla="*/ 759854 h 1797064"/>
              <a:gd name="connsiteX42" fmla="*/ 290600 w 342313"/>
              <a:gd name="connsiteY42" fmla="*/ 785611 h 1797064"/>
              <a:gd name="connsiteX43" fmla="*/ 284160 w 342313"/>
              <a:gd name="connsiteY43" fmla="*/ 804930 h 1797064"/>
              <a:gd name="connsiteX44" fmla="*/ 258402 w 342313"/>
              <a:gd name="connsiteY44" fmla="*/ 811369 h 1797064"/>
              <a:gd name="connsiteX45" fmla="*/ 239084 w 342313"/>
              <a:gd name="connsiteY45" fmla="*/ 817809 h 1797064"/>
              <a:gd name="connsiteX46" fmla="*/ 219766 w 342313"/>
              <a:gd name="connsiteY46" fmla="*/ 830687 h 1797064"/>
              <a:gd name="connsiteX47" fmla="*/ 161811 w 342313"/>
              <a:gd name="connsiteY47" fmla="*/ 843566 h 1797064"/>
              <a:gd name="connsiteX48" fmla="*/ 142492 w 342313"/>
              <a:gd name="connsiteY48" fmla="*/ 850006 h 1797064"/>
              <a:gd name="connsiteX49" fmla="*/ 84538 w 342313"/>
              <a:gd name="connsiteY49" fmla="*/ 869324 h 1797064"/>
              <a:gd name="connsiteX50" fmla="*/ 58780 w 342313"/>
              <a:gd name="connsiteY50" fmla="*/ 888642 h 1797064"/>
              <a:gd name="connsiteX51" fmla="*/ 52340 w 342313"/>
              <a:gd name="connsiteY51" fmla="*/ 907961 h 1797064"/>
              <a:gd name="connsiteX52" fmla="*/ 90977 w 342313"/>
              <a:gd name="connsiteY52" fmla="*/ 940158 h 1797064"/>
              <a:gd name="connsiteX53" fmla="*/ 116735 w 342313"/>
              <a:gd name="connsiteY53" fmla="*/ 959476 h 1797064"/>
              <a:gd name="connsiteX54" fmla="*/ 155371 w 342313"/>
              <a:gd name="connsiteY54" fmla="*/ 972355 h 1797064"/>
              <a:gd name="connsiteX55" fmla="*/ 258402 w 342313"/>
              <a:gd name="connsiteY55" fmla="*/ 985234 h 1797064"/>
              <a:gd name="connsiteX56" fmla="*/ 277721 w 342313"/>
              <a:gd name="connsiteY56" fmla="*/ 998113 h 1797064"/>
              <a:gd name="connsiteX57" fmla="*/ 303478 w 342313"/>
              <a:gd name="connsiteY57" fmla="*/ 1004552 h 1797064"/>
              <a:gd name="connsiteX58" fmla="*/ 309918 w 342313"/>
              <a:gd name="connsiteY58" fmla="*/ 1043189 h 1797064"/>
              <a:gd name="connsiteX59" fmla="*/ 277721 w 342313"/>
              <a:gd name="connsiteY59" fmla="*/ 1081825 h 1797064"/>
              <a:gd name="connsiteX60" fmla="*/ 239084 w 342313"/>
              <a:gd name="connsiteY60" fmla="*/ 1088265 h 1797064"/>
              <a:gd name="connsiteX61" fmla="*/ 206887 w 342313"/>
              <a:gd name="connsiteY61" fmla="*/ 1094704 h 1797064"/>
              <a:gd name="connsiteX62" fmla="*/ 168250 w 342313"/>
              <a:gd name="connsiteY62" fmla="*/ 1107583 h 1797064"/>
              <a:gd name="connsiteX63" fmla="*/ 90977 w 342313"/>
              <a:gd name="connsiteY63" fmla="*/ 1120462 h 1797064"/>
              <a:gd name="connsiteX64" fmla="*/ 71659 w 342313"/>
              <a:gd name="connsiteY64" fmla="*/ 1139780 h 1797064"/>
              <a:gd name="connsiteX65" fmla="*/ 90977 w 342313"/>
              <a:gd name="connsiteY65" fmla="*/ 1184856 h 1797064"/>
              <a:gd name="connsiteX66" fmla="*/ 168250 w 342313"/>
              <a:gd name="connsiteY66" fmla="*/ 1223493 h 1797064"/>
              <a:gd name="connsiteX67" fmla="*/ 245523 w 342313"/>
              <a:gd name="connsiteY67" fmla="*/ 1242811 h 1797064"/>
              <a:gd name="connsiteX68" fmla="*/ 290600 w 342313"/>
              <a:gd name="connsiteY68" fmla="*/ 1249251 h 1797064"/>
              <a:gd name="connsiteX69" fmla="*/ 335676 w 342313"/>
              <a:gd name="connsiteY69" fmla="*/ 1281448 h 1797064"/>
              <a:gd name="connsiteX70" fmla="*/ 290600 w 342313"/>
              <a:gd name="connsiteY70" fmla="*/ 1326524 h 1797064"/>
              <a:gd name="connsiteX71" fmla="*/ 232645 w 342313"/>
              <a:gd name="connsiteY71" fmla="*/ 1365161 h 1797064"/>
              <a:gd name="connsiteX72" fmla="*/ 213326 w 342313"/>
              <a:gd name="connsiteY72" fmla="*/ 1378040 h 1797064"/>
              <a:gd name="connsiteX73" fmla="*/ 194008 w 342313"/>
              <a:gd name="connsiteY73" fmla="*/ 1384479 h 1797064"/>
              <a:gd name="connsiteX74" fmla="*/ 90977 w 342313"/>
              <a:gd name="connsiteY74" fmla="*/ 1403797 h 1797064"/>
              <a:gd name="connsiteX75" fmla="*/ 78098 w 342313"/>
              <a:gd name="connsiteY75" fmla="*/ 1423116 h 1797064"/>
              <a:gd name="connsiteX76" fmla="*/ 90977 w 342313"/>
              <a:gd name="connsiteY76" fmla="*/ 1442434 h 1797064"/>
              <a:gd name="connsiteX77" fmla="*/ 97416 w 342313"/>
              <a:gd name="connsiteY77" fmla="*/ 1461752 h 1797064"/>
              <a:gd name="connsiteX78" fmla="*/ 136053 w 342313"/>
              <a:gd name="connsiteY78" fmla="*/ 1481071 h 1797064"/>
              <a:gd name="connsiteX79" fmla="*/ 155371 w 342313"/>
              <a:gd name="connsiteY79" fmla="*/ 1493949 h 1797064"/>
              <a:gd name="connsiteX80" fmla="*/ 187569 w 342313"/>
              <a:gd name="connsiteY80" fmla="*/ 1500389 h 1797064"/>
              <a:gd name="connsiteX81" fmla="*/ 213326 w 342313"/>
              <a:gd name="connsiteY81" fmla="*/ 1506828 h 1797064"/>
              <a:gd name="connsiteX82" fmla="*/ 271281 w 342313"/>
              <a:gd name="connsiteY82" fmla="*/ 1532586 h 1797064"/>
              <a:gd name="connsiteX83" fmla="*/ 290600 w 342313"/>
              <a:gd name="connsiteY83" fmla="*/ 1545465 h 1797064"/>
              <a:gd name="connsiteX84" fmla="*/ 329236 w 342313"/>
              <a:gd name="connsiteY84" fmla="*/ 1564783 h 1797064"/>
              <a:gd name="connsiteX85" fmla="*/ 342115 w 342313"/>
              <a:gd name="connsiteY85" fmla="*/ 1584101 h 1797064"/>
              <a:gd name="connsiteX86" fmla="*/ 335676 w 342313"/>
              <a:gd name="connsiteY86" fmla="*/ 1603420 h 1797064"/>
              <a:gd name="connsiteX87" fmla="*/ 297039 w 342313"/>
              <a:gd name="connsiteY87" fmla="*/ 1635617 h 1797064"/>
              <a:gd name="connsiteX88" fmla="*/ 258402 w 342313"/>
              <a:gd name="connsiteY88" fmla="*/ 1642056 h 1797064"/>
              <a:gd name="connsiteX89" fmla="*/ 219766 w 342313"/>
              <a:gd name="connsiteY89" fmla="*/ 1654935 h 1797064"/>
              <a:gd name="connsiteX90" fmla="*/ 168250 w 342313"/>
              <a:gd name="connsiteY90" fmla="*/ 1667814 h 1797064"/>
              <a:gd name="connsiteX91" fmla="*/ 148932 w 342313"/>
              <a:gd name="connsiteY91" fmla="*/ 1693572 h 1797064"/>
              <a:gd name="connsiteX92" fmla="*/ 129614 w 342313"/>
              <a:gd name="connsiteY92" fmla="*/ 1700011 h 1797064"/>
              <a:gd name="connsiteX93" fmla="*/ 103856 w 342313"/>
              <a:gd name="connsiteY93" fmla="*/ 1738648 h 1797064"/>
              <a:gd name="connsiteX94" fmla="*/ 123174 w 342313"/>
              <a:gd name="connsiteY94" fmla="*/ 1751527 h 1797064"/>
              <a:gd name="connsiteX95" fmla="*/ 155371 w 342313"/>
              <a:gd name="connsiteY95" fmla="*/ 1783724 h 1797064"/>
              <a:gd name="connsiteX96" fmla="*/ 194008 w 342313"/>
              <a:gd name="connsiteY96" fmla="*/ 1796603 h 1797064"/>
              <a:gd name="connsiteX97" fmla="*/ 277721 w 342313"/>
              <a:gd name="connsiteY97" fmla="*/ 1783724 h 17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42313" h="1797064">
                <a:moveTo>
                  <a:pt x="45901" y="0"/>
                </a:moveTo>
                <a:cubicBezTo>
                  <a:pt x="69512" y="2147"/>
                  <a:pt x="93265" y="3087"/>
                  <a:pt x="116735" y="6440"/>
                </a:cubicBezTo>
                <a:cubicBezTo>
                  <a:pt x="138117" y="9495"/>
                  <a:pt x="191660" y="43354"/>
                  <a:pt x="194008" y="45076"/>
                </a:cubicBezTo>
                <a:cubicBezTo>
                  <a:pt x="208696" y="55847"/>
                  <a:pt x="232645" y="83713"/>
                  <a:pt x="232645" y="83713"/>
                </a:cubicBezTo>
                <a:cubicBezTo>
                  <a:pt x="230498" y="90152"/>
                  <a:pt x="230551" y="97817"/>
                  <a:pt x="226205" y="103031"/>
                </a:cubicBezTo>
                <a:cubicBezTo>
                  <a:pt x="202657" y="131287"/>
                  <a:pt x="185210" y="123347"/>
                  <a:pt x="148932" y="128789"/>
                </a:cubicBezTo>
                <a:cubicBezTo>
                  <a:pt x="77263" y="139540"/>
                  <a:pt x="92134" y="136550"/>
                  <a:pt x="45901" y="148107"/>
                </a:cubicBezTo>
                <a:cubicBezTo>
                  <a:pt x="45476" y="148319"/>
                  <a:pt x="2125" y="168663"/>
                  <a:pt x="825" y="173865"/>
                </a:cubicBezTo>
                <a:cubicBezTo>
                  <a:pt x="-2342" y="186531"/>
                  <a:pt x="4432" y="199756"/>
                  <a:pt x="7264" y="212501"/>
                </a:cubicBezTo>
                <a:cubicBezTo>
                  <a:pt x="8737" y="219127"/>
                  <a:pt x="8904" y="227020"/>
                  <a:pt x="13704" y="231820"/>
                </a:cubicBezTo>
                <a:cubicBezTo>
                  <a:pt x="18504" y="236620"/>
                  <a:pt x="26521" y="236309"/>
                  <a:pt x="33022" y="238259"/>
                </a:cubicBezTo>
                <a:cubicBezTo>
                  <a:pt x="77383" y="251567"/>
                  <a:pt x="83027" y="252370"/>
                  <a:pt x="129614" y="264017"/>
                </a:cubicBezTo>
                <a:cubicBezTo>
                  <a:pt x="138200" y="268310"/>
                  <a:pt x="146548" y="273115"/>
                  <a:pt x="155371" y="276896"/>
                </a:cubicBezTo>
                <a:cubicBezTo>
                  <a:pt x="172692" y="284319"/>
                  <a:pt x="187997" y="285997"/>
                  <a:pt x="206887" y="289775"/>
                </a:cubicBezTo>
                <a:cubicBezTo>
                  <a:pt x="222213" y="299992"/>
                  <a:pt x="242867" y="314205"/>
                  <a:pt x="258402" y="321972"/>
                </a:cubicBezTo>
                <a:cubicBezTo>
                  <a:pt x="264473" y="325008"/>
                  <a:pt x="271281" y="326265"/>
                  <a:pt x="277721" y="328411"/>
                </a:cubicBezTo>
                <a:cubicBezTo>
                  <a:pt x="279867" y="334851"/>
                  <a:pt x="288105" y="342206"/>
                  <a:pt x="284160" y="347730"/>
                </a:cubicBezTo>
                <a:cubicBezTo>
                  <a:pt x="275163" y="360325"/>
                  <a:pt x="258402" y="364901"/>
                  <a:pt x="245523" y="373487"/>
                </a:cubicBezTo>
                <a:cubicBezTo>
                  <a:pt x="218839" y="391276"/>
                  <a:pt x="233715" y="384488"/>
                  <a:pt x="200447" y="392806"/>
                </a:cubicBezTo>
                <a:cubicBezTo>
                  <a:pt x="194008" y="397099"/>
                  <a:pt x="188051" y="402224"/>
                  <a:pt x="181129" y="405685"/>
                </a:cubicBezTo>
                <a:cubicBezTo>
                  <a:pt x="175058" y="408721"/>
                  <a:pt x="167704" y="408756"/>
                  <a:pt x="161811" y="412124"/>
                </a:cubicBezTo>
                <a:cubicBezTo>
                  <a:pt x="152493" y="417449"/>
                  <a:pt x="145154" y="425754"/>
                  <a:pt x="136053" y="431442"/>
                </a:cubicBezTo>
                <a:cubicBezTo>
                  <a:pt x="127913" y="436530"/>
                  <a:pt x="118630" y="439558"/>
                  <a:pt x="110295" y="444321"/>
                </a:cubicBezTo>
                <a:cubicBezTo>
                  <a:pt x="103576" y="448161"/>
                  <a:pt x="97416" y="452907"/>
                  <a:pt x="90977" y="457200"/>
                </a:cubicBezTo>
                <a:cubicBezTo>
                  <a:pt x="88831" y="463639"/>
                  <a:pt x="84538" y="469730"/>
                  <a:pt x="84538" y="476518"/>
                </a:cubicBezTo>
                <a:cubicBezTo>
                  <a:pt x="84538" y="495086"/>
                  <a:pt x="95461" y="501299"/>
                  <a:pt x="110295" y="508716"/>
                </a:cubicBezTo>
                <a:cubicBezTo>
                  <a:pt x="116366" y="511752"/>
                  <a:pt x="123087" y="513290"/>
                  <a:pt x="129614" y="515155"/>
                </a:cubicBezTo>
                <a:cubicBezTo>
                  <a:pt x="138123" y="517586"/>
                  <a:pt x="146732" y="519674"/>
                  <a:pt x="155371" y="521594"/>
                </a:cubicBezTo>
                <a:cubicBezTo>
                  <a:pt x="166056" y="523968"/>
                  <a:pt x="177009" y="525154"/>
                  <a:pt x="187569" y="528034"/>
                </a:cubicBezTo>
                <a:cubicBezTo>
                  <a:pt x="200666" y="531606"/>
                  <a:pt x="214910" y="533383"/>
                  <a:pt x="226205" y="540913"/>
                </a:cubicBezTo>
                <a:cubicBezTo>
                  <a:pt x="245199" y="553576"/>
                  <a:pt x="249349" y="554519"/>
                  <a:pt x="264842" y="573110"/>
                </a:cubicBezTo>
                <a:cubicBezTo>
                  <a:pt x="269797" y="579055"/>
                  <a:pt x="273428" y="585989"/>
                  <a:pt x="277721" y="592428"/>
                </a:cubicBezTo>
                <a:cubicBezTo>
                  <a:pt x="269135" y="598868"/>
                  <a:pt x="261064" y="606059"/>
                  <a:pt x="251963" y="611747"/>
                </a:cubicBezTo>
                <a:cubicBezTo>
                  <a:pt x="237509" y="620780"/>
                  <a:pt x="223025" y="626454"/>
                  <a:pt x="206887" y="631065"/>
                </a:cubicBezTo>
                <a:cubicBezTo>
                  <a:pt x="198377" y="633496"/>
                  <a:pt x="189715" y="635358"/>
                  <a:pt x="181129" y="637504"/>
                </a:cubicBezTo>
                <a:cubicBezTo>
                  <a:pt x="118780" y="668678"/>
                  <a:pt x="194705" y="627322"/>
                  <a:pt x="129614" y="676141"/>
                </a:cubicBezTo>
                <a:cubicBezTo>
                  <a:pt x="121935" y="681901"/>
                  <a:pt x="112191" y="684257"/>
                  <a:pt x="103856" y="689020"/>
                </a:cubicBezTo>
                <a:cubicBezTo>
                  <a:pt x="97137" y="692860"/>
                  <a:pt x="90977" y="697606"/>
                  <a:pt x="84538" y="701899"/>
                </a:cubicBezTo>
                <a:cubicBezTo>
                  <a:pt x="97417" y="710485"/>
                  <a:pt x="108490" y="722761"/>
                  <a:pt x="123174" y="727656"/>
                </a:cubicBezTo>
                <a:lnTo>
                  <a:pt x="161811" y="740535"/>
                </a:lnTo>
                <a:cubicBezTo>
                  <a:pt x="178371" y="746055"/>
                  <a:pt x="189087" y="750178"/>
                  <a:pt x="206887" y="753414"/>
                </a:cubicBezTo>
                <a:cubicBezTo>
                  <a:pt x="221820" y="756129"/>
                  <a:pt x="236938" y="757707"/>
                  <a:pt x="251963" y="759854"/>
                </a:cubicBezTo>
                <a:cubicBezTo>
                  <a:pt x="266438" y="764679"/>
                  <a:pt x="284571" y="767523"/>
                  <a:pt x="290600" y="785611"/>
                </a:cubicBezTo>
                <a:cubicBezTo>
                  <a:pt x="292747" y="792051"/>
                  <a:pt x="289461" y="800690"/>
                  <a:pt x="284160" y="804930"/>
                </a:cubicBezTo>
                <a:cubicBezTo>
                  <a:pt x="277249" y="810459"/>
                  <a:pt x="266912" y="808938"/>
                  <a:pt x="258402" y="811369"/>
                </a:cubicBezTo>
                <a:cubicBezTo>
                  <a:pt x="251875" y="813234"/>
                  <a:pt x="245155" y="814773"/>
                  <a:pt x="239084" y="817809"/>
                </a:cubicBezTo>
                <a:cubicBezTo>
                  <a:pt x="232162" y="821270"/>
                  <a:pt x="226879" y="827638"/>
                  <a:pt x="219766" y="830687"/>
                </a:cubicBezTo>
                <a:cubicBezTo>
                  <a:pt x="210505" y="834656"/>
                  <a:pt x="169155" y="841730"/>
                  <a:pt x="161811" y="843566"/>
                </a:cubicBezTo>
                <a:cubicBezTo>
                  <a:pt x="155226" y="845212"/>
                  <a:pt x="149019" y="848141"/>
                  <a:pt x="142492" y="850006"/>
                </a:cubicBezTo>
                <a:cubicBezTo>
                  <a:pt x="118462" y="856872"/>
                  <a:pt x="108049" y="856262"/>
                  <a:pt x="84538" y="869324"/>
                </a:cubicBezTo>
                <a:cubicBezTo>
                  <a:pt x="75156" y="874536"/>
                  <a:pt x="67366" y="882203"/>
                  <a:pt x="58780" y="888642"/>
                </a:cubicBezTo>
                <a:cubicBezTo>
                  <a:pt x="56633" y="895082"/>
                  <a:pt x="50193" y="901521"/>
                  <a:pt x="52340" y="907961"/>
                </a:cubicBezTo>
                <a:cubicBezTo>
                  <a:pt x="56097" y="919233"/>
                  <a:pt x="81957" y="933715"/>
                  <a:pt x="90977" y="940158"/>
                </a:cubicBezTo>
                <a:cubicBezTo>
                  <a:pt x="99710" y="946396"/>
                  <a:pt x="107136" y="954676"/>
                  <a:pt x="116735" y="959476"/>
                </a:cubicBezTo>
                <a:cubicBezTo>
                  <a:pt x="128877" y="965547"/>
                  <a:pt x="142201" y="969063"/>
                  <a:pt x="155371" y="972355"/>
                </a:cubicBezTo>
                <a:cubicBezTo>
                  <a:pt x="206204" y="985062"/>
                  <a:pt x="172309" y="978059"/>
                  <a:pt x="258402" y="985234"/>
                </a:cubicBezTo>
                <a:cubicBezTo>
                  <a:pt x="264842" y="989527"/>
                  <a:pt x="270607" y="995064"/>
                  <a:pt x="277721" y="998113"/>
                </a:cubicBezTo>
                <a:cubicBezTo>
                  <a:pt x="285855" y="1001599"/>
                  <a:pt x="298334" y="997351"/>
                  <a:pt x="303478" y="1004552"/>
                </a:cubicBezTo>
                <a:cubicBezTo>
                  <a:pt x="311067" y="1015177"/>
                  <a:pt x="307771" y="1030310"/>
                  <a:pt x="309918" y="1043189"/>
                </a:cubicBezTo>
                <a:cubicBezTo>
                  <a:pt x="303076" y="1053451"/>
                  <a:pt x="289463" y="1076606"/>
                  <a:pt x="277721" y="1081825"/>
                </a:cubicBezTo>
                <a:cubicBezTo>
                  <a:pt x="265790" y="1087128"/>
                  <a:pt x="251930" y="1085929"/>
                  <a:pt x="239084" y="1088265"/>
                </a:cubicBezTo>
                <a:cubicBezTo>
                  <a:pt x="228316" y="1090223"/>
                  <a:pt x="217446" y="1091824"/>
                  <a:pt x="206887" y="1094704"/>
                </a:cubicBezTo>
                <a:cubicBezTo>
                  <a:pt x="193790" y="1098276"/>
                  <a:pt x="181721" y="1105899"/>
                  <a:pt x="168250" y="1107583"/>
                </a:cubicBezTo>
                <a:cubicBezTo>
                  <a:pt x="107953" y="1115121"/>
                  <a:pt x="133524" y="1109826"/>
                  <a:pt x="90977" y="1120462"/>
                </a:cubicBezTo>
                <a:cubicBezTo>
                  <a:pt x="84538" y="1126901"/>
                  <a:pt x="74161" y="1131024"/>
                  <a:pt x="71659" y="1139780"/>
                </a:cubicBezTo>
                <a:cubicBezTo>
                  <a:pt x="68624" y="1150401"/>
                  <a:pt x="83114" y="1177976"/>
                  <a:pt x="90977" y="1184856"/>
                </a:cubicBezTo>
                <a:cubicBezTo>
                  <a:pt x="121704" y="1211742"/>
                  <a:pt x="131774" y="1211334"/>
                  <a:pt x="168250" y="1223493"/>
                </a:cubicBezTo>
                <a:cubicBezTo>
                  <a:pt x="201061" y="1234430"/>
                  <a:pt x="196342" y="1233589"/>
                  <a:pt x="245523" y="1242811"/>
                </a:cubicBezTo>
                <a:cubicBezTo>
                  <a:pt x="260441" y="1245608"/>
                  <a:pt x="275574" y="1247104"/>
                  <a:pt x="290600" y="1249251"/>
                </a:cubicBezTo>
                <a:cubicBezTo>
                  <a:pt x="335675" y="1264277"/>
                  <a:pt x="324943" y="1249251"/>
                  <a:pt x="335676" y="1281448"/>
                </a:cubicBezTo>
                <a:cubicBezTo>
                  <a:pt x="324341" y="1315450"/>
                  <a:pt x="334883" y="1297001"/>
                  <a:pt x="290600" y="1326524"/>
                </a:cubicBezTo>
                <a:lnTo>
                  <a:pt x="232645" y="1365161"/>
                </a:lnTo>
                <a:cubicBezTo>
                  <a:pt x="226205" y="1369454"/>
                  <a:pt x="220668" y="1375593"/>
                  <a:pt x="213326" y="1378040"/>
                </a:cubicBezTo>
                <a:lnTo>
                  <a:pt x="194008" y="1384479"/>
                </a:lnTo>
                <a:cubicBezTo>
                  <a:pt x="139411" y="1420878"/>
                  <a:pt x="225777" y="1367850"/>
                  <a:pt x="90977" y="1403797"/>
                </a:cubicBezTo>
                <a:cubicBezTo>
                  <a:pt x="83499" y="1405791"/>
                  <a:pt x="82391" y="1416676"/>
                  <a:pt x="78098" y="1423116"/>
                </a:cubicBezTo>
                <a:cubicBezTo>
                  <a:pt x="82391" y="1429555"/>
                  <a:pt x="87516" y="1435512"/>
                  <a:pt x="90977" y="1442434"/>
                </a:cubicBezTo>
                <a:cubicBezTo>
                  <a:pt x="94013" y="1448505"/>
                  <a:pt x="93176" y="1456452"/>
                  <a:pt x="97416" y="1461752"/>
                </a:cubicBezTo>
                <a:cubicBezTo>
                  <a:pt x="109718" y="1477129"/>
                  <a:pt x="120500" y="1473295"/>
                  <a:pt x="136053" y="1481071"/>
                </a:cubicBezTo>
                <a:cubicBezTo>
                  <a:pt x="142975" y="1484532"/>
                  <a:pt x="148125" y="1491232"/>
                  <a:pt x="155371" y="1493949"/>
                </a:cubicBezTo>
                <a:cubicBezTo>
                  <a:pt x="165619" y="1497792"/>
                  <a:pt x="176884" y="1498015"/>
                  <a:pt x="187569" y="1500389"/>
                </a:cubicBezTo>
                <a:cubicBezTo>
                  <a:pt x="196208" y="1502309"/>
                  <a:pt x="205066" y="1503651"/>
                  <a:pt x="213326" y="1506828"/>
                </a:cubicBezTo>
                <a:cubicBezTo>
                  <a:pt x="233057" y="1514417"/>
                  <a:pt x="252372" y="1523132"/>
                  <a:pt x="271281" y="1532586"/>
                </a:cubicBezTo>
                <a:cubicBezTo>
                  <a:pt x="278203" y="1536047"/>
                  <a:pt x="283834" y="1541706"/>
                  <a:pt x="290600" y="1545465"/>
                </a:cubicBezTo>
                <a:cubicBezTo>
                  <a:pt x="303187" y="1552458"/>
                  <a:pt x="316357" y="1558344"/>
                  <a:pt x="329236" y="1564783"/>
                </a:cubicBezTo>
                <a:cubicBezTo>
                  <a:pt x="333529" y="1571222"/>
                  <a:pt x="340843" y="1576467"/>
                  <a:pt x="342115" y="1584101"/>
                </a:cubicBezTo>
                <a:cubicBezTo>
                  <a:pt x="343231" y="1590797"/>
                  <a:pt x="339441" y="1597772"/>
                  <a:pt x="335676" y="1603420"/>
                </a:cubicBezTo>
                <a:cubicBezTo>
                  <a:pt x="330553" y="1611104"/>
                  <a:pt x="307219" y="1632224"/>
                  <a:pt x="297039" y="1635617"/>
                </a:cubicBezTo>
                <a:cubicBezTo>
                  <a:pt x="284652" y="1639746"/>
                  <a:pt x="271281" y="1639910"/>
                  <a:pt x="258402" y="1642056"/>
                </a:cubicBezTo>
                <a:cubicBezTo>
                  <a:pt x="245523" y="1646349"/>
                  <a:pt x="232863" y="1651363"/>
                  <a:pt x="219766" y="1654935"/>
                </a:cubicBezTo>
                <a:cubicBezTo>
                  <a:pt x="134256" y="1678257"/>
                  <a:pt x="226888" y="1648270"/>
                  <a:pt x="168250" y="1667814"/>
                </a:cubicBezTo>
                <a:cubicBezTo>
                  <a:pt x="161811" y="1676400"/>
                  <a:pt x="157177" y="1686701"/>
                  <a:pt x="148932" y="1693572"/>
                </a:cubicBezTo>
                <a:cubicBezTo>
                  <a:pt x="143718" y="1697917"/>
                  <a:pt x="134414" y="1695211"/>
                  <a:pt x="129614" y="1700011"/>
                </a:cubicBezTo>
                <a:cubicBezTo>
                  <a:pt x="118669" y="1710956"/>
                  <a:pt x="103856" y="1738648"/>
                  <a:pt x="103856" y="1738648"/>
                </a:cubicBezTo>
                <a:cubicBezTo>
                  <a:pt x="110295" y="1742941"/>
                  <a:pt x="117702" y="1746055"/>
                  <a:pt x="123174" y="1751527"/>
                </a:cubicBezTo>
                <a:cubicBezTo>
                  <a:pt x="145496" y="1773849"/>
                  <a:pt x="124464" y="1769987"/>
                  <a:pt x="155371" y="1783724"/>
                </a:cubicBezTo>
                <a:cubicBezTo>
                  <a:pt x="167777" y="1789238"/>
                  <a:pt x="194008" y="1796603"/>
                  <a:pt x="194008" y="1796603"/>
                </a:cubicBezTo>
                <a:cubicBezTo>
                  <a:pt x="274306" y="1789911"/>
                  <a:pt x="253003" y="1808438"/>
                  <a:pt x="277721" y="178372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Freeform 37">
            <a:extLst>
              <a:ext uri="{FF2B5EF4-FFF2-40B4-BE49-F238E27FC236}">
                <a16:creationId xmlns:a16="http://schemas.microsoft.com/office/drawing/2014/main" id="{933A3274-E189-46AB-94F9-22FE8044EFA9}"/>
              </a:ext>
            </a:extLst>
          </p:cNvPr>
          <p:cNvSpPr/>
          <p:nvPr/>
        </p:nvSpPr>
        <p:spPr>
          <a:xfrm>
            <a:off x="6876444" y="1395017"/>
            <a:ext cx="87154" cy="815310"/>
          </a:xfrm>
          <a:custGeom>
            <a:avLst/>
            <a:gdLst>
              <a:gd name="connsiteX0" fmla="*/ 45901 w 342313"/>
              <a:gd name="connsiteY0" fmla="*/ 0 h 1797064"/>
              <a:gd name="connsiteX1" fmla="*/ 116735 w 342313"/>
              <a:gd name="connsiteY1" fmla="*/ 6440 h 1797064"/>
              <a:gd name="connsiteX2" fmla="*/ 194008 w 342313"/>
              <a:gd name="connsiteY2" fmla="*/ 45076 h 1797064"/>
              <a:gd name="connsiteX3" fmla="*/ 232645 w 342313"/>
              <a:gd name="connsiteY3" fmla="*/ 83713 h 1797064"/>
              <a:gd name="connsiteX4" fmla="*/ 226205 w 342313"/>
              <a:gd name="connsiteY4" fmla="*/ 103031 h 1797064"/>
              <a:gd name="connsiteX5" fmla="*/ 148932 w 342313"/>
              <a:gd name="connsiteY5" fmla="*/ 128789 h 1797064"/>
              <a:gd name="connsiteX6" fmla="*/ 45901 w 342313"/>
              <a:gd name="connsiteY6" fmla="*/ 148107 h 1797064"/>
              <a:gd name="connsiteX7" fmla="*/ 825 w 342313"/>
              <a:gd name="connsiteY7" fmla="*/ 173865 h 1797064"/>
              <a:gd name="connsiteX8" fmla="*/ 7264 w 342313"/>
              <a:gd name="connsiteY8" fmla="*/ 212501 h 1797064"/>
              <a:gd name="connsiteX9" fmla="*/ 13704 w 342313"/>
              <a:gd name="connsiteY9" fmla="*/ 231820 h 1797064"/>
              <a:gd name="connsiteX10" fmla="*/ 33022 w 342313"/>
              <a:gd name="connsiteY10" fmla="*/ 238259 h 1797064"/>
              <a:gd name="connsiteX11" fmla="*/ 129614 w 342313"/>
              <a:gd name="connsiteY11" fmla="*/ 264017 h 1797064"/>
              <a:gd name="connsiteX12" fmla="*/ 155371 w 342313"/>
              <a:gd name="connsiteY12" fmla="*/ 276896 h 1797064"/>
              <a:gd name="connsiteX13" fmla="*/ 206887 w 342313"/>
              <a:gd name="connsiteY13" fmla="*/ 289775 h 1797064"/>
              <a:gd name="connsiteX14" fmla="*/ 258402 w 342313"/>
              <a:gd name="connsiteY14" fmla="*/ 321972 h 1797064"/>
              <a:gd name="connsiteX15" fmla="*/ 277721 w 342313"/>
              <a:gd name="connsiteY15" fmla="*/ 328411 h 1797064"/>
              <a:gd name="connsiteX16" fmla="*/ 284160 w 342313"/>
              <a:gd name="connsiteY16" fmla="*/ 347730 h 1797064"/>
              <a:gd name="connsiteX17" fmla="*/ 245523 w 342313"/>
              <a:gd name="connsiteY17" fmla="*/ 373487 h 1797064"/>
              <a:gd name="connsiteX18" fmla="*/ 200447 w 342313"/>
              <a:gd name="connsiteY18" fmla="*/ 392806 h 1797064"/>
              <a:gd name="connsiteX19" fmla="*/ 181129 w 342313"/>
              <a:gd name="connsiteY19" fmla="*/ 405685 h 1797064"/>
              <a:gd name="connsiteX20" fmla="*/ 161811 w 342313"/>
              <a:gd name="connsiteY20" fmla="*/ 412124 h 1797064"/>
              <a:gd name="connsiteX21" fmla="*/ 136053 w 342313"/>
              <a:gd name="connsiteY21" fmla="*/ 431442 h 1797064"/>
              <a:gd name="connsiteX22" fmla="*/ 110295 w 342313"/>
              <a:gd name="connsiteY22" fmla="*/ 444321 h 1797064"/>
              <a:gd name="connsiteX23" fmla="*/ 90977 w 342313"/>
              <a:gd name="connsiteY23" fmla="*/ 457200 h 1797064"/>
              <a:gd name="connsiteX24" fmla="*/ 84538 w 342313"/>
              <a:gd name="connsiteY24" fmla="*/ 476518 h 1797064"/>
              <a:gd name="connsiteX25" fmla="*/ 110295 w 342313"/>
              <a:gd name="connsiteY25" fmla="*/ 508716 h 1797064"/>
              <a:gd name="connsiteX26" fmla="*/ 129614 w 342313"/>
              <a:gd name="connsiteY26" fmla="*/ 515155 h 1797064"/>
              <a:gd name="connsiteX27" fmla="*/ 155371 w 342313"/>
              <a:gd name="connsiteY27" fmla="*/ 521594 h 1797064"/>
              <a:gd name="connsiteX28" fmla="*/ 187569 w 342313"/>
              <a:gd name="connsiteY28" fmla="*/ 528034 h 1797064"/>
              <a:gd name="connsiteX29" fmla="*/ 226205 w 342313"/>
              <a:gd name="connsiteY29" fmla="*/ 540913 h 1797064"/>
              <a:gd name="connsiteX30" fmla="*/ 264842 w 342313"/>
              <a:gd name="connsiteY30" fmla="*/ 573110 h 1797064"/>
              <a:gd name="connsiteX31" fmla="*/ 277721 w 342313"/>
              <a:gd name="connsiteY31" fmla="*/ 592428 h 1797064"/>
              <a:gd name="connsiteX32" fmla="*/ 251963 w 342313"/>
              <a:gd name="connsiteY32" fmla="*/ 611747 h 1797064"/>
              <a:gd name="connsiteX33" fmla="*/ 206887 w 342313"/>
              <a:gd name="connsiteY33" fmla="*/ 631065 h 1797064"/>
              <a:gd name="connsiteX34" fmla="*/ 181129 w 342313"/>
              <a:gd name="connsiteY34" fmla="*/ 637504 h 1797064"/>
              <a:gd name="connsiteX35" fmla="*/ 129614 w 342313"/>
              <a:gd name="connsiteY35" fmla="*/ 676141 h 1797064"/>
              <a:gd name="connsiteX36" fmla="*/ 103856 w 342313"/>
              <a:gd name="connsiteY36" fmla="*/ 689020 h 1797064"/>
              <a:gd name="connsiteX37" fmla="*/ 84538 w 342313"/>
              <a:gd name="connsiteY37" fmla="*/ 701899 h 1797064"/>
              <a:gd name="connsiteX38" fmla="*/ 123174 w 342313"/>
              <a:gd name="connsiteY38" fmla="*/ 727656 h 1797064"/>
              <a:gd name="connsiteX39" fmla="*/ 161811 w 342313"/>
              <a:gd name="connsiteY39" fmla="*/ 740535 h 1797064"/>
              <a:gd name="connsiteX40" fmla="*/ 206887 w 342313"/>
              <a:gd name="connsiteY40" fmla="*/ 753414 h 1797064"/>
              <a:gd name="connsiteX41" fmla="*/ 251963 w 342313"/>
              <a:gd name="connsiteY41" fmla="*/ 759854 h 1797064"/>
              <a:gd name="connsiteX42" fmla="*/ 290600 w 342313"/>
              <a:gd name="connsiteY42" fmla="*/ 785611 h 1797064"/>
              <a:gd name="connsiteX43" fmla="*/ 284160 w 342313"/>
              <a:gd name="connsiteY43" fmla="*/ 804930 h 1797064"/>
              <a:gd name="connsiteX44" fmla="*/ 258402 w 342313"/>
              <a:gd name="connsiteY44" fmla="*/ 811369 h 1797064"/>
              <a:gd name="connsiteX45" fmla="*/ 239084 w 342313"/>
              <a:gd name="connsiteY45" fmla="*/ 817809 h 1797064"/>
              <a:gd name="connsiteX46" fmla="*/ 219766 w 342313"/>
              <a:gd name="connsiteY46" fmla="*/ 830687 h 1797064"/>
              <a:gd name="connsiteX47" fmla="*/ 161811 w 342313"/>
              <a:gd name="connsiteY47" fmla="*/ 843566 h 1797064"/>
              <a:gd name="connsiteX48" fmla="*/ 142492 w 342313"/>
              <a:gd name="connsiteY48" fmla="*/ 850006 h 1797064"/>
              <a:gd name="connsiteX49" fmla="*/ 84538 w 342313"/>
              <a:gd name="connsiteY49" fmla="*/ 869324 h 1797064"/>
              <a:gd name="connsiteX50" fmla="*/ 58780 w 342313"/>
              <a:gd name="connsiteY50" fmla="*/ 888642 h 1797064"/>
              <a:gd name="connsiteX51" fmla="*/ 52340 w 342313"/>
              <a:gd name="connsiteY51" fmla="*/ 907961 h 1797064"/>
              <a:gd name="connsiteX52" fmla="*/ 90977 w 342313"/>
              <a:gd name="connsiteY52" fmla="*/ 940158 h 1797064"/>
              <a:gd name="connsiteX53" fmla="*/ 116735 w 342313"/>
              <a:gd name="connsiteY53" fmla="*/ 959476 h 1797064"/>
              <a:gd name="connsiteX54" fmla="*/ 155371 w 342313"/>
              <a:gd name="connsiteY54" fmla="*/ 972355 h 1797064"/>
              <a:gd name="connsiteX55" fmla="*/ 258402 w 342313"/>
              <a:gd name="connsiteY55" fmla="*/ 985234 h 1797064"/>
              <a:gd name="connsiteX56" fmla="*/ 277721 w 342313"/>
              <a:gd name="connsiteY56" fmla="*/ 998113 h 1797064"/>
              <a:gd name="connsiteX57" fmla="*/ 303478 w 342313"/>
              <a:gd name="connsiteY57" fmla="*/ 1004552 h 1797064"/>
              <a:gd name="connsiteX58" fmla="*/ 309918 w 342313"/>
              <a:gd name="connsiteY58" fmla="*/ 1043189 h 1797064"/>
              <a:gd name="connsiteX59" fmla="*/ 277721 w 342313"/>
              <a:gd name="connsiteY59" fmla="*/ 1081825 h 1797064"/>
              <a:gd name="connsiteX60" fmla="*/ 239084 w 342313"/>
              <a:gd name="connsiteY60" fmla="*/ 1088265 h 1797064"/>
              <a:gd name="connsiteX61" fmla="*/ 206887 w 342313"/>
              <a:gd name="connsiteY61" fmla="*/ 1094704 h 1797064"/>
              <a:gd name="connsiteX62" fmla="*/ 168250 w 342313"/>
              <a:gd name="connsiteY62" fmla="*/ 1107583 h 1797064"/>
              <a:gd name="connsiteX63" fmla="*/ 90977 w 342313"/>
              <a:gd name="connsiteY63" fmla="*/ 1120462 h 1797064"/>
              <a:gd name="connsiteX64" fmla="*/ 71659 w 342313"/>
              <a:gd name="connsiteY64" fmla="*/ 1139780 h 1797064"/>
              <a:gd name="connsiteX65" fmla="*/ 90977 w 342313"/>
              <a:gd name="connsiteY65" fmla="*/ 1184856 h 1797064"/>
              <a:gd name="connsiteX66" fmla="*/ 168250 w 342313"/>
              <a:gd name="connsiteY66" fmla="*/ 1223493 h 1797064"/>
              <a:gd name="connsiteX67" fmla="*/ 245523 w 342313"/>
              <a:gd name="connsiteY67" fmla="*/ 1242811 h 1797064"/>
              <a:gd name="connsiteX68" fmla="*/ 290600 w 342313"/>
              <a:gd name="connsiteY68" fmla="*/ 1249251 h 1797064"/>
              <a:gd name="connsiteX69" fmla="*/ 335676 w 342313"/>
              <a:gd name="connsiteY69" fmla="*/ 1281448 h 1797064"/>
              <a:gd name="connsiteX70" fmla="*/ 290600 w 342313"/>
              <a:gd name="connsiteY70" fmla="*/ 1326524 h 1797064"/>
              <a:gd name="connsiteX71" fmla="*/ 232645 w 342313"/>
              <a:gd name="connsiteY71" fmla="*/ 1365161 h 1797064"/>
              <a:gd name="connsiteX72" fmla="*/ 213326 w 342313"/>
              <a:gd name="connsiteY72" fmla="*/ 1378040 h 1797064"/>
              <a:gd name="connsiteX73" fmla="*/ 194008 w 342313"/>
              <a:gd name="connsiteY73" fmla="*/ 1384479 h 1797064"/>
              <a:gd name="connsiteX74" fmla="*/ 90977 w 342313"/>
              <a:gd name="connsiteY74" fmla="*/ 1403797 h 1797064"/>
              <a:gd name="connsiteX75" fmla="*/ 78098 w 342313"/>
              <a:gd name="connsiteY75" fmla="*/ 1423116 h 1797064"/>
              <a:gd name="connsiteX76" fmla="*/ 90977 w 342313"/>
              <a:gd name="connsiteY76" fmla="*/ 1442434 h 1797064"/>
              <a:gd name="connsiteX77" fmla="*/ 97416 w 342313"/>
              <a:gd name="connsiteY77" fmla="*/ 1461752 h 1797064"/>
              <a:gd name="connsiteX78" fmla="*/ 136053 w 342313"/>
              <a:gd name="connsiteY78" fmla="*/ 1481071 h 1797064"/>
              <a:gd name="connsiteX79" fmla="*/ 155371 w 342313"/>
              <a:gd name="connsiteY79" fmla="*/ 1493949 h 1797064"/>
              <a:gd name="connsiteX80" fmla="*/ 187569 w 342313"/>
              <a:gd name="connsiteY80" fmla="*/ 1500389 h 1797064"/>
              <a:gd name="connsiteX81" fmla="*/ 213326 w 342313"/>
              <a:gd name="connsiteY81" fmla="*/ 1506828 h 1797064"/>
              <a:gd name="connsiteX82" fmla="*/ 271281 w 342313"/>
              <a:gd name="connsiteY82" fmla="*/ 1532586 h 1797064"/>
              <a:gd name="connsiteX83" fmla="*/ 290600 w 342313"/>
              <a:gd name="connsiteY83" fmla="*/ 1545465 h 1797064"/>
              <a:gd name="connsiteX84" fmla="*/ 329236 w 342313"/>
              <a:gd name="connsiteY84" fmla="*/ 1564783 h 1797064"/>
              <a:gd name="connsiteX85" fmla="*/ 342115 w 342313"/>
              <a:gd name="connsiteY85" fmla="*/ 1584101 h 1797064"/>
              <a:gd name="connsiteX86" fmla="*/ 335676 w 342313"/>
              <a:gd name="connsiteY86" fmla="*/ 1603420 h 1797064"/>
              <a:gd name="connsiteX87" fmla="*/ 297039 w 342313"/>
              <a:gd name="connsiteY87" fmla="*/ 1635617 h 1797064"/>
              <a:gd name="connsiteX88" fmla="*/ 258402 w 342313"/>
              <a:gd name="connsiteY88" fmla="*/ 1642056 h 1797064"/>
              <a:gd name="connsiteX89" fmla="*/ 219766 w 342313"/>
              <a:gd name="connsiteY89" fmla="*/ 1654935 h 1797064"/>
              <a:gd name="connsiteX90" fmla="*/ 168250 w 342313"/>
              <a:gd name="connsiteY90" fmla="*/ 1667814 h 1797064"/>
              <a:gd name="connsiteX91" fmla="*/ 148932 w 342313"/>
              <a:gd name="connsiteY91" fmla="*/ 1693572 h 1797064"/>
              <a:gd name="connsiteX92" fmla="*/ 129614 w 342313"/>
              <a:gd name="connsiteY92" fmla="*/ 1700011 h 1797064"/>
              <a:gd name="connsiteX93" fmla="*/ 103856 w 342313"/>
              <a:gd name="connsiteY93" fmla="*/ 1738648 h 1797064"/>
              <a:gd name="connsiteX94" fmla="*/ 123174 w 342313"/>
              <a:gd name="connsiteY94" fmla="*/ 1751527 h 1797064"/>
              <a:gd name="connsiteX95" fmla="*/ 155371 w 342313"/>
              <a:gd name="connsiteY95" fmla="*/ 1783724 h 1797064"/>
              <a:gd name="connsiteX96" fmla="*/ 194008 w 342313"/>
              <a:gd name="connsiteY96" fmla="*/ 1796603 h 1797064"/>
              <a:gd name="connsiteX97" fmla="*/ 277721 w 342313"/>
              <a:gd name="connsiteY97" fmla="*/ 1783724 h 17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42313" h="1797064">
                <a:moveTo>
                  <a:pt x="45901" y="0"/>
                </a:moveTo>
                <a:cubicBezTo>
                  <a:pt x="69512" y="2147"/>
                  <a:pt x="93265" y="3087"/>
                  <a:pt x="116735" y="6440"/>
                </a:cubicBezTo>
                <a:cubicBezTo>
                  <a:pt x="138117" y="9495"/>
                  <a:pt x="191660" y="43354"/>
                  <a:pt x="194008" y="45076"/>
                </a:cubicBezTo>
                <a:cubicBezTo>
                  <a:pt x="208696" y="55847"/>
                  <a:pt x="232645" y="83713"/>
                  <a:pt x="232645" y="83713"/>
                </a:cubicBezTo>
                <a:cubicBezTo>
                  <a:pt x="230498" y="90152"/>
                  <a:pt x="230551" y="97817"/>
                  <a:pt x="226205" y="103031"/>
                </a:cubicBezTo>
                <a:cubicBezTo>
                  <a:pt x="202657" y="131287"/>
                  <a:pt x="185210" y="123347"/>
                  <a:pt x="148932" y="128789"/>
                </a:cubicBezTo>
                <a:cubicBezTo>
                  <a:pt x="77263" y="139540"/>
                  <a:pt x="92134" y="136550"/>
                  <a:pt x="45901" y="148107"/>
                </a:cubicBezTo>
                <a:cubicBezTo>
                  <a:pt x="45476" y="148319"/>
                  <a:pt x="2125" y="168663"/>
                  <a:pt x="825" y="173865"/>
                </a:cubicBezTo>
                <a:cubicBezTo>
                  <a:pt x="-2342" y="186531"/>
                  <a:pt x="4432" y="199756"/>
                  <a:pt x="7264" y="212501"/>
                </a:cubicBezTo>
                <a:cubicBezTo>
                  <a:pt x="8737" y="219127"/>
                  <a:pt x="8904" y="227020"/>
                  <a:pt x="13704" y="231820"/>
                </a:cubicBezTo>
                <a:cubicBezTo>
                  <a:pt x="18504" y="236620"/>
                  <a:pt x="26521" y="236309"/>
                  <a:pt x="33022" y="238259"/>
                </a:cubicBezTo>
                <a:cubicBezTo>
                  <a:pt x="77383" y="251567"/>
                  <a:pt x="83027" y="252370"/>
                  <a:pt x="129614" y="264017"/>
                </a:cubicBezTo>
                <a:cubicBezTo>
                  <a:pt x="138200" y="268310"/>
                  <a:pt x="146548" y="273115"/>
                  <a:pt x="155371" y="276896"/>
                </a:cubicBezTo>
                <a:cubicBezTo>
                  <a:pt x="172692" y="284319"/>
                  <a:pt x="187997" y="285997"/>
                  <a:pt x="206887" y="289775"/>
                </a:cubicBezTo>
                <a:cubicBezTo>
                  <a:pt x="222213" y="299992"/>
                  <a:pt x="242867" y="314205"/>
                  <a:pt x="258402" y="321972"/>
                </a:cubicBezTo>
                <a:cubicBezTo>
                  <a:pt x="264473" y="325008"/>
                  <a:pt x="271281" y="326265"/>
                  <a:pt x="277721" y="328411"/>
                </a:cubicBezTo>
                <a:cubicBezTo>
                  <a:pt x="279867" y="334851"/>
                  <a:pt x="288105" y="342206"/>
                  <a:pt x="284160" y="347730"/>
                </a:cubicBezTo>
                <a:cubicBezTo>
                  <a:pt x="275163" y="360325"/>
                  <a:pt x="258402" y="364901"/>
                  <a:pt x="245523" y="373487"/>
                </a:cubicBezTo>
                <a:cubicBezTo>
                  <a:pt x="218839" y="391276"/>
                  <a:pt x="233715" y="384488"/>
                  <a:pt x="200447" y="392806"/>
                </a:cubicBezTo>
                <a:cubicBezTo>
                  <a:pt x="194008" y="397099"/>
                  <a:pt x="188051" y="402224"/>
                  <a:pt x="181129" y="405685"/>
                </a:cubicBezTo>
                <a:cubicBezTo>
                  <a:pt x="175058" y="408721"/>
                  <a:pt x="167704" y="408756"/>
                  <a:pt x="161811" y="412124"/>
                </a:cubicBezTo>
                <a:cubicBezTo>
                  <a:pt x="152493" y="417449"/>
                  <a:pt x="145154" y="425754"/>
                  <a:pt x="136053" y="431442"/>
                </a:cubicBezTo>
                <a:cubicBezTo>
                  <a:pt x="127913" y="436530"/>
                  <a:pt x="118630" y="439558"/>
                  <a:pt x="110295" y="444321"/>
                </a:cubicBezTo>
                <a:cubicBezTo>
                  <a:pt x="103576" y="448161"/>
                  <a:pt x="97416" y="452907"/>
                  <a:pt x="90977" y="457200"/>
                </a:cubicBezTo>
                <a:cubicBezTo>
                  <a:pt x="88831" y="463639"/>
                  <a:pt x="84538" y="469730"/>
                  <a:pt x="84538" y="476518"/>
                </a:cubicBezTo>
                <a:cubicBezTo>
                  <a:pt x="84538" y="495086"/>
                  <a:pt x="95461" y="501299"/>
                  <a:pt x="110295" y="508716"/>
                </a:cubicBezTo>
                <a:cubicBezTo>
                  <a:pt x="116366" y="511752"/>
                  <a:pt x="123087" y="513290"/>
                  <a:pt x="129614" y="515155"/>
                </a:cubicBezTo>
                <a:cubicBezTo>
                  <a:pt x="138123" y="517586"/>
                  <a:pt x="146732" y="519674"/>
                  <a:pt x="155371" y="521594"/>
                </a:cubicBezTo>
                <a:cubicBezTo>
                  <a:pt x="166056" y="523968"/>
                  <a:pt x="177009" y="525154"/>
                  <a:pt x="187569" y="528034"/>
                </a:cubicBezTo>
                <a:cubicBezTo>
                  <a:pt x="200666" y="531606"/>
                  <a:pt x="214910" y="533383"/>
                  <a:pt x="226205" y="540913"/>
                </a:cubicBezTo>
                <a:cubicBezTo>
                  <a:pt x="245199" y="553576"/>
                  <a:pt x="249349" y="554519"/>
                  <a:pt x="264842" y="573110"/>
                </a:cubicBezTo>
                <a:cubicBezTo>
                  <a:pt x="269797" y="579055"/>
                  <a:pt x="273428" y="585989"/>
                  <a:pt x="277721" y="592428"/>
                </a:cubicBezTo>
                <a:cubicBezTo>
                  <a:pt x="269135" y="598868"/>
                  <a:pt x="261064" y="606059"/>
                  <a:pt x="251963" y="611747"/>
                </a:cubicBezTo>
                <a:cubicBezTo>
                  <a:pt x="237509" y="620780"/>
                  <a:pt x="223025" y="626454"/>
                  <a:pt x="206887" y="631065"/>
                </a:cubicBezTo>
                <a:cubicBezTo>
                  <a:pt x="198377" y="633496"/>
                  <a:pt x="189715" y="635358"/>
                  <a:pt x="181129" y="637504"/>
                </a:cubicBezTo>
                <a:cubicBezTo>
                  <a:pt x="118780" y="668678"/>
                  <a:pt x="194705" y="627322"/>
                  <a:pt x="129614" y="676141"/>
                </a:cubicBezTo>
                <a:cubicBezTo>
                  <a:pt x="121935" y="681901"/>
                  <a:pt x="112191" y="684257"/>
                  <a:pt x="103856" y="689020"/>
                </a:cubicBezTo>
                <a:cubicBezTo>
                  <a:pt x="97137" y="692860"/>
                  <a:pt x="90977" y="697606"/>
                  <a:pt x="84538" y="701899"/>
                </a:cubicBezTo>
                <a:cubicBezTo>
                  <a:pt x="97417" y="710485"/>
                  <a:pt x="108490" y="722761"/>
                  <a:pt x="123174" y="727656"/>
                </a:cubicBezTo>
                <a:lnTo>
                  <a:pt x="161811" y="740535"/>
                </a:lnTo>
                <a:cubicBezTo>
                  <a:pt x="178371" y="746055"/>
                  <a:pt x="189087" y="750178"/>
                  <a:pt x="206887" y="753414"/>
                </a:cubicBezTo>
                <a:cubicBezTo>
                  <a:pt x="221820" y="756129"/>
                  <a:pt x="236938" y="757707"/>
                  <a:pt x="251963" y="759854"/>
                </a:cubicBezTo>
                <a:cubicBezTo>
                  <a:pt x="266438" y="764679"/>
                  <a:pt x="284571" y="767523"/>
                  <a:pt x="290600" y="785611"/>
                </a:cubicBezTo>
                <a:cubicBezTo>
                  <a:pt x="292747" y="792051"/>
                  <a:pt x="289461" y="800690"/>
                  <a:pt x="284160" y="804930"/>
                </a:cubicBezTo>
                <a:cubicBezTo>
                  <a:pt x="277249" y="810459"/>
                  <a:pt x="266912" y="808938"/>
                  <a:pt x="258402" y="811369"/>
                </a:cubicBezTo>
                <a:cubicBezTo>
                  <a:pt x="251875" y="813234"/>
                  <a:pt x="245155" y="814773"/>
                  <a:pt x="239084" y="817809"/>
                </a:cubicBezTo>
                <a:cubicBezTo>
                  <a:pt x="232162" y="821270"/>
                  <a:pt x="226879" y="827638"/>
                  <a:pt x="219766" y="830687"/>
                </a:cubicBezTo>
                <a:cubicBezTo>
                  <a:pt x="210505" y="834656"/>
                  <a:pt x="169155" y="841730"/>
                  <a:pt x="161811" y="843566"/>
                </a:cubicBezTo>
                <a:cubicBezTo>
                  <a:pt x="155226" y="845212"/>
                  <a:pt x="149019" y="848141"/>
                  <a:pt x="142492" y="850006"/>
                </a:cubicBezTo>
                <a:cubicBezTo>
                  <a:pt x="118462" y="856872"/>
                  <a:pt x="108049" y="856262"/>
                  <a:pt x="84538" y="869324"/>
                </a:cubicBezTo>
                <a:cubicBezTo>
                  <a:pt x="75156" y="874536"/>
                  <a:pt x="67366" y="882203"/>
                  <a:pt x="58780" y="888642"/>
                </a:cubicBezTo>
                <a:cubicBezTo>
                  <a:pt x="56633" y="895082"/>
                  <a:pt x="50193" y="901521"/>
                  <a:pt x="52340" y="907961"/>
                </a:cubicBezTo>
                <a:cubicBezTo>
                  <a:pt x="56097" y="919233"/>
                  <a:pt x="81957" y="933715"/>
                  <a:pt x="90977" y="940158"/>
                </a:cubicBezTo>
                <a:cubicBezTo>
                  <a:pt x="99710" y="946396"/>
                  <a:pt x="107136" y="954676"/>
                  <a:pt x="116735" y="959476"/>
                </a:cubicBezTo>
                <a:cubicBezTo>
                  <a:pt x="128877" y="965547"/>
                  <a:pt x="142201" y="969063"/>
                  <a:pt x="155371" y="972355"/>
                </a:cubicBezTo>
                <a:cubicBezTo>
                  <a:pt x="206204" y="985062"/>
                  <a:pt x="172309" y="978059"/>
                  <a:pt x="258402" y="985234"/>
                </a:cubicBezTo>
                <a:cubicBezTo>
                  <a:pt x="264842" y="989527"/>
                  <a:pt x="270607" y="995064"/>
                  <a:pt x="277721" y="998113"/>
                </a:cubicBezTo>
                <a:cubicBezTo>
                  <a:pt x="285855" y="1001599"/>
                  <a:pt x="298334" y="997351"/>
                  <a:pt x="303478" y="1004552"/>
                </a:cubicBezTo>
                <a:cubicBezTo>
                  <a:pt x="311067" y="1015177"/>
                  <a:pt x="307771" y="1030310"/>
                  <a:pt x="309918" y="1043189"/>
                </a:cubicBezTo>
                <a:cubicBezTo>
                  <a:pt x="303076" y="1053451"/>
                  <a:pt x="289463" y="1076606"/>
                  <a:pt x="277721" y="1081825"/>
                </a:cubicBezTo>
                <a:cubicBezTo>
                  <a:pt x="265790" y="1087128"/>
                  <a:pt x="251930" y="1085929"/>
                  <a:pt x="239084" y="1088265"/>
                </a:cubicBezTo>
                <a:cubicBezTo>
                  <a:pt x="228316" y="1090223"/>
                  <a:pt x="217446" y="1091824"/>
                  <a:pt x="206887" y="1094704"/>
                </a:cubicBezTo>
                <a:cubicBezTo>
                  <a:pt x="193790" y="1098276"/>
                  <a:pt x="181721" y="1105899"/>
                  <a:pt x="168250" y="1107583"/>
                </a:cubicBezTo>
                <a:cubicBezTo>
                  <a:pt x="107953" y="1115121"/>
                  <a:pt x="133524" y="1109826"/>
                  <a:pt x="90977" y="1120462"/>
                </a:cubicBezTo>
                <a:cubicBezTo>
                  <a:pt x="84538" y="1126901"/>
                  <a:pt x="74161" y="1131024"/>
                  <a:pt x="71659" y="1139780"/>
                </a:cubicBezTo>
                <a:cubicBezTo>
                  <a:pt x="68624" y="1150401"/>
                  <a:pt x="83114" y="1177976"/>
                  <a:pt x="90977" y="1184856"/>
                </a:cubicBezTo>
                <a:cubicBezTo>
                  <a:pt x="121704" y="1211742"/>
                  <a:pt x="131774" y="1211334"/>
                  <a:pt x="168250" y="1223493"/>
                </a:cubicBezTo>
                <a:cubicBezTo>
                  <a:pt x="201061" y="1234430"/>
                  <a:pt x="196342" y="1233589"/>
                  <a:pt x="245523" y="1242811"/>
                </a:cubicBezTo>
                <a:cubicBezTo>
                  <a:pt x="260441" y="1245608"/>
                  <a:pt x="275574" y="1247104"/>
                  <a:pt x="290600" y="1249251"/>
                </a:cubicBezTo>
                <a:cubicBezTo>
                  <a:pt x="335675" y="1264277"/>
                  <a:pt x="324943" y="1249251"/>
                  <a:pt x="335676" y="1281448"/>
                </a:cubicBezTo>
                <a:cubicBezTo>
                  <a:pt x="324341" y="1315450"/>
                  <a:pt x="334883" y="1297001"/>
                  <a:pt x="290600" y="1326524"/>
                </a:cubicBezTo>
                <a:lnTo>
                  <a:pt x="232645" y="1365161"/>
                </a:lnTo>
                <a:cubicBezTo>
                  <a:pt x="226205" y="1369454"/>
                  <a:pt x="220668" y="1375593"/>
                  <a:pt x="213326" y="1378040"/>
                </a:cubicBezTo>
                <a:lnTo>
                  <a:pt x="194008" y="1384479"/>
                </a:lnTo>
                <a:cubicBezTo>
                  <a:pt x="139411" y="1420878"/>
                  <a:pt x="225777" y="1367850"/>
                  <a:pt x="90977" y="1403797"/>
                </a:cubicBezTo>
                <a:cubicBezTo>
                  <a:pt x="83499" y="1405791"/>
                  <a:pt x="82391" y="1416676"/>
                  <a:pt x="78098" y="1423116"/>
                </a:cubicBezTo>
                <a:cubicBezTo>
                  <a:pt x="82391" y="1429555"/>
                  <a:pt x="87516" y="1435512"/>
                  <a:pt x="90977" y="1442434"/>
                </a:cubicBezTo>
                <a:cubicBezTo>
                  <a:pt x="94013" y="1448505"/>
                  <a:pt x="93176" y="1456452"/>
                  <a:pt x="97416" y="1461752"/>
                </a:cubicBezTo>
                <a:cubicBezTo>
                  <a:pt x="109718" y="1477129"/>
                  <a:pt x="120500" y="1473295"/>
                  <a:pt x="136053" y="1481071"/>
                </a:cubicBezTo>
                <a:cubicBezTo>
                  <a:pt x="142975" y="1484532"/>
                  <a:pt x="148125" y="1491232"/>
                  <a:pt x="155371" y="1493949"/>
                </a:cubicBezTo>
                <a:cubicBezTo>
                  <a:pt x="165619" y="1497792"/>
                  <a:pt x="176884" y="1498015"/>
                  <a:pt x="187569" y="1500389"/>
                </a:cubicBezTo>
                <a:cubicBezTo>
                  <a:pt x="196208" y="1502309"/>
                  <a:pt x="205066" y="1503651"/>
                  <a:pt x="213326" y="1506828"/>
                </a:cubicBezTo>
                <a:cubicBezTo>
                  <a:pt x="233057" y="1514417"/>
                  <a:pt x="252372" y="1523132"/>
                  <a:pt x="271281" y="1532586"/>
                </a:cubicBezTo>
                <a:cubicBezTo>
                  <a:pt x="278203" y="1536047"/>
                  <a:pt x="283834" y="1541706"/>
                  <a:pt x="290600" y="1545465"/>
                </a:cubicBezTo>
                <a:cubicBezTo>
                  <a:pt x="303187" y="1552458"/>
                  <a:pt x="316357" y="1558344"/>
                  <a:pt x="329236" y="1564783"/>
                </a:cubicBezTo>
                <a:cubicBezTo>
                  <a:pt x="333529" y="1571222"/>
                  <a:pt x="340843" y="1576467"/>
                  <a:pt x="342115" y="1584101"/>
                </a:cubicBezTo>
                <a:cubicBezTo>
                  <a:pt x="343231" y="1590797"/>
                  <a:pt x="339441" y="1597772"/>
                  <a:pt x="335676" y="1603420"/>
                </a:cubicBezTo>
                <a:cubicBezTo>
                  <a:pt x="330553" y="1611104"/>
                  <a:pt x="307219" y="1632224"/>
                  <a:pt x="297039" y="1635617"/>
                </a:cubicBezTo>
                <a:cubicBezTo>
                  <a:pt x="284652" y="1639746"/>
                  <a:pt x="271281" y="1639910"/>
                  <a:pt x="258402" y="1642056"/>
                </a:cubicBezTo>
                <a:cubicBezTo>
                  <a:pt x="245523" y="1646349"/>
                  <a:pt x="232863" y="1651363"/>
                  <a:pt x="219766" y="1654935"/>
                </a:cubicBezTo>
                <a:cubicBezTo>
                  <a:pt x="134256" y="1678257"/>
                  <a:pt x="226888" y="1648270"/>
                  <a:pt x="168250" y="1667814"/>
                </a:cubicBezTo>
                <a:cubicBezTo>
                  <a:pt x="161811" y="1676400"/>
                  <a:pt x="157177" y="1686701"/>
                  <a:pt x="148932" y="1693572"/>
                </a:cubicBezTo>
                <a:cubicBezTo>
                  <a:pt x="143718" y="1697917"/>
                  <a:pt x="134414" y="1695211"/>
                  <a:pt x="129614" y="1700011"/>
                </a:cubicBezTo>
                <a:cubicBezTo>
                  <a:pt x="118669" y="1710956"/>
                  <a:pt x="103856" y="1738648"/>
                  <a:pt x="103856" y="1738648"/>
                </a:cubicBezTo>
                <a:cubicBezTo>
                  <a:pt x="110295" y="1742941"/>
                  <a:pt x="117702" y="1746055"/>
                  <a:pt x="123174" y="1751527"/>
                </a:cubicBezTo>
                <a:cubicBezTo>
                  <a:pt x="145496" y="1773849"/>
                  <a:pt x="124464" y="1769987"/>
                  <a:pt x="155371" y="1783724"/>
                </a:cubicBezTo>
                <a:cubicBezTo>
                  <a:pt x="167777" y="1789238"/>
                  <a:pt x="194008" y="1796603"/>
                  <a:pt x="194008" y="1796603"/>
                </a:cubicBezTo>
                <a:cubicBezTo>
                  <a:pt x="274306" y="1789911"/>
                  <a:pt x="253003" y="1808438"/>
                  <a:pt x="277721" y="178372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8697A7D-6C01-425B-9151-F4E0B1E87075}"/>
              </a:ext>
            </a:extLst>
          </p:cNvPr>
          <p:cNvCxnSpPr/>
          <p:nvPr/>
        </p:nvCxnSpPr>
        <p:spPr>
          <a:xfrm rot="5400000" flipH="1">
            <a:off x="5043805" y="3204490"/>
            <a:ext cx="2793201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B8301492-5EEF-41BE-B670-78B298BA657D}"/>
              </a:ext>
            </a:extLst>
          </p:cNvPr>
          <p:cNvSpPr/>
          <p:nvPr/>
        </p:nvSpPr>
        <p:spPr>
          <a:xfrm>
            <a:off x="5296114" y="3427978"/>
            <a:ext cx="576091" cy="156335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1B35B42-E575-4DED-A21E-F7E566D81E13}"/>
              </a:ext>
            </a:extLst>
          </p:cNvPr>
          <p:cNvSpPr/>
          <p:nvPr/>
        </p:nvSpPr>
        <p:spPr>
          <a:xfrm>
            <a:off x="6855530" y="3635192"/>
            <a:ext cx="47701" cy="258970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ACDF443-0B2D-45FA-8190-CBFDE9AFF668}"/>
              </a:ext>
            </a:extLst>
          </p:cNvPr>
          <p:cNvCxnSpPr/>
          <p:nvPr/>
        </p:nvCxnSpPr>
        <p:spPr>
          <a:xfrm rot="5400000" flipH="1">
            <a:off x="5954426" y="2427155"/>
            <a:ext cx="2272081" cy="0"/>
          </a:xfrm>
          <a:prstGeom prst="line">
            <a:avLst/>
          </a:prstGeom>
          <a:ln w="1079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DC648F9-FAAE-4757-BE95-61A6D8CEBF34}"/>
              </a:ext>
            </a:extLst>
          </p:cNvPr>
          <p:cNvSpPr/>
          <p:nvPr/>
        </p:nvSpPr>
        <p:spPr>
          <a:xfrm>
            <a:off x="6261613" y="3942801"/>
            <a:ext cx="716800" cy="6253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03098C-F50E-4324-A267-E12D715145D7}"/>
              </a:ext>
            </a:extLst>
          </p:cNvPr>
          <p:cNvSpPr/>
          <p:nvPr/>
        </p:nvSpPr>
        <p:spPr>
          <a:xfrm>
            <a:off x="6941186" y="3457125"/>
            <a:ext cx="66829" cy="54821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71DB88C-1800-4A09-AAA5-CD88646099A6}"/>
              </a:ext>
            </a:extLst>
          </p:cNvPr>
          <p:cNvCxnSpPr/>
          <p:nvPr/>
        </p:nvCxnSpPr>
        <p:spPr>
          <a:xfrm flipH="1">
            <a:off x="8252139" y="4212976"/>
            <a:ext cx="319175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83D82CC3-472B-4AA8-9EF7-9D038F4F4B9A}"/>
              </a:ext>
            </a:extLst>
          </p:cNvPr>
          <p:cNvSpPr/>
          <p:nvPr/>
        </p:nvSpPr>
        <p:spPr>
          <a:xfrm>
            <a:off x="6739404" y="2211840"/>
            <a:ext cx="151188" cy="11765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DB2949D-3072-46D7-8AB0-21FC284AA83E}"/>
              </a:ext>
            </a:extLst>
          </p:cNvPr>
          <p:cNvSpPr/>
          <p:nvPr/>
        </p:nvSpPr>
        <p:spPr>
          <a:xfrm>
            <a:off x="7301996" y="2211743"/>
            <a:ext cx="151188" cy="11765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6BEC05D-F028-4C1D-B78D-604187C05037}"/>
              </a:ext>
            </a:extLst>
          </p:cNvPr>
          <p:cNvGrpSpPr/>
          <p:nvPr/>
        </p:nvGrpSpPr>
        <p:grpSpPr>
          <a:xfrm>
            <a:off x="6742076" y="2130731"/>
            <a:ext cx="91143" cy="278049"/>
            <a:chOff x="3505209" y="171721"/>
            <a:chExt cx="195321" cy="48020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67DE946-5180-4603-BA3D-C85DA6BA35C6}"/>
                </a:ext>
              </a:extLst>
            </p:cNvPr>
            <p:cNvSpPr/>
            <p:nvPr/>
          </p:nvSpPr>
          <p:spPr>
            <a:xfrm>
              <a:off x="3505209" y="171721"/>
              <a:ext cx="195321" cy="1287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DA140C5-AC3E-4F2F-A71C-966EFF6B8C80}"/>
                </a:ext>
              </a:extLst>
            </p:cNvPr>
            <p:cNvSpPr/>
            <p:nvPr/>
          </p:nvSpPr>
          <p:spPr>
            <a:xfrm>
              <a:off x="3570739" y="291926"/>
              <a:ext cx="72000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81F2FA4-691D-4F75-80CA-7454BFBA6824}"/>
              </a:ext>
            </a:extLst>
          </p:cNvPr>
          <p:cNvGrpSpPr/>
          <p:nvPr/>
        </p:nvGrpSpPr>
        <p:grpSpPr>
          <a:xfrm>
            <a:off x="7351448" y="2129725"/>
            <a:ext cx="91143" cy="278049"/>
            <a:chOff x="3505209" y="171721"/>
            <a:chExt cx="195321" cy="480205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10C87A2-4531-49D4-85F3-9B61C676BC18}"/>
                </a:ext>
              </a:extLst>
            </p:cNvPr>
            <p:cNvSpPr/>
            <p:nvPr/>
          </p:nvSpPr>
          <p:spPr>
            <a:xfrm>
              <a:off x="3505209" y="171721"/>
              <a:ext cx="195321" cy="1287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47AD8ED-B86B-44C7-9D61-5A65C6EC8CDA}"/>
                </a:ext>
              </a:extLst>
            </p:cNvPr>
            <p:cNvSpPr/>
            <p:nvPr/>
          </p:nvSpPr>
          <p:spPr>
            <a:xfrm>
              <a:off x="3570739" y="291926"/>
              <a:ext cx="72000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035BD34-3ED6-4206-ABDD-612A04E38EC9}"/>
              </a:ext>
            </a:extLst>
          </p:cNvPr>
          <p:cNvGrpSpPr/>
          <p:nvPr/>
        </p:nvGrpSpPr>
        <p:grpSpPr>
          <a:xfrm rot="16200000">
            <a:off x="6363702" y="1668806"/>
            <a:ext cx="142576" cy="205880"/>
            <a:chOff x="5220838" y="2905476"/>
            <a:chExt cx="148305" cy="333424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9B50F44-F633-4F5B-905B-B127E4BD716B}"/>
                </a:ext>
              </a:extLst>
            </p:cNvPr>
            <p:cNvSpPr/>
            <p:nvPr/>
          </p:nvSpPr>
          <p:spPr>
            <a:xfrm>
              <a:off x="5267957" y="2905476"/>
              <a:ext cx="101186" cy="3321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2DDAE9B-A49D-406A-8ED8-F6E838624BC2}"/>
                </a:ext>
              </a:extLst>
            </p:cNvPr>
            <p:cNvSpPr/>
            <p:nvPr/>
          </p:nvSpPr>
          <p:spPr>
            <a:xfrm>
              <a:off x="5220838" y="2905476"/>
              <a:ext cx="95980" cy="333424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58F0655-4C01-448E-B728-5299FC6978EC}"/>
              </a:ext>
            </a:extLst>
          </p:cNvPr>
          <p:cNvGrpSpPr/>
          <p:nvPr/>
        </p:nvGrpSpPr>
        <p:grpSpPr>
          <a:xfrm rot="5400000" flipV="1">
            <a:off x="6359736" y="1923651"/>
            <a:ext cx="146631" cy="202001"/>
            <a:chOff x="5220838" y="2905476"/>
            <a:chExt cx="148305" cy="333424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A116009-DA0D-4B20-8E75-0515E0E8C4BF}"/>
                </a:ext>
              </a:extLst>
            </p:cNvPr>
            <p:cNvSpPr/>
            <p:nvPr/>
          </p:nvSpPr>
          <p:spPr>
            <a:xfrm>
              <a:off x="5267957" y="2905476"/>
              <a:ext cx="101186" cy="3321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98ED5E6-66E6-4727-B394-BF4FC0D07A14}"/>
                </a:ext>
              </a:extLst>
            </p:cNvPr>
            <p:cNvSpPr/>
            <p:nvPr/>
          </p:nvSpPr>
          <p:spPr>
            <a:xfrm>
              <a:off x="5220838" y="2905476"/>
              <a:ext cx="95980" cy="333424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7ED7087C-58A3-4445-8D6B-E818EA1A5AE3}"/>
              </a:ext>
            </a:extLst>
          </p:cNvPr>
          <p:cNvSpPr/>
          <p:nvPr/>
        </p:nvSpPr>
        <p:spPr>
          <a:xfrm>
            <a:off x="6266864" y="737092"/>
            <a:ext cx="333978" cy="461454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DC593F2-5AF1-47BF-A27F-960B21D061E0}"/>
              </a:ext>
            </a:extLst>
          </p:cNvPr>
          <p:cNvSpPr/>
          <p:nvPr/>
        </p:nvSpPr>
        <p:spPr>
          <a:xfrm>
            <a:off x="6308191" y="1198547"/>
            <a:ext cx="251325" cy="9561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Arc 97">
            <a:extLst>
              <a:ext uri="{FF2B5EF4-FFF2-40B4-BE49-F238E27FC236}">
                <a16:creationId xmlns:a16="http://schemas.microsoft.com/office/drawing/2014/main" id="{EC3A9386-3AB2-4173-AA37-94D87E563B49}"/>
              </a:ext>
            </a:extLst>
          </p:cNvPr>
          <p:cNvSpPr/>
          <p:nvPr/>
        </p:nvSpPr>
        <p:spPr>
          <a:xfrm flipH="1">
            <a:off x="7135777" y="894284"/>
            <a:ext cx="599698" cy="725221"/>
          </a:xfrm>
          <a:prstGeom prst="arc">
            <a:avLst/>
          </a:pr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Arc 98">
            <a:extLst>
              <a:ext uri="{FF2B5EF4-FFF2-40B4-BE49-F238E27FC236}">
                <a16:creationId xmlns:a16="http://schemas.microsoft.com/office/drawing/2014/main" id="{7ABF763B-7C91-49BF-B285-9BD95E97CC20}"/>
              </a:ext>
            </a:extLst>
          </p:cNvPr>
          <p:cNvSpPr/>
          <p:nvPr/>
        </p:nvSpPr>
        <p:spPr>
          <a:xfrm flipH="1">
            <a:off x="7071583" y="794180"/>
            <a:ext cx="468753" cy="957668"/>
          </a:xfrm>
          <a:prstGeom prst="arc">
            <a:avLst/>
          </a:pr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8911279-CA17-4A6E-A9DC-663B17B401F1}"/>
              </a:ext>
            </a:extLst>
          </p:cNvPr>
          <p:cNvSpPr/>
          <p:nvPr/>
        </p:nvSpPr>
        <p:spPr>
          <a:xfrm>
            <a:off x="6784771" y="997171"/>
            <a:ext cx="212748" cy="265699"/>
          </a:xfrm>
          <a:prstGeom prst="rect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DC83E0F8-B530-4FA8-BCE3-885CA78088B4}"/>
              </a:ext>
            </a:extLst>
          </p:cNvPr>
          <p:cNvSpPr/>
          <p:nvPr/>
        </p:nvSpPr>
        <p:spPr>
          <a:xfrm flipV="1">
            <a:off x="6824823" y="997171"/>
            <a:ext cx="138653" cy="887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8A99709-E903-4ED5-8EE0-7151D32EDDA4}"/>
              </a:ext>
            </a:extLst>
          </p:cNvPr>
          <p:cNvCxnSpPr/>
          <p:nvPr/>
        </p:nvCxnSpPr>
        <p:spPr>
          <a:xfrm flipH="1">
            <a:off x="5120273" y="4209657"/>
            <a:ext cx="352297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497D443F-5214-4548-8C54-2817BE8CC19E}"/>
              </a:ext>
            </a:extLst>
          </p:cNvPr>
          <p:cNvSpPr txBox="1"/>
          <p:nvPr/>
        </p:nvSpPr>
        <p:spPr>
          <a:xfrm>
            <a:off x="389158" y="5501644"/>
            <a:ext cx="406508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an image of the X-ray beam is </a:t>
            </a:r>
          </a:p>
          <a:p>
            <a:r>
              <a:rPr lang="en-US" sz="1400" b="1" dirty="0"/>
              <a:t>projected on the scintillator (green)</a:t>
            </a:r>
          </a:p>
          <a:p>
            <a:r>
              <a:rPr lang="en-US" sz="1400" b="1" dirty="0"/>
              <a:t>the light emitted from that is captured/focused </a:t>
            </a:r>
          </a:p>
          <a:p>
            <a:r>
              <a:rPr lang="en-US" sz="1400" b="1" dirty="0"/>
              <a:t>on to a camera via mirror (blue), window, lenses</a:t>
            </a:r>
          </a:p>
          <a:p>
            <a:endParaRPr lang="en-US" sz="400" b="1" dirty="0"/>
          </a:p>
          <a:p>
            <a:r>
              <a:rPr lang="en-US" sz="1400" b="1" dirty="0"/>
              <a:t>a water-cooled absorber is in front of the scintillator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64F0589-6616-4810-8054-162D069043AD}"/>
              </a:ext>
            </a:extLst>
          </p:cNvPr>
          <p:cNvSpPr txBox="1"/>
          <p:nvPr/>
        </p:nvSpPr>
        <p:spPr>
          <a:xfrm>
            <a:off x="3265221" y="519217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D44B77B-9027-4BB2-A20A-103385944B4F}"/>
              </a:ext>
            </a:extLst>
          </p:cNvPr>
          <p:cNvSpPr txBox="1"/>
          <p:nvPr/>
        </p:nvSpPr>
        <p:spPr>
          <a:xfrm>
            <a:off x="5130578" y="520173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OUT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3F91CFF-86DA-4527-8FFB-05B431A23AC1}"/>
              </a:ext>
            </a:extLst>
          </p:cNvPr>
          <p:cNvSpPr txBox="1"/>
          <p:nvPr/>
        </p:nvSpPr>
        <p:spPr>
          <a:xfrm>
            <a:off x="1152554" y="778174"/>
            <a:ext cx="731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camera</a:t>
            </a:r>
            <a:endParaRPr lang="en-GB" sz="14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1C7A51A-8074-4BDA-A6AE-8FD123EE29F8}"/>
              </a:ext>
            </a:extLst>
          </p:cNvPr>
          <p:cNvSpPr txBox="1"/>
          <p:nvPr/>
        </p:nvSpPr>
        <p:spPr>
          <a:xfrm>
            <a:off x="1302427" y="1639258"/>
            <a:ext cx="631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optics</a:t>
            </a:r>
            <a:endParaRPr lang="en-GB" sz="1400" b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B5BBB78-35DF-495B-828D-067DF68BFBF7}"/>
              </a:ext>
            </a:extLst>
          </p:cNvPr>
          <p:cNvSpPr txBox="1"/>
          <p:nvPr/>
        </p:nvSpPr>
        <p:spPr>
          <a:xfrm>
            <a:off x="787488" y="1983257"/>
            <a:ext cx="1040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UHV-window</a:t>
            </a:r>
            <a:endParaRPr lang="en-GB" sz="1200" b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BF4916E-2299-47A0-AAFC-0F340EFBA35B}"/>
              </a:ext>
            </a:extLst>
          </p:cNvPr>
          <p:cNvSpPr txBox="1"/>
          <p:nvPr/>
        </p:nvSpPr>
        <p:spPr>
          <a:xfrm>
            <a:off x="5514201" y="5719639"/>
            <a:ext cx="28985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so when the BM uses the beam then</a:t>
            </a:r>
          </a:p>
          <a:p>
            <a:r>
              <a:rPr lang="en-US" sz="1400" b="1" dirty="0">
                <a:solidFill>
                  <a:srgbClr val="00B050"/>
                </a:solidFill>
              </a:rPr>
              <a:t>this X-BPM is OUT (&gt;15mm)</a:t>
            </a:r>
          </a:p>
          <a:p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0DEBE1C-F9D5-4613-8BFB-3D07DE17919B}"/>
              </a:ext>
            </a:extLst>
          </p:cNvPr>
          <p:cNvCxnSpPr/>
          <p:nvPr/>
        </p:nvCxnSpPr>
        <p:spPr>
          <a:xfrm flipH="1">
            <a:off x="4995411" y="4017012"/>
            <a:ext cx="3522976" cy="0"/>
          </a:xfrm>
          <a:prstGeom prst="line">
            <a:avLst/>
          </a:prstGeom>
          <a:ln w="19050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F18948DB-74C6-4C3A-A9BE-D1281833810C}"/>
              </a:ext>
            </a:extLst>
          </p:cNvPr>
          <p:cNvSpPr txBox="1"/>
          <p:nvPr/>
        </p:nvSpPr>
        <p:spPr>
          <a:xfrm>
            <a:off x="4960557" y="3981089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&gt;15</a:t>
            </a:r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val="42289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this X-BPM yields images     we use only vert. position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BD12F8D-9F6E-4ECE-9BA0-F9148CBAE28A}"/>
              </a:ext>
            </a:extLst>
          </p:cNvPr>
          <p:cNvSpPr/>
          <p:nvPr/>
        </p:nvSpPr>
        <p:spPr>
          <a:xfrm flipV="1">
            <a:off x="4802391" y="1268146"/>
            <a:ext cx="1635137" cy="3882221"/>
          </a:xfrm>
          <a:custGeom>
            <a:avLst/>
            <a:gdLst>
              <a:gd name="connsiteX0" fmla="*/ 0 w 2543694"/>
              <a:gd name="connsiteY0" fmla="*/ 0 h 3366654"/>
              <a:gd name="connsiteX1" fmla="*/ 16625 w 2543694"/>
              <a:gd name="connsiteY1" fmla="*/ 773083 h 3366654"/>
              <a:gd name="connsiteX2" fmla="*/ 24938 w 2543694"/>
              <a:gd name="connsiteY2" fmla="*/ 847898 h 3366654"/>
              <a:gd name="connsiteX3" fmla="*/ 41563 w 2543694"/>
              <a:gd name="connsiteY3" fmla="*/ 1188720 h 3366654"/>
              <a:gd name="connsiteX4" fmla="*/ 49876 w 2543694"/>
              <a:gd name="connsiteY4" fmla="*/ 1213658 h 3366654"/>
              <a:gd name="connsiteX5" fmla="*/ 58189 w 2543694"/>
              <a:gd name="connsiteY5" fmla="*/ 1255221 h 3366654"/>
              <a:gd name="connsiteX6" fmla="*/ 74814 w 2543694"/>
              <a:gd name="connsiteY6" fmla="*/ 1413163 h 3366654"/>
              <a:gd name="connsiteX7" fmla="*/ 83127 w 2543694"/>
              <a:gd name="connsiteY7" fmla="*/ 1438101 h 3366654"/>
              <a:gd name="connsiteX8" fmla="*/ 99752 w 2543694"/>
              <a:gd name="connsiteY8" fmla="*/ 1546167 h 3366654"/>
              <a:gd name="connsiteX9" fmla="*/ 108065 w 2543694"/>
              <a:gd name="connsiteY9" fmla="*/ 1571105 h 3366654"/>
              <a:gd name="connsiteX10" fmla="*/ 124691 w 2543694"/>
              <a:gd name="connsiteY10" fmla="*/ 1654232 h 3366654"/>
              <a:gd name="connsiteX11" fmla="*/ 141316 w 2543694"/>
              <a:gd name="connsiteY11" fmla="*/ 1670858 h 3366654"/>
              <a:gd name="connsiteX12" fmla="*/ 157942 w 2543694"/>
              <a:gd name="connsiteY12" fmla="*/ 1704109 h 3366654"/>
              <a:gd name="connsiteX13" fmla="*/ 166254 w 2543694"/>
              <a:gd name="connsiteY13" fmla="*/ 1729047 h 3366654"/>
              <a:gd name="connsiteX14" fmla="*/ 199505 w 2543694"/>
              <a:gd name="connsiteY14" fmla="*/ 1762298 h 3366654"/>
              <a:gd name="connsiteX15" fmla="*/ 216131 w 2543694"/>
              <a:gd name="connsiteY15" fmla="*/ 1787236 h 3366654"/>
              <a:gd name="connsiteX16" fmla="*/ 241069 w 2543694"/>
              <a:gd name="connsiteY16" fmla="*/ 1803861 h 3366654"/>
              <a:gd name="connsiteX17" fmla="*/ 257694 w 2543694"/>
              <a:gd name="connsiteY17" fmla="*/ 1820487 h 3366654"/>
              <a:gd name="connsiteX18" fmla="*/ 266007 w 2543694"/>
              <a:gd name="connsiteY18" fmla="*/ 1845425 h 3366654"/>
              <a:gd name="connsiteX19" fmla="*/ 290945 w 2543694"/>
              <a:gd name="connsiteY19" fmla="*/ 1862050 h 3366654"/>
              <a:gd name="connsiteX20" fmla="*/ 307571 w 2543694"/>
              <a:gd name="connsiteY20" fmla="*/ 1878676 h 3366654"/>
              <a:gd name="connsiteX21" fmla="*/ 332509 w 2543694"/>
              <a:gd name="connsiteY21" fmla="*/ 1895301 h 3366654"/>
              <a:gd name="connsiteX22" fmla="*/ 349134 w 2543694"/>
              <a:gd name="connsiteY22" fmla="*/ 1911927 h 3366654"/>
              <a:gd name="connsiteX23" fmla="*/ 374072 w 2543694"/>
              <a:gd name="connsiteY23" fmla="*/ 1928552 h 3366654"/>
              <a:gd name="connsiteX24" fmla="*/ 390698 w 2543694"/>
              <a:gd name="connsiteY24" fmla="*/ 1945178 h 3366654"/>
              <a:gd name="connsiteX25" fmla="*/ 415636 w 2543694"/>
              <a:gd name="connsiteY25" fmla="*/ 1953490 h 3366654"/>
              <a:gd name="connsiteX26" fmla="*/ 440574 w 2543694"/>
              <a:gd name="connsiteY26" fmla="*/ 1970116 h 3366654"/>
              <a:gd name="connsiteX27" fmla="*/ 473825 w 2543694"/>
              <a:gd name="connsiteY27" fmla="*/ 1978429 h 3366654"/>
              <a:gd name="connsiteX28" fmla="*/ 523702 w 2543694"/>
              <a:gd name="connsiteY28" fmla="*/ 1995054 h 3366654"/>
              <a:gd name="connsiteX29" fmla="*/ 548640 w 2543694"/>
              <a:gd name="connsiteY29" fmla="*/ 2003367 h 3366654"/>
              <a:gd name="connsiteX30" fmla="*/ 573578 w 2543694"/>
              <a:gd name="connsiteY30" fmla="*/ 2011680 h 3366654"/>
              <a:gd name="connsiteX31" fmla="*/ 615142 w 2543694"/>
              <a:gd name="connsiteY31" fmla="*/ 2019992 h 3366654"/>
              <a:gd name="connsiteX32" fmla="*/ 640080 w 2543694"/>
              <a:gd name="connsiteY32" fmla="*/ 2028305 h 3366654"/>
              <a:gd name="connsiteX33" fmla="*/ 822960 w 2543694"/>
              <a:gd name="connsiteY33" fmla="*/ 2036618 h 3366654"/>
              <a:gd name="connsiteX34" fmla="*/ 1371600 w 2543694"/>
              <a:gd name="connsiteY34" fmla="*/ 2053243 h 3366654"/>
              <a:gd name="connsiteX35" fmla="*/ 1504603 w 2543694"/>
              <a:gd name="connsiteY35" fmla="*/ 2069869 h 3366654"/>
              <a:gd name="connsiteX36" fmla="*/ 1529542 w 2543694"/>
              <a:gd name="connsiteY36" fmla="*/ 2078181 h 3366654"/>
              <a:gd name="connsiteX37" fmla="*/ 1729047 w 2543694"/>
              <a:gd name="connsiteY37" fmla="*/ 2086494 h 3366654"/>
              <a:gd name="connsiteX38" fmla="*/ 1812174 w 2543694"/>
              <a:gd name="connsiteY38" fmla="*/ 2094807 h 3366654"/>
              <a:gd name="connsiteX39" fmla="*/ 2252749 w 2543694"/>
              <a:gd name="connsiteY39" fmla="*/ 2119745 h 3366654"/>
              <a:gd name="connsiteX40" fmla="*/ 2327563 w 2543694"/>
              <a:gd name="connsiteY40" fmla="*/ 2128058 h 3366654"/>
              <a:gd name="connsiteX41" fmla="*/ 2394065 w 2543694"/>
              <a:gd name="connsiteY41" fmla="*/ 2144683 h 3366654"/>
              <a:gd name="connsiteX42" fmla="*/ 2435629 w 2543694"/>
              <a:gd name="connsiteY42" fmla="*/ 2161309 h 3366654"/>
              <a:gd name="connsiteX43" fmla="*/ 2477192 w 2543694"/>
              <a:gd name="connsiteY43" fmla="*/ 2169621 h 3366654"/>
              <a:gd name="connsiteX44" fmla="*/ 2502131 w 2543694"/>
              <a:gd name="connsiteY44" fmla="*/ 2177934 h 3366654"/>
              <a:gd name="connsiteX45" fmla="*/ 2535382 w 2543694"/>
              <a:gd name="connsiteY45" fmla="*/ 2186247 h 3366654"/>
              <a:gd name="connsiteX46" fmla="*/ 2543694 w 2543694"/>
              <a:gd name="connsiteY46" fmla="*/ 2211185 h 3366654"/>
              <a:gd name="connsiteX47" fmla="*/ 2518756 w 2543694"/>
              <a:gd name="connsiteY47" fmla="*/ 2252749 h 3366654"/>
              <a:gd name="connsiteX48" fmla="*/ 2493818 w 2543694"/>
              <a:gd name="connsiteY48" fmla="*/ 2269374 h 3366654"/>
              <a:gd name="connsiteX49" fmla="*/ 2377440 w 2543694"/>
              <a:gd name="connsiteY49" fmla="*/ 2286000 h 3366654"/>
              <a:gd name="connsiteX50" fmla="*/ 1970116 w 2543694"/>
              <a:gd name="connsiteY50" fmla="*/ 2294312 h 3366654"/>
              <a:gd name="connsiteX51" fmla="*/ 1845425 w 2543694"/>
              <a:gd name="connsiteY51" fmla="*/ 2310938 h 3366654"/>
              <a:gd name="connsiteX52" fmla="*/ 1637607 w 2543694"/>
              <a:gd name="connsiteY52" fmla="*/ 2335876 h 3366654"/>
              <a:gd name="connsiteX53" fmla="*/ 1546167 w 2543694"/>
              <a:gd name="connsiteY53" fmla="*/ 2344189 h 3366654"/>
              <a:gd name="connsiteX54" fmla="*/ 1479665 w 2543694"/>
              <a:gd name="connsiteY54" fmla="*/ 2352501 h 3366654"/>
              <a:gd name="connsiteX55" fmla="*/ 1238596 w 2543694"/>
              <a:gd name="connsiteY55" fmla="*/ 2360814 h 3366654"/>
              <a:gd name="connsiteX56" fmla="*/ 997527 w 2543694"/>
              <a:gd name="connsiteY56" fmla="*/ 2377440 h 3366654"/>
              <a:gd name="connsiteX57" fmla="*/ 856211 w 2543694"/>
              <a:gd name="connsiteY57" fmla="*/ 2385752 h 3366654"/>
              <a:gd name="connsiteX58" fmla="*/ 723207 w 2543694"/>
              <a:gd name="connsiteY58" fmla="*/ 2402378 h 3366654"/>
              <a:gd name="connsiteX59" fmla="*/ 648392 w 2543694"/>
              <a:gd name="connsiteY59" fmla="*/ 2410690 h 3366654"/>
              <a:gd name="connsiteX60" fmla="*/ 556952 w 2543694"/>
              <a:gd name="connsiteY60" fmla="*/ 2427316 h 3366654"/>
              <a:gd name="connsiteX61" fmla="*/ 457200 w 2543694"/>
              <a:gd name="connsiteY61" fmla="*/ 2435629 h 3366654"/>
              <a:gd name="connsiteX62" fmla="*/ 382385 w 2543694"/>
              <a:gd name="connsiteY62" fmla="*/ 2452254 h 3366654"/>
              <a:gd name="connsiteX63" fmla="*/ 332509 w 2543694"/>
              <a:gd name="connsiteY63" fmla="*/ 2468880 h 3366654"/>
              <a:gd name="connsiteX64" fmla="*/ 282632 w 2543694"/>
              <a:gd name="connsiteY64" fmla="*/ 2485505 h 3366654"/>
              <a:gd name="connsiteX65" fmla="*/ 257694 w 2543694"/>
              <a:gd name="connsiteY65" fmla="*/ 2502130 h 3366654"/>
              <a:gd name="connsiteX66" fmla="*/ 224443 w 2543694"/>
              <a:gd name="connsiteY66" fmla="*/ 2535381 h 3366654"/>
              <a:gd name="connsiteX67" fmla="*/ 199505 w 2543694"/>
              <a:gd name="connsiteY67" fmla="*/ 2576945 h 3366654"/>
              <a:gd name="connsiteX68" fmla="*/ 191192 w 2543694"/>
              <a:gd name="connsiteY68" fmla="*/ 2601883 h 3366654"/>
              <a:gd name="connsiteX69" fmla="*/ 174567 w 2543694"/>
              <a:gd name="connsiteY69" fmla="*/ 2618509 h 3366654"/>
              <a:gd name="connsiteX70" fmla="*/ 124691 w 2543694"/>
              <a:gd name="connsiteY70" fmla="*/ 2693323 h 3366654"/>
              <a:gd name="connsiteX71" fmla="*/ 108065 w 2543694"/>
              <a:gd name="connsiteY71" fmla="*/ 2718261 h 3366654"/>
              <a:gd name="connsiteX72" fmla="*/ 91440 w 2543694"/>
              <a:gd name="connsiteY72" fmla="*/ 2734887 h 3366654"/>
              <a:gd name="connsiteX73" fmla="*/ 74814 w 2543694"/>
              <a:gd name="connsiteY73" fmla="*/ 2793076 h 3366654"/>
              <a:gd name="connsiteX74" fmla="*/ 58189 w 2543694"/>
              <a:gd name="connsiteY74" fmla="*/ 2859578 h 3366654"/>
              <a:gd name="connsiteX75" fmla="*/ 49876 w 2543694"/>
              <a:gd name="connsiteY75" fmla="*/ 2926080 h 3366654"/>
              <a:gd name="connsiteX76" fmla="*/ 33251 w 2543694"/>
              <a:gd name="connsiteY76" fmla="*/ 2975956 h 3366654"/>
              <a:gd name="connsiteX77" fmla="*/ 41563 w 2543694"/>
              <a:gd name="connsiteY77" fmla="*/ 3192087 h 3366654"/>
              <a:gd name="connsiteX78" fmla="*/ 33251 w 2543694"/>
              <a:gd name="connsiteY78" fmla="*/ 3316778 h 3366654"/>
              <a:gd name="connsiteX79" fmla="*/ 33251 w 2543694"/>
              <a:gd name="connsiteY79" fmla="*/ 3366654 h 336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43694" h="3366654">
                <a:moveTo>
                  <a:pt x="0" y="0"/>
                </a:moveTo>
                <a:cubicBezTo>
                  <a:pt x="42679" y="298781"/>
                  <a:pt x="-35" y="-18242"/>
                  <a:pt x="16625" y="773083"/>
                </a:cubicBezTo>
                <a:cubicBezTo>
                  <a:pt x="17153" y="798169"/>
                  <a:pt x="22167" y="822960"/>
                  <a:pt x="24938" y="847898"/>
                </a:cubicBezTo>
                <a:cubicBezTo>
                  <a:pt x="26646" y="902547"/>
                  <a:pt x="25545" y="1092610"/>
                  <a:pt x="41563" y="1188720"/>
                </a:cubicBezTo>
                <a:cubicBezTo>
                  <a:pt x="43003" y="1197363"/>
                  <a:pt x="47751" y="1205157"/>
                  <a:pt x="49876" y="1213658"/>
                </a:cubicBezTo>
                <a:cubicBezTo>
                  <a:pt x="53303" y="1227365"/>
                  <a:pt x="55418" y="1241367"/>
                  <a:pt x="58189" y="1255221"/>
                </a:cubicBezTo>
                <a:cubicBezTo>
                  <a:pt x="61787" y="1298398"/>
                  <a:pt x="65508" y="1366631"/>
                  <a:pt x="74814" y="1413163"/>
                </a:cubicBezTo>
                <a:cubicBezTo>
                  <a:pt x="76532" y="1421755"/>
                  <a:pt x="80356" y="1429788"/>
                  <a:pt x="83127" y="1438101"/>
                </a:cubicBezTo>
                <a:cubicBezTo>
                  <a:pt x="85776" y="1456645"/>
                  <a:pt x="95142" y="1525422"/>
                  <a:pt x="99752" y="1546167"/>
                </a:cubicBezTo>
                <a:cubicBezTo>
                  <a:pt x="101653" y="1554721"/>
                  <a:pt x="106164" y="1562551"/>
                  <a:pt x="108065" y="1571105"/>
                </a:cubicBezTo>
                <a:cubicBezTo>
                  <a:pt x="109735" y="1578622"/>
                  <a:pt x="118066" y="1640981"/>
                  <a:pt x="124691" y="1654232"/>
                </a:cubicBezTo>
                <a:cubicBezTo>
                  <a:pt x="128196" y="1661242"/>
                  <a:pt x="136969" y="1664337"/>
                  <a:pt x="141316" y="1670858"/>
                </a:cubicBezTo>
                <a:cubicBezTo>
                  <a:pt x="148190" y="1681169"/>
                  <a:pt x="153061" y="1692719"/>
                  <a:pt x="157942" y="1704109"/>
                </a:cubicBezTo>
                <a:cubicBezTo>
                  <a:pt x="161394" y="1712163"/>
                  <a:pt x="161161" y="1721917"/>
                  <a:pt x="166254" y="1729047"/>
                </a:cubicBezTo>
                <a:cubicBezTo>
                  <a:pt x="175365" y="1741802"/>
                  <a:pt x="190810" y="1749256"/>
                  <a:pt x="199505" y="1762298"/>
                </a:cubicBezTo>
                <a:cubicBezTo>
                  <a:pt x="205047" y="1770611"/>
                  <a:pt x="209066" y="1780172"/>
                  <a:pt x="216131" y="1787236"/>
                </a:cubicBezTo>
                <a:cubicBezTo>
                  <a:pt x="223195" y="1794300"/>
                  <a:pt x="233268" y="1797620"/>
                  <a:pt x="241069" y="1803861"/>
                </a:cubicBezTo>
                <a:cubicBezTo>
                  <a:pt x="247189" y="1808757"/>
                  <a:pt x="252152" y="1814945"/>
                  <a:pt x="257694" y="1820487"/>
                </a:cubicBezTo>
                <a:cubicBezTo>
                  <a:pt x="260465" y="1828800"/>
                  <a:pt x="260533" y="1838583"/>
                  <a:pt x="266007" y="1845425"/>
                </a:cubicBezTo>
                <a:cubicBezTo>
                  <a:pt x="272248" y="1853226"/>
                  <a:pt x="283144" y="1855809"/>
                  <a:pt x="290945" y="1862050"/>
                </a:cubicBezTo>
                <a:cubicBezTo>
                  <a:pt x="297065" y="1866946"/>
                  <a:pt x="301451" y="1873780"/>
                  <a:pt x="307571" y="1878676"/>
                </a:cubicBezTo>
                <a:cubicBezTo>
                  <a:pt x="315372" y="1884917"/>
                  <a:pt x="324708" y="1889060"/>
                  <a:pt x="332509" y="1895301"/>
                </a:cubicBezTo>
                <a:cubicBezTo>
                  <a:pt x="338629" y="1900197"/>
                  <a:pt x="343014" y="1907031"/>
                  <a:pt x="349134" y="1911927"/>
                </a:cubicBezTo>
                <a:cubicBezTo>
                  <a:pt x="356935" y="1918168"/>
                  <a:pt x="366271" y="1922311"/>
                  <a:pt x="374072" y="1928552"/>
                </a:cubicBezTo>
                <a:cubicBezTo>
                  <a:pt x="380192" y="1933448"/>
                  <a:pt x="383977" y="1941146"/>
                  <a:pt x="390698" y="1945178"/>
                </a:cubicBezTo>
                <a:cubicBezTo>
                  <a:pt x="398212" y="1949686"/>
                  <a:pt x="407323" y="1950719"/>
                  <a:pt x="415636" y="1953490"/>
                </a:cubicBezTo>
                <a:cubicBezTo>
                  <a:pt x="423949" y="1959032"/>
                  <a:pt x="431391" y="1966180"/>
                  <a:pt x="440574" y="1970116"/>
                </a:cubicBezTo>
                <a:cubicBezTo>
                  <a:pt x="451075" y="1974617"/>
                  <a:pt x="462882" y="1975146"/>
                  <a:pt x="473825" y="1978429"/>
                </a:cubicBezTo>
                <a:cubicBezTo>
                  <a:pt x="490611" y="1983465"/>
                  <a:pt x="507076" y="1989512"/>
                  <a:pt x="523702" y="1995054"/>
                </a:cubicBezTo>
                <a:lnTo>
                  <a:pt x="548640" y="2003367"/>
                </a:lnTo>
                <a:cubicBezTo>
                  <a:pt x="556953" y="2006138"/>
                  <a:pt x="564986" y="2009962"/>
                  <a:pt x="573578" y="2011680"/>
                </a:cubicBezTo>
                <a:cubicBezTo>
                  <a:pt x="587433" y="2014451"/>
                  <a:pt x="601435" y="2016565"/>
                  <a:pt x="615142" y="2019992"/>
                </a:cubicBezTo>
                <a:cubicBezTo>
                  <a:pt x="623643" y="2022117"/>
                  <a:pt x="631346" y="2027606"/>
                  <a:pt x="640080" y="2028305"/>
                </a:cubicBezTo>
                <a:cubicBezTo>
                  <a:pt x="700909" y="2033171"/>
                  <a:pt x="761984" y="2034227"/>
                  <a:pt x="822960" y="2036618"/>
                </a:cubicBezTo>
                <a:lnTo>
                  <a:pt x="1371600" y="2053243"/>
                </a:lnTo>
                <a:cubicBezTo>
                  <a:pt x="1453526" y="2073725"/>
                  <a:pt x="1345847" y="2048702"/>
                  <a:pt x="1504603" y="2069869"/>
                </a:cubicBezTo>
                <a:cubicBezTo>
                  <a:pt x="1513289" y="2071027"/>
                  <a:pt x="1520803" y="2077534"/>
                  <a:pt x="1529542" y="2078181"/>
                </a:cubicBezTo>
                <a:cubicBezTo>
                  <a:pt x="1595920" y="2083098"/>
                  <a:pt x="1662545" y="2083723"/>
                  <a:pt x="1729047" y="2086494"/>
                </a:cubicBezTo>
                <a:cubicBezTo>
                  <a:pt x="1756756" y="2089265"/>
                  <a:pt x="1784378" y="2093122"/>
                  <a:pt x="1812174" y="2094807"/>
                </a:cubicBezTo>
                <a:cubicBezTo>
                  <a:pt x="1968722" y="2104295"/>
                  <a:pt x="2093667" y="2102069"/>
                  <a:pt x="2252749" y="2119745"/>
                </a:cubicBezTo>
                <a:cubicBezTo>
                  <a:pt x="2277687" y="2122516"/>
                  <a:pt x="2302724" y="2124510"/>
                  <a:pt x="2327563" y="2128058"/>
                </a:cubicBezTo>
                <a:cubicBezTo>
                  <a:pt x="2354282" y="2131875"/>
                  <a:pt x="2370258" y="2135755"/>
                  <a:pt x="2394065" y="2144683"/>
                </a:cubicBezTo>
                <a:cubicBezTo>
                  <a:pt x="2408037" y="2149923"/>
                  <a:pt x="2421336" y="2157021"/>
                  <a:pt x="2435629" y="2161309"/>
                </a:cubicBezTo>
                <a:cubicBezTo>
                  <a:pt x="2449162" y="2165369"/>
                  <a:pt x="2463485" y="2166194"/>
                  <a:pt x="2477192" y="2169621"/>
                </a:cubicBezTo>
                <a:cubicBezTo>
                  <a:pt x="2485693" y="2171746"/>
                  <a:pt x="2493705" y="2175527"/>
                  <a:pt x="2502131" y="2177934"/>
                </a:cubicBezTo>
                <a:cubicBezTo>
                  <a:pt x="2513116" y="2181073"/>
                  <a:pt x="2524298" y="2183476"/>
                  <a:pt x="2535382" y="2186247"/>
                </a:cubicBezTo>
                <a:cubicBezTo>
                  <a:pt x="2538153" y="2194560"/>
                  <a:pt x="2543694" y="2202423"/>
                  <a:pt x="2543694" y="2211185"/>
                </a:cubicBezTo>
                <a:cubicBezTo>
                  <a:pt x="2543694" y="2229823"/>
                  <a:pt x="2531926" y="2242213"/>
                  <a:pt x="2518756" y="2252749"/>
                </a:cubicBezTo>
                <a:cubicBezTo>
                  <a:pt x="2510955" y="2258990"/>
                  <a:pt x="2502754" y="2264906"/>
                  <a:pt x="2493818" y="2269374"/>
                </a:cubicBezTo>
                <a:cubicBezTo>
                  <a:pt x="2462658" y="2284954"/>
                  <a:pt x="2397924" y="2285317"/>
                  <a:pt x="2377440" y="2286000"/>
                </a:cubicBezTo>
                <a:cubicBezTo>
                  <a:pt x="2241712" y="2290524"/>
                  <a:pt x="2105891" y="2291541"/>
                  <a:pt x="1970116" y="2294312"/>
                </a:cubicBezTo>
                <a:cubicBezTo>
                  <a:pt x="1888567" y="2314700"/>
                  <a:pt x="1998086" y="2289129"/>
                  <a:pt x="1845425" y="2310938"/>
                </a:cubicBezTo>
                <a:cubicBezTo>
                  <a:pt x="1597875" y="2346302"/>
                  <a:pt x="1972662" y="2310102"/>
                  <a:pt x="1637607" y="2335876"/>
                </a:cubicBezTo>
                <a:cubicBezTo>
                  <a:pt x="1607091" y="2338223"/>
                  <a:pt x="1576605" y="2340985"/>
                  <a:pt x="1546167" y="2344189"/>
                </a:cubicBezTo>
                <a:cubicBezTo>
                  <a:pt x="1523950" y="2346528"/>
                  <a:pt x="1501972" y="2351295"/>
                  <a:pt x="1479665" y="2352501"/>
                </a:cubicBezTo>
                <a:cubicBezTo>
                  <a:pt x="1399378" y="2356841"/>
                  <a:pt x="1318924" y="2357321"/>
                  <a:pt x="1238596" y="2360814"/>
                </a:cubicBezTo>
                <a:cubicBezTo>
                  <a:pt x="1052062" y="2368924"/>
                  <a:pt x="1152725" y="2366737"/>
                  <a:pt x="997527" y="2377440"/>
                </a:cubicBezTo>
                <a:cubicBezTo>
                  <a:pt x="950452" y="2380686"/>
                  <a:pt x="903316" y="2382981"/>
                  <a:pt x="856211" y="2385752"/>
                </a:cubicBezTo>
                <a:cubicBezTo>
                  <a:pt x="795364" y="2406034"/>
                  <a:pt x="846745" y="2391148"/>
                  <a:pt x="723207" y="2402378"/>
                </a:cubicBezTo>
                <a:cubicBezTo>
                  <a:pt x="698218" y="2404650"/>
                  <a:pt x="673232" y="2407142"/>
                  <a:pt x="648392" y="2410690"/>
                </a:cubicBezTo>
                <a:cubicBezTo>
                  <a:pt x="579321" y="2420557"/>
                  <a:pt x="633864" y="2418770"/>
                  <a:pt x="556952" y="2427316"/>
                </a:cubicBezTo>
                <a:cubicBezTo>
                  <a:pt x="523790" y="2431001"/>
                  <a:pt x="490451" y="2432858"/>
                  <a:pt x="457200" y="2435629"/>
                </a:cubicBezTo>
                <a:cubicBezTo>
                  <a:pt x="433463" y="2440376"/>
                  <a:pt x="405870" y="2445208"/>
                  <a:pt x="382385" y="2452254"/>
                </a:cubicBezTo>
                <a:cubicBezTo>
                  <a:pt x="365599" y="2457290"/>
                  <a:pt x="349134" y="2463338"/>
                  <a:pt x="332509" y="2468880"/>
                </a:cubicBezTo>
                <a:cubicBezTo>
                  <a:pt x="332505" y="2468881"/>
                  <a:pt x="282635" y="2485503"/>
                  <a:pt x="282632" y="2485505"/>
                </a:cubicBezTo>
                <a:cubicBezTo>
                  <a:pt x="274319" y="2491047"/>
                  <a:pt x="265279" y="2495628"/>
                  <a:pt x="257694" y="2502130"/>
                </a:cubicBezTo>
                <a:cubicBezTo>
                  <a:pt x="245793" y="2512331"/>
                  <a:pt x="224443" y="2535381"/>
                  <a:pt x="224443" y="2535381"/>
                </a:cubicBezTo>
                <a:cubicBezTo>
                  <a:pt x="200899" y="2606021"/>
                  <a:pt x="233734" y="2519899"/>
                  <a:pt x="199505" y="2576945"/>
                </a:cubicBezTo>
                <a:cubicBezTo>
                  <a:pt x="194997" y="2584459"/>
                  <a:pt x="195700" y="2594369"/>
                  <a:pt x="191192" y="2601883"/>
                </a:cubicBezTo>
                <a:cubicBezTo>
                  <a:pt x="187160" y="2608603"/>
                  <a:pt x="179269" y="2612239"/>
                  <a:pt x="174567" y="2618509"/>
                </a:cubicBezTo>
                <a:cubicBezTo>
                  <a:pt x="174552" y="2618529"/>
                  <a:pt x="133011" y="2680844"/>
                  <a:pt x="124691" y="2693323"/>
                </a:cubicBezTo>
                <a:cubicBezTo>
                  <a:pt x="119149" y="2701636"/>
                  <a:pt x="115129" y="2711196"/>
                  <a:pt x="108065" y="2718261"/>
                </a:cubicBezTo>
                <a:lnTo>
                  <a:pt x="91440" y="2734887"/>
                </a:lnTo>
                <a:cubicBezTo>
                  <a:pt x="71515" y="2794659"/>
                  <a:pt x="95682" y="2720037"/>
                  <a:pt x="74814" y="2793076"/>
                </a:cubicBezTo>
                <a:cubicBezTo>
                  <a:pt x="63016" y="2834372"/>
                  <a:pt x="66638" y="2804659"/>
                  <a:pt x="58189" y="2859578"/>
                </a:cubicBezTo>
                <a:cubicBezTo>
                  <a:pt x="54792" y="2881658"/>
                  <a:pt x="54557" y="2904236"/>
                  <a:pt x="49876" y="2926080"/>
                </a:cubicBezTo>
                <a:cubicBezTo>
                  <a:pt x="46204" y="2943216"/>
                  <a:pt x="33251" y="2975956"/>
                  <a:pt x="33251" y="2975956"/>
                </a:cubicBezTo>
                <a:cubicBezTo>
                  <a:pt x="36022" y="3048000"/>
                  <a:pt x="41563" y="3119990"/>
                  <a:pt x="41563" y="3192087"/>
                </a:cubicBezTo>
                <a:cubicBezTo>
                  <a:pt x="41563" y="3233743"/>
                  <a:pt x="35232" y="3275169"/>
                  <a:pt x="33251" y="3316778"/>
                </a:cubicBezTo>
                <a:cubicBezTo>
                  <a:pt x="32460" y="3333385"/>
                  <a:pt x="33251" y="3350029"/>
                  <a:pt x="33251" y="336665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744ECE-8982-4C07-9E76-1C45C87AB985}"/>
              </a:ext>
            </a:extLst>
          </p:cNvPr>
          <p:cNvCxnSpPr>
            <a:cxnSpLocks/>
          </p:cNvCxnSpPr>
          <p:nvPr/>
        </p:nvCxnSpPr>
        <p:spPr>
          <a:xfrm flipV="1">
            <a:off x="7256087" y="2255785"/>
            <a:ext cx="0" cy="759537"/>
          </a:xfrm>
          <a:prstGeom prst="straightConnector1">
            <a:avLst/>
          </a:prstGeom>
          <a:ln w="38100">
            <a:solidFill>
              <a:srgbClr val="0066FF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0449804-AB09-4705-9ACD-3641CE1CFF16}"/>
              </a:ext>
            </a:extLst>
          </p:cNvPr>
          <p:cNvSpPr txBox="1"/>
          <p:nvPr/>
        </p:nvSpPr>
        <p:spPr>
          <a:xfrm>
            <a:off x="2061953" y="1268146"/>
            <a:ext cx="960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image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FA44E-C12A-4AB3-9B27-1E9F3B59D811}"/>
              </a:ext>
            </a:extLst>
          </p:cNvPr>
          <p:cNvSpPr txBox="1"/>
          <p:nvPr/>
        </p:nvSpPr>
        <p:spPr>
          <a:xfrm>
            <a:off x="5560231" y="2729431"/>
            <a:ext cx="132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Vert. profile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E028A-E1CE-4BC6-8D21-0091860B3E03}"/>
              </a:ext>
            </a:extLst>
          </p:cNvPr>
          <p:cNvSpPr txBox="1"/>
          <p:nvPr/>
        </p:nvSpPr>
        <p:spPr>
          <a:xfrm>
            <a:off x="7508744" y="2269822"/>
            <a:ext cx="163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  Vert. Position</a:t>
            </a:r>
          </a:p>
          <a:p>
            <a:r>
              <a:rPr lang="en-US" b="1" dirty="0">
                <a:solidFill>
                  <a:srgbClr val="0066FF"/>
                </a:solidFill>
              </a:rPr>
              <a:t>of beam center</a:t>
            </a:r>
            <a:endParaRPr lang="en-GB" b="1" dirty="0">
              <a:solidFill>
                <a:srgbClr val="0066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85EEC9-71FE-43A1-94AF-15431AD6F8A0}"/>
              </a:ext>
            </a:extLst>
          </p:cNvPr>
          <p:cNvSpPr txBox="1"/>
          <p:nvPr/>
        </p:nvSpPr>
        <p:spPr>
          <a:xfrm>
            <a:off x="1022927" y="5351895"/>
            <a:ext cx="554876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/>
              <a:t>is interceptive  </a:t>
            </a:r>
            <a:r>
              <a:rPr lang="en-US" b="1" dirty="0">
                <a:sym typeface="Wingdings" panose="05000000000000000000" pitchFamily="2" charset="2"/>
              </a:rPr>
              <a:t> we can only use 1 day/week (MDT)</a:t>
            </a:r>
          </a:p>
          <a:p>
            <a:endParaRPr lang="en-US" sz="1000" b="1" dirty="0"/>
          </a:p>
          <a:p>
            <a:pPr marL="285750" indent="-285750">
              <a:buFontTx/>
              <a:buChar char="-"/>
            </a:pPr>
            <a:r>
              <a:rPr lang="en-US" b="1" dirty="0"/>
              <a:t>only yields vertical position  </a:t>
            </a:r>
            <a:r>
              <a:rPr lang="en-US" b="1" dirty="0">
                <a:sym typeface="Wingdings" panose="05000000000000000000" pitchFamily="2" charset="2"/>
              </a:rPr>
              <a:t> is not such on issue</a:t>
            </a:r>
          </a:p>
          <a:p>
            <a:endParaRPr lang="en-US" sz="1000" b="1" dirty="0"/>
          </a:p>
          <a:p>
            <a:pPr marL="285750" indent="-285750">
              <a:buFontTx/>
              <a:buChar char="-"/>
            </a:pPr>
            <a:r>
              <a:rPr lang="en-US" b="1" dirty="0"/>
              <a:t>is slow (few Hz data rate)      </a:t>
            </a:r>
            <a:r>
              <a:rPr lang="en-US" b="1" dirty="0">
                <a:sym typeface="Wingdings" panose="05000000000000000000" pitchFamily="2" charset="2"/>
              </a:rPr>
              <a:t> is not an issue</a:t>
            </a:r>
            <a:endParaRPr lang="en-GB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F72B3-59BC-47B8-BE5E-6C9893CC3380}"/>
              </a:ext>
            </a:extLst>
          </p:cNvPr>
          <p:cNvSpPr txBox="1"/>
          <p:nvPr/>
        </p:nvSpPr>
        <p:spPr>
          <a:xfrm>
            <a:off x="6934870" y="1406645"/>
            <a:ext cx="2184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only vertical position</a:t>
            </a:r>
          </a:p>
          <a:p>
            <a:r>
              <a:rPr lang="en-US" b="1" dirty="0"/>
              <a:t>is of use &amp; interest</a:t>
            </a:r>
            <a:endParaRPr lang="en-GB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376CD4-93E9-42C4-8FA3-8685D8D80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21767" r="7534" b="8519"/>
          <a:stretch/>
        </p:blipFill>
        <p:spPr>
          <a:xfrm>
            <a:off x="233537" y="1233385"/>
            <a:ext cx="4375575" cy="3366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765AFC-439A-4C6B-B871-E4A6917EFB85}"/>
              </a:ext>
            </a:extLst>
          </p:cNvPr>
          <p:cNvCxnSpPr>
            <a:cxnSpLocks/>
          </p:cNvCxnSpPr>
          <p:nvPr/>
        </p:nvCxnSpPr>
        <p:spPr>
          <a:xfrm>
            <a:off x="2061953" y="2635554"/>
            <a:ext cx="5551274" cy="0"/>
          </a:xfrm>
          <a:prstGeom prst="line">
            <a:avLst/>
          </a:prstGeom>
          <a:ln w="28575">
            <a:solidFill>
              <a:srgbClr val="00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B098B32-C524-4E35-9843-4B8E9CC04A03}"/>
              </a:ext>
            </a:extLst>
          </p:cNvPr>
          <p:cNvSpPr/>
          <p:nvPr/>
        </p:nvSpPr>
        <p:spPr>
          <a:xfrm>
            <a:off x="4609112" y="4551686"/>
            <a:ext cx="755368" cy="630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24D082-0B62-4F12-92D8-200B03F33B4E}"/>
              </a:ext>
            </a:extLst>
          </p:cNvPr>
          <p:cNvSpPr txBox="1"/>
          <p:nvPr/>
        </p:nvSpPr>
        <p:spPr>
          <a:xfrm>
            <a:off x="1305207" y="4942122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this V1 X-BPM :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73830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comparing between two independent position results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B68982-3C2B-4520-9A7A-8892C764B3AE}"/>
              </a:ext>
            </a:extLst>
          </p:cNvPr>
          <p:cNvSpPr/>
          <p:nvPr/>
        </p:nvSpPr>
        <p:spPr>
          <a:xfrm>
            <a:off x="2668385" y="5634597"/>
            <a:ext cx="5203768" cy="88258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45A2E-2E4F-45FA-BE23-C2657A9CCA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4" t="79413" r="6543"/>
          <a:stretch/>
        </p:blipFill>
        <p:spPr>
          <a:xfrm>
            <a:off x="0" y="3132000"/>
            <a:ext cx="9144000" cy="1536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8C7FAC-EECC-4FEF-9341-7BD4FDDDCA1E}"/>
              </a:ext>
            </a:extLst>
          </p:cNvPr>
          <p:cNvSpPr txBox="1"/>
          <p:nvPr/>
        </p:nvSpPr>
        <p:spPr>
          <a:xfrm>
            <a:off x="1079472" y="4755294"/>
            <a:ext cx="171149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L=fast-BPM (6)      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S=slow-BPM (4)</a:t>
            </a:r>
            <a:endParaRPr lang="en-GB" sz="1600" b="1" dirty="0">
              <a:solidFill>
                <a:srgbClr val="0000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18FD20-AD39-4EFC-9214-FBC95B251B6D}"/>
              </a:ext>
            </a:extLst>
          </p:cNvPr>
          <p:cNvSpPr/>
          <p:nvPr/>
        </p:nvSpPr>
        <p:spPr>
          <a:xfrm>
            <a:off x="1115615" y="2929508"/>
            <a:ext cx="1008111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4B30E8-7CAB-4481-B748-E8C0FBE29E9F}"/>
              </a:ext>
            </a:extLst>
          </p:cNvPr>
          <p:cNvSpPr/>
          <p:nvPr/>
        </p:nvSpPr>
        <p:spPr>
          <a:xfrm>
            <a:off x="7020274" y="2929508"/>
            <a:ext cx="1008111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C3F019-1D88-4047-A3B1-19A23CCC92A3}"/>
              </a:ext>
            </a:extLst>
          </p:cNvPr>
          <p:cNvSpPr/>
          <p:nvPr/>
        </p:nvSpPr>
        <p:spPr>
          <a:xfrm>
            <a:off x="3732855" y="2929508"/>
            <a:ext cx="40709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20AE7A-E56E-4B35-881C-E7A2E6B3EA1C}"/>
              </a:ext>
            </a:extLst>
          </p:cNvPr>
          <p:cNvSpPr/>
          <p:nvPr/>
        </p:nvSpPr>
        <p:spPr>
          <a:xfrm>
            <a:off x="5562368" y="2929508"/>
            <a:ext cx="809831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233106-C5E2-4186-8833-A684276DEFD8}"/>
              </a:ext>
            </a:extLst>
          </p:cNvPr>
          <p:cNvSpPr/>
          <p:nvPr/>
        </p:nvSpPr>
        <p:spPr>
          <a:xfrm>
            <a:off x="3924459" y="3076064"/>
            <a:ext cx="1368152" cy="74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B2A127-413D-4A83-9F1E-C6573710ED55}"/>
              </a:ext>
            </a:extLst>
          </p:cNvPr>
          <p:cNvSpPr/>
          <p:nvPr/>
        </p:nvSpPr>
        <p:spPr>
          <a:xfrm>
            <a:off x="79880" y="2857500"/>
            <a:ext cx="711697" cy="80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B1C031-8EA8-4048-BAC6-162FFF2AC0BC}"/>
              </a:ext>
            </a:extLst>
          </p:cNvPr>
          <p:cNvSpPr/>
          <p:nvPr/>
        </p:nvSpPr>
        <p:spPr>
          <a:xfrm>
            <a:off x="8352423" y="2932858"/>
            <a:ext cx="711697" cy="80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AE8130-898A-461C-8D93-BFC410CAD053}"/>
              </a:ext>
            </a:extLst>
          </p:cNvPr>
          <p:cNvSpPr/>
          <p:nvPr/>
        </p:nvSpPr>
        <p:spPr>
          <a:xfrm>
            <a:off x="4354800" y="3727486"/>
            <a:ext cx="433225" cy="238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F1DA8A-3284-44B5-822A-68FB299EC826}"/>
              </a:ext>
            </a:extLst>
          </p:cNvPr>
          <p:cNvCxnSpPr>
            <a:cxnSpLocks/>
          </p:cNvCxnSpPr>
          <p:nvPr/>
        </p:nvCxnSpPr>
        <p:spPr>
          <a:xfrm>
            <a:off x="4741491" y="2660073"/>
            <a:ext cx="10509" cy="1349555"/>
          </a:xfrm>
          <a:prstGeom prst="straightConnector1">
            <a:avLst/>
          </a:prstGeom>
          <a:ln w="38100">
            <a:solidFill>
              <a:srgbClr val="0066FF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237E5FE-1862-4CFF-A03F-BF56D1D4D89E}"/>
              </a:ext>
            </a:extLst>
          </p:cNvPr>
          <p:cNvSpPr txBox="1"/>
          <p:nvPr/>
        </p:nvSpPr>
        <p:spPr>
          <a:xfrm>
            <a:off x="4378179" y="2070681"/>
            <a:ext cx="74764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  BM-</a:t>
            </a:r>
          </a:p>
          <a:p>
            <a:r>
              <a:rPr lang="en-US" sz="1600" b="1" dirty="0"/>
              <a:t>source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F5D418-AF28-4AEF-894D-B91D74912C27}"/>
              </a:ext>
            </a:extLst>
          </p:cNvPr>
          <p:cNvSpPr/>
          <p:nvPr/>
        </p:nvSpPr>
        <p:spPr>
          <a:xfrm>
            <a:off x="2744579" y="2937892"/>
            <a:ext cx="83587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2C65F-23D8-4C35-BC79-6308300E2968}"/>
              </a:ext>
            </a:extLst>
          </p:cNvPr>
          <p:cNvSpPr/>
          <p:nvPr/>
        </p:nvSpPr>
        <p:spPr>
          <a:xfrm>
            <a:off x="3464659" y="2785492"/>
            <a:ext cx="40709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A60D06-B415-43D5-9097-C55607FC6C3A}"/>
              </a:ext>
            </a:extLst>
          </p:cNvPr>
          <p:cNvSpPr/>
          <p:nvPr/>
        </p:nvSpPr>
        <p:spPr>
          <a:xfrm>
            <a:off x="5006336" y="2929508"/>
            <a:ext cx="393665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94F4FE-BD4A-41C4-90C9-ECD0211A1575}"/>
              </a:ext>
            </a:extLst>
          </p:cNvPr>
          <p:cNvSpPr/>
          <p:nvPr/>
        </p:nvSpPr>
        <p:spPr>
          <a:xfrm>
            <a:off x="5158736" y="3148026"/>
            <a:ext cx="618092" cy="645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C2BF82-57E1-4848-9CB3-6204153867AA}"/>
              </a:ext>
            </a:extLst>
          </p:cNvPr>
          <p:cNvSpPr txBox="1"/>
          <p:nvPr/>
        </p:nvSpPr>
        <p:spPr>
          <a:xfrm>
            <a:off x="4571412" y="4624532"/>
            <a:ext cx="340158" cy="461665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6</a:t>
            </a:r>
            <a:endParaRPr lang="en-GB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F6635F-F38D-4C35-8511-616774630EA0}"/>
              </a:ext>
            </a:extLst>
          </p:cNvPr>
          <p:cNvSpPr txBox="1"/>
          <p:nvPr/>
        </p:nvSpPr>
        <p:spPr>
          <a:xfrm>
            <a:off x="5332378" y="4624533"/>
            <a:ext cx="340158" cy="461665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7</a:t>
            </a:r>
            <a:endParaRPr lang="en-GB" sz="24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929E53-69E3-40E6-846C-E9CE87C2BDE0}"/>
              </a:ext>
            </a:extLst>
          </p:cNvPr>
          <p:cNvSpPr/>
          <p:nvPr/>
        </p:nvSpPr>
        <p:spPr>
          <a:xfrm>
            <a:off x="8056327" y="2543437"/>
            <a:ext cx="393662" cy="623809"/>
          </a:xfrm>
          <a:prstGeom prst="rect">
            <a:avLst/>
          </a:prstGeom>
          <a:solidFill>
            <a:srgbClr val="00FFFF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B12DA1F-C3BB-4E35-B801-815B8FE7334F}"/>
              </a:ext>
            </a:extLst>
          </p:cNvPr>
          <p:cNvCxnSpPr>
            <a:cxnSpLocks/>
          </p:cNvCxnSpPr>
          <p:nvPr/>
        </p:nvCxnSpPr>
        <p:spPr>
          <a:xfrm flipV="1">
            <a:off x="4788025" y="2620576"/>
            <a:ext cx="4276095" cy="131237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14173FA-967E-4109-AFB1-89C44527EF7F}"/>
              </a:ext>
            </a:extLst>
          </p:cNvPr>
          <p:cNvSpPr txBox="1"/>
          <p:nvPr/>
        </p:nvSpPr>
        <p:spPr>
          <a:xfrm>
            <a:off x="3955399" y="1626594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SBM of 0.875T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632DBF-2B7C-4EF3-8D8B-3F1B86C40436}"/>
              </a:ext>
            </a:extLst>
          </p:cNvPr>
          <p:cNvSpPr txBox="1"/>
          <p:nvPr/>
        </p:nvSpPr>
        <p:spPr>
          <a:xfrm>
            <a:off x="2790966" y="5730112"/>
            <a:ext cx="50289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 V =  </a:t>
            </a:r>
            <a:r>
              <a:rPr lang="en-US" b="1" dirty="0"/>
              <a:t>0.8060</a:t>
            </a:r>
            <a:r>
              <a:rPr lang="en-US" dirty="0"/>
              <a:t>    *V_BPM_</a:t>
            </a:r>
            <a:r>
              <a:rPr lang="en-US" sz="2400" b="1" dirty="0"/>
              <a:t>6</a:t>
            </a:r>
            <a:r>
              <a:rPr lang="en-US" dirty="0"/>
              <a:t> + </a:t>
            </a:r>
            <a:r>
              <a:rPr lang="en-US" b="1" dirty="0"/>
              <a:t>0.0990   </a:t>
            </a:r>
            <a:r>
              <a:rPr lang="en-US" dirty="0"/>
              <a:t>*V_BPM_</a:t>
            </a:r>
            <a:r>
              <a:rPr lang="en-US" sz="2400" b="1" dirty="0"/>
              <a:t>7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Ang V = </a:t>
            </a:r>
            <a:r>
              <a:rPr lang="en-US" b="1" dirty="0"/>
              <a:t>-0.9696   </a:t>
            </a:r>
            <a:r>
              <a:rPr lang="en-US" dirty="0"/>
              <a:t>*V_BPM_</a:t>
            </a:r>
            <a:r>
              <a:rPr lang="en-US" sz="2400" b="1" dirty="0"/>
              <a:t>6</a:t>
            </a:r>
            <a:r>
              <a:rPr lang="en-US" dirty="0"/>
              <a:t> + </a:t>
            </a:r>
            <a:r>
              <a:rPr lang="en-US" b="1" dirty="0"/>
              <a:t>0.49478</a:t>
            </a:r>
            <a:r>
              <a:rPr lang="en-US" dirty="0"/>
              <a:t> *V_BPM_</a:t>
            </a:r>
            <a:r>
              <a:rPr lang="en-US" sz="2400" b="1" dirty="0"/>
              <a:t>7</a:t>
            </a:r>
            <a:r>
              <a:rPr lang="en-US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EAEBBB-9199-421A-97F2-C8FF564601BF}"/>
              </a:ext>
            </a:extLst>
          </p:cNvPr>
          <p:cNvSpPr txBox="1"/>
          <p:nvPr/>
        </p:nvSpPr>
        <p:spPr>
          <a:xfrm>
            <a:off x="7872153" y="1824435"/>
            <a:ext cx="925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the new </a:t>
            </a:r>
          </a:p>
          <a:p>
            <a:r>
              <a:rPr lang="en-US" sz="1600" b="1" dirty="0"/>
              <a:t>X-BPM</a:t>
            </a:r>
            <a:endParaRPr lang="en-GB" sz="1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308B03-4504-4853-A174-2D944F2AF26D}"/>
              </a:ext>
            </a:extLst>
          </p:cNvPr>
          <p:cNvSpPr txBox="1"/>
          <p:nvPr/>
        </p:nvSpPr>
        <p:spPr>
          <a:xfrm rot="-1080000">
            <a:off x="6250250" y="2945545"/>
            <a:ext cx="128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X-ray beam</a:t>
            </a:r>
            <a:endParaRPr lang="en-GB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614196-A383-4F59-B6E9-DC5875B4343B}"/>
              </a:ext>
            </a:extLst>
          </p:cNvPr>
          <p:cNvSpPr txBox="1"/>
          <p:nvPr/>
        </p:nvSpPr>
        <p:spPr>
          <a:xfrm>
            <a:off x="194470" y="693778"/>
            <a:ext cx="4947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comparing</a:t>
            </a:r>
            <a:r>
              <a:rPr lang="en-US" b="1" dirty="0"/>
              <a:t> the vertical position of the </a:t>
            </a:r>
            <a:r>
              <a:rPr lang="en-US" b="1" u="sng" dirty="0"/>
              <a:t>new X-BPM</a:t>
            </a:r>
          </a:p>
          <a:p>
            <a:r>
              <a:rPr lang="en-US" b="1" dirty="0"/>
              <a:t>with that from the </a:t>
            </a:r>
            <a:r>
              <a:rPr lang="en-US" b="1" u="sng" dirty="0"/>
              <a:t>e-BPMs in the Ring</a:t>
            </a:r>
            <a:endParaRPr lang="en-GB" b="1" u="sng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450744-D9E9-4195-B853-600BC73487C1}"/>
              </a:ext>
            </a:extLst>
          </p:cNvPr>
          <p:cNvSpPr txBox="1"/>
          <p:nvPr/>
        </p:nvSpPr>
        <p:spPr>
          <a:xfrm>
            <a:off x="7872153" y="151600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@23m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232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discrepancy between two independent position results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2A4F26-1846-41E3-8ACA-CF948890A106}"/>
              </a:ext>
            </a:extLst>
          </p:cNvPr>
          <p:cNvSpPr txBox="1"/>
          <p:nvPr/>
        </p:nvSpPr>
        <p:spPr>
          <a:xfrm>
            <a:off x="7752147" y="754429"/>
            <a:ext cx="821059" cy="369332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BM-16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620C-5751-4B13-A667-B5764F5B1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6" r="8866"/>
          <a:stretch/>
        </p:blipFill>
        <p:spPr>
          <a:xfrm>
            <a:off x="52767" y="1175846"/>
            <a:ext cx="9090213" cy="3558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DBE3FC-E2ED-42B4-A39D-8F8994CD7C39}"/>
              </a:ext>
            </a:extLst>
          </p:cNvPr>
          <p:cNvSpPr txBox="1"/>
          <p:nvPr/>
        </p:nvSpPr>
        <p:spPr>
          <a:xfrm>
            <a:off x="423883" y="4594384"/>
            <a:ext cx="8529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observation :</a:t>
            </a:r>
          </a:p>
          <a:p>
            <a:r>
              <a:rPr lang="en-US" b="1" dirty="0"/>
              <a:t>the X-BPM and e-BPM results drift in opposite direction, attaining 150um difference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BCF19-89D9-4E0A-A3AC-EE6B39D3F6E8}"/>
              </a:ext>
            </a:extLst>
          </p:cNvPr>
          <p:cNvSpPr txBox="1"/>
          <p:nvPr/>
        </p:nvSpPr>
        <p:spPr>
          <a:xfrm>
            <a:off x="1177139" y="656177"/>
            <a:ext cx="549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67 continuous hours in 20mA,  10-12 December 2020</a:t>
            </a:r>
            <a:r>
              <a:rPr lang="en-US" b="1" dirty="0"/>
              <a:t>     </a:t>
            </a:r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CBFB7-C611-4B05-9BE3-871FAEDA1853}"/>
              </a:ext>
            </a:extLst>
          </p:cNvPr>
          <p:cNvSpPr txBox="1"/>
          <p:nvPr/>
        </p:nvSpPr>
        <p:spPr>
          <a:xfrm>
            <a:off x="948519" y="5364002"/>
            <a:ext cx="6592189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in contradiction to what is so often said </a:t>
            </a:r>
          </a:p>
          <a:p>
            <a:r>
              <a:rPr lang="en-US" b="1" dirty="0"/>
              <a:t>about EBS positional stability  ( “very good”, “excellent”, “perfect” )</a:t>
            </a:r>
          </a:p>
          <a:p>
            <a:r>
              <a:rPr lang="en-US" b="1" dirty="0"/>
              <a:t>we now have clear indication/proof that it is NOT …</a:t>
            </a:r>
          </a:p>
          <a:p>
            <a:endParaRPr lang="en-US" sz="800" b="1" dirty="0"/>
          </a:p>
          <a:p>
            <a:r>
              <a:rPr lang="en-US" b="1" dirty="0"/>
              <a:t>1)  what is the cause ?    2) what can we do about it ?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79983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the cause of the discrepancy : temperature of e-BPMs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11F6D-CA04-4E3B-A425-94AD7C8DB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t="8864" r="6875" b="1414"/>
          <a:stretch/>
        </p:blipFill>
        <p:spPr>
          <a:xfrm>
            <a:off x="0" y="1956945"/>
            <a:ext cx="8930610" cy="4898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3531B5-B48C-437A-9402-A950B1C9DE73}"/>
              </a:ext>
            </a:extLst>
          </p:cNvPr>
          <p:cNvSpPr txBox="1"/>
          <p:nvPr/>
        </p:nvSpPr>
        <p:spPr>
          <a:xfrm>
            <a:off x="796930" y="650042"/>
            <a:ext cx="7734361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strong correlation between BM-16 X-BPM and temperature of that C16-6 Spark</a:t>
            </a:r>
          </a:p>
          <a:p>
            <a:endParaRPr lang="en-US" sz="1000" b="1" dirty="0"/>
          </a:p>
          <a:p>
            <a:r>
              <a:rPr lang="en-US" b="1" dirty="0"/>
              <a:t>   		this measurement was only possible since BM-16 allowed us </a:t>
            </a:r>
          </a:p>
          <a:p>
            <a:r>
              <a:rPr lang="en-US" b="1" dirty="0"/>
              <a:t>			to keep the X-BPM inserted for a full 6 days</a:t>
            </a:r>
            <a:endParaRPr lang="en-GB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BEC8A0-E768-49DB-901C-10EA573ED7F5}"/>
              </a:ext>
            </a:extLst>
          </p:cNvPr>
          <p:cNvCxnSpPr/>
          <p:nvPr/>
        </p:nvCxnSpPr>
        <p:spPr>
          <a:xfrm flipH="1">
            <a:off x="5436821" y="3267383"/>
            <a:ext cx="213131" cy="54313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1EB562-9389-426B-A893-0D3BC777C8CB}"/>
              </a:ext>
            </a:extLst>
          </p:cNvPr>
          <p:cNvCxnSpPr>
            <a:cxnSpLocks/>
          </p:cNvCxnSpPr>
          <p:nvPr/>
        </p:nvCxnSpPr>
        <p:spPr>
          <a:xfrm flipH="1" flipV="1">
            <a:off x="5868864" y="4831813"/>
            <a:ext cx="335737" cy="3907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834D935-F729-4CF1-A535-9B32F3EC3F14}"/>
              </a:ext>
            </a:extLst>
          </p:cNvPr>
          <p:cNvSpPr txBox="1"/>
          <p:nvPr/>
        </p:nvSpPr>
        <p:spPr>
          <a:xfrm>
            <a:off x="5306947" y="2739365"/>
            <a:ext cx="1123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   Spark 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temperature</a:t>
            </a: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A1F51-5F57-4B86-BF23-E79077C00537}"/>
              </a:ext>
            </a:extLst>
          </p:cNvPr>
          <p:cNvSpPr txBox="1"/>
          <p:nvPr/>
        </p:nvSpPr>
        <p:spPr>
          <a:xfrm>
            <a:off x="5819721" y="5210951"/>
            <a:ext cx="1194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   X-BPM</a:t>
            </a:r>
          </a:p>
          <a:p>
            <a:r>
              <a:rPr lang="en-US" sz="1400" b="1" dirty="0"/>
              <a:t>Vert. position</a:t>
            </a:r>
          </a:p>
        </p:txBody>
      </p:sp>
    </p:spTree>
    <p:extLst>
      <p:ext uri="{BB962C8B-B14F-4D97-AF65-F5344CB8AC3E}">
        <p14:creationId xmlns:p14="http://schemas.microsoft.com/office/powerpoint/2010/main" val="2381976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from  Version-1  to  Version-2 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monitoring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0C876-1E63-41EA-A256-842CEF62EB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599" b="16779"/>
          <a:stretch/>
        </p:blipFill>
        <p:spPr>
          <a:xfrm>
            <a:off x="264496" y="1553246"/>
            <a:ext cx="6810954" cy="22411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004D0E-FF02-4157-8104-6E9D255EDE0B}"/>
              </a:ext>
            </a:extLst>
          </p:cNvPr>
          <p:cNvSpPr/>
          <p:nvPr/>
        </p:nvSpPr>
        <p:spPr>
          <a:xfrm>
            <a:off x="3341759" y="2268630"/>
            <a:ext cx="737667" cy="783251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46DAA-8538-481B-BB78-F3CECFD60C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599" b="16779"/>
          <a:stretch/>
        </p:blipFill>
        <p:spPr>
          <a:xfrm>
            <a:off x="264496" y="4590151"/>
            <a:ext cx="6810954" cy="2241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205C3F-832B-44DD-8F20-8F68F49CFEEB}"/>
              </a:ext>
            </a:extLst>
          </p:cNvPr>
          <p:cNvSpPr txBox="1"/>
          <p:nvPr/>
        </p:nvSpPr>
        <p:spPr>
          <a:xfrm>
            <a:off x="7075450" y="1708186"/>
            <a:ext cx="1578830" cy="1138773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	</a:t>
            </a:r>
            <a:r>
              <a:rPr lang="en-US" sz="2000" b="1" dirty="0"/>
              <a:t>V1 :</a:t>
            </a:r>
            <a:r>
              <a:rPr lang="en-US" sz="1600" b="1" dirty="0"/>
              <a:t> </a:t>
            </a:r>
          </a:p>
          <a:p>
            <a:r>
              <a:rPr lang="en-US" sz="1600" b="1" dirty="0"/>
              <a:t>the interceptive </a:t>
            </a:r>
          </a:p>
          <a:p>
            <a:r>
              <a:rPr lang="en-US" sz="1600" b="1" dirty="0"/>
              <a:t>X-BPM</a:t>
            </a:r>
          </a:p>
          <a:p>
            <a:r>
              <a:rPr lang="en-US" sz="1600" b="1" dirty="0"/>
              <a:t>served in 2022</a:t>
            </a:r>
            <a:endParaRPr lang="en-GB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DB3C05-BCA6-40A6-AEA1-46671319738D}"/>
              </a:ext>
            </a:extLst>
          </p:cNvPr>
          <p:cNvSpPr txBox="1"/>
          <p:nvPr/>
        </p:nvSpPr>
        <p:spPr>
          <a:xfrm>
            <a:off x="6912784" y="4740981"/>
            <a:ext cx="2013549" cy="1261884"/>
          </a:xfrm>
          <a:prstGeom prst="rect">
            <a:avLst/>
          </a:prstGeom>
          <a:solidFill>
            <a:srgbClr val="FFFF00"/>
          </a:solidFill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	</a:t>
            </a:r>
            <a:r>
              <a:rPr lang="en-US" sz="2000" b="1" dirty="0"/>
              <a:t>V2 :</a:t>
            </a:r>
            <a:r>
              <a:rPr lang="en-US" sz="1600" b="1" dirty="0"/>
              <a:t> </a:t>
            </a:r>
          </a:p>
          <a:p>
            <a:r>
              <a:rPr lang="en-US" sz="1600" b="1" dirty="0"/>
              <a:t>the fixed  &amp;  NON-interceptive X-BPM</a:t>
            </a:r>
          </a:p>
          <a:p>
            <a:endParaRPr lang="en-US" sz="800" b="1" dirty="0"/>
          </a:p>
          <a:p>
            <a:r>
              <a:rPr lang="en-US" sz="1600" b="1" dirty="0"/>
              <a:t>results since January</a:t>
            </a:r>
            <a:endParaRPr lang="en-GB" sz="1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2DD332-DA86-4032-911B-4931063D1291}"/>
              </a:ext>
            </a:extLst>
          </p:cNvPr>
          <p:cNvSpPr/>
          <p:nvPr/>
        </p:nvSpPr>
        <p:spPr>
          <a:xfrm>
            <a:off x="923092" y="5319081"/>
            <a:ext cx="737667" cy="783251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Graphic 24" descr="Smiling face with no fill">
            <a:extLst>
              <a:ext uri="{FF2B5EF4-FFF2-40B4-BE49-F238E27FC236}">
                <a16:creationId xmlns:a16="http://schemas.microsoft.com/office/drawing/2014/main" id="{189DB870-5D90-4224-BFD4-76709D7DC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4266" y="3012806"/>
            <a:ext cx="668120" cy="668120"/>
          </a:xfrm>
          <a:prstGeom prst="rect">
            <a:avLst/>
          </a:prstGeom>
        </p:spPr>
      </p:pic>
      <p:pic>
        <p:nvPicPr>
          <p:cNvPr id="26" name="Graphic 25" descr="Smiling face with no fill">
            <a:extLst>
              <a:ext uri="{FF2B5EF4-FFF2-40B4-BE49-F238E27FC236}">
                <a16:creationId xmlns:a16="http://schemas.microsoft.com/office/drawing/2014/main" id="{A8C6B923-C180-4297-AB27-C4DCB0D53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0749" y="6034065"/>
            <a:ext cx="681773" cy="681773"/>
          </a:xfrm>
          <a:prstGeom prst="rect">
            <a:avLst/>
          </a:prstGeom>
        </p:spPr>
      </p:pic>
      <p:pic>
        <p:nvPicPr>
          <p:cNvPr id="28" name="Graphic 27" descr="Confused face with no fill">
            <a:extLst>
              <a:ext uri="{FF2B5EF4-FFF2-40B4-BE49-F238E27FC236}">
                <a16:creationId xmlns:a16="http://schemas.microsoft.com/office/drawing/2014/main" id="{EAD72717-398E-4C45-A023-9E96A84BD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4103" y="3007352"/>
            <a:ext cx="668120" cy="668120"/>
          </a:xfrm>
          <a:prstGeom prst="rect">
            <a:avLst/>
          </a:prstGeom>
        </p:spPr>
      </p:pic>
      <p:pic>
        <p:nvPicPr>
          <p:cNvPr id="29" name="Graphic 28" descr="Smiling face with no fill">
            <a:extLst>
              <a:ext uri="{FF2B5EF4-FFF2-40B4-BE49-F238E27FC236}">
                <a16:creationId xmlns:a16="http://schemas.microsoft.com/office/drawing/2014/main" id="{2D70B7BB-2DF3-4B84-9EA8-C9D472E54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6001" y="6031001"/>
            <a:ext cx="681773" cy="68177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CC32FD7-2CE6-4D23-ADDA-844E2313E656}"/>
              </a:ext>
            </a:extLst>
          </p:cNvPr>
          <p:cNvSpPr txBox="1"/>
          <p:nvPr/>
        </p:nvSpPr>
        <p:spPr>
          <a:xfrm>
            <a:off x="983186" y="4831222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DQ1D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744BE8-7C7F-4D25-9F97-C9CCC205B09D}"/>
              </a:ext>
            </a:extLst>
          </p:cNvPr>
          <p:cNvSpPr txBox="1"/>
          <p:nvPr/>
        </p:nvSpPr>
        <p:spPr>
          <a:xfrm>
            <a:off x="3451546" y="4838696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SBM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5CEE1BD-3FD2-4C75-86F4-81A059C4A1D7}"/>
              </a:ext>
            </a:extLst>
          </p:cNvPr>
          <p:cNvCxnSpPr>
            <a:cxnSpLocks/>
          </p:cNvCxnSpPr>
          <p:nvPr/>
        </p:nvCxnSpPr>
        <p:spPr>
          <a:xfrm flipV="1">
            <a:off x="3718099" y="1517224"/>
            <a:ext cx="0" cy="644417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4E99EDC-2F68-4439-9D93-B3ECC4DA2C9E}"/>
              </a:ext>
            </a:extLst>
          </p:cNvPr>
          <p:cNvSpPr txBox="1"/>
          <p:nvPr/>
        </p:nvSpPr>
        <p:spPr>
          <a:xfrm>
            <a:off x="3790924" y="1630540"/>
            <a:ext cx="110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retractive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F5339B-C014-435F-91EF-8F12739BAEA8}"/>
              </a:ext>
            </a:extLst>
          </p:cNvPr>
          <p:cNvSpPr txBox="1"/>
          <p:nvPr/>
        </p:nvSpPr>
        <p:spPr>
          <a:xfrm>
            <a:off x="889802" y="6237497"/>
            <a:ext cx="78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fixed !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67A321-CD4B-4B04-84CF-612E9685D8ED}"/>
              </a:ext>
            </a:extLst>
          </p:cNvPr>
          <p:cNvSpPr txBox="1"/>
          <p:nvPr/>
        </p:nvSpPr>
        <p:spPr>
          <a:xfrm>
            <a:off x="5820520" y="4838696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DQ2C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AEC527-33C6-40EA-8589-97897DD3FD8A}"/>
              </a:ext>
            </a:extLst>
          </p:cNvPr>
          <p:cNvSpPr txBox="1"/>
          <p:nvPr/>
        </p:nvSpPr>
        <p:spPr>
          <a:xfrm>
            <a:off x="151465" y="1034893"/>
            <a:ext cx="1884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courtesy of </a:t>
            </a:r>
            <a:r>
              <a:rPr lang="en-US" sz="1400" b="1" dirty="0" err="1"/>
              <a:t>J.Chavanne</a:t>
            </a:r>
            <a:endParaRPr lang="en-GB" sz="1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1E08BC-7705-4F5A-98DB-5D29C22F0C82}"/>
              </a:ext>
            </a:extLst>
          </p:cNvPr>
          <p:cNvSpPr txBox="1"/>
          <p:nvPr/>
        </p:nvSpPr>
        <p:spPr>
          <a:xfrm>
            <a:off x="986572" y="318192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DQ1D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2A8BB5-BFC2-40CE-986C-FD99757EA220}"/>
              </a:ext>
            </a:extLst>
          </p:cNvPr>
          <p:cNvSpPr txBox="1"/>
          <p:nvPr/>
        </p:nvSpPr>
        <p:spPr>
          <a:xfrm>
            <a:off x="3454932" y="3189394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SBM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D63651-F4AC-4847-9A85-5BB06BA3BA0D}"/>
              </a:ext>
            </a:extLst>
          </p:cNvPr>
          <p:cNvSpPr txBox="1"/>
          <p:nvPr/>
        </p:nvSpPr>
        <p:spPr>
          <a:xfrm>
            <a:off x="5823906" y="3189394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DQ2C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3CB1901-28B5-4E55-96AD-52BEE84F4C56}"/>
              </a:ext>
            </a:extLst>
          </p:cNvPr>
          <p:cNvCxnSpPr>
            <a:cxnSpLocks/>
          </p:cNvCxnSpPr>
          <p:nvPr/>
        </p:nvCxnSpPr>
        <p:spPr>
          <a:xfrm>
            <a:off x="2335708" y="3825880"/>
            <a:ext cx="291043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1FB5D4F-6F97-44CF-B70C-E013EA889C15}"/>
              </a:ext>
            </a:extLst>
          </p:cNvPr>
          <p:cNvSpPr txBox="1"/>
          <p:nvPr/>
        </p:nvSpPr>
        <p:spPr>
          <a:xfrm>
            <a:off x="2441918" y="3846681"/>
            <a:ext cx="273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SBM hor. width inside X-BPM-chamber, </a:t>
            </a:r>
          </a:p>
          <a:p>
            <a:r>
              <a:rPr lang="en-US" sz="1200" b="1" dirty="0"/>
              <a:t>i.e. </a:t>
            </a:r>
            <a:r>
              <a:rPr lang="en-US" sz="1600" b="1" dirty="0"/>
              <a:t>51mm</a:t>
            </a:r>
            <a:r>
              <a:rPr lang="en-US" sz="1200" b="1" dirty="0"/>
              <a:t> at 23m</a:t>
            </a:r>
            <a:endParaRPr lang="en-GB" sz="12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99C55B7-FACC-4DA3-80B5-9130D8EBB5F9}"/>
              </a:ext>
            </a:extLst>
          </p:cNvPr>
          <p:cNvSpPr/>
          <p:nvPr/>
        </p:nvSpPr>
        <p:spPr>
          <a:xfrm>
            <a:off x="5818374" y="5319081"/>
            <a:ext cx="737667" cy="783251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BE5C4F-2BC4-4DB1-87E2-C94E10424B04}"/>
              </a:ext>
            </a:extLst>
          </p:cNvPr>
          <p:cNvSpPr txBox="1"/>
          <p:nvPr/>
        </p:nvSpPr>
        <p:spPr>
          <a:xfrm>
            <a:off x="5818374" y="6208148"/>
            <a:ext cx="78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fixed !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BCDCB5E-0B7B-43CC-9E4E-EADF57088D64}"/>
              </a:ext>
            </a:extLst>
          </p:cNvPr>
          <p:cNvSpPr/>
          <p:nvPr/>
        </p:nvSpPr>
        <p:spPr>
          <a:xfrm>
            <a:off x="1738158" y="6101116"/>
            <a:ext cx="3959258" cy="369332"/>
          </a:xfrm>
          <a:custGeom>
            <a:avLst/>
            <a:gdLst>
              <a:gd name="connsiteX0" fmla="*/ 0 w 3780354"/>
              <a:gd name="connsiteY0" fmla="*/ 182880 h 508000"/>
              <a:gd name="connsiteX1" fmla="*/ 47413 w 3780354"/>
              <a:gd name="connsiteY1" fmla="*/ 196427 h 508000"/>
              <a:gd name="connsiteX2" fmla="*/ 108373 w 3780354"/>
              <a:gd name="connsiteY2" fmla="*/ 216747 h 508000"/>
              <a:gd name="connsiteX3" fmla="*/ 209973 w 3780354"/>
              <a:gd name="connsiteY3" fmla="*/ 250613 h 508000"/>
              <a:gd name="connsiteX4" fmla="*/ 270933 w 3780354"/>
              <a:gd name="connsiteY4" fmla="*/ 270933 h 508000"/>
              <a:gd name="connsiteX5" fmla="*/ 291253 w 3780354"/>
              <a:gd name="connsiteY5" fmla="*/ 277707 h 508000"/>
              <a:gd name="connsiteX6" fmla="*/ 318347 w 3780354"/>
              <a:gd name="connsiteY6" fmla="*/ 284480 h 508000"/>
              <a:gd name="connsiteX7" fmla="*/ 338667 w 3780354"/>
              <a:gd name="connsiteY7" fmla="*/ 298027 h 508000"/>
              <a:gd name="connsiteX8" fmla="*/ 406400 w 3780354"/>
              <a:gd name="connsiteY8" fmla="*/ 325120 h 508000"/>
              <a:gd name="connsiteX9" fmla="*/ 440267 w 3780354"/>
              <a:gd name="connsiteY9" fmla="*/ 345440 h 508000"/>
              <a:gd name="connsiteX10" fmla="*/ 480907 w 3780354"/>
              <a:gd name="connsiteY10" fmla="*/ 358987 h 508000"/>
              <a:gd name="connsiteX11" fmla="*/ 521547 w 3780354"/>
              <a:gd name="connsiteY11" fmla="*/ 372533 h 508000"/>
              <a:gd name="connsiteX12" fmla="*/ 541867 w 3780354"/>
              <a:gd name="connsiteY12" fmla="*/ 379307 h 508000"/>
              <a:gd name="connsiteX13" fmla="*/ 568960 w 3780354"/>
              <a:gd name="connsiteY13" fmla="*/ 386080 h 508000"/>
              <a:gd name="connsiteX14" fmla="*/ 609600 w 3780354"/>
              <a:gd name="connsiteY14" fmla="*/ 399627 h 508000"/>
              <a:gd name="connsiteX15" fmla="*/ 657013 w 3780354"/>
              <a:gd name="connsiteY15" fmla="*/ 413173 h 508000"/>
              <a:gd name="connsiteX16" fmla="*/ 704427 w 3780354"/>
              <a:gd name="connsiteY16" fmla="*/ 419947 h 508000"/>
              <a:gd name="connsiteX17" fmla="*/ 833120 w 3780354"/>
              <a:gd name="connsiteY17" fmla="*/ 433493 h 508000"/>
              <a:gd name="connsiteX18" fmla="*/ 968587 w 3780354"/>
              <a:gd name="connsiteY18" fmla="*/ 453813 h 508000"/>
              <a:gd name="connsiteX19" fmla="*/ 1151467 w 3780354"/>
              <a:gd name="connsiteY19" fmla="*/ 480907 h 508000"/>
              <a:gd name="connsiteX20" fmla="*/ 1280160 w 3780354"/>
              <a:gd name="connsiteY20" fmla="*/ 494453 h 508000"/>
              <a:gd name="connsiteX21" fmla="*/ 1706880 w 3780354"/>
              <a:gd name="connsiteY21" fmla="*/ 508000 h 508000"/>
              <a:gd name="connsiteX22" fmla="*/ 2086187 w 3780354"/>
              <a:gd name="connsiteY22" fmla="*/ 501227 h 508000"/>
              <a:gd name="connsiteX23" fmla="*/ 2181013 w 3780354"/>
              <a:gd name="connsiteY23" fmla="*/ 487680 h 508000"/>
              <a:gd name="connsiteX24" fmla="*/ 2309707 w 3780354"/>
              <a:gd name="connsiteY24" fmla="*/ 474133 h 508000"/>
              <a:gd name="connsiteX25" fmla="*/ 2343573 w 3780354"/>
              <a:gd name="connsiteY25" fmla="*/ 467360 h 508000"/>
              <a:gd name="connsiteX26" fmla="*/ 2390987 w 3780354"/>
              <a:gd name="connsiteY26" fmla="*/ 453813 h 508000"/>
              <a:gd name="connsiteX27" fmla="*/ 2451947 w 3780354"/>
              <a:gd name="connsiteY27" fmla="*/ 447040 h 508000"/>
              <a:gd name="connsiteX28" fmla="*/ 2560320 w 3780354"/>
              <a:gd name="connsiteY28" fmla="*/ 426720 h 508000"/>
              <a:gd name="connsiteX29" fmla="*/ 2587413 w 3780354"/>
              <a:gd name="connsiteY29" fmla="*/ 419947 h 508000"/>
              <a:gd name="connsiteX30" fmla="*/ 2607733 w 3780354"/>
              <a:gd name="connsiteY30" fmla="*/ 413173 h 508000"/>
              <a:gd name="connsiteX31" fmla="*/ 2648373 w 3780354"/>
              <a:gd name="connsiteY31" fmla="*/ 406400 h 508000"/>
              <a:gd name="connsiteX32" fmla="*/ 2675467 w 3780354"/>
              <a:gd name="connsiteY32" fmla="*/ 399627 h 508000"/>
              <a:gd name="connsiteX33" fmla="*/ 2709333 w 3780354"/>
              <a:gd name="connsiteY33" fmla="*/ 392853 h 508000"/>
              <a:gd name="connsiteX34" fmla="*/ 2749973 w 3780354"/>
              <a:gd name="connsiteY34" fmla="*/ 386080 h 508000"/>
              <a:gd name="connsiteX35" fmla="*/ 2770293 w 3780354"/>
              <a:gd name="connsiteY35" fmla="*/ 379307 h 508000"/>
              <a:gd name="connsiteX36" fmla="*/ 2797387 w 3780354"/>
              <a:gd name="connsiteY36" fmla="*/ 372533 h 508000"/>
              <a:gd name="connsiteX37" fmla="*/ 2817707 w 3780354"/>
              <a:gd name="connsiteY37" fmla="*/ 365760 h 508000"/>
              <a:gd name="connsiteX38" fmla="*/ 2844800 w 3780354"/>
              <a:gd name="connsiteY38" fmla="*/ 358987 h 508000"/>
              <a:gd name="connsiteX39" fmla="*/ 2878667 w 3780354"/>
              <a:gd name="connsiteY39" fmla="*/ 345440 h 508000"/>
              <a:gd name="connsiteX40" fmla="*/ 2905760 w 3780354"/>
              <a:gd name="connsiteY40" fmla="*/ 338667 h 508000"/>
              <a:gd name="connsiteX41" fmla="*/ 2926080 w 3780354"/>
              <a:gd name="connsiteY41" fmla="*/ 331893 h 508000"/>
              <a:gd name="connsiteX42" fmla="*/ 2959947 w 3780354"/>
              <a:gd name="connsiteY42" fmla="*/ 325120 h 508000"/>
              <a:gd name="connsiteX43" fmla="*/ 2987040 w 3780354"/>
              <a:gd name="connsiteY43" fmla="*/ 318347 h 508000"/>
              <a:gd name="connsiteX44" fmla="*/ 3014133 w 3780354"/>
              <a:gd name="connsiteY44" fmla="*/ 304800 h 508000"/>
              <a:gd name="connsiteX45" fmla="*/ 3075093 w 3780354"/>
              <a:gd name="connsiteY45" fmla="*/ 284480 h 508000"/>
              <a:gd name="connsiteX46" fmla="*/ 3095413 w 3780354"/>
              <a:gd name="connsiteY46" fmla="*/ 277707 h 508000"/>
              <a:gd name="connsiteX47" fmla="*/ 3163147 w 3780354"/>
              <a:gd name="connsiteY47" fmla="*/ 250613 h 508000"/>
              <a:gd name="connsiteX48" fmla="*/ 3183467 w 3780354"/>
              <a:gd name="connsiteY48" fmla="*/ 243840 h 508000"/>
              <a:gd name="connsiteX49" fmla="*/ 3251200 w 3780354"/>
              <a:gd name="connsiteY49" fmla="*/ 230293 h 508000"/>
              <a:gd name="connsiteX50" fmla="*/ 3291840 w 3780354"/>
              <a:gd name="connsiteY50" fmla="*/ 209973 h 508000"/>
              <a:gd name="connsiteX51" fmla="*/ 3339253 w 3780354"/>
              <a:gd name="connsiteY51" fmla="*/ 189653 h 508000"/>
              <a:gd name="connsiteX52" fmla="*/ 3366347 w 3780354"/>
              <a:gd name="connsiteY52" fmla="*/ 182880 h 508000"/>
              <a:gd name="connsiteX53" fmla="*/ 3406987 w 3780354"/>
              <a:gd name="connsiteY53" fmla="*/ 169333 h 508000"/>
              <a:gd name="connsiteX54" fmla="*/ 3427307 w 3780354"/>
              <a:gd name="connsiteY54" fmla="*/ 162560 h 508000"/>
              <a:gd name="connsiteX55" fmla="*/ 3447627 w 3780354"/>
              <a:gd name="connsiteY55" fmla="*/ 149013 h 508000"/>
              <a:gd name="connsiteX56" fmla="*/ 3488267 w 3780354"/>
              <a:gd name="connsiteY56" fmla="*/ 135467 h 508000"/>
              <a:gd name="connsiteX57" fmla="*/ 3528907 w 3780354"/>
              <a:gd name="connsiteY57" fmla="*/ 121920 h 508000"/>
              <a:gd name="connsiteX58" fmla="*/ 3549227 w 3780354"/>
              <a:gd name="connsiteY58" fmla="*/ 115147 h 508000"/>
              <a:gd name="connsiteX59" fmla="*/ 3576320 w 3780354"/>
              <a:gd name="connsiteY59" fmla="*/ 101600 h 508000"/>
              <a:gd name="connsiteX60" fmla="*/ 3616960 w 3780354"/>
              <a:gd name="connsiteY60" fmla="*/ 88053 h 508000"/>
              <a:gd name="connsiteX61" fmla="*/ 3677920 w 3780354"/>
              <a:gd name="connsiteY61" fmla="*/ 60960 h 508000"/>
              <a:gd name="connsiteX62" fmla="*/ 3698240 w 3780354"/>
              <a:gd name="connsiteY62" fmla="*/ 54187 h 508000"/>
              <a:gd name="connsiteX63" fmla="*/ 3738880 w 3780354"/>
              <a:gd name="connsiteY63" fmla="*/ 27093 h 508000"/>
              <a:gd name="connsiteX64" fmla="*/ 3759200 w 3780354"/>
              <a:gd name="connsiteY64" fmla="*/ 13547 h 508000"/>
              <a:gd name="connsiteX65" fmla="*/ 3779520 w 3780354"/>
              <a:gd name="connsiteY65" fmla="*/ 6773 h 508000"/>
              <a:gd name="connsiteX66" fmla="*/ 3779520 w 3780354"/>
              <a:gd name="connsiteY66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780354" h="508000">
                <a:moveTo>
                  <a:pt x="0" y="182880"/>
                </a:moveTo>
                <a:cubicBezTo>
                  <a:pt x="15804" y="187396"/>
                  <a:pt x="31703" y="191593"/>
                  <a:pt x="47413" y="196427"/>
                </a:cubicBezTo>
                <a:cubicBezTo>
                  <a:pt x="47523" y="196461"/>
                  <a:pt x="98158" y="213342"/>
                  <a:pt x="108373" y="216747"/>
                </a:cubicBezTo>
                <a:lnTo>
                  <a:pt x="209973" y="250613"/>
                </a:lnTo>
                <a:lnTo>
                  <a:pt x="270933" y="270933"/>
                </a:lnTo>
                <a:cubicBezTo>
                  <a:pt x="277706" y="273191"/>
                  <a:pt x="284326" y="275975"/>
                  <a:pt x="291253" y="277707"/>
                </a:cubicBezTo>
                <a:lnTo>
                  <a:pt x="318347" y="284480"/>
                </a:lnTo>
                <a:cubicBezTo>
                  <a:pt x="325120" y="288996"/>
                  <a:pt x="331228" y="294721"/>
                  <a:pt x="338667" y="298027"/>
                </a:cubicBezTo>
                <a:cubicBezTo>
                  <a:pt x="410926" y="330142"/>
                  <a:pt x="350951" y="294315"/>
                  <a:pt x="406400" y="325120"/>
                </a:cubicBezTo>
                <a:cubicBezTo>
                  <a:pt x="417908" y="331514"/>
                  <a:pt x="428282" y="339992"/>
                  <a:pt x="440267" y="345440"/>
                </a:cubicBezTo>
                <a:cubicBezTo>
                  <a:pt x="453267" y="351349"/>
                  <a:pt x="467360" y="354471"/>
                  <a:pt x="480907" y="358987"/>
                </a:cubicBezTo>
                <a:lnTo>
                  <a:pt x="521547" y="372533"/>
                </a:lnTo>
                <a:cubicBezTo>
                  <a:pt x="528320" y="374791"/>
                  <a:pt x="534940" y="377575"/>
                  <a:pt x="541867" y="379307"/>
                </a:cubicBezTo>
                <a:cubicBezTo>
                  <a:pt x="550898" y="381565"/>
                  <a:pt x="560044" y="383405"/>
                  <a:pt x="568960" y="386080"/>
                </a:cubicBezTo>
                <a:cubicBezTo>
                  <a:pt x="582637" y="390183"/>
                  <a:pt x="596053" y="395111"/>
                  <a:pt x="609600" y="399627"/>
                </a:cubicBezTo>
                <a:cubicBezTo>
                  <a:pt x="627009" y="405430"/>
                  <a:pt x="638304" y="409771"/>
                  <a:pt x="657013" y="413173"/>
                </a:cubicBezTo>
                <a:cubicBezTo>
                  <a:pt x="672721" y="416029"/>
                  <a:pt x="688602" y="417837"/>
                  <a:pt x="704427" y="419947"/>
                </a:cubicBezTo>
                <a:cubicBezTo>
                  <a:pt x="767842" y="428403"/>
                  <a:pt x="761743" y="427005"/>
                  <a:pt x="833120" y="433493"/>
                </a:cubicBezTo>
                <a:cubicBezTo>
                  <a:pt x="923103" y="451490"/>
                  <a:pt x="877942" y="444749"/>
                  <a:pt x="968587" y="453813"/>
                </a:cubicBezTo>
                <a:cubicBezTo>
                  <a:pt x="1090420" y="488623"/>
                  <a:pt x="914650" y="441439"/>
                  <a:pt x="1151467" y="480907"/>
                </a:cubicBezTo>
                <a:cubicBezTo>
                  <a:pt x="1216278" y="491708"/>
                  <a:pt x="1188845" y="488365"/>
                  <a:pt x="1280160" y="494453"/>
                </a:cubicBezTo>
                <a:cubicBezTo>
                  <a:pt x="1460826" y="506498"/>
                  <a:pt x="1460033" y="502634"/>
                  <a:pt x="1706880" y="508000"/>
                </a:cubicBezTo>
                <a:lnTo>
                  <a:pt x="2086187" y="501227"/>
                </a:lnTo>
                <a:cubicBezTo>
                  <a:pt x="2246629" y="496365"/>
                  <a:pt x="2097672" y="498792"/>
                  <a:pt x="2181013" y="487680"/>
                </a:cubicBezTo>
                <a:cubicBezTo>
                  <a:pt x="2313175" y="470059"/>
                  <a:pt x="2201923" y="490716"/>
                  <a:pt x="2309707" y="474133"/>
                </a:cubicBezTo>
                <a:cubicBezTo>
                  <a:pt x="2321085" y="472382"/>
                  <a:pt x="2332404" y="470152"/>
                  <a:pt x="2343573" y="467360"/>
                </a:cubicBezTo>
                <a:cubicBezTo>
                  <a:pt x="2371891" y="460281"/>
                  <a:pt x="2358053" y="458880"/>
                  <a:pt x="2390987" y="453813"/>
                </a:cubicBezTo>
                <a:cubicBezTo>
                  <a:pt x="2411194" y="450704"/>
                  <a:pt x="2431627" y="449298"/>
                  <a:pt x="2451947" y="447040"/>
                </a:cubicBezTo>
                <a:cubicBezTo>
                  <a:pt x="2523792" y="429078"/>
                  <a:pt x="2487659" y="435802"/>
                  <a:pt x="2560320" y="426720"/>
                </a:cubicBezTo>
                <a:cubicBezTo>
                  <a:pt x="2569351" y="424462"/>
                  <a:pt x="2578462" y="422504"/>
                  <a:pt x="2587413" y="419947"/>
                </a:cubicBezTo>
                <a:cubicBezTo>
                  <a:pt x="2594278" y="417985"/>
                  <a:pt x="2600763" y="414722"/>
                  <a:pt x="2607733" y="413173"/>
                </a:cubicBezTo>
                <a:cubicBezTo>
                  <a:pt x="2621139" y="410194"/>
                  <a:pt x="2634906" y="409093"/>
                  <a:pt x="2648373" y="406400"/>
                </a:cubicBezTo>
                <a:cubicBezTo>
                  <a:pt x="2657501" y="404574"/>
                  <a:pt x="2666379" y="401647"/>
                  <a:pt x="2675467" y="399627"/>
                </a:cubicBezTo>
                <a:cubicBezTo>
                  <a:pt x="2686705" y="397130"/>
                  <a:pt x="2698006" y="394912"/>
                  <a:pt x="2709333" y="392853"/>
                </a:cubicBezTo>
                <a:cubicBezTo>
                  <a:pt x="2722845" y="390396"/>
                  <a:pt x="2736566" y="389059"/>
                  <a:pt x="2749973" y="386080"/>
                </a:cubicBezTo>
                <a:cubicBezTo>
                  <a:pt x="2756943" y="384531"/>
                  <a:pt x="2763428" y="381268"/>
                  <a:pt x="2770293" y="379307"/>
                </a:cubicBezTo>
                <a:cubicBezTo>
                  <a:pt x="2779244" y="376750"/>
                  <a:pt x="2788436" y="375090"/>
                  <a:pt x="2797387" y="372533"/>
                </a:cubicBezTo>
                <a:cubicBezTo>
                  <a:pt x="2804252" y="370572"/>
                  <a:pt x="2810842" y="367721"/>
                  <a:pt x="2817707" y="365760"/>
                </a:cubicBezTo>
                <a:cubicBezTo>
                  <a:pt x="2826658" y="363203"/>
                  <a:pt x="2835969" y="361931"/>
                  <a:pt x="2844800" y="358987"/>
                </a:cubicBezTo>
                <a:cubicBezTo>
                  <a:pt x="2856335" y="355142"/>
                  <a:pt x="2867132" y="349285"/>
                  <a:pt x="2878667" y="345440"/>
                </a:cubicBezTo>
                <a:cubicBezTo>
                  <a:pt x="2887498" y="342496"/>
                  <a:pt x="2896809" y="341224"/>
                  <a:pt x="2905760" y="338667"/>
                </a:cubicBezTo>
                <a:cubicBezTo>
                  <a:pt x="2912625" y="336705"/>
                  <a:pt x="2919153" y="333625"/>
                  <a:pt x="2926080" y="331893"/>
                </a:cubicBezTo>
                <a:cubicBezTo>
                  <a:pt x="2937249" y="329101"/>
                  <a:pt x="2948709" y="327617"/>
                  <a:pt x="2959947" y="325120"/>
                </a:cubicBezTo>
                <a:cubicBezTo>
                  <a:pt x="2969034" y="323101"/>
                  <a:pt x="2978009" y="320605"/>
                  <a:pt x="2987040" y="318347"/>
                </a:cubicBezTo>
                <a:cubicBezTo>
                  <a:pt x="2996071" y="313831"/>
                  <a:pt x="3004758" y="308550"/>
                  <a:pt x="3014133" y="304800"/>
                </a:cubicBezTo>
                <a:cubicBezTo>
                  <a:pt x="3014150" y="304793"/>
                  <a:pt x="3064924" y="287870"/>
                  <a:pt x="3075093" y="284480"/>
                </a:cubicBezTo>
                <a:cubicBezTo>
                  <a:pt x="3081866" y="282222"/>
                  <a:pt x="3088784" y="280359"/>
                  <a:pt x="3095413" y="277707"/>
                </a:cubicBezTo>
                <a:cubicBezTo>
                  <a:pt x="3117991" y="268676"/>
                  <a:pt x="3140077" y="258302"/>
                  <a:pt x="3163147" y="250613"/>
                </a:cubicBezTo>
                <a:cubicBezTo>
                  <a:pt x="3169920" y="248355"/>
                  <a:pt x="3176510" y="245445"/>
                  <a:pt x="3183467" y="243840"/>
                </a:cubicBezTo>
                <a:cubicBezTo>
                  <a:pt x="3205902" y="238663"/>
                  <a:pt x="3251200" y="230293"/>
                  <a:pt x="3251200" y="230293"/>
                </a:cubicBezTo>
                <a:cubicBezTo>
                  <a:pt x="3290248" y="204262"/>
                  <a:pt x="3252582" y="226798"/>
                  <a:pt x="3291840" y="209973"/>
                </a:cubicBezTo>
                <a:cubicBezTo>
                  <a:pt x="3327951" y="194497"/>
                  <a:pt x="3307493" y="198727"/>
                  <a:pt x="3339253" y="189653"/>
                </a:cubicBezTo>
                <a:cubicBezTo>
                  <a:pt x="3348204" y="187096"/>
                  <a:pt x="3357430" y="185555"/>
                  <a:pt x="3366347" y="182880"/>
                </a:cubicBezTo>
                <a:cubicBezTo>
                  <a:pt x="3380024" y="178777"/>
                  <a:pt x="3393440" y="173849"/>
                  <a:pt x="3406987" y="169333"/>
                </a:cubicBezTo>
                <a:lnTo>
                  <a:pt x="3427307" y="162560"/>
                </a:lnTo>
                <a:cubicBezTo>
                  <a:pt x="3434080" y="158044"/>
                  <a:pt x="3440188" y="152319"/>
                  <a:pt x="3447627" y="149013"/>
                </a:cubicBezTo>
                <a:cubicBezTo>
                  <a:pt x="3460676" y="143214"/>
                  <a:pt x="3474720" y="139983"/>
                  <a:pt x="3488267" y="135467"/>
                </a:cubicBezTo>
                <a:lnTo>
                  <a:pt x="3528907" y="121920"/>
                </a:lnTo>
                <a:cubicBezTo>
                  <a:pt x="3535680" y="119662"/>
                  <a:pt x="3542841" y="118340"/>
                  <a:pt x="3549227" y="115147"/>
                </a:cubicBezTo>
                <a:cubicBezTo>
                  <a:pt x="3558258" y="110631"/>
                  <a:pt x="3566945" y="105350"/>
                  <a:pt x="3576320" y="101600"/>
                </a:cubicBezTo>
                <a:cubicBezTo>
                  <a:pt x="3589578" y="96297"/>
                  <a:pt x="3605079" y="95974"/>
                  <a:pt x="3616960" y="88053"/>
                </a:cubicBezTo>
                <a:cubicBezTo>
                  <a:pt x="3649161" y="66587"/>
                  <a:pt x="3629559" y="77080"/>
                  <a:pt x="3677920" y="60960"/>
                </a:cubicBezTo>
                <a:lnTo>
                  <a:pt x="3698240" y="54187"/>
                </a:lnTo>
                <a:lnTo>
                  <a:pt x="3738880" y="27093"/>
                </a:lnTo>
                <a:cubicBezTo>
                  <a:pt x="3745653" y="22578"/>
                  <a:pt x="3751477" y="16121"/>
                  <a:pt x="3759200" y="13547"/>
                </a:cubicBezTo>
                <a:cubicBezTo>
                  <a:pt x="3765973" y="11289"/>
                  <a:pt x="3773579" y="10734"/>
                  <a:pt x="3779520" y="6773"/>
                </a:cubicBezTo>
                <a:cubicBezTo>
                  <a:pt x="3781398" y="5521"/>
                  <a:pt x="3779520" y="2258"/>
                  <a:pt x="3779520" y="0"/>
                </a:cubicBezTo>
              </a:path>
            </a:pathLst>
          </a:custGeom>
          <a:noFill/>
          <a:ln w="28575">
            <a:solidFill>
              <a:srgbClr val="FFFF00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5095306-5B36-4FBE-8CDA-154AE26DF25B}"/>
              </a:ext>
            </a:extLst>
          </p:cNvPr>
          <p:cNvSpPr txBox="1"/>
          <p:nvPr/>
        </p:nvSpPr>
        <p:spPr>
          <a:xfrm>
            <a:off x="3427220" y="6132658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or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CAECC7-F730-45CD-9E59-954F0BC6EC9E}"/>
              </a:ext>
            </a:extLst>
          </p:cNvPr>
          <p:cNvSpPr txBox="1"/>
          <p:nvPr/>
        </p:nvSpPr>
        <p:spPr>
          <a:xfrm>
            <a:off x="4145031" y="699573"/>
            <a:ext cx="4196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un-used X-rays of close-by EBS dipoles</a:t>
            </a:r>
          </a:p>
          <a:p>
            <a:r>
              <a:rPr lang="en-US" b="1" dirty="0"/>
              <a:t>can be used with the same purpose </a:t>
            </a:r>
            <a:endParaRPr lang="en-GB" b="1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8A0C330-0580-4D8A-B31C-CAE2C921D9A5}"/>
              </a:ext>
            </a:extLst>
          </p:cNvPr>
          <p:cNvCxnSpPr/>
          <p:nvPr/>
        </p:nvCxnSpPr>
        <p:spPr>
          <a:xfrm>
            <a:off x="2278966" y="1445492"/>
            <a:ext cx="0" cy="4508873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57CC5D-7AA7-4310-8854-508D6734001B}"/>
              </a:ext>
            </a:extLst>
          </p:cNvPr>
          <p:cNvCxnSpPr/>
          <p:nvPr/>
        </p:nvCxnSpPr>
        <p:spPr>
          <a:xfrm>
            <a:off x="5229728" y="1571443"/>
            <a:ext cx="0" cy="4508873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301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replacing the  V1 with the  V2  X-BPM for BMs 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4A893-05BD-48FA-9454-172AED20C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42" t="22360" r="29685" b="10638"/>
          <a:stretch/>
        </p:blipFill>
        <p:spPr>
          <a:xfrm>
            <a:off x="620151" y="603529"/>
            <a:ext cx="3572566" cy="61556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150B66-08C1-4568-9761-02EC9642C121}"/>
              </a:ext>
            </a:extLst>
          </p:cNvPr>
          <p:cNvSpPr txBox="1"/>
          <p:nvPr/>
        </p:nvSpPr>
        <p:spPr>
          <a:xfrm>
            <a:off x="0" y="2654625"/>
            <a:ext cx="128368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VERSION_</a:t>
            </a:r>
            <a:r>
              <a:rPr lang="en-US" sz="2000" b="1" dirty="0"/>
              <a:t>1</a:t>
            </a:r>
            <a:endParaRPr lang="en-GB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EE6E5C-460D-42FA-912B-7FFF8FD91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58" y="1737357"/>
            <a:ext cx="4450865" cy="49399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E009EE-FEFE-4A67-B2A7-08CC12126D3B}"/>
              </a:ext>
            </a:extLst>
          </p:cNvPr>
          <p:cNvSpPr txBox="1"/>
          <p:nvPr/>
        </p:nvSpPr>
        <p:spPr>
          <a:xfrm>
            <a:off x="7358012" y="689316"/>
            <a:ext cx="1596334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installed this </a:t>
            </a:r>
          </a:p>
          <a:p>
            <a:r>
              <a:rPr lang="en-US" sz="2000" b="1" dirty="0"/>
              <a:t>January on </a:t>
            </a:r>
          </a:p>
          <a:p>
            <a:r>
              <a:rPr lang="en-US" sz="2000" b="1" dirty="0"/>
              <a:t>both BM-8 </a:t>
            </a:r>
          </a:p>
          <a:p>
            <a:r>
              <a:rPr lang="en-US" sz="2000" b="1" dirty="0"/>
              <a:t>and BM-16</a:t>
            </a:r>
            <a:endParaRPr lang="en-GB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D7960-7BAC-489B-B6A0-CBB9A36C66CA}"/>
              </a:ext>
            </a:extLst>
          </p:cNvPr>
          <p:cNvSpPr txBox="1"/>
          <p:nvPr/>
        </p:nvSpPr>
        <p:spPr>
          <a:xfrm>
            <a:off x="4608509" y="2012755"/>
            <a:ext cx="130933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VERSION_</a:t>
            </a:r>
            <a:r>
              <a:rPr lang="en-US" sz="2400" b="1" dirty="0"/>
              <a:t>2</a:t>
            </a:r>
            <a:endParaRPr lang="en-GB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50D5D0-6DC7-40A1-830F-9E61EE09F6CC}"/>
              </a:ext>
            </a:extLst>
          </p:cNvPr>
          <p:cNvSpPr txBox="1"/>
          <p:nvPr/>
        </p:nvSpPr>
        <p:spPr>
          <a:xfrm>
            <a:off x="4553450" y="689316"/>
            <a:ext cx="194521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simpler, cheaper</a:t>
            </a:r>
          </a:p>
          <a:p>
            <a:r>
              <a:rPr lang="en-US" sz="2000" b="1" dirty="0"/>
              <a:t>more efficient !</a:t>
            </a:r>
            <a:endParaRPr lang="en-GB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0911F8-3CE7-4624-B5F5-FB1B460FFA58}"/>
              </a:ext>
            </a:extLst>
          </p:cNvPr>
          <p:cNvSpPr txBox="1"/>
          <p:nvPr/>
        </p:nvSpPr>
        <p:spPr>
          <a:xfrm>
            <a:off x="3713178" y="6453887"/>
            <a:ext cx="2641557" cy="40011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see results next slides !</a:t>
            </a:r>
          </a:p>
        </p:txBody>
      </p:sp>
    </p:spTree>
    <p:extLst>
      <p:ext uri="{BB962C8B-B14F-4D97-AF65-F5344CB8AC3E}">
        <p14:creationId xmlns:p14="http://schemas.microsoft.com/office/powerpoint/2010/main" val="245768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97" y="2712792"/>
            <a:ext cx="2360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ASD-day,  Grenoble  </a:t>
            </a:r>
          </a:p>
          <a:p>
            <a:r>
              <a:rPr lang="en-US" sz="2000" b="1" dirty="0"/>
              <a:t>January 24,  2023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21829" y="2037323"/>
            <a:ext cx="4339650" cy="427809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on behalf of the</a:t>
            </a:r>
          </a:p>
          <a:p>
            <a:r>
              <a:rPr lang="en-US" sz="2800" b="1" u="sng" dirty="0">
                <a:solidFill>
                  <a:srgbClr val="0000FF"/>
                </a:solidFill>
              </a:rPr>
              <a:t>Diagnostics Group </a:t>
            </a:r>
            <a:r>
              <a:rPr lang="en-US" sz="2800" b="1" dirty="0">
                <a:solidFill>
                  <a:srgbClr val="0000FF"/>
                </a:solidFill>
              </a:rPr>
              <a:t>:</a:t>
            </a:r>
          </a:p>
          <a:p>
            <a:endParaRPr lang="en-US" sz="1400" b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Nicolas Benoist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Elena Buratin		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Guillaume Denat	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Friederike Ewald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Benoit Roche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Kees Scheidt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Fouhed Taoutaou				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F9A8EF-2730-49FE-A933-B5499D8A5DAA}"/>
              </a:ext>
            </a:extLst>
          </p:cNvPr>
          <p:cNvSpPr txBox="1"/>
          <p:nvPr/>
        </p:nvSpPr>
        <p:spPr>
          <a:xfrm>
            <a:off x="41697" y="3329063"/>
            <a:ext cx="1526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Kees Scheidt</a:t>
            </a:r>
            <a:endParaRPr lang="en-GB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F4390-A394-485C-99FB-4AA1AD3A32C0}"/>
              </a:ext>
            </a:extLst>
          </p:cNvPr>
          <p:cNvSpPr txBox="1"/>
          <p:nvPr/>
        </p:nvSpPr>
        <p:spPr>
          <a:xfrm>
            <a:off x="1716482" y="754577"/>
            <a:ext cx="5910592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/>
              <a:t> beam stability issues   </a:t>
            </a:r>
            <a:r>
              <a:rPr lang="en-US" sz="2800" b="1" dirty="0"/>
              <a:t>and</a:t>
            </a:r>
            <a:r>
              <a:rPr lang="en-US" sz="3600" b="1" dirty="0"/>
              <a:t> </a:t>
            </a:r>
          </a:p>
          <a:p>
            <a:r>
              <a:rPr lang="en-US" sz="3600" b="1" dirty="0"/>
              <a:t> diagnostics developments :    </a:t>
            </a:r>
            <a:endParaRPr lang="en-GB" sz="36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the Diagnostics Group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62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about Insertion Device X-BPMs ? 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21414-656D-4E50-81F9-E32625E70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29610" r="20551" b="2529"/>
          <a:stretch/>
        </p:blipFill>
        <p:spPr>
          <a:xfrm>
            <a:off x="151465" y="805862"/>
            <a:ext cx="8627179" cy="5689775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F8065C6-EF87-4337-BE86-EEE715678B8B}"/>
              </a:ext>
            </a:extLst>
          </p:cNvPr>
          <p:cNvSpPr/>
          <p:nvPr/>
        </p:nvSpPr>
        <p:spPr>
          <a:xfrm>
            <a:off x="1427871" y="1913206"/>
            <a:ext cx="1568547" cy="942535"/>
          </a:xfrm>
          <a:prstGeom prst="wedgeEllipseCallout">
            <a:avLst>
              <a:gd name="adj1" fmla="val 65391"/>
              <a:gd name="adj2" fmla="val 10899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F66A3-C9FF-414E-959A-73C3473372BE}"/>
              </a:ext>
            </a:extLst>
          </p:cNvPr>
          <p:cNvSpPr txBox="1"/>
          <p:nvPr/>
        </p:nvSpPr>
        <p:spPr>
          <a:xfrm>
            <a:off x="1581906" y="2040250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 wanna be</a:t>
            </a:r>
          </a:p>
          <a:p>
            <a:r>
              <a:rPr lang="en-US" b="1" dirty="0"/>
              <a:t>an X-BPM !!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F5E913-9265-43E2-99D8-371F9602C8B1}"/>
              </a:ext>
            </a:extLst>
          </p:cNvPr>
          <p:cNvSpPr txBox="1"/>
          <p:nvPr/>
        </p:nvSpPr>
        <p:spPr>
          <a:xfrm>
            <a:off x="4913662" y="5326224"/>
            <a:ext cx="3793218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the Front-Ends of many (11) IDs </a:t>
            </a:r>
          </a:p>
          <a:p>
            <a:pPr algn="ctr"/>
            <a:r>
              <a:rPr lang="en-US" sz="2000" b="1" dirty="0"/>
              <a:t>also have an identical chamber</a:t>
            </a:r>
          </a:p>
          <a:p>
            <a:pPr algn="ctr"/>
            <a:r>
              <a:rPr lang="en-US" sz="2000" b="1" dirty="0"/>
              <a:t>available at the very end of the FE</a:t>
            </a:r>
          </a:p>
        </p:txBody>
      </p:sp>
    </p:spTree>
    <p:extLst>
      <p:ext uri="{BB962C8B-B14F-4D97-AF65-F5344CB8AC3E}">
        <p14:creationId xmlns:p14="http://schemas.microsoft.com/office/powerpoint/2010/main" val="2449111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X-BPM for IDs would be interceptive &amp; retractable  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EB6B45-326D-47CB-91E6-E1B2400F51D8}"/>
              </a:ext>
            </a:extLst>
          </p:cNvPr>
          <p:cNvSpPr/>
          <p:nvPr/>
        </p:nvSpPr>
        <p:spPr>
          <a:xfrm>
            <a:off x="1499024" y="3401419"/>
            <a:ext cx="1679866" cy="291827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D5C67E-6CC2-4151-A4E8-00E256ED5CEF}"/>
              </a:ext>
            </a:extLst>
          </p:cNvPr>
          <p:cNvSpPr/>
          <p:nvPr/>
        </p:nvSpPr>
        <p:spPr>
          <a:xfrm>
            <a:off x="3178890" y="4284467"/>
            <a:ext cx="576091" cy="156335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1A6259-EBF6-4F04-A693-8263C071B341}"/>
              </a:ext>
            </a:extLst>
          </p:cNvPr>
          <p:cNvSpPr/>
          <p:nvPr/>
        </p:nvSpPr>
        <p:spPr>
          <a:xfrm>
            <a:off x="2694173" y="4944033"/>
            <a:ext cx="59400" cy="25897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D9B578-060C-4E97-8B5C-341BD7A9C0FB}"/>
              </a:ext>
            </a:extLst>
          </p:cNvPr>
          <p:cNvCxnSpPr/>
          <p:nvPr/>
        </p:nvCxnSpPr>
        <p:spPr>
          <a:xfrm>
            <a:off x="1913608" y="4909726"/>
            <a:ext cx="251980" cy="31267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45EACB9-69B3-43B0-B55C-3E35CA8818D2}"/>
              </a:ext>
            </a:extLst>
          </p:cNvPr>
          <p:cNvSpPr/>
          <p:nvPr/>
        </p:nvSpPr>
        <p:spPr>
          <a:xfrm>
            <a:off x="1306718" y="3194632"/>
            <a:ext cx="2082346" cy="2067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15698C-BB36-4192-BA52-0C7C4389ECE4}"/>
              </a:ext>
            </a:extLst>
          </p:cNvPr>
          <p:cNvSpPr/>
          <p:nvPr/>
        </p:nvSpPr>
        <p:spPr>
          <a:xfrm>
            <a:off x="1311372" y="3414455"/>
            <a:ext cx="184785" cy="2084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060E3A-9417-4EC7-8506-168CFF866197}"/>
              </a:ext>
            </a:extLst>
          </p:cNvPr>
          <p:cNvSpPr/>
          <p:nvPr/>
        </p:nvSpPr>
        <p:spPr>
          <a:xfrm>
            <a:off x="3194038" y="3418019"/>
            <a:ext cx="184785" cy="2084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5C1986-008E-4203-A561-4FDF2C60B59E}"/>
              </a:ext>
            </a:extLst>
          </p:cNvPr>
          <p:cNvSpPr/>
          <p:nvPr/>
        </p:nvSpPr>
        <p:spPr>
          <a:xfrm>
            <a:off x="1801515" y="3080767"/>
            <a:ext cx="526844" cy="1138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A91A84-53BB-4FA6-A8DE-11CA6E988C2A}"/>
              </a:ext>
            </a:extLst>
          </p:cNvPr>
          <p:cNvSpPr/>
          <p:nvPr/>
        </p:nvSpPr>
        <p:spPr>
          <a:xfrm>
            <a:off x="1942238" y="3080767"/>
            <a:ext cx="251980" cy="59657"/>
          </a:xfrm>
          <a:prstGeom prst="rect">
            <a:avLst/>
          </a:prstGeom>
          <a:solidFill>
            <a:srgbClr val="FFFF00"/>
          </a:solidFill>
          <a:ln w="2857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1B9299-2598-45FF-BCD9-E2649A9880BC}"/>
              </a:ext>
            </a:extLst>
          </p:cNvPr>
          <p:cNvSpPr/>
          <p:nvPr/>
        </p:nvSpPr>
        <p:spPr>
          <a:xfrm>
            <a:off x="1810222" y="3006196"/>
            <a:ext cx="91143" cy="74571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5F170B-13A1-4BBE-ADC9-CDECBC59E5D7}"/>
              </a:ext>
            </a:extLst>
          </p:cNvPr>
          <p:cNvSpPr/>
          <p:nvPr/>
        </p:nvSpPr>
        <p:spPr>
          <a:xfrm>
            <a:off x="1837898" y="3075798"/>
            <a:ext cx="33597" cy="208448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986779-5BF9-4ED3-97BC-040DE6726376}"/>
              </a:ext>
            </a:extLst>
          </p:cNvPr>
          <p:cNvGrpSpPr/>
          <p:nvPr/>
        </p:nvGrpSpPr>
        <p:grpSpPr>
          <a:xfrm>
            <a:off x="2215664" y="2995598"/>
            <a:ext cx="91143" cy="278049"/>
            <a:chOff x="3505209" y="171721"/>
            <a:chExt cx="195321" cy="48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9A1EC4-9B39-4E61-962C-9966BF1A9A3F}"/>
                </a:ext>
              </a:extLst>
            </p:cNvPr>
            <p:cNvSpPr/>
            <p:nvPr/>
          </p:nvSpPr>
          <p:spPr>
            <a:xfrm>
              <a:off x="3505209" y="171721"/>
              <a:ext cx="195321" cy="1287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4784DA-393E-47A6-8E64-B54031752574}"/>
                </a:ext>
              </a:extLst>
            </p:cNvPr>
            <p:cNvSpPr/>
            <p:nvPr/>
          </p:nvSpPr>
          <p:spPr>
            <a:xfrm>
              <a:off x="3570739" y="291926"/>
              <a:ext cx="72000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6A0E94B-77DE-4C6D-BFBE-5CA71D1F9084}"/>
              </a:ext>
            </a:extLst>
          </p:cNvPr>
          <p:cNvSpPr/>
          <p:nvPr/>
        </p:nvSpPr>
        <p:spPr>
          <a:xfrm>
            <a:off x="2365770" y="3075798"/>
            <a:ext cx="716800" cy="117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438398-153E-4FB1-90FD-F4535064F337}"/>
              </a:ext>
            </a:extLst>
          </p:cNvPr>
          <p:cNvSpPr/>
          <p:nvPr/>
        </p:nvSpPr>
        <p:spPr>
          <a:xfrm>
            <a:off x="2365770" y="2567486"/>
            <a:ext cx="716800" cy="117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0624B6-5030-4BE1-ACB4-C111E8360E37}"/>
              </a:ext>
            </a:extLst>
          </p:cNvPr>
          <p:cNvSpPr/>
          <p:nvPr/>
        </p:nvSpPr>
        <p:spPr>
          <a:xfrm>
            <a:off x="2470589" y="3196997"/>
            <a:ext cx="494792" cy="2044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94D2E1-E7D0-4249-AD3D-24293A15054A}"/>
              </a:ext>
            </a:extLst>
          </p:cNvPr>
          <p:cNvSpPr/>
          <p:nvPr/>
        </p:nvSpPr>
        <p:spPr>
          <a:xfrm>
            <a:off x="1912192" y="3194581"/>
            <a:ext cx="305067" cy="2084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8F72E2-5ABB-46B2-B924-382A722824E8}"/>
              </a:ext>
            </a:extLst>
          </p:cNvPr>
          <p:cNvSpPr/>
          <p:nvPr/>
        </p:nvSpPr>
        <p:spPr>
          <a:xfrm>
            <a:off x="2628096" y="2691054"/>
            <a:ext cx="178282" cy="226568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61751C2-E7BC-4AE6-8B4A-02756A19898A}"/>
              </a:ext>
            </a:extLst>
          </p:cNvPr>
          <p:cNvSpPr/>
          <p:nvPr/>
        </p:nvSpPr>
        <p:spPr>
          <a:xfrm>
            <a:off x="2853987" y="2692996"/>
            <a:ext cx="82972" cy="381192"/>
          </a:xfrm>
          <a:custGeom>
            <a:avLst/>
            <a:gdLst>
              <a:gd name="connsiteX0" fmla="*/ 45901 w 342313"/>
              <a:gd name="connsiteY0" fmla="*/ 0 h 1797064"/>
              <a:gd name="connsiteX1" fmla="*/ 116735 w 342313"/>
              <a:gd name="connsiteY1" fmla="*/ 6440 h 1797064"/>
              <a:gd name="connsiteX2" fmla="*/ 194008 w 342313"/>
              <a:gd name="connsiteY2" fmla="*/ 45076 h 1797064"/>
              <a:gd name="connsiteX3" fmla="*/ 232645 w 342313"/>
              <a:gd name="connsiteY3" fmla="*/ 83713 h 1797064"/>
              <a:gd name="connsiteX4" fmla="*/ 226205 w 342313"/>
              <a:gd name="connsiteY4" fmla="*/ 103031 h 1797064"/>
              <a:gd name="connsiteX5" fmla="*/ 148932 w 342313"/>
              <a:gd name="connsiteY5" fmla="*/ 128789 h 1797064"/>
              <a:gd name="connsiteX6" fmla="*/ 45901 w 342313"/>
              <a:gd name="connsiteY6" fmla="*/ 148107 h 1797064"/>
              <a:gd name="connsiteX7" fmla="*/ 825 w 342313"/>
              <a:gd name="connsiteY7" fmla="*/ 173865 h 1797064"/>
              <a:gd name="connsiteX8" fmla="*/ 7264 w 342313"/>
              <a:gd name="connsiteY8" fmla="*/ 212501 h 1797064"/>
              <a:gd name="connsiteX9" fmla="*/ 13704 w 342313"/>
              <a:gd name="connsiteY9" fmla="*/ 231820 h 1797064"/>
              <a:gd name="connsiteX10" fmla="*/ 33022 w 342313"/>
              <a:gd name="connsiteY10" fmla="*/ 238259 h 1797064"/>
              <a:gd name="connsiteX11" fmla="*/ 129614 w 342313"/>
              <a:gd name="connsiteY11" fmla="*/ 264017 h 1797064"/>
              <a:gd name="connsiteX12" fmla="*/ 155371 w 342313"/>
              <a:gd name="connsiteY12" fmla="*/ 276896 h 1797064"/>
              <a:gd name="connsiteX13" fmla="*/ 206887 w 342313"/>
              <a:gd name="connsiteY13" fmla="*/ 289775 h 1797064"/>
              <a:gd name="connsiteX14" fmla="*/ 258402 w 342313"/>
              <a:gd name="connsiteY14" fmla="*/ 321972 h 1797064"/>
              <a:gd name="connsiteX15" fmla="*/ 277721 w 342313"/>
              <a:gd name="connsiteY15" fmla="*/ 328411 h 1797064"/>
              <a:gd name="connsiteX16" fmla="*/ 284160 w 342313"/>
              <a:gd name="connsiteY16" fmla="*/ 347730 h 1797064"/>
              <a:gd name="connsiteX17" fmla="*/ 245523 w 342313"/>
              <a:gd name="connsiteY17" fmla="*/ 373487 h 1797064"/>
              <a:gd name="connsiteX18" fmla="*/ 200447 w 342313"/>
              <a:gd name="connsiteY18" fmla="*/ 392806 h 1797064"/>
              <a:gd name="connsiteX19" fmla="*/ 181129 w 342313"/>
              <a:gd name="connsiteY19" fmla="*/ 405685 h 1797064"/>
              <a:gd name="connsiteX20" fmla="*/ 161811 w 342313"/>
              <a:gd name="connsiteY20" fmla="*/ 412124 h 1797064"/>
              <a:gd name="connsiteX21" fmla="*/ 136053 w 342313"/>
              <a:gd name="connsiteY21" fmla="*/ 431442 h 1797064"/>
              <a:gd name="connsiteX22" fmla="*/ 110295 w 342313"/>
              <a:gd name="connsiteY22" fmla="*/ 444321 h 1797064"/>
              <a:gd name="connsiteX23" fmla="*/ 90977 w 342313"/>
              <a:gd name="connsiteY23" fmla="*/ 457200 h 1797064"/>
              <a:gd name="connsiteX24" fmla="*/ 84538 w 342313"/>
              <a:gd name="connsiteY24" fmla="*/ 476518 h 1797064"/>
              <a:gd name="connsiteX25" fmla="*/ 110295 w 342313"/>
              <a:gd name="connsiteY25" fmla="*/ 508716 h 1797064"/>
              <a:gd name="connsiteX26" fmla="*/ 129614 w 342313"/>
              <a:gd name="connsiteY26" fmla="*/ 515155 h 1797064"/>
              <a:gd name="connsiteX27" fmla="*/ 155371 w 342313"/>
              <a:gd name="connsiteY27" fmla="*/ 521594 h 1797064"/>
              <a:gd name="connsiteX28" fmla="*/ 187569 w 342313"/>
              <a:gd name="connsiteY28" fmla="*/ 528034 h 1797064"/>
              <a:gd name="connsiteX29" fmla="*/ 226205 w 342313"/>
              <a:gd name="connsiteY29" fmla="*/ 540913 h 1797064"/>
              <a:gd name="connsiteX30" fmla="*/ 264842 w 342313"/>
              <a:gd name="connsiteY30" fmla="*/ 573110 h 1797064"/>
              <a:gd name="connsiteX31" fmla="*/ 277721 w 342313"/>
              <a:gd name="connsiteY31" fmla="*/ 592428 h 1797064"/>
              <a:gd name="connsiteX32" fmla="*/ 251963 w 342313"/>
              <a:gd name="connsiteY32" fmla="*/ 611747 h 1797064"/>
              <a:gd name="connsiteX33" fmla="*/ 206887 w 342313"/>
              <a:gd name="connsiteY33" fmla="*/ 631065 h 1797064"/>
              <a:gd name="connsiteX34" fmla="*/ 181129 w 342313"/>
              <a:gd name="connsiteY34" fmla="*/ 637504 h 1797064"/>
              <a:gd name="connsiteX35" fmla="*/ 129614 w 342313"/>
              <a:gd name="connsiteY35" fmla="*/ 676141 h 1797064"/>
              <a:gd name="connsiteX36" fmla="*/ 103856 w 342313"/>
              <a:gd name="connsiteY36" fmla="*/ 689020 h 1797064"/>
              <a:gd name="connsiteX37" fmla="*/ 84538 w 342313"/>
              <a:gd name="connsiteY37" fmla="*/ 701899 h 1797064"/>
              <a:gd name="connsiteX38" fmla="*/ 123174 w 342313"/>
              <a:gd name="connsiteY38" fmla="*/ 727656 h 1797064"/>
              <a:gd name="connsiteX39" fmla="*/ 161811 w 342313"/>
              <a:gd name="connsiteY39" fmla="*/ 740535 h 1797064"/>
              <a:gd name="connsiteX40" fmla="*/ 206887 w 342313"/>
              <a:gd name="connsiteY40" fmla="*/ 753414 h 1797064"/>
              <a:gd name="connsiteX41" fmla="*/ 251963 w 342313"/>
              <a:gd name="connsiteY41" fmla="*/ 759854 h 1797064"/>
              <a:gd name="connsiteX42" fmla="*/ 290600 w 342313"/>
              <a:gd name="connsiteY42" fmla="*/ 785611 h 1797064"/>
              <a:gd name="connsiteX43" fmla="*/ 284160 w 342313"/>
              <a:gd name="connsiteY43" fmla="*/ 804930 h 1797064"/>
              <a:gd name="connsiteX44" fmla="*/ 258402 w 342313"/>
              <a:gd name="connsiteY44" fmla="*/ 811369 h 1797064"/>
              <a:gd name="connsiteX45" fmla="*/ 239084 w 342313"/>
              <a:gd name="connsiteY45" fmla="*/ 817809 h 1797064"/>
              <a:gd name="connsiteX46" fmla="*/ 219766 w 342313"/>
              <a:gd name="connsiteY46" fmla="*/ 830687 h 1797064"/>
              <a:gd name="connsiteX47" fmla="*/ 161811 w 342313"/>
              <a:gd name="connsiteY47" fmla="*/ 843566 h 1797064"/>
              <a:gd name="connsiteX48" fmla="*/ 142492 w 342313"/>
              <a:gd name="connsiteY48" fmla="*/ 850006 h 1797064"/>
              <a:gd name="connsiteX49" fmla="*/ 84538 w 342313"/>
              <a:gd name="connsiteY49" fmla="*/ 869324 h 1797064"/>
              <a:gd name="connsiteX50" fmla="*/ 58780 w 342313"/>
              <a:gd name="connsiteY50" fmla="*/ 888642 h 1797064"/>
              <a:gd name="connsiteX51" fmla="*/ 52340 w 342313"/>
              <a:gd name="connsiteY51" fmla="*/ 907961 h 1797064"/>
              <a:gd name="connsiteX52" fmla="*/ 90977 w 342313"/>
              <a:gd name="connsiteY52" fmla="*/ 940158 h 1797064"/>
              <a:gd name="connsiteX53" fmla="*/ 116735 w 342313"/>
              <a:gd name="connsiteY53" fmla="*/ 959476 h 1797064"/>
              <a:gd name="connsiteX54" fmla="*/ 155371 w 342313"/>
              <a:gd name="connsiteY54" fmla="*/ 972355 h 1797064"/>
              <a:gd name="connsiteX55" fmla="*/ 258402 w 342313"/>
              <a:gd name="connsiteY55" fmla="*/ 985234 h 1797064"/>
              <a:gd name="connsiteX56" fmla="*/ 277721 w 342313"/>
              <a:gd name="connsiteY56" fmla="*/ 998113 h 1797064"/>
              <a:gd name="connsiteX57" fmla="*/ 303478 w 342313"/>
              <a:gd name="connsiteY57" fmla="*/ 1004552 h 1797064"/>
              <a:gd name="connsiteX58" fmla="*/ 309918 w 342313"/>
              <a:gd name="connsiteY58" fmla="*/ 1043189 h 1797064"/>
              <a:gd name="connsiteX59" fmla="*/ 277721 w 342313"/>
              <a:gd name="connsiteY59" fmla="*/ 1081825 h 1797064"/>
              <a:gd name="connsiteX60" fmla="*/ 239084 w 342313"/>
              <a:gd name="connsiteY60" fmla="*/ 1088265 h 1797064"/>
              <a:gd name="connsiteX61" fmla="*/ 206887 w 342313"/>
              <a:gd name="connsiteY61" fmla="*/ 1094704 h 1797064"/>
              <a:gd name="connsiteX62" fmla="*/ 168250 w 342313"/>
              <a:gd name="connsiteY62" fmla="*/ 1107583 h 1797064"/>
              <a:gd name="connsiteX63" fmla="*/ 90977 w 342313"/>
              <a:gd name="connsiteY63" fmla="*/ 1120462 h 1797064"/>
              <a:gd name="connsiteX64" fmla="*/ 71659 w 342313"/>
              <a:gd name="connsiteY64" fmla="*/ 1139780 h 1797064"/>
              <a:gd name="connsiteX65" fmla="*/ 90977 w 342313"/>
              <a:gd name="connsiteY65" fmla="*/ 1184856 h 1797064"/>
              <a:gd name="connsiteX66" fmla="*/ 168250 w 342313"/>
              <a:gd name="connsiteY66" fmla="*/ 1223493 h 1797064"/>
              <a:gd name="connsiteX67" fmla="*/ 245523 w 342313"/>
              <a:gd name="connsiteY67" fmla="*/ 1242811 h 1797064"/>
              <a:gd name="connsiteX68" fmla="*/ 290600 w 342313"/>
              <a:gd name="connsiteY68" fmla="*/ 1249251 h 1797064"/>
              <a:gd name="connsiteX69" fmla="*/ 335676 w 342313"/>
              <a:gd name="connsiteY69" fmla="*/ 1281448 h 1797064"/>
              <a:gd name="connsiteX70" fmla="*/ 290600 w 342313"/>
              <a:gd name="connsiteY70" fmla="*/ 1326524 h 1797064"/>
              <a:gd name="connsiteX71" fmla="*/ 232645 w 342313"/>
              <a:gd name="connsiteY71" fmla="*/ 1365161 h 1797064"/>
              <a:gd name="connsiteX72" fmla="*/ 213326 w 342313"/>
              <a:gd name="connsiteY72" fmla="*/ 1378040 h 1797064"/>
              <a:gd name="connsiteX73" fmla="*/ 194008 w 342313"/>
              <a:gd name="connsiteY73" fmla="*/ 1384479 h 1797064"/>
              <a:gd name="connsiteX74" fmla="*/ 90977 w 342313"/>
              <a:gd name="connsiteY74" fmla="*/ 1403797 h 1797064"/>
              <a:gd name="connsiteX75" fmla="*/ 78098 w 342313"/>
              <a:gd name="connsiteY75" fmla="*/ 1423116 h 1797064"/>
              <a:gd name="connsiteX76" fmla="*/ 90977 w 342313"/>
              <a:gd name="connsiteY76" fmla="*/ 1442434 h 1797064"/>
              <a:gd name="connsiteX77" fmla="*/ 97416 w 342313"/>
              <a:gd name="connsiteY77" fmla="*/ 1461752 h 1797064"/>
              <a:gd name="connsiteX78" fmla="*/ 136053 w 342313"/>
              <a:gd name="connsiteY78" fmla="*/ 1481071 h 1797064"/>
              <a:gd name="connsiteX79" fmla="*/ 155371 w 342313"/>
              <a:gd name="connsiteY79" fmla="*/ 1493949 h 1797064"/>
              <a:gd name="connsiteX80" fmla="*/ 187569 w 342313"/>
              <a:gd name="connsiteY80" fmla="*/ 1500389 h 1797064"/>
              <a:gd name="connsiteX81" fmla="*/ 213326 w 342313"/>
              <a:gd name="connsiteY81" fmla="*/ 1506828 h 1797064"/>
              <a:gd name="connsiteX82" fmla="*/ 271281 w 342313"/>
              <a:gd name="connsiteY82" fmla="*/ 1532586 h 1797064"/>
              <a:gd name="connsiteX83" fmla="*/ 290600 w 342313"/>
              <a:gd name="connsiteY83" fmla="*/ 1545465 h 1797064"/>
              <a:gd name="connsiteX84" fmla="*/ 329236 w 342313"/>
              <a:gd name="connsiteY84" fmla="*/ 1564783 h 1797064"/>
              <a:gd name="connsiteX85" fmla="*/ 342115 w 342313"/>
              <a:gd name="connsiteY85" fmla="*/ 1584101 h 1797064"/>
              <a:gd name="connsiteX86" fmla="*/ 335676 w 342313"/>
              <a:gd name="connsiteY86" fmla="*/ 1603420 h 1797064"/>
              <a:gd name="connsiteX87" fmla="*/ 297039 w 342313"/>
              <a:gd name="connsiteY87" fmla="*/ 1635617 h 1797064"/>
              <a:gd name="connsiteX88" fmla="*/ 258402 w 342313"/>
              <a:gd name="connsiteY88" fmla="*/ 1642056 h 1797064"/>
              <a:gd name="connsiteX89" fmla="*/ 219766 w 342313"/>
              <a:gd name="connsiteY89" fmla="*/ 1654935 h 1797064"/>
              <a:gd name="connsiteX90" fmla="*/ 168250 w 342313"/>
              <a:gd name="connsiteY90" fmla="*/ 1667814 h 1797064"/>
              <a:gd name="connsiteX91" fmla="*/ 148932 w 342313"/>
              <a:gd name="connsiteY91" fmla="*/ 1693572 h 1797064"/>
              <a:gd name="connsiteX92" fmla="*/ 129614 w 342313"/>
              <a:gd name="connsiteY92" fmla="*/ 1700011 h 1797064"/>
              <a:gd name="connsiteX93" fmla="*/ 103856 w 342313"/>
              <a:gd name="connsiteY93" fmla="*/ 1738648 h 1797064"/>
              <a:gd name="connsiteX94" fmla="*/ 123174 w 342313"/>
              <a:gd name="connsiteY94" fmla="*/ 1751527 h 1797064"/>
              <a:gd name="connsiteX95" fmla="*/ 155371 w 342313"/>
              <a:gd name="connsiteY95" fmla="*/ 1783724 h 1797064"/>
              <a:gd name="connsiteX96" fmla="*/ 194008 w 342313"/>
              <a:gd name="connsiteY96" fmla="*/ 1796603 h 1797064"/>
              <a:gd name="connsiteX97" fmla="*/ 277721 w 342313"/>
              <a:gd name="connsiteY97" fmla="*/ 1783724 h 17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42313" h="1797064">
                <a:moveTo>
                  <a:pt x="45901" y="0"/>
                </a:moveTo>
                <a:cubicBezTo>
                  <a:pt x="69512" y="2147"/>
                  <a:pt x="93265" y="3087"/>
                  <a:pt x="116735" y="6440"/>
                </a:cubicBezTo>
                <a:cubicBezTo>
                  <a:pt x="138117" y="9495"/>
                  <a:pt x="191660" y="43354"/>
                  <a:pt x="194008" y="45076"/>
                </a:cubicBezTo>
                <a:cubicBezTo>
                  <a:pt x="208696" y="55847"/>
                  <a:pt x="232645" y="83713"/>
                  <a:pt x="232645" y="83713"/>
                </a:cubicBezTo>
                <a:cubicBezTo>
                  <a:pt x="230498" y="90152"/>
                  <a:pt x="230551" y="97817"/>
                  <a:pt x="226205" y="103031"/>
                </a:cubicBezTo>
                <a:cubicBezTo>
                  <a:pt x="202657" y="131287"/>
                  <a:pt x="185210" y="123347"/>
                  <a:pt x="148932" y="128789"/>
                </a:cubicBezTo>
                <a:cubicBezTo>
                  <a:pt x="77263" y="139540"/>
                  <a:pt x="92134" y="136550"/>
                  <a:pt x="45901" y="148107"/>
                </a:cubicBezTo>
                <a:cubicBezTo>
                  <a:pt x="45476" y="148319"/>
                  <a:pt x="2125" y="168663"/>
                  <a:pt x="825" y="173865"/>
                </a:cubicBezTo>
                <a:cubicBezTo>
                  <a:pt x="-2342" y="186531"/>
                  <a:pt x="4432" y="199756"/>
                  <a:pt x="7264" y="212501"/>
                </a:cubicBezTo>
                <a:cubicBezTo>
                  <a:pt x="8737" y="219127"/>
                  <a:pt x="8904" y="227020"/>
                  <a:pt x="13704" y="231820"/>
                </a:cubicBezTo>
                <a:cubicBezTo>
                  <a:pt x="18504" y="236620"/>
                  <a:pt x="26521" y="236309"/>
                  <a:pt x="33022" y="238259"/>
                </a:cubicBezTo>
                <a:cubicBezTo>
                  <a:pt x="77383" y="251567"/>
                  <a:pt x="83027" y="252370"/>
                  <a:pt x="129614" y="264017"/>
                </a:cubicBezTo>
                <a:cubicBezTo>
                  <a:pt x="138200" y="268310"/>
                  <a:pt x="146548" y="273115"/>
                  <a:pt x="155371" y="276896"/>
                </a:cubicBezTo>
                <a:cubicBezTo>
                  <a:pt x="172692" y="284319"/>
                  <a:pt x="187997" y="285997"/>
                  <a:pt x="206887" y="289775"/>
                </a:cubicBezTo>
                <a:cubicBezTo>
                  <a:pt x="222213" y="299992"/>
                  <a:pt x="242867" y="314205"/>
                  <a:pt x="258402" y="321972"/>
                </a:cubicBezTo>
                <a:cubicBezTo>
                  <a:pt x="264473" y="325008"/>
                  <a:pt x="271281" y="326265"/>
                  <a:pt x="277721" y="328411"/>
                </a:cubicBezTo>
                <a:cubicBezTo>
                  <a:pt x="279867" y="334851"/>
                  <a:pt x="288105" y="342206"/>
                  <a:pt x="284160" y="347730"/>
                </a:cubicBezTo>
                <a:cubicBezTo>
                  <a:pt x="275163" y="360325"/>
                  <a:pt x="258402" y="364901"/>
                  <a:pt x="245523" y="373487"/>
                </a:cubicBezTo>
                <a:cubicBezTo>
                  <a:pt x="218839" y="391276"/>
                  <a:pt x="233715" y="384488"/>
                  <a:pt x="200447" y="392806"/>
                </a:cubicBezTo>
                <a:cubicBezTo>
                  <a:pt x="194008" y="397099"/>
                  <a:pt x="188051" y="402224"/>
                  <a:pt x="181129" y="405685"/>
                </a:cubicBezTo>
                <a:cubicBezTo>
                  <a:pt x="175058" y="408721"/>
                  <a:pt x="167704" y="408756"/>
                  <a:pt x="161811" y="412124"/>
                </a:cubicBezTo>
                <a:cubicBezTo>
                  <a:pt x="152493" y="417449"/>
                  <a:pt x="145154" y="425754"/>
                  <a:pt x="136053" y="431442"/>
                </a:cubicBezTo>
                <a:cubicBezTo>
                  <a:pt x="127913" y="436530"/>
                  <a:pt x="118630" y="439558"/>
                  <a:pt x="110295" y="444321"/>
                </a:cubicBezTo>
                <a:cubicBezTo>
                  <a:pt x="103576" y="448161"/>
                  <a:pt x="97416" y="452907"/>
                  <a:pt x="90977" y="457200"/>
                </a:cubicBezTo>
                <a:cubicBezTo>
                  <a:pt x="88831" y="463639"/>
                  <a:pt x="84538" y="469730"/>
                  <a:pt x="84538" y="476518"/>
                </a:cubicBezTo>
                <a:cubicBezTo>
                  <a:pt x="84538" y="495086"/>
                  <a:pt x="95461" y="501299"/>
                  <a:pt x="110295" y="508716"/>
                </a:cubicBezTo>
                <a:cubicBezTo>
                  <a:pt x="116366" y="511752"/>
                  <a:pt x="123087" y="513290"/>
                  <a:pt x="129614" y="515155"/>
                </a:cubicBezTo>
                <a:cubicBezTo>
                  <a:pt x="138123" y="517586"/>
                  <a:pt x="146732" y="519674"/>
                  <a:pt x="155371" y="521594"/>
                </a:cubicBezTo>
                <a:cubicBezTo>
                  <a:pt x="166056" y="523968"/>
                  <a:pt x="177009" y="525154"/>
                  <a:pt x="187569" y="528034"/>
                </a:cubicBezTo>
                <a:cubicBezTo>
                  <a:pt x="200666" y="531606"/>
                  <a:pt x="214910" y="533383"/>
                  <a:pt x="226205" y="540913"/>
                </a:cubicBezTo>
                <a:cubicBezTo>
                  <a:pt x="245199" y="553576"/>
                  <a:pt x="249349" y="554519"/>
                  <a:pt x="264842" y="573110"/>
                </a:cubicBezTo>
                <a:cubicBezTo>
                  <a:pt x="269797" y="579055"/>
                  <a:pt x="273428" y="585989"/>
                  <a:pt x="277721" y="592428"/>
                </a:cubicBezTo>
                <a:cubicBezTo>
                  <a:pt x="269135" y="598868"/>
                  <a:pt x="261064" y="606059"/>
                  <a:pt x="251963" y="611747"/>
                </a:cubicBezTo>
                <a:cubicBezTo>
                  <a:pt x="237509" y="620780"/>
                  <a:pt x="223025" y="626454"/>
                  <a:pt x="206887" y="631065"/>
                </a:cubicBezTo>
                <a:cubicBezTo>
                  <a:pt x="198377" y="633496"/>
                  <a:pt x="189715" y="635358"/>
                  <a:pt x="181129" y="637504"/>
                </a:cubicBezTo>
                <a:cubicBezTo>
                  <a:pt x="118780" y="668678"/>
                  <a:pt x="194705" y="627322"/>
                  <a:pt x="129614" y="676141"/>
                </a:cubicBezTo>
                <a:cubicBezTo>
                  <a:pt x="121935" y="681901"/>
                  <a:pt x="112191" y="684257"/>
                  <a:pt x="103856" y="689020"/>
                </a:cubicBezTo>
                <a:cubicBezTo>
                  <a:pt x="97137" y="692860"/>
                  <a:pt x="90977" y="697606"/>
                  <a:pt x="84538" y="701899"/>
                </a:cubicBezTo>
                <a:cubicBezTo>
                  <a:pt x="97417" y="710485"/>
                  <a:pt x="108490" y="722761"/>
                  <a:pt x="123174" y="727656"/>
                </a:cubicBezTo>
                <a:lnTo>
                  <a:pt x="161811" y="740535"/>
                </a:lnTo>
                <a:cubicBezTo>
                  <a:pt x="178371" y="746055"/>
                  <a:pt x="189087" y="750178"/>
                  <a:pt x="206887" y="753414"/>
                </a:cubicBezTo>
                <a:cubicBezTo>
                  <a:pt x="221820" y="756129"/>
                  <a:pt x="236938" y="757707"/>
                  <a:pt x="251963" y="759854"/>
                </a:cubicBezTo>
                <a:cubicBezTo>
                  <a:pt x="266438" y="764679"/>
                  <a:pt x="284571" y="767523"/>
                  <a:pt x="290600" y="785611"/>
                </a:cubicBezTo>
                <a:cubicBezTo>
                  <a:pt x="292747" y="792051"/>
                  <a:pt x="289461" y="800690"/>
                  <a:pt x="284160" y="804930"/>
                </a:cubicBezTo>
                <a:cubicBezTo>
                  <a:pt x="277249" y="810459"/>
                  <a:pt x="266912" y="808938"/>
                  <a:pt x="258402" y="811369"/>
                </a:cubicBezTo>
                <a:cubicBezTo>
                  <a:pt x="251875" y="813234"/>
                  <a:pt x="245155" y="814773"/>
                  <a:pt x="239084" y="817809"/>
                </a:cubicBezTo>
                <a:cubicBezTo>
                  <a:pt x="232162" y="821270"/>
                  <a:pt x="226879" y="827638"/>
                  <a:pt x="219766" y="830687"/>
                </a:cubicBezTo>
                <a:cubicBezTo>
                  <a:pt x="210505" y="834656"/>
                  <a:pt x="169155" y="841730"/>
                  <a:pt x="161811" y="843566"/>
                </a:cubicBezTo>
                <a:cubicBezTo>
                  <a:pt x="155226" y="845212"/>
                  <a:pt x="149019" y="848141"/>
                  <a:pt x="142492" y="850006"/>
                </a:cubicBezTo>
                <a:cubicBezTo>
                  <a:pt x="118462" y="856872"/>
                  <a:pt x="108049" y="856262"/>
                  <a:pt x="84538" y="869324"/>
                </a:cubicBezTo>
                <a:cubicBezTo>
                  <a:pt x="75156" y="874536"/>
                  <a:pt x="67366" y="882203"/>
                  <a:pt x="58780" y="888642"/>
                </a:cubicBezTo>
                <a:cubicBezTo>
                  <a:pt x="56633" y="895082"/>
                  <a:pt x="50193" y="901521"/>
                  <a:pt x="52340" y="907961"/>
                </a:cubicBezTo>
                <a:cubicBezTo>
                  <a:pt x="56097" y="919233"/>
                  <a:pt x="81957" y="933715"/>
                  <a:pt x="90977" y="940158"/>
                </a:cubicBezTo>
                <a:cubicBezTo>
                  <a:pt x="99710" y="946396"/>
                  <a:pt x="107136" y="954676"/>
                  <a:pt x="116735" y="959476"/>
                </a:cubicBezTo>
                <a:cubicBezTo>
                  <a:pt x="128877" y="965547"/>
                  <a:pt x="142201" y="969063"/>
                  <a:pt x="155371" y="972355"/>
                </a:cubicBezTo>
                <a:cubicBezTo>
                  <a:pt x="206204" y="985062"/>
                  <a:pt x="172309" y="978059"/>
                  <a:pt x="258402" y="985234"/>
                </a:cubicBezTo>
                <a:cubicBezTo>
                  <a:pt x="264842" y="989527"/>
                  <a:pt x="270607" y="995064"/>
                  <a:pt x="277721" y="998113"/>
                </a:cubicBezTo>
                <a:cubicBezTo>
                  <a:pt x="285855" y="1001599"/>
                  <a:pt x="298334" y="997351"/>
                  <a:pt x="303478" y="1004552"/>
                </a:cubicBezTo>
                <a:cubicBezTo>
                  <a:pt x="311067" y="1015177"/>
                  <a:pt x="307771" y="1030310"/>
                  <a:pt x="309918" y="1043189"/>
                </a:cubicBezTo>
                <a:cubicBezTo>
                  <a:pt x="303076" y="1053451"/>
                  <a:pt x="289463" y="1076606"/>
                  <a:pt x="277721" y="1081825"/>
                </a:cubicBezTo>
                <a:cubicBezTo>
                  <a:pt x="265790" y="1087128"/>
                  <a:pt x="251930" y="1085929"/>
                  <a:pt x="239084" y="1088265"/>
                </a:cubicBezTo>
                <a:cubicBezTo>
                  <a:pt x="228316" y="1090223"/>
                  <a:pt x="217446" y="1091824"/>
                  <a:pt x="206887" y="1094704"/>
                </a:cubicBezTo>
                <a:cubicBezTo>
                  <a:pt x="193790" y="1098276"/>
                  <a:pt x="181721" y="1105899"/>
                  <a:pt x="168250" y="1107583"/>
                </a:cubicBezTo>
                <a:cubicBezTo>
                  <a:pt x="107953" y="1115121"/>
                  <a:pt x="133524" y="1109826"/>
                  <a:pt x="90977" y="1120462"/>
                </a:cubicBezTo>
                <a:cubicBezTo>
                  <a:pt x="84538" y="1126901"/>
                  <a:pt x="74161" y="1131024"/>
                  <a:pt x="71659" y="1139780"/>
                </a:cubicBezTo>
                <a:cubicBezTo>
                  <a:pt x="68624" y="1150401"/>
                  <a:pt x="83114" y="1177976"/>
                  <a:pt x="90977" y="1184856"/>
                </a:cubicBezTo>
                <a:cubicBezTo>
                  <a:pt x="121704" y="1211742"/>
                  <a:pt x="131774" y="1211334"/>
                  <a:pt x="168250" y="1223493"/>
                </a:cubicBezTo>
                <a:cubicBezTo>
                  <a:pt x="201061" y="1234430"/>
                  <a:pt x="196342" y="1233589"/>
                  <a:pt x="245523" y="1242811"/>
                </a:cubicBezTo>
                <a:cubicBezTo>
                  <a:pt x="260441" y="1245608"/>
                  <a:pt x="275574" y="1247104"/>
                  <a:pt x="290600" y="1249251"/>
                </a:cubicBezTo>
                <a:cubicBezTo>
                  <a:pt x="335675" y="1264277"/>
                  <a:pt x="324943" y="1249251"/>
                  <a:pt x="335676" y="1281448"/>
                </a:cubicBezTo>
                <a:cubicBezTo>
                  <a:pt x="324341" y="1315450"/>
                  <a:pt x="334883" y="1297001"/>
                  <a:pt x="290600" y="1326524"/>
                </a:cubicBezTo>
                <a:lnTo>
                  <a:pt x="232645" y="1365161"/>
                </a:lnTo>
                <a:cubicBezTo>
                  <a:pt x="226205" y="1369454"/>
                  <a:pt x="220668" y="1375593"/>
                  <a:pt x="213326" y="1378040"/>
                </a:cubicBezTo>
                <a:lnTo>
                  <a:pt x="194008" y="1384479"/>
                </a:lnTo>
                <a:cubicBezTo>
                  <a:pt x="139411" y="1420878"/>
                  <a:pt x="225777" y="1367850"/>
                  <a:pt x="90977" y="1403797"/>
                </a:cubicBezTo>
                <a:cubicBezTo>
                  <a:pt x="83499" y="1405791"/>
                  <a:pt x="82391" y="1416676"/>
                  <a:pt x="78098" y="1423116"/>
                </a:cubicBezTo>
                <a:cubicBezTo>
                  <a:pt x="82391" y="1429555"/>
                  <a:pt x="87516" y="1435512"/>
                  <a:pt x="90977" y="1442434"/>
                </a:cubicBezTo>
                <a:cubicBezTo>
                  <a:pt x="94013" y="1448505"/>
                  <a:pt x="93176" y="1456452"/>
                  <a:pt x="97416" y="1461752"/>
                </a:cubicBezTo>
                <a:cubicBezTo>
                  <a:pt x="109718" y="1477129"/>
                  <a:pt x="120500" y="1473295"/>
                  <a:pt x="136053" y="1481071"/>
                </a:cubicBezTo>
                <a:cubicBezTo>
                  <a:pt x="142975" y="1484532"/>
                  <a:pt x="148125" y="1491232"/>
                  <a:pt x="155371" y="1493949"/>
                </a:cubicBezTo>
                <a:cubicBezTo>
                  <a:pt x="165619" y="1497792"/>
                  <a:pt x="176884" y="1498015"/>
                  <a:pt x="187569" y="1500389"/>
                </a:cubicBezTo>
                <a:cubicBezTo>
                  <a:pt x="196208" y="1502309"/>
                  <a:pt x="205066" y="1503651"/>
                  <a:pt x="213326" y="1506828"/>
                </a:cubicBezTo>
                <a:cubicBezTo>
                  <a:pt x="233057" y="1514417"/>
                  <a:pt x="252372" y="1523132"/>
                  <a:pt x="271281" y="1532586"/>
                </a:cubicBezTo>
                <a:cubicBezTo>
                  <a:pt x="278203" y="1536047"/>
                  <a:pt x="283834" y="1541706"/>
                  <a:pt x="290600" y="1545465"/>
                </a:cubicBezTo>
                <a:cubicBezTo>
                  <a:pt x="303187" y="1552458"/>
                  <a:pt x="316357" y="1558344"/>
                  <a:pt x="329236" y="1564783"/>
                </a:cubicBezTo>
                <a:cubicBezTo>
                  <a:pt x="333529" y="1571222"/>
                  <a:pt x="340843" y="1576467"/>
                  <a:pt x="342115" y="1584101"/>
                </a:cubicBezTo>
                <a:cubicBezTo>
                  <a:pt x="343231" y="1590797"/>
                  <a:pt x="339441" y="1597772"/>
                  <a:pt x="335676" y="1603420"/>
                </a:cubicBezTo>
                <a:cubicBezTo>
                  <a:pt x="330553" y="1611104"/>
                  <a:pt x="307219" y="1632224"/>
                  <a:pt x="297039" y="1635617"/>
                </a:cubicBezTo>
                <a:cubicBezTo>
                  <a:pt x="284652" y="1639746"/>
                  <a:pt x="271281" y="1639910"/>
                  <a:pt x="258402" y="1642056"/>
                </a:cubicBezTo>
                <a:cubicBezTo>
                  <a:pt x="245523" y="1646349"/>
                  <a:pt x="232863" y="1651363"/>
                  <a:pt x="219766" y="1654935"/>
                </a:cubicBezTo>
                <a:cubicBezTo>
                  <a:pt x="134256" y="1678257"/>
                  <a:pt x="226888" y="1648270"/>
                  <a:pt x="168250" y="1667814"/>
                </a:cubicBezTo>
                <a:cubicBezTo>
                  <a:pt x="161811" y="1676400"/>
                  <a:pt x="157177" y="1686701"/>
                  <a:pt x="148932" y="1693572"/>
                </a:cubicBezTo>
                <a:cubicBezTo>
                  <a:pt x="143718" y="1697917"/>
                  <a:pt x="134414" y="1695211"/>
                  <a:pt x="129614" y="1700011"/>
                </a:cubicBezTo>
                <a:cubicBezTo>
                  <a:pt x="118669" y="1710956"/>
                  <a:pt x="103856" y="1738648"/>
                  <a:pt x="103856" y="1738648"/>
                </a:cubicBezTo>
                <a:cubicBezTo>
                  <a:pt x="110295" y="1742941"/>
                  <a:pt x="117702" y="1746055"/>
                  <a:pt x="123174" y="1751527"/>
                </a:cubicBezTo>
                <a:cubicBezTo>
                  <a:pt x="145496" y="1773849"/>
                  <a:pt x="124464" y="1769987"/>
                  <a:pt x="155371" y="1783724"/>
                </a:cubicBezTo>
                <a:cubicBezTo>
                  <a:pt x="167777" y="1789238"/>
                  <a:pt x="194008" y="1796603"/>
                  <a:pt x="194008" y="1796603"/>
                </a:cubicBezTo>
                <a:cubicBezTo>
                  <a:pt x="274306" y="1789911"/>
                  <a:pt x="253003" y="1808438"/>
                  <a:pt x="277721" y="178372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Freeform 37">
            <a:extLst>
              <a:ext uri="{FF2B5EF4-FFF2-40B4-BE49-F238E27FC236}">
                <a16:creationId xmlns:a16="http://schemas.microsoft.com/office/drawing/2014/main" id="{BC2D3675-FE5A-4747-80CF-D59A2F2514D3}"/>
              </a:ext>
            </a:extLst>
          </p:cNvPr>
          <p:cNvSpPr/>
          <p:nvPr/>
        </p:nvSpPr>
        <p:spPr>
          <a:xfrm>
            <a:off x="2506855" y="2692996"/>
            <a:ext cx="82972" cy="381192"/>
          </a:xfrm>
          <a:custGeom>
            <a:avLst/>
            <a:gdLst>
              <a:gd name="connsiteX0" fmla="*/ 45901 w 342313"/>
              <a:gd name="connsiteY0" fmla="*/ 0 h 1797064"/>
              <a:gd name="connsiteX1" fmla="*/ 116735 w 342313"/>
              <a:gd name="connsiteY1" fmla="*/ 6440 h 1797064"/>
              <a:gd name="connsiteX2" fmla="*/ 194008 w 342313"/>
              <a:gd name="connsiteY2" fmla="*/ 45076 h 1797064"/>
              <a:gd name="connsiteX3" fmla="*/ 232645 w 342313"/>
              <a:gd name="connsiteY3" fmla="*/ 83713 h 1797064"/>
              <a:gd name="connsiteX4" fmla="*/ 226205 w 342313"/>
              <a:gd name="connsiteY4" fmla="*/ 103031 h 1797064"/>
              <a:gd name="connsiteX5" fmla="*/ 148932 w 342313"/>
              <a:gd name="connsiteY5" fmla="*/ 128789 h 1797064"/>
              <a:gd name="connsiteX6" fmla="*/ 45901 w 342313"/>
              <a:gd name="connsiteY6" fmla="*/ 148107 h 1797064"/>
              <a:gd name="connsiteX7" fmla="*/ 825 w 342313"/>
              <a:gd name="connsiteY7" fmla="*/ 173865 h 1797064"/>
              <a:gd name="connsiteX8" fmla="*/ 7264 w 342313"/>
              <a:gd name="connsiteY8" fmla="*/ 212501 h 1797064"/>
              <a:gd name="connsiteX9" fmla="*/ 13704 w 342313"/>
              <a:gd name="connsiteY9" fmla="*/ 231820 h 1797064"/>
              <a:gd name="connsiteX10" fmla="*/ 33022 w 342313"/>
              <a:gd name="connsiteY10" fmla="*/ 238259 h 1797064"/>
              <a:gd name="connsiteX11" fmla="*/ 129614 w 342313"/>
              <a:gd name="connsiteY11" fmla="*/ 264017 h 1797064"/>
              <a:gd name="connsiteX12" fmla="*/ 155371 w 342313"/>
              <a:gd name="connsiteY12" fmla="*/ 276896 h 1797064"/>
              <a:gd name="connsiteX13" fmla="*/ 206887 w 342313"/>
              <a:gd name="connsiteY13" fmla="*/ 289775 h 1797064"/>
              <a:gd name="connsiteX14" fmla="*/ 258402 w 342313"/>
              <a:gd name="connsiteY14" fmla="*/ 321972 h 1797064"/>
              <a:gd name="connsiteX15" fmla="*/ 277721 w 342313"/>
              <a:gd name="connsiteY15" fmla="*/ 328411 h 1797064"/>
              <a:gd name="connsiteX16" fmla="*/ 284160 w 342313"/>
              <a:gd name="connsiteY16" fmla="*/ 347730 h 1797064"/>
              <a:gd name="connsiteX17" fmla="*/ 245523 w 342313"/>
              <a:gd name="connsiteY17" fmla="*/ 373487 h 1797064"/>
              <a:gd name="connsiteX18" fmla="*/ 200447 w 342313"/>
              <a:gd name="connsiteY18" fmla="*/ 392806 h 1797064"/>
              <a:gd name="connsiteX19" fmla="*/ 181129 w 342313"/>
              <a:gd name="connsiteY19" fmla="*/ 405685 h 1797064"/>
              <a:gd name="connsiteX20" fmla="*/ 161811 w 342313"/>
              <a:gd name="connsiteY20" fmla="*/ 412124 h 1797064"/>
              <a:gd name="connsiteX21" fmla="*/ 136053 w 342313"/>
              <a:gd name="connsiteY21" fmla="*/ 431442 h 1797064"/>
              <a:gd name="connsiteX22" fmla="*/ 110295 w 342313"/>
              <a:gd name="connsiteY22" fmla="*/ 444321 h 1797064"/>
              <a:gd name="connsiteX23" fmla="*/ 90977 w 342313"/>
              <a:gd name="connsiteY23" fmla="*/ 457200 h 1797064"/>
              <a:gd name="connsiteX24" fmla="*/ 84538 w 342313"/>
              <a:gd name="connsiteY24" fmla="*/ 476518 h 1797064"/>
              <a:gd name="connsiteX25" fmla="*/ 110295 w 342313"/>
              <a:gd name="connsiteY25" fmla="*/ 508716 h 1797064"/>
              <a:gd name="connsiteX26" fmla="*/ 129614 w 342313"/>
              <a:gd name="connsiteY26" fmla="*/ 515155 h 1797064"/>
              <a:gd name="connsiteX27" fmla="*/ 155371 w 342313"/>
              <a:gd name="connsiteY27" fmla="*/ 521594 h 1797064"/>
              <a:gd name="connsiteX28" fmla="*/ 187569 w 342313"/>
              <a:gd name="connsiteY28" fmla="*/ 528034 h 1797064"/>
              <a:gd name="connsiteX29" fmla="*/ 226205 w 342313"/>
              <a:gd name="connsiteY29" fmla="*/ 540913 h 1797064"/>
              <a:gd name="connsiteX30" fmla="*/ 264842 w 342313"/>
              <a:gd name="connsiteY30" fmla="*/ 573110 h 1797064"/>
              <a:gd name="connsiteX31" fmla="*/ 277721 w 342313"/>
              <a:gd name="connsiteY31" fmla="*/ 592428 h 1797064"/>
              <a:gd name="connsiteX32" fmla="*/ 251963 w 342313"/>
              <a:gd name="connsiteY32" fmla="*/ 611747 h 1797064"/>
              <a:gd name="connsiteX33" fmla="*/ 206887 w 342313"/>
              <a:gd name="connsiteY33" fmla="*/ 631065 h 1797064"/>
              <a:gd name="connsiteX34" fmla="*/ 181129 w 342313"/>
              <a:gd name="connsiteY34" fmla="*/ 637504 h 1797064"/>
              <a:gd name="connsiteX35" fmla="*/ 129614 w 342313"/>
              <a:gd name="connsiteY35" fmla="*/ 676141 h 1797064"/>
              <a:gd name="connsiteX36" fmla="*/ 103856 w 342313"/>
              <a:gd name="connsiteY36" fmla="*/ 689020 h 1797064"/>
              <a:gd name="connsiteX37" fmla="*/ 84538 w 342313"/>
              <a:gd name="connsiteY37" fmla="*/ 701899 h 1797064"/>
              <a:gd name="connsiteX38" fmla="*/ 123174 w 342313"/>
              <a:gd name="connsiteY38" fmla="*/ 727656 h 1797064"/>
              <a:gd name="connsiteX39" fmla="*/ 161811 w 342313"/>
              <a:gd name="connsiteY39" fmla="*/ 740535 h 1797064"/>
              <a:gd name="connsiteX40" fmla="*/ 206887 w 342313"/>
              <a:gd name="connsiteY40" fmla="*/ 753414 h 1797064"/>
              <a:gd name="connsiteX41" fmla="*/ 251963 w 342313"/>
              <a:gd name="connsiteY41" fmla="*/ 759854 h 1797064"/>
              <a:gd name="connsiteX42" fmla="*/ 290600 w 342313"/>
              <a:gd name="connsiteY42" fmla="*/ 785611 h 1797064"/>
              <a:gd name="connsiteX43" fmla="*/ 284160 w 342313"/>
              <a:gd name="connsiteY43" fmla="*/ 804930 h 1797064"/>
              <a:gd name="connsiteX44" fmla="*/ 258402 w 342313"/>
              <a:gd name="connsiteY44" fmla="*/ 811369 h 1797064"/>
              <a:gd name="connsiteX45" fmla="*/ 239084 w 342313"/>
              <a:gd name="connsiteY45" fmla="*/ 817809 h 1797064"/>
              <a:gd name="connsiteX46" fmla="*/ 219766 w 342313"/>
              <a:gd name="connsiteY46" fmla="*/ 830687 h 1797064"/>
              <a:gd name="connsiteX47" fmla="*/ 161811 w 342313"/>
              <a:gd name="connsiteY47" fmla="*/ 843566 h 1797064"/>
              <a:gd name="connsiteX48" fmla="*/ 142492 w 342313"/>
              <a:gd name="connsiteY48" fmla="*/ 850006 h 1797064"/>
              <a:gd name="connsiteX49" fmla="*/ 84538 w 342313"/>
              <a:gd name="connsiteY49" fmla="*/ 869324 h 1797064"/>
              <a:gd name="connsiteX50" fmla="*/ 58780 w 342313"/>
              <a:gd name="connsiteY50" fmla="*/ 888642 h 1797064"/>
              <a:gd name="connsiteX51" fmla="*/ 52340 w 342313"/>
              <a:gd name="connsiteY51" fmla="*/ 907961 h 1797064"/>
              <a:gd name="connsiteX52" fmla="*/ 90977 w 342313"/>
              <a:gd name="connsiteY52" fmla="*/ 940158 h 1797064"/>
              <a:gd name="connsiteX53" fmla="*/ 116735 w 342313"/>
              <a:gd name="connsiteY53" fmla="*/ 959476 h 1797064"/>
              <a:gd name="connsiteX54" fmla="*/ 155371 w 342313"/>
              <a:gd name="connsiteY54" fmla="*/ 972355 h 1797064"/>
              <a:gd name="connsiteX55" fmla="*/ 258402 w 342313"/>
              <a:gd name="connsiteY55" fmla="*/ 985234 h 1797064"/>
              <a:gd name="connsiteX56" fmla="*/ 277721 w 342313"/>
              <a:gd name="connsiteY56" fmla="*/ 998113 h 1797064"/>
              <a:gd name="connsiteX57" fmla="*/ 303478 w 342313"/>
              <a:gd name="connsiteY57" fmla="*/ 1004552 h 1797064"/>
              <a:gd name="connsiteX58" fmla="*/ 309918 w 342313"/>
              <a:gd name="connsiteY58" fmla="*/ 1043189 h 1797064"/>
              <a:gd name="connsiteX59" fmla="*/ 277721 w 342313"/>
              <a:gd name="connsiteY59" fmla="*/ 1081825 h 1797064"/>
              <a:gd name="connsiteX60" fmla="*/ 239084 w 342313"/>
              <a:gd name="connsiteY60" fmla="*/ 1088265 h 1797064"/>
              <a:gd name="connsiteX61" fmla="*/ 206887 w 342313"/>
              <a:gd name="connsiteY61" fmla="*/ 1094704 h 1797064"/>
              <a:gd name="connsiteX62" fmla="*/ 168250 w 342313"/>
              <a:gd name="connsiteY62" fmla="*/ 1107583 h 1797064"/>
              <a:gd name="connsiteX63" fmla="*/ 90977 w 342313"/>
              <a:gd name="connsiteY63" fmla="*/ 1120462 h 1797064"/>
              <a:gd name="connsiteX64" fmla="*/ 71659 w 342313"/>
              <a:gd name="connsiteY64" fmla="*/ 1139780 h 1797064"/>
              <a:gd name="connsiteX65" fmla="*/ 90977 w 342313"/>
              <a:gd name="connsiteY65" fmla="*/ 1184856 h 1797064"/>
              <a:gd name="connsiteX66" fmla="*/ 168250 w 342313"/>
              <a:gd name="connsiteY66" fmla="*/ 1223493 h 1797064"/>
              <a:gd name="connsiteX67" fmla="*/ 245523 w 342313"/>
              <a:gd name="connsiteY67" fmla="*/ 1242811 h 1797064"/>
              <a:gd name="connsiteX68" fmla="*/ 290600 w 342313"/>
              <a:gd name="connsiteY68" fmla="*/ 1249251 h 1797064"/>
              <a:gd name="connsiteX69" fmla="*/ 335676 w 342313"/>
              <a:gd name="connsiteY69" fmla="*/ 1281448 h 1797064"/>
              <a:gd name="connsiteX70" fmla="*/ 290600 w 342313"/>
              <a:gd name="connsiteY70" fmla="*/ 1326524 h 1797064"/>
              <a:gd name="connsiteX71" fmla="*/ 232645 w 342313"/>
              <a:gd name="connsiteY71" fmla="*/ 1365161 h 1797064"/>
              <a:gd name="connsiteX72" fmla="*/ 213326 w 342313"/>
              <a:gd name="connsiteY72" fmla="*/ 1378040 h 1797064"/>
              <a:gd name="connsiteX73" fmla="*/ 194008 w 342313"/>
              <a:gd name="connsiteY73" fmla="*/ 1384479 h 1797064"/>
              <a:gd name="connsiteX74" fmla="*/ 90977 w 342313"/>
              <a:gd name="connsiteY74" fmla="*/ 1403797 h 1797064"/>
              <a:gd name="connsiteX75" fmla="*/ 78098 w 342313"/>
              <a:gd name="connsiteY75" fmla="*/ 1423116 h 1797064"/>
              <a:gd name="connsiteX76" fmla="*/ 90977 w 342313"/>
              <a:gd name="connsiteY76" fmla="*/ 1442434 h 1797064"/>
              <a:gd name="connsiteX77" fmla="*/ 97416 w 342313"/>
              <a:gd name="connsiteY77" fmla="*/ 1461752 h 1797064"/>
              <a:gd name="connsiteX78" fmla="*/ 136053 w 342313"/>
              <a:gd name="connsiteY78" fmla="*/ 1481071 h 1797064"/>
              <a:gd name="connsiteX79" fmla="*/ 155371 w 342313"/>
              <a:gd name="connsiteY79" fmla="*/ 1493949 h 1797064"/>
              <a:gd name="connsiteX80" fmla="*/ 187569 w 342313"/>
              <a:gd name="connsiteY80" fmla="*/ 1500389 h 1797064"/>
              <a:gd name="connsiteX81" fmla="*/ 213326 w 342313"/>
              <a:gd name="connsiteY81" fmla="*/ 1506828 h 1797064"/>
              <a:gd name="connsiteX82" fmla="*/ 271281 w 342313"/>
              <a:gd name="connsiteY82" fmla="*/ 1532586 h 1797064"/>
              <a:gd name="connsiteX83" fmla="*/ 290600 w 342313"/>
              <a:gd name="connsiteY83" fmla="*/ 1545465 h 1797064"/>
              <a:gd name="connsiteX84" fmla="*/ 329236 w 342313"/>
              <a:gd name="connsiteY84" fmla="*/ 1564783 h 1797064"/>
              <a:gd name="connsiteX85" fmla="*/ 342115 w 342313"/>
              <a:gd name="connsiteY85" fmla="*/ 1584101 h 1797064"/>
              <a:gd name="connsiteX86" fmla="*/ 335676 w 342313"/>
              <a:gd name="connsiteY86" fmla="*/ 1603420 h 1797064"/>
              <a:gd name="connsiteX87" fmla="*/ 297039 w 342313"/>
              <a:gd name="connsiteY87" fmla="*/ 1635617 h 1797064"/>
              <a:gd name="connsiteX88" fmla="*/ 258402 w 342313"/>
              <a:gd name="connsiteY88" fmla="*/ 1642056 h 1797064"/>
              <a:gd name="connsiteX89" fmla="*/ 219766 w 342313"/>
              <a:gd name="connsiteY89" fmla="*/ 1654935 h 1797064"/>
              <a:gd name="connsiteX90" fmla="*/ 168250 w 342313"/>
              <a:gd name="connsiteY90" fmla="*/ 1667814 h 1797064"/>
              <a:gd name="connsiteX91" fmla="*/ 148932 w 342313"/>
              <a:gd name="connsiteY91" fmla="*/ 1693572 h 1797064"/>
              <a:gd name="connsiteX92" fmla="*/ 129614 w 342313"/>
              <a:gd name="connsiteY92" fmla="*/ 1700011 h 1797064"/>
              <a:gd name="connsiteX93" fmla="*/ 103856 w 342313"/>
              <a:gd name="connsiteY93" fmla="*/ 1738648 h 1797064"/>
              <a:gd name="connsiteX94" fmla="*/ 123174 w 342313"/>
              <a:gd name="connsiteY94" fmla="*/ 1751527 h 1797064"/>
              <a:gd name="connsiteX95" fmla="*/ 155371 w 342313"/>
              <a:gd name="connsiteY95" fmla="*/ 1783724 h 1797064"/>
              <a:gd name="connsiteX96" fmla="*/ 194008 w 342313"/>
              <a:gd name="connsiteY96" fmla="*/ 1796603 h 1797064"/>
              <a:gd name="connsiteX97" fmla="*/ 277721 w 342313"/>
              <a:gd name="connsiteY97" fmla="*/ 1783724 h 17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42313" h="1797064">
                <a:moveTo>
                  <a:pt x="45901" y="0"/>
                </a:moveTo>
                <a:cubicBezTo>
                  <a:pt x="69512" y="2147"/>
                  <a:pt x="93265" y="3087"/>
                  <a:pt x="116735" y="6440"/>
                </a:cubicBezTo>
                <a:cubicBezTo>
                  <a:pt x="138117" y="9495"/>
                  <a:pt x="191660" y="43354"/>
                  <a:pt x="194008" y="45076"/>
                </a:cubicBezTo>
                <a:cubicBezTo>
                  <a:pt x="208696" y="55847"/>
                  <a:pt x="232645" y="83713"/>
                  <a:pt x="232645" y="83713"/>
                </a:cubicBezTo>
                <a:cubicBezTo>
                  <a:pt x="230498" y="90152"/>
                  <a:pt x="230551" y="97817"/>
                  <a:pt x="226205" y="103031"/>
                </a:cubicBezTo>
                <a:cubicBezTo>
                  <a:pt x="202657" y="131287"/>
                  <a:pt x="185210" y="123347"/>
                  <a:pt x="148932" y="128789"/>
                </a:cubicBezTo>
                <a:cubicBezTo>
                  <a:pt x="77263" y="139540"/>
                  <a:pt x="92134" y="136550"/>
                  <a:pt x="45901" y="148107"/>
                </a:cubicBezTo>
                <a:cubicBezTo>
                  <a:pt x="45476" y="148319"/>
                  <a:pt x="2125" y="168663"/>
                  <a:pt x="825" y="173865"/>
                </a:cubicBezTo>
                <a:cubicBezTo>
                  <a:pt x="-2342" y="186531"/>
                  <a:pt x="4432" y="199756"/>
                  <a:pt x="7264" y="212501"/>
                </a:cubicBezTo>
                <a:cubicBezTo>
                  <a:pt x="8737" y="219127"/>
                  <a:pt x="8904" y="227020"/>
                  <a:pt x="13704" y="231820"/>
                </a:cubicBezTo>
                <a:cubicBezTo>
                  <a:pt x="18504" y="236620"/>
                  <a:pt x="26521" y="236309"/>
                  <a:pt x="33022" y="238259"/>
                </a:cubicBezTo>
                <a:cubicBezTo>
                  <a:pt x="77383" y="251567"/>
                  <a:pt x="83027" y="252370"/>
                  <a:pt x="129614" y="264017"/>
                </a:cubicBezTo>
                <a:cubicBezTo>
                  <a:pt x="138200" y="268310"/>
                  <a:pt x="146548" y="273115"/>
                  <a:pt x="155371" y="276896"/>
                </a:cubicBezTo>
                <a:cubicBezTo>
                  <a:pt x="172692" y="284319"/>
                  <a:pt x="187997" y="285997"/>
                  <a:pt x="206887" y="289775"/>
                </a:cubicBezTo>
                <a:cubicBezTo>
                  <a:pt x="222213" y="299992"/>
                  <a:pt x="242867" y="314205"/>
                  <a:pt x="258402" y="321972"/>
                </a:cubicBezTo>
                <a:cubicBezTo>
                  <a:pt x="264473" y="325008"/>
                  <a:pt x="271281" y="326265"/>
                  <a:pt x="277721" y="328411"/>
                </a:cubicBezTo>
                <a:cubicBezTo>
                  <a:pt x="279867" y="334851"/>
                  <a:pt x="288105" y="342206"/>
                  <a:pt x="284160" y="347730"/>
                </a:cubicBezTo>
                <a:cubicBezTo>
                  <a:pt x="275163" y="360325"/>
                  <a:pt x="258402" y="364901"/>
                  <a:pt x="245523" y="373487"/>
                </a:cubicBezTo>
                <a:cubicBezTo>
                  <a:pt x="218839" y="391276"/>
                  <a:pt x="233715" y="384488"/>
                  <a:pt x="200447" y="392806"/>
                </a:cubicBezTo>
                <a:cubicBezTo>
                  <a:pt x="194008" y="397099"/>
                  <a:pt x="188051" y="402224"/>
                  <a:pt x="181129" y="405685"/>
                </a:cubicBezTo>
                <a:cubicBezTo>
                  <a:pt x="175058" y="408721"/>
                  <a:pt x="167704" y="408756"/>
                  <a:pt x="161811" y="412124"/>
                </a:cubicBezTo>
                <a:cubicBezTo>
                  <a:pt x="152493" y="417449"/>
                  <a:pt x="145154" y="425754"/>
                  <a:pt x="136053" y="431442"/>
                </a:cubicBezTo>
                <a:cubicBezTo>
                  <a:pt x="127913" y="436530"/>
                  <a:pt x="118630" y="439558"/>
                  <a:pt x="110295" y="444321"/>
                </a:cubicBezTo>
                <a:cubicBezTo>
                  <a:pt x="103576" y="448161"/>
                  <a:pt x="97416" y="452907"/>
                  <a:pt x="90977" y="457200"/>
                </a:cubicBezTo>
                <a:cubicBezTo>
                  <a:pt x="88831" y="463639"/>
                  <a:pt x="84538" y="469730"/>
                  <a:pt x="84538" y="476518"/>
                </a:cubicBezTo>
                <a:cubicBezTo>
                  <a:pt x="84538" y="495086"/>
                  <a:pt x="95461" y="501299"/>
                  <a:pt x="110295" y="508716"/>
                </a:cubicBezTo>
                <a:cubicBezTo>
                  <a:pt x="116366" y="511752"/>
                  <a:pt x="123087" y="513290"/>
                  <a:pt x="129614" y="515155"/>
                </a:cubicBezTo>
                <a:cubicBezTo>
                  <a:pt x="138123" y="517586"/>
                  <a:pt x="146732" y="519674"/>
                  <a:pt x="155371" y="521594"/>
                </a:cubicBezTo>
                <a:cubicBezTo>
                  <a:pt x="166056" y="523968"/>
                  <a:pt x="177009" y="525154"/>
                  <a:pt x="187569" y="528034"/>
                </a:cubicBezTo>
                <a:cubicBezTo>
                  <a:pt x="200666" y="531606"/>
                  <a:pt x="214910" y="533383"/>
                  <a:pt x="226205" y="540913"/>
                </a:cubicBezTo>
                <a:cubicBezTo>
                  <a:pt x="245199" y="553576"/>
                  <a:pt x="249349" y="554519"/>
                  <a:pt x="264842" y="573110"/>
                </a:cubicBezTo>
                <a:cubicBezTo>
                  <a:pt x="269797" y="579055"/>
                  <a:pt x="273428" y="585989"/>
                  <a:pt x="277721" y="592428"/>
                </a:cubicBezTo>
                <a:cubicBezTo>
                  <a:pt x="269135" y="598868"/>
                  <a:pt x="261064" y="606059"/>
                  <a:pt x="251963" y="611747"/>
                </a:cubicBezTo>
                <a:cubicBezTo>
                  <a:pt x="237509" y="620780"/>
                  <a:pt x="223025" y="626454"/>
                  <a:pt x="206887" y="631065"/>
                </a:cubicBezTo>
                <a:cubicBezTo>
                  <a:pt x="198377" y="633496"/>
                  <a:pt x="189715" y="635358"/>
                  <a:pt x="181129" y="637504"/>
                </a:cubicBezTo>
                <a:cubicBezTo>
                  <a:pt x="118780" y="668678"/>
                  <a:pt x="194705" y="627322"/>
                  <a:pt x="129614" y="676141"/>
                </a:cubicBezTo>
                <a:cubicBezTo>
                  <a:pt x="121935" y="681901"/>
                  <a:pt x="112191" y="684257"/>
                  <a:pt x="103856" y="689020"/>
                </a:cubicBezTo>
                <a:cubicBezTo>
                  <a:pt x="97137" y="692860"/>
                  <a:pt x="90977" y="697606"/>
                  <a:pt x="84538" y="701899"/>
                </a:cubicBezTo>
                <a:cubicBezTo>
                  <a:pt x="97417" y="710485"/>
                  <a:pt x="108490" y="722761"/>
                  <a:pt x="123174" y="727656"/>
                </a:cubicBezTo>
                <a:lnTo>
                  <a:pt x="161811" y="740535"/>
                </a:lnTo>
                <a:cubicBezTo>
                  <a:pt x="178371" y="746055"/>
                  <a:pt x="189087" y="750178"/>
                  <a:pt x="206887" y="753414"/>
                </a:cubicBezTo>
                <a:cubicBezTo>
                  <a:pt x="221820" y="756129"/>
                  <a:pt x="236938" y="757707"/>
                  <a:pt x="251963" y="759854"/>
                </a:cubicBezTo>
                <a:cubicBezTo>
                  <a:pt x="266438" y="764679"/>
                  <a:pt x="284571" y="767523"/>
                  <a:pt x="290600" y="785611"/>
                </a:cubicBezTo>
                <a:cubicBezTo>
                  <a:pt x="292747" y="792051"/>
                  <a:pt x="289461" y="800690"/>
                  <a:pt x="284160" y="804930"/>
                </a:cubicBezTo>
                <a:cubicBezTo>
                  <a:pt x="277249" y="810459"/>
                  <a:pt x="266912" y="808938"/>
                  <a:pt x="258402" y="811369"/>
                </a:cubicBezTo>
                <a:cubicBezTo>
                  <a:pt x="251875" y="813234"/>
                  <a:pt x="245155" y="814773"/>
                  <a:pt x="239084" y="817809"/>
                </a:cubicBezTo>
                <a:cubicBezTo>
                  <a:pt x="232162" y="821270"/>
                  <a:pt x="226879" y="827638"/>
                  <a:pt x="219766" y="830687"/>
                </a:cubicBezTo>
                <a:cubicBezTo>
                  <a:pt x="210505" y="834656"/>
                  <a:pt x="169155" y="841730"/>
                  <a:pt x="161811" y="843566"/>
                </a:cubicBezTo>
                <a:cubicBezTo>
                  <a:pt x="155226" y="845212"/>
                  <a:pt x="149019" y="848141"/>
                  <a:pt x="142492" y="850006"/>
                </a:cubicBezTo>
                <a:cubicBezTo>
                  <a:pt x="118462" y="856872"/>
                  <a:pt x="108049" y="856262"/>
                  <a:pt x="84538" y="869324"/>
                </a:cubicBezTo>
                <a:cubicBezTo>
                  <a:pt x="75156" y="874536"/>
                  <a:pt x="67366" y="882203"/>
                  <a:pt x="58780" y="888642"/>
                </a:cubicBezTo>
                <a:cubicBezTo>
                  <a:pt x="56633" y="895082"/>
                  <a:pt x="50193" y="901521"/>
                  <a:pt x="52340" y="907961"/>
                </a:cubicBezTo>
                <a:cubicBezTo>
                  <a:pt x="56097" y="919233"/>
                  <a:pt x="81957" y="933715"/>
                  <a:pt x="90977" y="940158"/>
                </a:cubicBezTo>
                <a:cubicBezTo>
                  <a:pt x="99710" y="946396"/>
                  <a:pt x="107136" y="954676"/>
                  <a:pt x="116735" y="959476"/>
                </a:cubicBezTo>
                <a:cubicBezTo>
                  <a:pt x="128877" y="965547"/>
                  <a:pt x="142201" y="969063"/>
                  <a:pt x="155371" y="972355"/>
                </a:cubicBezTo>
                <a:cubicBezTo>
                  <a:pt x="206204" y="985062"/>
                  <a:pt x="172309" y="978059"/>
                  <a:pt x="258402" y="985234"/>
                </a:cubicBezTo>
                <a:cubicBezTo>
                  <a:pt x="264842" y="989527"/>
                  <a:pt x="270607" y="995064"/>
                  <a:pt x="277721" y="998113"/>
                </a:cubicBezTo>
                <a:cubicBezTo>
                  <a:pt x="285855" y="1001599"/>
                  <a:pt x="298334" y="997351"/>
                  <a:pt x="303478" y="1004552"/>
                </a:cubicBezTo>
                <a:cubicBezTo>
                  <a:pt x="311067" y="1015177"/>
                  <a:pt x="307771" y="1030310"/>
                  <a:pt x="309918" y="1043189"/>
                </a:cubicBezTo>
                <a:cubicBezTo>
                  <a:pt x="303076" y="1053451"/>
                  <a:pt x="289463" y="1076606"/>
                  <a:pt x="277721" y="1081825"/>
                </a:cubicBezTo>
                <a:cubicBezTo>
                  <a:pt x="265790" y="1087128"/>
                  <a:pt x="251930" y="1085929"/>
                  <a:pt x="239084" y="1088265"/>
                </a:cubicBezTo>
                <a:cubicBezTo>
                  <a:pt x="228316" y="1090223"/>
                  <a:pt x="217446" y="1091824"/>
                  <a:pt x="206887" y="1094704"/>
                </a:cubicBezTo>
                <a:cubicBezTo>
                  <a:pt x="193790" y="1098276"/>
                  <a:pt x="181721" y="1105899"/>
                  <a:pt x="168250" y="1107583"/>
                </a:cubicBezTo>
                <a:cubicBezTo>
                  <a:pt x="107953" y="1115121"/>
                  <a:pt x="133524" y="1109826"/>
                  <a:pt x="90977" y="1120462"/>
                </a:cubicBezTo>
                <a:cubicBezTo>
                  <a:pt x="84538" y="1126901"/>
                  <a:pt x="74161" y="1131024"/>
                  <a:pt x="71659" y="1139780"/>
                </a:cubicBezTo>
                <a:cubicBezTo>
                  <a:pt x="68624" y="1150401"/>
                  <a:pt x="83114" y="1177976"/>
                  <a:pt x="90977" y="1184856"/>
                </a:cubicBezTo>
                <a:cubicBezTo>
                  <a:pt x="121704" y="1211742"/>
                  <a:pt x="131774" y="1211334"/>
                  <a:pt x="168250" y="1223493"/>
                </a:cubicBezTo>
                <a:cubicBezTo>
                  <a:pt x="201061" y="1234430"/>
                  <a:pt x="196342" y="1233589"/>
                  <a:pt x="245523" y="1242811"/>
                </a:cubicBezTo>
                <a:cubicBezTo>
                  <a:pt x="260441" y="1245608"/>
                  <a:pt x="275574" y="1247104"/>
                  <a:pt x="290600" y="1249251"/>
                </a:cubicBezTo>
                <a:cubicBezTo>
                  <a:pt x="335675" y="1264277"/>
                  <a:pt x="324943" y="1249251"/>
                  <a:pt x="335676" y="1281448"/>
                </a:cubicBezTo>
                <a:cubicBezTo>
                  <a:pt x="324341" y="1315450"/>
                  <a:pt x="334883" y="1297001"/>
                  <a:pt x="290600" y="1326524"/>
                </a:cubicBezTo>
                <a:lnTo>
                  <a:pt x="232645" y="1365161"/>
                </a:lnTo>
                <a:cubicBezTo>
                  <a:pt x="226205" y="1369454"/>
                  <a:pt x="220668" y="1375593"/>
                  <a:pt x="213326" y="1378040"/>
                </a:cubicBezTo>
                <a:lnTo>
                  <a:pt x="194008" y="1384479"/>
                </a:lnTo>
                <a:cubicBezTo>
                  <a:pt x="139411" y="1420878"/>
                  <a:pt x="225777" y="1367850"/>
                  <a:pt x="90977" y="1403797"/>
                </a:cubicBezTo>
                <a:cubicBezTo>
                  <a:pt x="83499" y="1405791"/>
                  <a:pt x="82391" y="1416676"/>
                  <a:pt x="78098" y="1423116"/>
                </a:cubicBezTo>
                <a:cubicBezTo>
                  <a:pt x="82391" y="1429555"/>
                  <a:pt x="87516" y="1435512"/>
                  <a:pt x="90977" y="1442434"/>
                </a:cubicBezTo>
                <a:cubicBezTo>
                  <a:pt x="94013" y="1448505"/>
                  <a:pt x="93176" y="1456452"/>
                  <a:pt x="97416" y="1461752"/>
                </a:cubicBezTo>
                <a:cubicBezTo>
                  <a:pt x="109718" y="1477129"/>
                  <a:pt x="120500" y="1473295"/>
                  <a:pt x="136053" y="1481071"/>
                </a:cubicBezTo>
                <a:cubicBezTo>
                  <a:pt x="142975" y="1484532"/>
                  <a:pt x="148125" y="1491232"/>
                  <a:pt x="155371" y="1493949"/>
                </a:cubicBezTo>
                <a:cubicBezTo>
                  <a:pt x="165619" y="1497792"/>
                  <a:pt x="176884" y="1498015"/>
                  <a:pt x="187569" y="1500389"/>
                </a:cubicBezTo>
                <a:cubicBezTo>
                  <a:pt x="196208" y="1502309"/>
                  <a:pt x="205066" y="1503651"/>
                  <a:pt x="213326" y="1506828"/>
                </a:cubicBezTo>
                <a:cubicBezTo>
                  <a:pt x="233057" y="1514417"/>
                  <a:pt x="252372" y="1523132"/>
                  <a:pt x="271281" y="1532586"/>
                </a:cubicBezTo>
                <a:cubicBezTo>
                  <a:pt x="278203" y="1536047"/>
                  <a:pt x="283834" y="1541706"/>
                  <a:pt x="290600" y="1545465"/>
                </a:cubicBezTo>
                <a:cubicBezTo>
                  <a:pt x="303187" y="1552458"/>
                  <a:pt x="316357" y="1558344"/>
                  <a:pt x="329236" y="1564783"/>
                </a:cubicBezTo>
                <a:cubicBezTo>
                  <a:pt x="333529" y="1571222"/>
                  <a:pt x="340843" y="1576467"/>
                  <a:pt x="342115" y="1584101"/>
                </a:cubicBezTo>
                <a:cubicBezTo>
                  <a:pt x="343231" y="1590797"/>
                  <a:pt x="339441" y="1597772"/>
                  <a:pt x="335676" y="1603420"/>
                </a:cubicBezTo>
                <a:cubicBezTo>
                  <a:pt x="330553" y="1611104"/>
                  <a:pt x="307219" y="1632224"/>
                  <a:pt x="297039" y="1635617"/>
                </a:cubicBezTo>
                <a:cubicBezTo>
                  <a:pt x="284652" y="1639746"/>
                  <a:pt x="271281" y="1639910"/>
                  <a:pt x="258402" y="1642056"/>
                </a:cubicBezTo>
                <a:cubicBezTo>
                  <a:pt x="245523" y="1646349"/>
                  <a:pt x="232863" y="1651363"/>
                  <a:pt x="219766" y="1654935"/>
                </a:cubicBezTo>
                <a:cubicBezTo>
                  <a:pt x="134256" y="1678257"/>
                  <a:pt x="226888" y="1648270"/>
                  <a:pt x="168250" y="1667814"/>
                </a:cubicBezTo>
                <a:cubicBezTo>
                  <a:pt x="161811" y="1676400"/>
                  <a:pt x="157177" y="1686701"/>
                  <a:pt x="148932" y="1693572"/>
                </a:cubicBezTo>
                <a:cubicBezTo>
                  <a:pt x="143718" y="1697917"/>
                  <a:pt x="134414" y="1695211"/>
                  <a:pt x="129614" y="1700011"/>
                </a:cubicBezTo>
                <a:cubicBezTo>
                  <a:pt x="118669" y="1710956"/>
                  <a:pt x="103856" y="1738648"/>
                  <a:pt x="103856" y="1738648"/>
                </a:cubicBezTo>
                <a:cubicBezTo>
                  <a:pt x="110295" y="1742941"/>
                  <a:pt x="117702" y="1746055"/>
                  <a:pt x="123174" y="1751527"/>
                </a:cubicBezTo>
                <a:cubicBezTo>
                  <a:pt x="145496" y="1773849"/>
                  <a:pt x="124464" y="1769987"/>
                  <a:pt x="155371" y="1783724"/>
                </a:cubicBezTo>
                <a:cubicBezTo>
                  <a:pt x="167777" y="1789238"/>
                  <a:pt x="194008" y="1796603"/>
                  <a:pt x="194008" y="1796603"/>
                </a:cubicBezTo>
                <a:cubicBezTo>
                  <a:pt x="274306" y="1789911"/>
                  <a:pt x="253003" y="1808438"/>
                  <a:pt x="277721" y="178372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77A7F0-E6AD-4BE7-B809-9050AD864A74}"/>
              </a:ext>
            </a:extLst>
          </p:cNvPr>
          <p:cNvCxnSpPr/>
          <p:nvPr/>
        </p:nvCxnSpPr>
        <p:spPr>
          <a:xfrm rot="5400000" flipH="1">
            <a:off x="670034" y="4068351"/>
            <a:ext cx="2793201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64EB2A5-DA38-4FC6-9EBB-895A228E5BFC}"/>
              </a:ext>
            </a:extLst>
          </p:cNvPr>
          <p:cNvSpPr/>
          <p:nvPr/>
        </p:nvSpPr>
        <p:spPr>
          <a:xfrm>
            <a:off x="922343" y="4291839"/>
            <a:ext cx="576091" cy="156335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ECD65D-52A7-493E-8F72-0E2AFDC1D540}"/>
              </a:ext>
            </a:extLst>
          </p:cNvPr>
          <p:cNvSpPr/>
          <p:nvPr/>
        </p:nvSpPr>
        <p:spPr>
          <a:xfrm>
            <a:off x="2481759" y="4939065"/>
            <a:ext cx="47701" cy="258970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66BD64-9BA6-4A20-9048-2C90CBC0C317}"/>
              </a:ext>
            </a:extLst>
          </p:cNvPr>
          <p:cNvCxnSpPr/>
          <p:nvPr/>
        </p:nvCxnSpPr>
        <p:spPr>
          <a:xfrm rot="5400000" flipH="1">
            <a:off x="1580655" y="3703527"/>
            <a:ext cx="2272081" cy="0"/>
          </a:xfrm>
          <a:prstGeom prst="line">
            <a:avLst/>
          </a:prstGeom>
          <a:ln w="1079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32F572E-FE7A-4767-AA3D-4224B0A79D87}"/>
              </a:ext>
            </a:extLst>
          </p:cNvPr>
          <p:cNvSpPr/>
          <p:nvPr/>
        </p:nvSpPr>
        <p:spPr>
          <a:xfrm>
            <a:off x="1887842" y="5246674"/>
            <a:ext cx="716800" cy="6253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B5F1E4-0206-460F-9EB3-DF7DD2D524F7}"/>
              </a:ext>
            </a:extLst>
          </p:cNvPr>
          <p:cNvSpPr/>
          <p:nvPr/>
        </p:nvSpPr>
        <p:spPr>
          <a:xfrm>
            <a:off x="2567415" y="4760998"/>
            <a:ext cx="66829" cy="54821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F3B8C2E-DDA7-4F3C-B087-72BEF01E80B9}"/>
              </a:ext>
            </a:extLst>
          </p:cNvPr>
          <p:cNvCxnSpPr/>
          <p:nvPr/>
        </p:nvCxnSpPr>
        <p:spPr>
          <a:xfrm flipH="1">
            <a:off x="3878368" y="5076837"/>
            <a:ext cx="319175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5BCF52A-B778-4F49-B749-5B1D12B5D05D}"/>
              </a:ext>
            </a:extLst>
          </p:cNvPr>
          <p:cNvSpPr/>
          <p:nvPr/>
        </p:nvSpPr>
        <p:spPr>
          <a:xfrm>
            <a:off x="2365633" y="3075701"/>
            <a:ext cx="151188" cy="11765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746D0F-5572-41EA-AA09-C1E4C467010F}"/>
              </a:ext>
            </a:extLst>
          </p:cNvPr>
          <p:cNvSpPr/>
          <p:nvPr/>
        </p:nvSpPr>
        <p:spPr>
          <a:xfrm>
            <a:off x="2928225" y="3075604"/>
            <a:ext cx="151188" cy="11765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DE6C32-3386-4F90-A57C-BB548B04EDAF}"/>
              </a:ext>
            </a:extLst>
          </p:cNvPr>
          <p:cNvGrpSpPr/>
          <p:nvPr/>
        </p:nvGrpSpPr>
        <p:grpSpPr>
          <a:xfrm>
            <a:off x="2368305" y="2994592"/>
            <a:ext cx="91143" cy="278049"/>
            <a:chOff x="3505209" y="171721"/>
            <a:chExt cx="195321" cy="48020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870EFC1-B4E9-48F8-BDCF-14931ADDCB0B}"/>
                </a:ext>
              </a:extLst>
            </p:cNvPr>
            <p:cNvSpPr/>
            <p:nvPr/>
          </p:nvSpPr>
          <p:spPr>
            <a:xfrm>
              <a:off x="3505209" y="171721"/>
              <a:ext cx="195321" cy="1287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F102A33-C1B4-4B9F-87ED-07B1AA993F1D}"/>
                </a:ext>
              </a:extLst>
            </p:cNvPr>
            <p:cNvSpPr/>
            <p:nvPr/>
          </p:nvSpPr>
          <p:spPr>
            <a:xfrm>
              <a:off x="3570739" y="291926"/>
              <a:ext cx="72000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3B27E9-9E3C-4346-9766-76B01EAB9686}"/>
              </a:ext>
            </a:extLst>
          </p:cNvPr>
          <p:cNvGrpSpPr/>
          <p:nvPr/>
        </p:nvGrpSpPr>
        <p:grpSpPr>
          <a:xfrm>
            <a:off x="2977677" y="2993586"/>
            <a:ext cx="91143" cy="278049"/>
            <a:chOff x="3505209" y="171721"/>
            <a:chExt cx="195321" cy="48020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CD1F40C-6185-4515-83FE-261C2C57B7FC}"/>
                </a:ext>
              </a:extLst>
            </p:cNvPr>
            <p:cNvSpPr/>
            <p:nvPr/>
          </p:nvSpPr>
          <p:spPr>
            <a:xfrm>
              <a:off x="3505209" y="171721"/>
              <a:ext cx="195321" cy="1287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D4A595-E77E-43F5-9318-99817998D9F7}"/>
                </a:ext>
              </a:extLst>
            </p:cNvPr>
            <p:cNvSpPr/>
            <p:nvPr/>
          </p:nvSpPr>
          <p:spPr>
            <a:xfrm>
              <a:off x="3570739" y="291926"/>
              <a:ext cx="72000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7FD119-DEC1-4829-9E1D-98051F235D65}"/>
              </a:ext>
            </a:extLst>
          </p:cNvPr>
          <p:cNvGrpSpPr/>
          <p:nvPr/>
        </p:nvGrpSpPr>
        <p:grpSpPr>
          <a:xfrm rot="16200000">
            <a:off x="1989931" y="2532667"/>
            <a:ext cx="142576" cy="205880"/>
            <a:chOff x="5220838" y="2905476"/>
            <a:chExt cx="148305" cy="33342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53C09B4-DB8D-41A5-8C88-0E1D1C52A6DB}"/>
                </a:ext>
              </a:extLst>
            </p:cNvPr>
            <p:cNvSpPr/>
            <p:nvPr/>
          </p:nvSpPr>
          <p:spPr>
            <a:xfrm>
              <a:off x="5267957" y="2905476"/>
              <a:ext cx="101186" cy="3321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F798310-D19C-457E-A93D-2F068BEB313B}"/>
                </a:ext>
              </a:extLst>
            </p:cNvPr>
            <p:cNvSpPr/>
            <p:nvPr/>
          </p:nvSpPr>
          <p:spPr>
            <a:xfrm>
              <a:off x="5220838" y="2905476"/>
              <a:ext cx="95980" cy="333424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4392F4C-721C-4DD4-BF5A-4CA2C783176A}"/>
              </a:ext>
            </a:extLst>
          </p:cNvPr>
          <p:cNvGrpSpPr/>
          <p:nvPr/>
        </p:nvGrpSpPr>
        <p:grpSpPr>
          <a:xfrm rot="5400000" flipV="1">
            <a:off x="1985965" y="2787512"/>
            <a:ext cx="146631" cy="202001"/>
            <a:chOff x="5220838" y="2905476"/>
            <a:chExt cx="148305" cy="33342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C9EB853-9605-4759-B6AF-3BD2D0F2C231}"/>
                </a:ext>
              </a:extLst>
            </p:cNvPr>
            <p:cNvSpPr/>
            <p:nvPr/>
          </p:nvSpPr>
          <p:spPr>
            <a:xfrm>
              <a:off x="5267957" y="2905476"/>
              <a:ext cx="101186" cy="3321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54C935C-7433-4DFB-84DA-6973C110CCC6}"/>
                </a:ext>
              </a:extLst>
            </p:cNvPr>
            <p:cNvSpPr/>
            <p:nvPr/>
          </p:nvSpPr>
          <p:spPr>
            <a:xfrm>
              <a:off x="5220838" y="2905476"/>
              <a:ext cx="95980" cy="333424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26A20ED7-AB42-47E7-A92D-22517F899FE6}"/>
              </a:ext>
            </a:extLst>
          </p:cNvPr>
          <p:cNvSpPr/>
          <p:nvPr/>
        </p:nvSpPr>
        <p:spPr>
          <a:xfrm>
            <a:off x="1893093" y="1602861"/>
            <a:ext cx="333978" cy="459546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C211B75-FE63-4B46-A5CE-E1060B8D7041}"/>
              </a:ext>
            </a:extLst>
          </p:cNvPr>
          <p:cNvSpPr/>
          <p:nvPr/>
        </p:nvSpPr>
        <p:spPr>
          <a:xfrm>
            <a:off x="1934420" y="2062408"/>
            <a:ext cx="251325" cy="9561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88D1624E-1BC2-413E-816B-E3DD093AEE64}"/>
              </a:ext>
            </a:extLst>
          </p:cNvPr>
          <p:cNvSpPr/>
          <p:nvPr/>
        </p:nvSpPr>
        <p:spPr>
          <a:xfrm flipH="1">
            <a:off x="2762006" y="2211907"/>
            <a:ext cx="599698" cy="725221"/>
          </a:xfrm>
          <a:prstGeom prst="arc">
            <a:avLst/>
          </a:pr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A2E16D96-20F4-47A1-B56D-E23B6EAE3D08}"/>
              </a:ext>
            </a:extLst>
          </p:cNvPr>
          <p:cNvSpPr/>
          <p:nvPr/>
        </p:nvSpPr>
        <p:spPr>
          <a:xfrm flipH="1">
            <a:off x="2697812" y="2081300"/>
            <a:ext cx="468753" cy="957668"/>
          </a:xfrm>
          <a:prstGeom prst="arc">
            <a:avLst/>
          </a:pr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951280-5932-4C65-956C-DCE3FF25C811}"/>
              </a:ext>
            </a:extLst>
          </p:cNvPr>
          <p:cNvSpPr/>
          <p:nvPr/>
        </p:nvSpPr>
        <p:spPr>
          <a:xfrm>
            <a:off x="2411000" y="2287292"/>
            <a:ext cx="212748" cy="265699"/>
          </a:xfrm>
          <a:prstGeom prst="rect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4E8BDFE0-D5C1-42CB-9F41-7879ACFC1DBD}"/>
              </a:ext>
            </a:extLst>
          </p:cNvPr>
          <p:cNvSpPr/>
          <p:nvPr/>
        </p:nvSpPr>
        <p:spPr>
          <a:xfrm flipV="1">
            <a:off x="2451052" y="2287292"/>
            <a:ext cx="138653" cy="887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0CCAD9-8097-498E-AE52-554264055481}"/>
              </a:ext>
            </a:extLst>
          </p:cNvPr>
          <p:cNvSpPr txBox="1"/>
          <p:nvPr/>
        </p:nvSpPr>
        <p:spPr>
          <a:xfrm>
            <a:off x="3909857" y="3334195"/>
            <a:ext cx="10855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 yellow : </a:t>
            </a:r>
          </a:p>
          <a:p>
            <a:r>
              <a:rPr lang="en-US" sz="1400" b="1" dirty="0"/>
              <a:t>the existing </a:t>
            </a:r>
          </a:p>
          <a:p>
            <a:r>
              <a:rPr lang="en-US" sz="1400" b="1" dirty="0"/>
              <a:t>FE-chamber</a:t>
            </a:r>
            <a:endParaRPr lang="en-GB" sz="1400" b="1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B6A8677-BD2A-46B5-83DB-0EFA7D610F52}"/>
              </a:ext>
            </a:extLst>
          </p:cNvPr>
          <p:cNvCxnSpPr/>
          <p:nvPr/>
        </p:nvCxnSpPr>
        <p:spPr>
          <a:xfrm flipH="1">
            <a:off x="746502" y="5073518"/>
            <a:ext cx="352297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8CC6795F-011C-429F-BC0B-72B35B9FC9E1}"/>
              </a:ext>
            </a:extLst>
          </p:cNvPr>
          <p:cNvSpPr/>
          <p:nvPr/>
        </p:nvSpPr>
        <p:spPr>
          <a:xfrm>
            <a:off x="5872795" y="3395693"/>
            <a:ext cx="1679866" cy="291827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EFFA66E-AF87-4809-A1E2-A4C7F460F6A3}"/>
              </a:ext>
            </a:extLst>
          </p:cNvPr>
          <p:cNvSpPr/>
          <p:nvPr/>
        </p:nvSpPr>
        <p:spPr>
          <a:xfrm>
            <a:off x="7552661" y="4278741"/>
            <a:ext cx="576091" cy="156335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FDA66E4-552C-4AF6-96CD-3150CD66279C}"/>
              </a:ext>
            </a:extLst>
          </p:cNvPr>
          <p:cNvSpPr/>
          <p:nvPr/>
        </p:nvSpPr>
        <p:spPr>
          <a:xfrm>
            <a:off x="7067944" y="4498295"/>
            <a:ext cx="59400" cy="25897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9C977A-B556-4347-8040-CEEFE10927F3}"/>
              </a:ext>
            </a:extLst>
          </p:cNvPr>
          <p:cNvCxnSpPr/>
          <p:nvPr/>
        </p:nvCxnSpPr>
        <p:spPr>
          <a:xfrm>
            <a:off x="6287379" y="4463988"/>
            <a:ext cx="251980" cy="31267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3EFA5D4-B3A7-4B5D-8CB9-AE8B4A1523E9}"/>
              </a:ext>
            </a:extLst>
          </p:cNvPr>
          <p:cNvSpPr/>
          <p:nvPr/>
        </p:nvSpPr>
        <p:spPr>
          <a:xfrm>
            <a:off x="5680489" y="3188906"/>
            <a:ext cx="2082346" cy="2067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116DE10-0CAF-4B31-A38F-873FFC9D3F7C}"/>
              </a:ext>
            </a:extLst>
          </p:cNvPr>
          <p:cNvSpPr/>
          <p:nvPr/>
        </p:nvSpPr>
        <p:spPr>
          <a:xfrm>
            <a:off x="5685143" y="3408729"/>
            <a:ext cx="184785" cy="2084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87499D5-165F-4E40-A472-65289C65ABCB}"/>
              </a:ext>
            </a:extLst>
          </p:cNvPr>
          <p:cNvSpPr/>
          <p:nvPr/>
        </p:nvSpPr>
        <p:spPr>
          <a:xfrm>
            <a:off x="7567809" y="3412293"/>
            <a:ext cx="184785" cy="2084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FAE659F-518F-47FF-8433-750A1D440C31}"/>
              </a:ext>
            </a:extLst>
          </p:cNvPr>
          <p:cNvSpPr/>
          <p:nvPr/>
        </p:nvSpPr>
        <p:spPr>
          <a:xfrm>
            <a:off x="6175286" y="3075041"/>
            <a:ext cx="526844" cy="1138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B0DC37-8C96-47D9-8745-B922A4EAF6B9}"/>
              </a:ext>
            </a:extLst>
          </p:cNvPr>
          <p:cNvSpPr/>
          <p:nvPr/>
        </p:nvSpPr>
        <p:spPr>
          <a:xfrm>
            <a:off x="6316009" y="3075041"/>
            <a:ext cx="251980" cy="59657"/>
          </a:xfrm>
          <a:prstGeom prst="rect">
            <a:avLst/>
          </a:prstGeom>
          <a:solidFill>
            <a:srgbClr val="FFFF00"/>
          </a:solidFill>
          <a:ln w="2857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8872A95-965E-4176-AA70-8BFDC6D91CBC}"/>
              </a:ext>
            </a:extLst>
          </p:cNvPr>
          <p:cNvSpPr/>
          <p:nvPr/>
        </p:nvSpPr>
        <p:spPr>
          <a:xfrm>
            <a:off x="6183993" y="3000470"/>
            <a:ext cx="91143" cy="74571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252B243-B8D8-45F5-A4C9-225132C19ECD}"/>
              </a:ext>
            </a:extLst>
          </p:cNvPr>
          <p:cNvSpPr/>
          <p:nvPr/>
        </p:nvSpPr>
        <p:spPr>
          <a:xfrm>
            <a:off x="6211669" y="3070072"/>
            <a:ext cx="33597" cy="208448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7CADCCA-948F-4B2C-8968-8A45C0395FE7}"/>
              </a:ext>
            </a:extLst>
          </p:cNvPr>
          <p:cNvGrpSpPr/>
          <p:nvPr/>
        </p:nvGrpSpPr>
        <p:grpSpPr>
          <a:xfrm>
            <a:off x="6589435" y="2989872"/>
            <a:ext cx="91143" cy="278049"/>
            <a:chOff x="3505209" y="171721"/>
            <a:chExt cx="195321" cy="48020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766FCE2-E6A3-4976-9D0E-3B1CC5AE6D88}"/>
                </a:ext>
              </a:extLst>
            </p:cNvPr>
            <p:cNvSpPr/>
            <p:nvPr/>
          </p:nvSpPr>
          <p:spPr>
            <a:xfrm>
              <a:off x="3505209" y="171721"/>
              <a:ext cx="195321" cy="1287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2B4DE3D-8FB0-464E-AA52-19A4CFA54D2F}"/>
                </a:ext>
              </a:extLst>
            </p:cNvPr>
            <p:cNvSpPr/>
            <p:nvPr/>
          </p:nvSpPr>
          <p:spPr>
            <a:xfrm>
              <a:off x="3570739" y="291926"/>
              <a:ext cx="72000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2B01E3DB-800B-44C4-8E70-05FA894111F2}"/>
              </a:ext>
            </a:extLst>
          </p:cNvPr>
          <p:cNvSpPr/>
          <p:nvPr/>
        </p:nvSpPr>
        <p:spPr>
          <a:xfrm>
            <a:off x="6739541" y="3070072"/>
            <a:ext cx="716800" cy="117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571B44A-CC84-4234-9CBB-C8B53FEF7179}"/>
              </a:ext>
            </a:extLst>
          </p:cNvPr>
          <p:cNvSpPr/>
          <p:nvPr/>
        </p:nvSpPr>
        <p:spPr>
          <a:xfrm>
            <a:off x="6739541" y="2135500"/>
            <a:ext cx="716800" cy="117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1391FDE-4929-468C-8EB8-B844D1912684}"/>
              </a:ext>
            </a:extLst>
          </p:cNvPr>
          <p:cNvSpPr/>
          <p:nvPr/>
        </p:nvSpPr>
        <p:spPr>
          <a:xfrm>
            <a:off x="6844360" y="3191271"/>
            <a:ext cx="494792" cy="2044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2642372-B769-4B06-ABE2-CF37E016165F}"/>
              </a:ext>
            </a:extLst>
          </p:cNvPr>
          <p:cNvSpPr/>
          <p:nvPr/>
        </p:nvSpPr>
        <p:spPr>
          <a:xfrm>
            <a:off x="6285963" y="3188855"/>
            <a:ext cx="305067" cy="2084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EE9CC94-C8BE-4F1D-83DF-9AC73AB817F9}"/>
              </a:ext>
            </a:extLst>
          </p:cNvPr>
          <p:cNvSpPr/>
          <p:nvPr/>
        </p:nvSpPr>
        <p:spPr>
          <a:xfrm>
            <a:off x="7001867" y="2252191"/>
            <a:ext cx="178282" cy="226568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Freeform 36">
            <a:extLst>
              <a:ext uri="{FF2B5EF4-FFF2-40B4-BE49-F238E27FC236}">
                <a16:creationId xmlns:a16="http://schemas.microsoft.com/office/drawing/2014/main" id="{88F69E68-8326-4CA7-AA78-94585B85C91C}"/>
              </a:ext>
            </a:extLst>
          </p:cNvPr>
          <p:cNvSpPr/>
          <p:nvPr/>
        </p:nvSpPr>
        <p:spPr>
          <a:xfrm>
            <a:off x="7227757" y="2295571"/>
            <a:ext cx="120533" cy="772891"/>
          </a:xfrm>
          <a:custGeom>
            <a:avLst/>
            <a:gdLst>
              <a:gd name="connsiteX0" fmla="*/ 45901 w 342313"/>
              <a:gd name="connsiteY0" fmla="*/ 0 h 1797064"/>
              <a:gd name="connsiteX1" fmla="*/ 116735 w 342313"/>
              <a:gd name="connsiteY1" fmla="*/ 6440 h 1797064"/>
              <a:gd name="connsiteX2" fmla="*/ 194008 w 342313"/>
              <a:gd name="connsiteY2" fmla="*/ 45076 h 1797064"/>
              <a:gd name="connsiteX3" fmla="*/ 232645 w 342313"/>
              <a:gd name="connsiteY3" fmla="*/ 83713 h 1797064"/>
              <a:gd name="connsiteX4" fmla="*/ 226205 w 342313"/>
              <a:gd name="connsiteY4" fmla="*/ 103031 h 1797064"/>
              <a:gd name="connsiteX5" fmla="*/ 148932 w 342313"/>
              <a:gd name="connsiteY5" fmla="*/ 128789 h 1797064"/>
              <a:gd name="connsiteX6" fmla="*/ 45901 w 342313"/>
              <a:gd name="connsiteY6" fmla="*/ 148107 h 1797064"/>
              <a:gd name="connsiteX7" fmla="*/ 825 w 342313"/>
              <a:gd name="connsiteY7" fmla="*/ 173865 h 1797064"/>
              <a:gd name="connsiteX8" fmla="*/ 7264 w 342313"/>
              <a:gd name="connsiteY8" fmla="*/ 212501 h 1797064"/>
              <a:gd name="connsiteX9" fmla="*/ 13704 w 342313"/>
              <a:gd name="connsiteY9" fmla="*/ 231820 h 1797064"/>
              <a:gd name="connsiteX10" fmla="*/ 33022 w 342313"/>
              <a:gd name="connsiteY10" fmla="*/ 238259 h 1797064"/>
              <a:gd name="connsiteX11" fmla="*/ 129614 w 342313"/>
              <a:gd name="connsiteY11" fmla="*/ 264017 h 1797064"/>
              <a:gd name="connsiteX12" fmla="*/ 155371 w 342313"/>
              <a:gd name="connsiteY12" fmla="*/ 276896 h 1797064"/>
              <a:gd name="connsiteX13" fmla="*/ 206887 w 342313"/>
              <a:gd name="connsiteY13" fmla="*/ 289775 h 1797064"/>
              <a:gd name="connsiteX14" fmla="*/ 258402 w 342313"/>
              <a:gd name="connsiteY14" fmla="*/ 321972 h 1797064"/>
              <a:gd name="connsiteX15" fmla="*/ 277721 w 342313"/>
              <a:gd name="connsiteY15" fmla="*/ 328411 h 1797064"/>
              <a:gd name="connsiteX16" fmla="*/ 284160 w 342313"/>
              <a:gd name="connsiteY16" fmla="*/ 347730 h 1797064"/>
              <a:gd name="connsiteX17" fmla="*/ 245523 w 342313"/>
              <a:gd name="connsiteY17" fmla="*/ 373487 h 1797064"/>
              <a:gd name="connsiteX18" fmla="*/ 200447 w 342313"/>
              <a:gd name="connsiteY18" fmla="*/ 392806 h 1797064"/>
              <a:gd name="connsiteX19" fmla="*/ 181129 w 342313"/>
              <a:gd name="connsiteY19" fmla="*/ 405685 h 1797064"/>
              <a:gd name="connsiteX20" fmla="*/ 161811 w 342313"/>
              <a:gd name="connsiteY20" fmla="*/ 412124 h 1797064"/>
              <a:gd name="connsiteX21" fmla="*/ 136053 w 342313"/>
              <a:gd name="connsiteY21" fmla="*/ 431442 h 1797064"/>
              <a:gd name="connsiteX22" fmla="*/ 110295 w 342313"/>
              <a:gd name="connsiteY22" fmla="*/ 444321 h 1797064"/>
              <a:gd name="connsiteX23" fmla="*/ 90977 w 342313"/>
              <a:gd name="connsiteY23" fmla="*/ 457200 h 1797064"/>
              <a:gd name="connsiteX24" fmla="*/ 84538 w 342313"/>
              <a:gd name="connsiteY24" fmla="*/ 476518 h 1797064"/>
              <a:gd name="connsiteX25" fmla="*/ 110295 w 342313"/>
              <a:gd name="connsiteY25" fmla="*/ 508716 h 1797064"/>
              <a:gd name="connsiteX26" fmla="*/ 129614 w 342313"/>
              <a:gd name="connsiteY26" fmla="*/ 515155 h 1797064"/>
              <a:gd name="connsiteX27" fmla="*/ 155371 w 342313"/>
              <a:gd name="connsiteY27" fmla="*/ 521594 h 1797064"/>
              <a:gd name="connsiteX28" fmla="*/ 187569 w 342313"/>
              <a:gd name="connsiteY28" fmla="*/ 528034 h 1797064"/>
              <a:gd name="connsiteX29" fmla="*/ 226205 w 342313"/>
              <a:gd name="connsiteY29" fmla="*/ 540913 h 1797064"/>
              <a:gd name="connsiteX30" fmla="*/ 264842 w 342313"/>
              <a:gd name="connsiteY30" fmla="*/ 573110 h 1797064"/>
              <a:gd name="connsiteX31" fmla="*/ 277721 w 342313"/>
              <a:gd name="connsiteY31" fmla="*/ 592428 h 1797064"/>
              <a:gd name="connsiteX32" fmla="*/ 251963 w 342313"/>
              <a:gd name="connsiteY32" fmla="*/ 611747 h 1797064"/>
              <a:gd name="connsiteX33" fmla="*/ 206887 w 342313"/>
              <a:gd name="connsiteY33" fmla="*/ 631065 h 1797064"/>
              <a:gd name="connsiteX34" fmla="*/ 181129 w 342313"/>
              <a:gd name="connsiteY34" fmla="*/ 637504 h 1797064"/>
              <a:gd name="connsiteX35" fmla="*/ 129614 w 342313"/>
              <a:gd name="connsiteY35" fmla="*/ 676141 h 1797064"/>
              <a:gd name="connsiteX36" fmla="*/ 103856 w 342313"/>
              <a:gd name="connsiteY36" fmla="*/ 689020 h 1797064"/>
              <a:gd name="connsiteX37" fmla="*/ 84538 w 342313"/>
              <a:gd name="connsiteY37" fmla="*/ 701899 h 1797064"/>
              <a:gd name="connsiteX38" fmla="*/ 123174 w 342313"/>
              <a:gd name="connsiteY38" fmla="*/ 727656 h 1797064"/>
              <a:gd name="connsiteX39" fmla="*/ 161811 w 342313"/>
              <a:gd name="connsiteY39" fmla="*/ 740535 h 1797064"/>
              <a:gd name="connsiteX40" fmla="*/ 206887 w 342313"/>
              <a:gd name="connsiteY40" fmla="*/ 753414 h 1797064"/>
              <a:gd name="connsiteX41" fmla="*/ 251963 w 342313"/>
              <a:gd name="connsiteY41" fmla="*/ 759854 h 1797064"/>
              <a:gd name="connsiteX42" fmla="*/ 290600 w 342313"/>
              <a:gd name="connsiteY42" fmla="*/ 785611 h 1797064"/>
              <a:gd name="connsiteX43" fmla="*/ 284160 w 342313"/>
              <a:gd name="connsiteY43" fmla="*/ 804930 h 1797064"/>
              <a:gd name="connsiteX44" fmla="*/ 258402 w 342313"/>
              <a:gd name="connsiteY44" fmla="*/ 811369 h 1797064"/>
              <a:gd name="connsiteX45" fmla="*/ 239084 w 342313"/>
              <a:gd name="connsiteY45" fmla="*/ 817809 h 1797064"/>
              <a:gd name="connsiteX46" fmla="*/ 219766 w 342313"/>
              <a:gd name="connsiteY46" fmla="*/ 830687 h 1797064"/>
              <a:gd name="connsiteX47" fmla="*/ 161811 w 342313"/>
              <a:gd name="connsiteY47" fmla="*/ 843566 h 1797064"/>
              <a:gd name="connsiteX48" fmla="*/ 142492 w 342313"/>
              <a:gd name="connsiteY48" fmla="*/ 850006 h 1797064"/>
              <a:gd name="connsiteX49" fmla="*/ 84538 w 342313"/>
              <a:gd name="connsiteY49" fmla="*/ 869324 h 1797064"/>
              <a:gd name="connsiteX50" fmla="*/ 58780 w 342313"/>
              <a:gd name="connsiteY50" fmla="*/ 888642 h 1797064"/>
              <a:gd name="connsiteX51" fmla="*/ 52340 w 342313"/>
              <a:gd name="connsiteY51" fmla="*/ 907961 h 1797064"/>
              <a:gd name="connsiteX52" fmla="*/ 90977 w 342313"/>
              <a:gd name="connsiteY52" fmla="*/ 940158 h 1797064"/>
              <a:gd name="connsiteX53" fmla="*/ 116735 w 342313"/>
              <a:gd name="connsiteY53" fmla="*/ 959476 h 1797064"/>
              <a:gd name="connsiteX54" fmla="*/ 155371 w 342313"/>
              <a:gd name="connsiteY54" fmla="*/ 972355 h 1797064"/>
              <a:gd name="connsiteX55" fmla="*/ 258402 w 342313"/>
              <a:gd name="connsiteY55" fmla="*/ 985234 h 1797064"/>
              <a:gd name="connsiteX56" fmla="*/ 277721 w 342313"/>
              <a:gd name="connsiteY56" fmla="*/ 998113 h 1797064"/>
              <a:gd name="connsiteX57" fmla="*/ 303478 w 342313"/>
              <a:gd name="connsiteY57" fmla="*/ 1004552 h 1797064"/>
              <a:gd name="connsiteX58" fmla="*/ 309918 w 342313"/>
              <a:gd name="connsiteY58" fmla="*/ 1043189 h 1797064"/>
              <a:gd name="connsiteX59" fmla="*/ 277721 w 342313"/>
              <a:gd name="connsiteY59" fmla="*/ 1081825 h 1797064"/>
              <a:gd name="connsiteX60" fmla="*/ 239084 w 342313"/>
              <a:gd name="connsiteY60" fmla="*/ 1088265 h 1797064"/>
              <a:gd name="connsiteX61" fmla="*/ 206887 w 342313"/>
              <a:gd name="connsiteY61" fmla="*/ 1094704 h 1797064"/>
              <a:gd name="connsiteX62" fmla="*/ 168250 w 342313"/>
              <a:gd name="connsiteY62" fmla="*/ 1107583 h 1797064"/>
              <a:gd name="connsiteX63" fmla="*/ 90977 w 342313"/>
              <a:gd name="connsiteY63" fmla="*/ 1120462 h 1797064"/>
              <a:gd name="connsiteX64" fmla="*/ 71659 w 342313"/>
              <a:gd name="connsiteY64" fmla="*/ 1139780 h 1797064"/>
              <a:gd name="connsiteX65" fmla="*/ 90977 w 342313"/>
              <a:gd name="connsiteY65" fmla="*/ 1184856 h 1797064"/>
              <a:gd name="connsiteX66" fmla="*/ 168250 w 342313"/>
              <a:gd name="connsiteY66" fmla="*/ 1223493 h 1797064"/>
              <a:gd name="connsiteX67" fmla="*/ 245523 w 342313"/>
              <a:gd name="connsiteY67" fmla="*/ 1242811 h 1797064"/>
              <a:gd name="connsiteX68" fmla="*/ 290600 w 342313"/>
              <a:gd name="connsiteY68" fmla="*/ 1249251 h 1797064"/>
              <a:gd name="connsiteX69" fmla="*/ 335676 w 342313"/>
              <a:gd name="connsiteY69" fmla="*/ 1281448 h 1797064"/>
              <a:gd name="connsiteX70" fmla="*/ 290600 w 342313"/>
              <a:gd name="connsiteY70" fmla="*/ 1326524 h 1797064"/>
              <a:gd name="connsiteX71" fmla="*/ 232645 w 342313"/>
              <a:gd name="connsiteY71" fmla="*/ 1365161 h 1797064"/>
              <a:gd name="connsiteX72" fmla="*/ 213326 w 342313"/>
              <a:gd name="connsiteY72" fmla="*/ 1378040 h 1797064"/>
              <a:gd name="connsiteX73" fmla="*/ 194008 w 342313"/>
              <a:gd name="connsiteY73" fmla="*/ 1384479 h 1797064"/>
              <a:gd name="connsiteX74" fmla="*/ 90977 w 342313"/>
              <a:gd name="connsiteY74" fmla="*/ 1403797 h 1797064"/>
              <a:gd name="connsiteX75" fmla="*/ 78098 w 342313"/>
              <a:gd name="connsiteY75" fmla="*/ 1423116 h 1797064"/>
              <a:gd name="connsiteX76" fmla="*/ 90977 w 342313"/>
              <a:gd name="connsiteY76" fmla="*/ 1442434 h 1797064"/>
              <a:gd name="connsiteX77" fmla="*/ 97416 w 342313"/>
              <a:gd name="connsiteY77" fmla="*/ 1461752 h 1797064"/>
              <a:gd name="connsiteX78" fmla="*/ 136053 w 342313"/>
              <a:gd name="connsiteY78" fmla="*/ 1481071 h 1797064"/>
              <a:gd name="connsiteX79" fmla="*/ 155371 w 342313"/>
              <a:gd name="connsiteY79" fmla="*/ 1493949 h 1797064"/>
              <a:gd name="connsiteX80" fmla="*/ 187569 w 342313"/>
              <a:gd name="connsiteY80" fmla="*/ 1500389 h 1797064"/>
              <a:gd name="connsiteX81" fmla="*/ 213326 w 342313"/>
              <a:gd name="connsiteY81" fmla="*/ 1506828 h 1797064"/>
              <a:gd name="connsiteX82" fmla="*/ 271281 w 342313"/>
              <a:gd name="connsiteY82" fmla="*/ 1532586 h 1797064"/>
              <a:gd name="connsiteX83" fmla="*/ 290600 w 342313"/>
              <a:gd name="connsiteY83" fmla="*/ 1545465 h 1797064"/>
              <a:gd name="connsiteX84" fmla="*/ 329236 w 342313"/>
              <a:gd name="connsiteY84" fmla="*/ 1564783 h 1797064"/>
              <a:gd name="connsiteX85" fmla="*/ 342115 w 342313"/>
              <a:gd name="connsiteY85" fmla="*/ 1584101 h 1797064"/>
              <a:gd name="connsiteX86" fmla="*/ 335676 w 342313"/>
              <a:gd name="connsiteY86" fmla="*/ 1603420 h 1797064"/>
              <a:gd name="connsiteX87" fmla="*/ 297039 w 342313"/>
              <a:gd name="connsiteY87" fmla="*/ 1635617 h 1797064"/>
              <a:gd name="connsiteX88" fmla="*/ 258402 w 342313"/>
              <a:gd name="connsiteY88" fmla="*/ 1642056 h 1797064"/>
              <a:gd name="connsiteX89" fmla="*/ 219766 w 342313"/>
              <a:gd name="connsiteY89" fmla="*/ 1654935 h 1797064"/>
              <a:gd name="connsiteX90" fmla="*/ 168250 w 342313"/>
              <a:gd name="connsiteY90" fmla="*/ 1667814 h 1797064"/>
              <a:gd name="connsiteX91" fmla="*/ 148932 w 342313"/>
              <a:gd name="connsiteY91" fmla="*/ 1693572 h 1797064"/>
              <a:gd name="connsiteX92" fmla="*/ 129614 w 342313"/>
              <a:gd name="connsiteY92" fmla="*/ 1700011 h 1797064"/>
              <a:gd name="connsiteX93" fmla="*/ 103856 w 342313"/>
              <a:gd name="connsiteY93" fmla="*/ 1738648 h 1797064"/>
              <a:gd name="connsiteX94" fmla="*/ 123174 w 342313"/>
              <a:gd name="connsiteY94" fmla="*/ 1751527 h 1797064"/>
              <a:gd name="connsiteX95" fmla="*/ 155371 w 342313"/>
              <a:gd name="connsiteY95" fmla="*/ 1783724 h 1797064"/>
              <a:gd name="connsiteX96" fmla="*/ 194008 w 342313"/>
              <a:gd name="connsiteY96" fmla="*/ 1796603 h 1797064"/>
              <a:gd name="connsiteX97" fmla="*/ 277721 w 342313"/>
              <a:gd name="connsiteY97" fmla="*/ 1783724 h 17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42313" h="1797064">
                <a:moveTo>
                  <a:pt x="45901" y="0"/>
                </a:moveTo>
                <a:cubicBezTo>
                  <a:pt x="69512" y="2147"/>
                  <a:pt x="93265" y="3087"/>
                  <a:pt x="116735" y="6440"/>
                </a:cubicBezTo>
                <a:cubicBezTo>
                  <a:pt x="138117" y="9495"/>
                  <a:pt x="191660" y="43354"/>
                  <a:pt x="194008" y="45076"/>
                </a:cubicBezTo>
                <a:cubicBezTo>
                  <a:pt x="208696" y="55847"/>
                  <a:pt x="232645" y="83713"/>
                  <a:pt x="232645" y="83713"/>
                </a:cubicBezTo>
                <a:cubicBezTo>
                  <a:pt x="230498" y="90152"/>
                  <a:pt x="230551" y="97817"/>
                  <a:pt x="226205" y="103031"/>
                </a:cubicBezTo>
                <a:cubicBezTo>
                  <a:pt x="202657" y="131287"/>
                  <a:pt x="185210" y="123347"/>
                  <a:pt x="148932" y="128789"/>
                </a:cubicBezTo>
                <a:cubicBezTo>
                  <a:pt x="77263" y="139540"/>
                  <a:pt x="92134" y="136550"/>
                  <a:pt x="45901" y="148107"/>
                </a:cubicBezTo>
                <a:cubicBezTo>
                  <a:pt x="45476" y="148319"/>
                  <a:pt x="2125" y="168663"/>
                  <a:pt x="825" y="173865"/>
                </a:cubicBezTo>
                <a:cubicBezTo>
                  <a:pt x="-2342" y="186531"/>
                  <a:pt x="4432" y="199756"/>
                  <a:pt x="7264" y="212501"/>
                </a:cubicBezTo>
                <a:cubicBezTo>
                  <a:pt x="8737" y="219127"/>
                  <a:pt x="8904" y="227020"/>
                  <a:pt x="13704" y="231820"/>
                </a:cubicBezTo>
                <a:cubicBezTo>
                  <a:pt x="18504" y="236620"/>
                  <a:pt x="26521" y="236309"/>
                  <a:pt x="33022" y="238259"/>
                </a:cubicBezTo>
                <a:cubicBezTo>
                  <a:pt x="77383" y="251567"/>
                  <a:pt x="83027" y="252370"/>
                  <a:pt x="129614" y="264017"/>
                </a:cubicBezTo>
                <a:cubicBezTo>
                  <a:pt x="138200" y="268310"/>
                  <a:pt x="146548" y="273115"/>
                  <a:pt x="155371" y="276896"/>
                </a:cubicBezTo>
                <a:cubicBezTo>
                  <a:pt x="172692" y="284319"/>
                  <a:pt x="187997" y="285997"/>
                  <a:pt x="206887" y="289775"/>
                </a:cubicBezTo>
                <a:cubicBezTo>
                  <a:pt x="222213" y="299992"/>
                  <a:pt x="242867" y="314205"/>
                  <a:pt x="258402" y="321972"/>
                </a:cubicBezTo>
                <a:cubicBezTo>
                  <a:pt x="264473" y="325008"/>
                  <a:pt x="271281" y="326265"/>
                  <a:pt x="277721" y="328411"/>
                </a:cubicBezTo>
                <a:cubicBezTo>
                  <a:pt x="279867" y="334851"/>
                  <a:pt x="288105" y="342206"/>
                  <a:pt x="284160" y="347730"/>
                </a:cubicBezTo>
                <a:cubicBezTo>
                  <a:pt x="275163" y="360325"/>
                  <a:pt x="258402" y="364901"/>
                  <a:pt x="245523" y="373487"/>
                </a:cubicBezTo>
                <a:cubicBezTo>
                  <a:pt x="218839" y="391276"/>
                  <a:pt x="233715" y="384488"/>
                  <a:pt x="200447" y="392806"/>
                </a:cubicBezTo>
                <a:cubicBezTo>
                  <a:pt x="194008" y="397099"/>
                  <a:pt x="188051" y="402224"/>
                  <a:pt x="181129" y="405685"/>
                </a:cubicBezTo>
                <a:cubicBezTo>
                  <a:pt x="175058" y="408721"/>
                  <a:pt x="167704" y="408756"/>
                  <a:pt x="161811" y="412124"/>
                </a:cubicBezTo>
                <a:cubicBezTo>
                  <a:pt x="152493" y="417449"/>
                  <a:pt x="145154" y="425754"/>
                  <a:pt x="136053" y="431442"/>
                </a:cubicBezTo>
                <a:cubicBezTo>
                  <a:pt x="127913" y="436530"/>
                  <a:pt x="118630" y="439558"/>
                  <a:pt x="110295" y="444321"/>
                </a:cubicBezTo>
                <a:cubicBezTo>
                  <a:pt x="103576" y="448161"/>
                  <a:pt x="97416" y="452907"/>
                  <a:pt x="90977" y="457200"/>
                </a:cubicBezTo>
                <a:cubicBezTo>
                  <a:pt x="88831" y="463639"/>
                  <a:pt x="84538" y="469730"/>
                  <a:pt x="84538" y="476518"/>
                </a:cubicBezTo>
                <a:cubicBezTo>
                  <a:pt x="84538" y="495086"/>
                  <a:pt x="95461" y="501299"/>
                  <a:pt x="110295" y="508716"/>
                </a:cubicBezTo>
                <a:cubicBezTo>
                  <a:pt x="116366" y="511752"/>
                  <a:pt x="123087" y="513290"/>
                  <a:pt x="129614" y="515155"/>
                </a:cubicBezTo>
                <a:cubicBezTo>
                  <a:pt x="138123" y="517586"/>
                  <a:pt x="146732" y="519674"/>
                  <a:pt x="155371" y="521594"/>
                </a:cubicBezTo>
                <a:cubicBezTo>
                  <a:pt x="166056" y="523968"/>
                  <a:pt x="177009" y="525154"/>
                  <a:pt x="187569" y="528034"/>
                </a:cubicBezTo>
                <a:cubicBezTo>
                  <a:pt x="200666" y="531606"/>
                  <a:pt x="214910" y="533383"/>
                  <a:pt x="226205" y="540913"/>
                </a:cubicBezTo>
                <a:cubicBezTo>
                  <a:pt x="245199" y="553576"/>
                  <a:pt x="249349" y="554519"/>
                  <a:pt x="264842" y="573110"/>
                </a:cubicBezTo>
                <a:cubicBezTo>
                  <a:pt x="269797" y="579055"/>
                  <a:pt x="273428" y="585989"/>
                  <a:pt x="277721" y="592428"/>
                </a:cubicBezTo>
                <a:cubicBezTo>
                  <a:pt x="269135" y="598868"/>
                  <a:pt x="261064" y="606059"/>
                  <a:pt x="251963" y="611747"/>
                </a:cubicBezTo>
                <a:cubicBezTo>
                  <a:pt x="237509" y="620780"/>
                  <a:pt x="223025" y="626454"/>
                  <a:pt x="206887" y="631065"/>
                </a:cubicBezTo>
                <a:cubicBezTo>
                  <a:pt x="198377" y="633496"/>
                  <a:pt x="189715" y="635358"/>
                  <a:pt x="181129" y="637504"/>
                </a:cubicBezTo>
                <a:cubicBezTo>
                  <a:pt x="118780" y="668678"/>
                  <a:pt x="194705" y="627322"/>
                  <a:pt x="129614" y="676141"/>
                </a:cubicBezTo>
                <a:cubicBezTo>
                  <a:pt x="121935" y="681901"/>
                  <a:pt x="112191" y="684257"/>
                  <a:pt x="103856" y="689020"/>
                </a:cubicBezTo>
                <a:cubicBezTo>
                  <a:pt x="97137" y="692860"/>
                  <a:pt x="90977" y="697606"/>
                  <a:pt x="84538" y="701899"/>
                </a:cubicBezTo>
                <a:cubicBezTo>
                  <a:pt x="97417" y="710485"/>
                  <a:pt x="108490" y="722761"/>
                  <a:pt x="123174" y="727656"/>
                </a:cubicBezTo>
                <a:lnTo>
                  <a:pt x="161811" y="740535"/>
                </a:lnTo>
                <a:cubicBezTo>
                  <a:pt x="178371" y="746055"/>
                  <a:pt x="189087" y="750178"/>
                  <a:pt x="206887" y="753414"/>
                </a:cubicBezTo>
                <a:cubicBezTo>
                  <a:pt x="221820" y="756129"/>
                  <a:pt x="236938" y="757707"/>
                  <a:pt x="251963" y="759854"/>
                </a:cubicBezTo>
                <a:cubicBezTo>
                  <a:pt x="266438" y="764679"/>
                  <a:pt x="284571" y="767523"/>
                  <a:pt x="290600" y="785611"/>
                </a:cubicBezTo>
                <a:cubicBezTo>
                  <a:pt x="292747" y="792051"/>
                  <a:pt x="289461" y="800690"/>
                  <a:pt x="284160" y="804930"/>
                </a:cubicBezTo>
                <a:cubicBezTo>
                  <a:pt x="277249" y="810459"/>
                  <a:pt x="266912" y="808938"/>
                  <a:pt x="258402" y="811369"/>
                </a:cubicBezTo>
                <a:cubicBezTo>
                  <a:pt x="251875" y="813234"/>
                  <a:pt x="245155" y="814773"/>
                  <a:pt x="239084" y="817809"/>
                </a:cubicBezTo>
                <a:cubicBezTo>
                  <a:pt x="232162" y="821270"/>
                  <a:pt x="226879" y="827638"/>
                  <a:pt x="219766" y="830687"/>
                </a:cubicBezTo>
                <a:cubicBezTo>
                  <a:pt x="210505" y="834656"/>
                  <a:pt x="169155" y="841730"/>
                  <a:pt x="161811" y="843566"/>
                </a:cubicBezTo>
                <a:cubicBezTo>
                  <a:pt x="155226" y="845212"/>
                  <a:pt x="149019" y="848141"/>
                  <a:pt x="142492" y="850006"/>
                </a:cubicBezTo>
                <a:cubicBezTo>
                  <a:pt x="118462" y="856872"/>
                  <a:pt x="108049" y="856262"/>
                  <a:pt x="84538" y="869324"/>
                </a:cubicBezTo>
                <a:cubicBezTo>
                  <a:pt x="75156" y="874536"/>
                  <a:pt x="67366" y="882203"/>
                  <a:pt x="58780" y="888642"/>
                </a:cubicBezTo>
                <a:cubicBezTo>
                  <a:pt x="56633" y="895082"/>
                  <a:pt x="50193" y="901521"/>
                  <a:pt x="52340" y="907961"/>
                </a:cubicBezTo>
                <a:cubicBezTo>
                  <a:pt x="56097" y="919233"/>
                  <a:pt x="81957" y="933715"/>
                  <a:pt x="90977" y="940158"/>
                </a:cubicBezTo>
                <a:cubicBezTo>
                  <a:pt x="99710" y="946396"/>
                  <a:pt x="107136" y="954676"/>
                  <a:pt x="116735" y="959476"/>
                </a:cubicBezTo>
                <a:cubicBezTo>
                  <a:pt x="128877" y="965547"/>
                  <a:pt x="142201" y="969063"/>
                  <a:pt x="155371" y="972355"/>
                </a:cubicBezTo>
                <a:cubicBezTo>
                  <a:pt x="206204" y="985062"/>
                  <a:pt x="172309" y="978059"/>
                  <a:pt x="258402" y="985234"/>
                </a:cubicBezTo>
                <a:cubicBezTo>
                  <a:pt x="264842" y="989527"/>
                  <a:pt x="270607" y="995064"/>
                  <a:pt x="277721" y="998113"/>
                </a:cubicBezTo>
                <a:cubicBezTo>
                  <a:pt x="285855" y="1001599"/>
                  <a:pt x="298334" y="997351"/>
                  <a:pt x="303478" y="1004552"/>
                </a:cubicBezTo>
                <a:cubicBezTo>
                  <a:pt x="311067" y="1015177"/>
                  <a:pt x="307771" y="1030310"/>
                  <a:pt x="309918" y="1043189"/>
                </a:cubicBezTo>
                <a:cubicBezTo>
                  <a:pt x="303076" y="1053451"/>
                  <a:pt x="289463" y="1076606"/>
                  <a:pt x="277721" y="1081825"/>
                </a:cubicBezTo>
                <a:cubicBezTo>
                  <a:pt x="265790" y="1087128"/>
                  <a:pt x="251930" y="1085929"/>
                  <a:pt x="239084" y="1088265"/>
                </a:cubicBezTo>
                <a:cubicBezTo>
                  <a:pt x="228316" y="1090223"/>
                  <a:pt x="217446" y="1091824"/>
                  <a:pt x="206887" y="1094704"/>
                </a:cubicBezTo>
                <a:cubicBezTo>
                  <a:pt x="193790" y="1098276"/>
                  <a:pt x="181721" y="1105899"/>
                  <a:pt x="168250" y="1107583"/>
                </a:cubicBezTo>
                <a:cubicBezTo>
                  <a:pt x="107953" y="1115121"/>
                  <a:pt x="133524" y="1109826"/>
                  <a:pt x="90977" y="1120462"/>
                </a:cubicBezTo>
                <a:cubicBezTo>
                  <a:pt x="84538" y="1126901"/>
                  <a:pt x="74161" y="1131024"/>
                  <a:pt x="71659" y="1139780"/>
                </a:cubicBezTo>
                <a:cubicBezTo>
                  <a:pt x="68624" y="1150401"/>
                  <a:pt x="83114" y="1177976"/>
                  <a:pt x="90977" y="1184856"/>
                </a:cubicBezTo>
                <a:cubicBezTo>
                  <a:pt x="121704" y="1211742"/>
                  <a:pt x="131774" y="1211334"/>
                  <a:pt x="168250" y="1223493"/>
                </a:cubicBezTo>
                <a:cubicBezTo>
                  <a:pt x="201061" y="1234430"/>
                  <a:pt x="196342" y="1233589"/>
                  <a:pt x="245523" y="1242811"/>
                </a:cubicBezTo>
                <a:cubicBezTo>
                  <a:pt x="260441" y="1245608"/>
                  <a:pt x="275574" y="1247104"/>
                  <a:pt x="290600" y="1249251"/>
                </a:cubicBezTo>
                <a:cubicBezTo>
                  <a:pt x="335675" y="1264277"/>
                  <a:pt x="324943" y="1249251"/>
                  <a:pt x="335676" y="1281448"/>
                </a:cubicBezTo>
                <a:cubicBezTo>
                  <a:pt x="324341" y="1315450"/>
                  <a:pt x="334883" y="1297001"/>
                  <a:pt x="290600" y="1326524"/>
                </a:cubicBezTo>
                <a:lnTo>
                  <a:pt x="232645" y="1365161"/>
                </a:lnTo>
                <a:cubicBezTo>
                  <a:pt x="226205" y="1369454"/>
                  <a:pt x="220668" y="1375593"/>
                  <a:pt x="213326" y="1378040"/>
                </a:cubicBezTo>
                <a:lnTo>
                  <a:pt x="194008" y="1384479"/>
                </a:lnTo>
                <a:cubicBezTo>
                  <a:pt x="139411" y="1420878"/>
                  <a:pt x="225777" y="1367850"/>
                  <a:pt x="90977" y="1403797"/>
                </a:cubicBezTo>
                <a:cubicBezTo>
                  <a:pt x="83499" y="1405791"/>
                  <a:pt x="82391" y="1416676"/>
                  <a:pt x="78098" y="1423116"/>
                </a:cubicBezTo>
                <a:cubicBezTo>
                  <a:pt x="82391" y="1429555"/>
                  <a:pt x="87516" y="1435512"/>
                  <a:pt x="90977" y="1442434"/>
                </a:cubicBezTo>
                <a:cubicBezTo>
                  <a:pt x="94013" y="1448505"/>
                  <a:pt x="93176" y="1456452"/>
                  <a:pt x="97416" y="1461752"/>
                </a:cubicBezTo>
                <a:cubicBezTo>
                  <a:pt x="109718" y="1477129"/>
                  <a:pt x="120500" y="1473295"/>
                  <a:pt x="136053" y="1481071"/>
                </a:cubicBezTo>
                <a:cubicBezTo>
                  <a:pt x="142975" y="1484532"/>
                  <a:pt x="148125" y="1491232"/>
                  <a:pt x="155371" y="1493949"/>
                </a:cubicBezTo>
                <a:cubicBezTo>
                  <a:pt x="165619" y="1497792"/>
                  <a:pt x="176884" y="1498015"/>
                  <a:pt x="187569" y="1500389"/>
                </a:cubicBezTo>
                <a:cubicBezTo>
                  <a:pt x="196208" y="1502309"/>
                  <a:pt x="205066" y="1503651"/>
                  <a:pt x="213326" y="1506828"/>
                </a:cubicBezTo>
                <a:cubicBezTo>
                  <a:pt x="233057" y="1514417"/>
                  <a:pt x="252372" y="1523132"/>
                  <a:pt x="271281" y="1532586"/>
                </a:cubicBezTo>
                <a:cubicBezTo>
                  <a:pt x="278203" y="1536047"/>
                  <a:pt x="283834" y="1541706"/>
                  <a:pt x="290600" y="1545465"/>
                </a:cubicBezTo>
                <a:cubicBezTo>
                  <a:pt x="303187" y="1552458"/>
                  <a:pt x="316357" y="1558344"/>
                  <a:pt x="329236" y="1564783"/>
                </a:cubicBezTo>
                <a:cubicBezTo>
                  <a:pt x="333529" y="1571222"/>
                  <a:pt x="340843" y="1576467"/>
                  <a:pt x="342115" y="1584101"/>
                </a:cubicBezTo>
                <a:cubicBezTo>
                  <a:pt x="343231" y="1590797"/>
                  <a:pt x="339441" y="1597772"/>
                  <a:pt x="335676" y="1603420"/>
                </a:cubicBezTo>
                <a:cubicBezTo>
                  <a:pt x="330553" y="1611104"/>
                  <a:pt x="307219" y="1632224"/>
                  <a:pt x="297039" y="1635617"/>
                </a:cubicBezTo>
                <a:cubicBezTo>
                  <a:pt x="284652" y="1639746"/>
                  <a:pt x="271281" y="1639910"/>
                  <a:pt x="258402" y="1642056"/>
                </a:cubicBezTo>
                <a:cubicBezTo>
                  <a:pt x="245523" y="1646349"/>
                  <a:pt x="232863" y="1651363"/>
                  <a:pt x="219766" y="1654935"/>
                </a:cubicBezTo>
                <a:cubicBezTo>
                  <a:pt x="134256" y="1678257"/>
                  <a:pt x="226888" y="1648270"/>
                  <a:pt x="168250" y="1667814"/>
                </a:cubicBezTo>
                <a:cubicBezTo>
                  <a:pt x="161811" y="1676400"/>
                  <a:pt x="157177" y="1686701"/>
                  <a:pt x="148932" y="1693572"/>
                </a:cubicBezTo>
                <a:cubicBezTo>
                  <a:pt x="143718" y="1697917"/>
                  <a:pt x="134414" y="1695211"/>
                  <a:pt x="129614" y="1700011"/>
                </a:cubicBezTo>
                <a:cubicBezTo>
                  <a:pt x="118669" y="1710956"/>
                  <a:pt x="103856" y="1738648"/>
                  <a:pt x="103856" y="1738648"/>
                </a:cubicBezTo>
                <a:cubicBezTo>
                  <a:pt x="110295" y="1742941"/>
                  <a:pt x="117702" y="1746055"/>
                  <a:pt x="123174" y="1751527"/>
                </a:cubicBezTo>
                <a:cubicBezTo>
                  <a:pt x="145496" y="1773849"/>
                  <a:pt x="124464" y="1769987"/>
                  <a:pt x="155371" y="1783724"/>
                </a:cubicBezTo>
                <a:cubicBezTo>
                  <a:pt x="167777" y="1789238"/>
                  <a:pt x="194008" y="1796603"/>
                  <a:pt x="194008" y="1796603"/>
                </a:cubicBezTo>
                <a:cubicBezTo>
                  <a:pt x="274306" y="1789911"/>
                  <a:pt x="253003" y="1808438"/>
                  <a:pt x="277721" y="178372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Freeform 37">
            <a:extLst>
              <a:ext uri="{FF2B5EF4-FFF2-40B4-BE49-F238E27FC236}">
                <a16:creationId xmlns:a16="http://schemas.microsoft.com/office/drawing/2014/main" id="{933A3274-E189-46AB-94F9-22FE8044EFA9}"/>
              </a:ext>
            </a:extLst>
          </p:cNvPr>
          <p:cNvSpPr/>
          <p:nvPr/>
        </p:nvSpPr>
        <p:spPr>
          <a:xfrm>
            <a:off x="6876444" y="2253152"/>
            <a:ext cx="87154" cy="815310"/>
          </a:xfrm>
          <a:custGeom>
            <a:avLst/>
            <a:gdLst>
              <a:gd name="connsiteX0" fmla="*/ 45901 w 342313"/>
              <a:gd name="connsiteY0" fmla="*/ 0 h 1797064"/>
              <a:gd name="connsiteX1" fmla="*/ 116735 w 342313"/>
              <a:gd name="connsiteY1" fmla="*/ 6440 h 1797064"/>
              <a:gd name="connsiteX2" fmla="*/ 194008 w 342313"/>
              <a:gd name="connsiteY2" fmla="*/ 45076 h 1797064"/>
              <a:gd name="connsiteX3" fmla="*/ 232645 w 342313"/>
              <a:gd name="connsiteY3" fmla="*/ 83713 h 1797064"/>
              <a:gd name="connsiteX4" fmla="*/ 226205 w 342313"/>
              <a:gd name="connsiteY4" fmla="*/ 103031 h 1797064"/>
              <a:gd name="connsiteX5" fmla="*/ 148932 w 342313"/>
              <a:gd name="connsiteY5" fmla="*/ 128789 h 1797064"/>
              <a:gd name="connsiteX6" fmla="*/ 45901 w 342313"/>
              <a:gd name="connsiteY6" fmla="*/ 148107 h 1797064"/>
              <a:gd name="connsiteX7" fmla="*/ 825 w 342313"/>
              <a:gd name="connsiteY7" fmla="*/ 173865 h 1797064"/>
              <a:gd name="connsiteX8" fmla="*/ 7264 w 342313"/>
              <a:gd name="connsiteY8" fmla="*/ 212501 h 1797064"/>
              <a:gd name="connsiteX9" fmla="*/ 13704 w 342313"/>
              <a:gd name="connsiteY9" fmla="*/ 231820 h 1797064"/>
              <a:gd name="connsiteX10" fmla="*/ 33022 w 342313"/>
              <a:gd name="connsiteY10" fmla="*/ 238259 h 1797064"/>
              <a:gd name="connsiteX11" fmla="*/ 129614 w 342313"/>
              <a:gd name="connsiteY11" fmla="*/ 264017 h 1797064"/>
              <a:gd name="connsiteX12" fmla="*/ 155371 w 342313"/>
              <a:gd name="connsiteY12" fmla="*/ 276896 h 1797064"/>
              <a:gd name="connsiteX13" fmla="*/ 206887 w 342313"/>
              <a:gd name="connsiteY13" fmla="*/ 289775 h 1797064"/>
              <a:gd name="connsiteX14" fmla="*/ 258402 w 342313"/>
              <a:gd name="connsiteY14" fmla="*/ 321972 h 1797064"/>
              <a:gd name="connsiteX15" fmla="*/ 277721 w 342313"/>
              <a:gd name="connsiteY15" fmla="*/ 328411 h 1797064"/>
              <a:gd name="connsiteX16" fmla="*/ 284160 w 342313"/>
              <a:gd name="connsiteY16" fmla="*/ 347730 h 1797064"/>
              <a:gd name="connsiteX17" fmla="*/ 245523 w 342313"/>
              <a:gd name="connsiteY17" fmla="*/ 373487 h 1797064"/>
              <a:gd name="connsiteX18" fmla="*/ 200447 w 342313"/>
              <a:gd name="connsiteY18" fmla="*/ 392806 h 1797064"/>
              <a:gd name="connsiteX19" fmla="*/ 181129 w 342313"/>
              <a:gd name="connsiteY19" fmla="*/ 405685 h 1797064"/>
              <a:gd name="connsiteX20" fmla="*/ 161811 w 342313"/>
              <a:gd name="connsiteY20" fmla="*/ 412124 h 1797064"/>
              <a:gd name="connsiteX21" fmla="*/ 136053 w 342313"/>
              <a:gd name="connsiteY21" fmla="*/ 431442 h 1797064"/>
              <a:gd name="connsiteX22" fmla="*/ 110295 w 342313"/>
              <a:gd name="connsiteY22" fmla="*/ 444321 h 1797064"/>
              <a:gd name="connsiteX23" fmla="*/ 90977 w 342313"/>
              <a:gd name="connsiteY23" fmla="*/ 457200 h 1797064"/>
              <a:gd name="connsiteX24" fmla="*/ 84538 w 342313"/>
              <a:gd name="connsiteY24" fmla="*/ 476518 h 1797064"/>
              <a:gd name="connsiteX25" fmla="*/ 110295 w 342313"/>
              <a:gd name="connsiteY25" fmla="*/ 508716 h 1797064"/>
              <a:gd name="connsiteX26" fmla="*/ 129614 w 342313"/>
              <a:gd name="connsiteY26" fmla="*/ 515155 h 1797064"/>
              <a:gd name="connsiteX27" fmla="*/ 155371 w 342313"/>
              <a:gd name="connsiteY27" fmla="*/ 521594 h 1797064"/>
              <a:gd name="connsiteX28" fmla="*/ 187569 w 342313"/>
              <a:gd name="connsiteY28" fmla="*/ 528034 h 1797064"/>
              <a:gd name="connsiteX29" fmla="*/ 226205 w 342313"/>
              <a:gd name="connsiteY29" fmla="*/ 540913 h 1797064"/>
              <a:gd name="connsiteX30" fmla="*/ 264842 w 342313"/>
              <a:gd name="connsiteY30" fmla="*/ 573110 h 1797064"/>
              <a:gd name="connsiteX31" fmla="*/ 277721 w 342313"/>
              <a:gd name="connsiteY31" fmla="*/ 592428 h 1797064"/>
              <a:gd name="connsiteX32" fmla="*/ 251963 w 342313"/>
              <a:gd name="connsiteY32" fmla="*/ 611747 h 1797064"/>
              <a:gd name="connsiteX33" fmla="*/ 206887 w 342313"/>
              <a:gd name="connsiteY33" fmla="*/ 631065 h 1797064"/>
              <a:gd name="connsiteX34" fmla="*/ 181129 w 342313"/>
              <a:gd name="connsiteY34" fmla="*/ 637504 h 1797064"/>
              <a:gd name="connsiteX35" fmla="*/ 129614 w 342313"/>
              <a:gd name="connsiteY35" fmla="*/ 676141 h 1797064"/>
              <a:gd name="connsiteX36" fmla="*/ 103856 w 342313"/>
              <a:gd name="connsiteY36" fmla="*/ 689020 h 1797064"/>
              <a:gd name="connsiteX37" fmla="*/ 84538 w 342313"/>
              <a:gd name="connsiteY37" fmla="*/ 701899 h 1797064"/>
              <a:gd name="connsiteX38" fmla="*/ 123174 w 342313"/>
              <a:gd name="connsiteY38" fmla="*/ 727656 h 1797064"/>
              <a:gd name="connsiteX39" fmla="*/ 161811 w 342313"/>
              <a:gd name="connsiteY39" fmla="*/ 740535 h 1797064"/>
              <a:gd name="connsiteX40" fmla="*/ 206887 w 342313"/>
              <a:gd name="connsiteY40" fmla="*/ 753414 h 1797064"/>
              <a:gd name="connsiteX41" fmla="*/ 251963 w 342313"/>
              <a:gd name="connsiteY41" fmla="*/ 759854 h 1797064"/>
              <a:gd name="connsiteX42" fmla="*/ 290600 w 342313"/>
              <a:gd name="connsiteY42" fmla="*/ 785611 h 1797064"/>
              <a:gd name="connsiteX43" fmla="*/ 284160 w 342313"/>
              <a:gd name="connsiteY43" fmla="*/ 804930 h 1797064"/>
              <a:gd name="connsiteX44" fmla="*/ 258402 w 342313"/>
              <a:gd name="connsiteY44" fmla="*/ 811369 h 1797064"/>
              <a:gd name="connsiteX45" fmla="*/ 239084 w 342313"/>
              <a:gd name="connsiteY45" fmla="*/ 817809 h 1797064"/>
              <a:gd name="connsiteX46" fmla="*/ 219766 w 342313"/>
              <a:gd name="connsiteY46" fmla="*/ 830687 h 1797064"/>
              <a:gd name="connsiteX47" fmla="*/ 161811 w 342313"/>
              <a:gd name="connsiteY47" fmla="*/ 843566 h 1797064"/>
              <a:gd name="connsiteX48" fmla="*/ 142492 w 342313"/>
              <a:gd name="connsiteY48" fmla="*/ 850006 h 1797064"/>
              <a:gd name="connsiteX49" fmla="*/ 84538 w 342313"/>
              <a:gd name="connsiteY49" fmla="*/ 869324 h 1797064"/>
              <a:gd name="connsiteX50" fmla="*/ 58780 w 342313"/>
              <a:gd name="connsiteY50" fmla="*/ 888642 h 1797064"/>
              <a:gd name="connsiteX51" fmla="*/ 52340 w 342313"/>
              <a:gd name="connsiteY51" fmla="*/ 907961 h 1797064"/>
              <a:gd name="connsiteX52" fmla="*/ 90977 w 342313"/>
              <a:gd name="connsiteY52" fmla="*/ 940158 h 1797064"/>
              <a:gd name="connsiteX53" fmla="*/ 116735 w 342313"/>
              <a:gd name="connsiteY53" fmla="*/ 959476 h 1797064"/>
              <a:gd name="connsiteX54" fmla="*/ 155371 w 342313"/>
              <a:gd name="connsiteY54" fmla="*/ 972355 h 1797064"/>
              <a:gd name="connsiteX55" fmla="*/ 258402 w 342313"/>
              <a:gd name="connsiteY55" fmla="*/ 985234 h 1797064"/>
              <a:gd name="connsiteX56" fmla="*/ 277721 w 342313"/>
              <a:gd name="connsiteY56" fmla="*/ 998113 h 1797064"/>
              <a:gd name="connsiteX57" fmla="*/ 303478 w 342313"/>
              <a:gd name="connsiteY57" fmla="*/ 1004552 h 1797064"/>
              <a:gd name="connsiteX58" fmla="*/ 309918 w 342313"/>
              <a:gd name="connsiteY58" fmla="*/ 1043189 h 1797064"/>
              <a:gd name="connsiteX59" fmla="*/ 277721 w 342313"/>
              <a:gd name="connsiteY59" fmla="*/ 1081825 h 1797064"/>
              <a:gd name="connsiteX60" fmla="*/ 239084 w 342313"/>
              <a:gd name="connsiteY60" fmla="*/ 1088265 h 1797064"/>
              <a:gd name="connsiteX61" fmla="*/ 206887 w 342313"/>
              <a:gd name="connsiteY61" fmla="*/ 1094704 h 1797064"/>
              <a:gd name="connsiteX62" fmla="*/ 168250 w 342313"/>
              <a:gd name="connsiteY62" fmla="*/ 1107583 h 1797064"/>
              <a:gd name="connsiteX63" fmla="*/ 90977 w 342313"/>
              <a:gd name="connsiteY63" fmla="*/ 1120462 h 1797064"/>
              <a:gd name="connsiteX64" fmla="*/ 71659 w 342313"/>
              <a:gd name="connsiteY64" fmla="*/ 1139780 h 1797064"/>
              <a:gd name="connsiteX65" fmla="*/ 90977 w 342313"/>
              <a:gd name="connsiteY65" fmla="*/ 1184856 h 1797064"/>
              <a:gd name="connsiteX66" fmla="*/ 168250 w 342313"/>
              <a:gd name="connsiteY66" fmla="*/ 1223493 h 1797064"/>
              <a:gd name="connsiteX67" fmla="*/ 245523 w 342313"/>
              <a:gd name="connsiteY67" fmla="*/ 1242811 h 1797064"/>
              <a:gd name="connsiteX68" fmla="*/ 290600 w 342313"/>
              <a:gd name="connsiteY68" fmla="*/ 1249251 h 1797064"/>
              <a:gd name="connsiteX69" fmla="*/ 335676 w 342313"/>
              <a:gd name="connsiteY69" fmla="*/ 1281448 h 1797064"/>
              <a:gd name="connsiteX70" fmla="*/ 290600 w 342313"/>
              <a:gd name="connsiteY70" fmla="*/ 1326524 h 1797064"/>
              <a:gd name="connsiteX71" fmla="*/ 232645 w 342313"/>
              <a:gd name="connsiteY71" fmla="*/ 1365161 h 1797064"/>
              <a:gd name="connsiteX72" fmla="*/ 213326 w 342313"/>
              <a:gd name="connsiteY72" fmla="*/ 1378040 h 1797064"/>
              <a:gd name="connsiteX73" fmla="*/ 194008 w 342313"/>
              <a:gd name="connsiteY73" fmla="*/ 1384479 h 1797064"/>
              <a:gd name="connsiteX74" fmla="*/ 90977 w 342313"/>
              <a:gd name="connsiteY74" fmla="*/ 1403797 h 1797064"/>
              <a:gd name="connsiteX75" fmla="*/ 78098 w 342313"/>
              <a:gd name="connsiteY75" fmla="*/ 1423116 h 1797064"/>
              <a:gd name="connsiteX76" fmla="*/ 90977 w 342313"/>
              <a:gd name="connsiteY76" fmla="*/ 1442434 h 1797064"/>
              <a:gd name="connsiteX77" fmla="*/ 97416 w 342313"/>
              <a:gd name="connsiteY77" fmla="*/ 1461752 h 1797064"/>
              <a:gd name="connsiteX78" fmla="*/ 136053 w 342313"/>
              <a:gd name="connsiteY78" fmla="*/ 1481071 h 1797064"/>
              <a:gd name="connsiteX79" fmla="*/ 155371 w 342313"/>
              <a:gd name="connsiteY79" fmla="*/ 1493949 h 1797064"/>
              <a:gd name="connsiteX80" fmla="*/ 187569 w 342313"/>
              <a:gd name="connsiteY80" fmla="*/ 1500389 h 1797064"/>
              <a:gd name="connsiteX81" fmla="*/ 213326 w 342313"/>
              <a:gd name="connsiteY81" fmla="*/ 1506828 h 1797064"/>
              <a:gd name="connsiteX82" fmla="*/ 271281 w 342313"/>
              <a:gd name="connsiteY82" fmla="*/ 1532586 h 1797064"/>
              <a:gd name="connsiteX83" fmla="*/ 290600 w 342313"/>
              <a:gd name="connsiteY83" fmla="*/ 1545465 h 1797064"/>
              <a:gd name="connsiteX84" fmla="*/ 329236 w 342313"/>
              <a:gd name="connsiteY84" fmla="*/ 1564783 h 1797064"/>
              <a:gd name="connsiteX85" fmla="*/ 342115 w 342313"/>
              <a:gd name="connsiteY85" fmla="*/ 1584101 h 1797064"/>
              <a:gd name="connsiteX86" fmla="*/ 335676 w 342313"/>
              <a:gd name="connsiteY86" fmla="*/ 1603420 h 1797064"/>
              <a:gd name="connsiteX87" fmla="*/ 297039 w 342313"/>
              <a:gd name="connsiteY87" fmla="*/ 1635617 h 1797064"/>
              <a:gd name="connsiteX88" fmla="*/ 258402 w 342313"/>
              <a:gd name="connsiteY88" fmla="*/ 1642056 h 1797064"/>
              <a:gd name="connsiteX89" fmla="*/ 219766 w 342313"/>
              <a:gd name="connsiteY89" fmla="*/ 1654935 h 1797064"/>
              <a:gd name="connsiteX90" fmla="*/ 168250 w 342313"/>
              <a:gd name="connsiteY90" fmla="*/ 1667814 h 1797064"/>
              <a:gd name="connsiteX91" fmla="*/ 148932 w 342313"/>
              <a:gd name="connsiteY91" fmla="*/ 1693572 h 1797064"/>
              <a:gd name="connsiteX92" fmla="*/ 129614 w 342313"/>
              <a:gd name="connsiteY92" fmla="*/ 1700011 h 1797064"/>
              <a:gd name="connsiteX93" fmla="*/ 103856 w 342313"/>
              <a:gd name="connsiteY93" fmla="*/ 1738648 h 1797064"/>
              <a:gd name="connsiteX94" fmla="*/ 123174 w 342313"/>
              <a:gd name="connsiteY94" fmla="*/ 1751527 h 1797064"/>
              <a:gd name="connsiteX95" fmla="*/ 155371 w 342313"/>
              <a:gd name="connsiteY95" fmla="*/ 1783724 h 1797064"/>
              <a:gd name="connsiteX96" fmla="*/ 194008 w 342313"/>
              <a:gd name="connsiteY96" fmla="*/ 1796603 h 1797064"/>
              <a:gd name="connsiteX97" fmla="*/ 277721 w 342313"/>
              <a:gd name="connsiteY97" fmla="*/ 1783724 h 17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42313" h="1797064">
                <a:moveTo>
                  <a:pt x="45901" y="0"/>
                </a:moveTo>
                <a:cubicBezTo>
                  <a:pt x="69512" y="2147"/>
                  <a:pt x="93265" y="3087"/>
                  <a:pt x="116735" y="6440"/>
                </a:cubicBezTo>
                <a:cubicBezTo>
                  <a:pt x="138117" y="9495"/>
                  <a:pt x="191660" y="43354"/>
                  <a:pt x="194008" y="45076"/>
                </a:cubicBezTo>
                <a:cubicBezTo>
                  <a:pt x="208696" y="55847"/>
                  <a:pt x="232645" y="83713"/>
                  <a:pt x="232645" y="83713"/>
                </a:cubicBezTo>
                <a:cubicBezTo>
                  <a:pt x="230498" y="90152"/>
                  <a:pt x="230551" y="97817"/>
                  <a:pt x="226205" y="103031"/>
                </a:cubicBezTo>
                <a:cubicBezTo>
                  <a:pt x="202657" y="131287"/>
                  <a:pt x="185210" y="123347"/>
                  <a:pt x="148932" y="128789"/>
                </a:cubicBezTo>
                <a:cubicBezTo>
                  <a:pt x="77263" y="139540"/>
                  <a:pt x="92134" y="136550"/>
                  <a:pt x="45901" y="148107"/>
                </a:cubicBezTo>
                <a:cubicBezTo>
                  <a:pt x="45476" y="148319"/>
                  <a:pt x="2125" y="168663"/>
                  <a:pt x="825" y="173865"/>
                </a:cubicBezTo>
                <a:cubicBezTo>
                  <a:pt x="-2342" y="186531"/>
                  <a:pt x="4432" y="199756"/>
                  <a:pt x="7264" y="212501"/>
                </a:cubicBezTo>
                <a:cubicBezTo>
                  <a:pt x="8737" y="219127"/>
                  <a:pt x="8904" y="227020"/>
                  <a:pt x="13704" y="231820"/>
                </a:cubicBezTo>
                <a:cubicBezTo>
                  <a:pt x="18504" y="236620"/>
                  <a:pt x="26521" y="236309"/>
                  <a:pt x="33022" y="238259"/>
                </a:cubicBezTo>
                <a:cubicBezTo>
                  <a:pt x="77383" y="251567"/>
                  <a:pt x="83027" y="252370"/>
                  <a:pt x="129614" y="264017"/>
                </a:cubicBezTo>
                <a:cubicBezTo>
                  <a:pt x="138200" y="268310"/>
                  <a:pt x="146548" y="273115"/>
                  <a:pt x="155371" y="276896"/>
                </a:cubicBezTo>
                <a:cubicBezTo>
                  <a:pt x="172692" y="284319"/>
                  <a:pt x="187997" y="285997"/>
                  <a:pt x="206887" y="289775"/>
                </a:cubicBezTo>
                <a:cubicBezTo>
                  <a:pt x="222213" y="299992"/>
                  <a:pt x="242867" y="314205"/>
                  <a:pt x="258402" y="321972"/>
                </a:cubicBezTo>
                <a:cubicBezTo>
                  <a:pt x="264473" y="325008"/>
                  <a:pt x="271281" y="326265"/>
                  <a:pt x="277721" y="328411"/>
                </a:cubicBezTo>
                <a:cubicBezTo>
                  <a:pt x="279867" y="334851"/>
                  <a:pt x="288105" y="342206"/>
                  <a:pt x="284160" y="347730"/>
                </a:cubicBezTo>
                <a:cubicBezTo>
                  <a:pt x="275163" y="360325"/>
                  <a:pt x="258402" y="364901"/>
                  <a:pt x="245523" y="373487"/>
                </a:cubicBezTo>
                <a:cubicBezTo>
                  <a:pt x="218839" y="391276"/>
                  <a:pt x="233715" y="384488"/>
                  <a:pt x="200447" y="392806"/>
                </a:cubicBezTo>
                <a:cubicBezTo>
                  <a:pt x="194008" y="397099"/>
                  <a:pt x="188051" y="402224"/>
                  <a:pt x="181129" y="405685"/>
                </a:cubicBezTo>
                <a:cubicBezTo>
                  <a:pt x="175058" y="408721"/>
                  <a:pt x="167704" y="408756"/>
                  <a:pt x="161811" y="412124"/>
                </a:cubicBezTo>
                <a:cubicBezTo>
                  <a:pt x="152493" y="417449"/>
                  <a:pt x="145154" y="425754"/>
                  <a:pt x="136053" y="431442"/>
                </a:cubicBezTo>
                <a:cubicBezTo>
                  <a:pt x="127913" y="436530"/>
                  <a:pt x="118630" y="439558"/>
                  <a:pt x="110295" y="444321"/>
                </a:cubicBezTo>
                <a:cubicBezTo>
                  <a:pt x="103576" y="448161"/>
                  <a:pt x="97416" y="452907"/>
                  <a:pt x="90977" y="457200"/>
                </a:cubicBezTo>
                <a:cubicBezTo>
                  <a:pt x="88831" y="463639"/>
                  <a:pt x="84538" y="469730"/>
                  <a:pt x="84538" y="476518"/>
                </a:cubicBezTo>
                <a:cubicBezTo>
                  <a:pt x="84538" y="495086"/>
                  <a:pt x="95461" y="501299"/>
                  <a:pt x="110295" y="508716"/>
                </a:cubicBezTo>
                <a:cubicBezTo>
                  <a:pt x="116366" y="511752"/>
                  <a:pt x="123087" y="513290"/>
                  <a:pt x="129614" y="515155"/>
                </a:cubicBezTo>
                <a:cubicBezTo>
                  <a:pt x="138123" y="517586"/>
                  <a:pt x="146732" y="519674"/>
                  <a:pt x="155371" y="521594"/>
                </a:cubicBezTo>
                <a:cubicBezTo>
                  <a:pt x="166056" y="523968"/>
                  <a:pt x="177009" y="525154"/>
                  <a:pt x="187569" y="528034"/>
                </a:cubicBezTo>
                <a:cubicBezTo>
                  <a:pt x="200666" y="531606"/>
                  <a:pt x="214910" y="533383"/>
                  <a:pt x="226205" y="540913"/>
                </a:cubicBezTo>
                <a:cubicBezTo>
                  <a:pt x="245199" y="553576"/>
                  <a:pt x="249349" y="554519"/>
                  <a:pt x="264842" y="573110"/>
                </a:cubicBezTo>
                <a:cubicBezTo>
                  <a:pt x="269797" y="579055"/>
                  <a:pt x="273428" y="585989"/>
                  <a:pt x="277721" y="592428"/>
                </a:cubicBezTo>
                <a:cubicBezTo>
                  <a:pt x="269135" y="598868"/>
                  <a:pt x="261064" y="606059"/>
                  <a:pt x="251963" y="611747"/>
                </a:cubicBezTo>
                <a:cubicBezTo>
                  <a:pt x="237509" y="620780"/>
                  <a:pt x="223025" y="626454"/>
                  <a:pt x="206887" y="631065"/>
                </a:cubicBezTo>
                <a:cubicBezTo>
                  <a:pt x="198377" y="633496"/>
                  <a:pt x="189715" y="635358"/>
                  <a:pt x="181129" y="637504"/>
                </a:cubicBezTo>
                <a:cubicBezTo>
                  <a:pt x="118780" y="668678"/>
                  <a:pt x="194705" y="627322"/>
                  <a:pt x="129614" y="676141"/>
                </a:cubicBezTo>
                <a:cubicBezTo>
                  <a:pt x="121935" y="681901"/>
                  <a:pt x="112191" y="684257"/>
                  <a:pt x="103856" y="689020"/>
                </a:cubicBezTo>
                <a:cubicBezTo>
                  <a:pt x="97137" y="692860"/>
                  <a:pt x="90977" y="697606"/>
                  <a:pt x="84538" y="701899"/>
                </a:cubicBezTo>
                <a:cubicBezTo>
                  <a:pt x="97417" y="710485"/>
                  <a:pt x="108490" y="722761"/>
                  <a:pt x="123174" y="727656"/>
                </a:cubicBezTo>
                <a:lnTo>
                  <a:pt x="161811" y="740535"/>
                </a:lnTo>
                <a:cubicBezTo>
                  <a:pt x="178371" y="746055"/>
                  <a:pt x="189087" y="750178"/>
                  <a:pt x="206887" y="753414"/>
                </a:cubicBezTo>
                <a:cubicBezTo>
                  <a:pt x="221820" y="756129"/>
                  <a:pt x="236938" y="757707"/>
                  <a:pt x="251963" y="759854"/>
                </a:cubicBezTo>
                <a:cubicBezTo>
                  <a:pt x="266438" y="764679"/>
                  <a:pt x="284571" y="767523"/>
                  <a:pt x="290600" y="785611"/>
                </a:cubicBezTo>
                <a:cubicBezTo>
                  <a:pt x="292747" y="792051"/>
                  <a:pt x="289461" y="800690"/>
                  <a:pt x="284160" y="804930"/>
                </a:cubicBezTo>
                <a:cubicBezTo>
                  <a:pt x="277249" y="810459"/>
                  <a:pt x="266912" y="808938"/>
                  <a:pt x="258402" y="811369"/>
                </a:cubicBezTo>
                <a:cubicBezTo>
                  <a:pt x="251875" y="813234"/>
                  <a:pt x="245155" y="814773"/>
                  <a:pt x="239084" y="817809"/>
                </a:cubicBezTo>
                <a:cubicBezTo>
                  <a:pt x="232162" y="821270"/>
                  <a:pt x="226879" y="827638"/>
                  <a:pt x="219766" y="830687"/>
                </a:cubicBezTo>
                <a:cubicBezTo>
                  <a:pt x="210505" y="834656"/>
                  <a:pt x="169155" y="841730"/>
                  <a:pt x="161811" y="843566"/>
                </a:cubicBezTo>
                <a:cubicBezTo>
                  <a:pt x="155226" y="845212"/>
                  <a:pt x="149019" y="848141"/>
                  <a:pt x="142492" y="850006"/>
                </a:cubicBezTo>
                <a:cubicBezTo>
                  <a:pt x="118462" y="856872"/>
                  <a:pt x="108049" y="856262"/>
                  <a:pt x="84538" y="869324"/>
                </a:cubicBezTo>
                <a:cubicBezTo>
                  <a:pt x="75156" y="874536"/>
                  <a:pt x="67366" y="882203"/>
                  <a:pt x="58780" y="888642"/>
                </a:cubicBezTo>
                <a:cubicBezTo>
                  <a:pt x="56633" y="895082"/>
                  <a:pt x="50193" y="901521"/>
                  <a:pt x="52340" y="907961"/>
                </a:cubicBezTo>
                <a:cubicBezTo>
                  <a:pt x="56097" y="919233"/>
                  <a:pt x="81957" y="933715"/>
                  <a:pt x="90977" y="940158"/>
                </a:cubicBezTo>
                <a:cubicBezTo>
                  <a:pt x="99710" y="946396"/>
                  <a:pt x="107136" y="954676"/>
                  <a:pt x="116735" y="959476"/>
                </a:cubicBezTo>
                <a:cubicBezTo>
                  <a:pt x="128877" y="965547"/>
                  <a:pt x="142201" y="969063"/>
                  <a:pt x="155371" y="972355"/>
                </a:cubicBezTo>
                <a:cubicBezTo>
                  <a:pt x="206204" y="985062"/>
                  <a:pt x="172309" y="978059"/>
                  <a:pt x="258402" y="985234"/>
                </a:cubicBezTo>
                <a:cubicBezTo>
                  <a:pt x="264842" y="989527"/>
                  <a:pt x="270607" y="995064"/>
                  <a:pt x="277721" y="998113"/>
                </a:cubicBezTo>
                <a:cubicBezTo>
                  <a:pt x="285855" y="1001599"/>
                  <a:pt x="298334" y="997351"/>
                  <a:pt x="303478" y="1004552"/>
                </a:cubicBezTo>
                <a:cubicBezTo>
                  <a:pt x="311067" y="1015177"/>
                  <a:pt x="307771" y="1030310"/>
                  <a:pt x="309918" y="1043189"/>
                </a:cubicBezTo>
                <a:cubicBezTo>
                  <a:pt x="303076" y="1053451"/>
                  <a:pt x="289463" y="1076606"/>
                  <a:pt x="277721" y="1081825"/>
                </a:cubicBezTo>
                <a:cubicBezTo>
                  <a:pt x="265790" y="1087128"/>
                  <a:pt x="251930" y="1085929"/>
                  <a:pt x="239084" y="1088265"/>
                </a:cubicBezTo>
                <a:cubicBezTo>
                  <a:pt x="228316" y="1090223"/>
                  <a:pt x="217446" y="1091824"/>
                  <a:pt x="206887" y="1094704"/>
                </a:cubicBezTo>
                <a:cubicBezTo>
                  <a:pt x="193790" y="1098276"/>
                  <a:pt x="181721" y="1105899"/>
                  <a:pt x="168250" y="1107583"/>
                </a:cubicBezTo>
                <a:cubicBezTo>
                  <a:pt x="107953" y="1115121"/>
                  <a:pt x="133524" y="1109826"/>
                  <a:pt x="90977" y="1120462"/>
                </a:cubicBezTo>
                <a:cubicBezTo>
                  <a:pt x="84538" y="1126901"/>
                  <a:pt x="74161" y="1131024"/>
                  <a:pt x="71659" y="1139780"/>
                </a:cubicBezTo>
                <a:cubicBezTo>
                  <a:pt x="68624" y="1150401"/>
                  <a:pt x="83114" y="1177976"/>
                  <a:pt x="90977" y="1184856"/>
                </a:cubicBezTo>
                <a:cubicBezTo>
                  <a:pt x="121704" y="1211742"/>
                  <a:pt x="131774" y="1211334"/>
                  <a:pt x="168250" y="1223493"/>
                </a:cubicBezTo>
                <a:cubicBezTo>
                  <a:pt x="201061" y="1234430"/>
                  <a:pt x="196342" y="1233589"/>
                  <a:pt x="245523" y="1242811"/>
                </a:cubicBezTo>
                <a:cubicBezTo>
                  <a:pt x="260441" y="1245608"/>
                  <a:pt x="275574" y="1247104"/>
                  <a:pt x="290600" y="1249251"/>
                </a:cubicBezTo>
                <a:cubicBezTo>
                  <a:pt x="335675" y="1264277"/>
                  <a:pt x="324943" y="1249251"/>
                  <a:pt x="335676" y="1281448"/>
                </a:cubicBezTo>
                <a:cubicBezTo>
                  <a:pt x="324341" y="1315450"/>
                  <a:pt x="334883" y="1297001"/>
                  <a:pt x="290600" y="1326524"/>
                </a:cubicBezTo>
                <a:lnTo>
                  <a:pt x="232645" y="1365161"/>
                </a:lnTo>
                <a:cubicBezTo>
                  <a:pt x="226205" y="1369454"/>
                  <a:pt x="220668" y="1375593"/>
                  <a:pt x="213326" y="1378040"/>
                </a:cubicBezTo>
                <a:lnTo>
                  <a:pt x="194008" y="1384479"/>
                </a:lnTo>
                <a:cubicBezTo>
                  <a:pt x="139411" y="1420878"/>
                  <a:pt x="225777" y="1367850"/>
                  <a:pt x="90977" y="1403797"/>
                </a:cubicBezTo>
                <a:cubicBezTo>
                  <a:pt x="83499" y="1405791"/>
                  <a:pt x="82391" y="1416676"/>
                  <a:pt x="78098" y="1423116"/>
                </a:cubicBezTo>
                <a:cubicBezTo>
                  <a:pt x="82391" y="1429555"/>
                  <a:pt x="87516" y="1435512"/>
                  <a:pt x="90977" y="1442434"/>
                </a:cubicBezTo>
                <a:cubicBezTo>
                  <a:pt x="94013" y="1448505"/>
                  <a:pt x="93176" y="1456452"/>
                  <a:pt x="97416" y="1461752"/>
                </a:cubicBezTo>
                <a:cubicBezTo>
                  <a:pt x="109718" y="1477129"/>
                  <a:pt x="120500" y="1473295"/>
                  <a:pt x="136053" y="1481071"/>
                </a:cubicBezTo>
                <a:cubicBezTo>
                  <a:pt x="142975" y="1484532"/>
                  <a:pt x="148125" y="1491232"/>
                  <a:pt x="155371" y="1493949"/>
                </a:cubicBezTo>
                <a:cubicBezTo>
                  <a:pt x="165619" y="1497792"/>
                  <a:pt x="176884" y="1498015"/>
                  <a:pt x="187569" y="1500389"/>
                </a:cubicBezTo>
                <a:cubicBezTo>
                  <a:pt x="196208" y="1502309"/>
                  <a:pt x="205066" y="1503651"/>
                  <a:pt x="213326" y="1506828"/>
                </a:cubicBezTo>
                <a:cubicBezTo>
                  <a:pt x="233057" y="1514417"/>
                  <a:pt x="252372" y="1523132"/>
                  <a:pt x="271281" y="1532586"/>
                </a:cubicBezTo>
                <a:cubicBezTo>
                  <a:pt x="278203" y="1536047"/>
                  <a:pt x="283834" y="1541706"/>
                  <a:pt x="290600" y="1545465"/>
                </a:cubicBezTo>
                <a:cubicBezTo>
                  <a:pt x="303187" y="1552458"/>
                  <a:pt x="316357" y="1558344"/>
                  <a:pt x="329236" y="1564783"/>
                </a:cubicBezTo>
                <a:cubicBezTo>
                  <a:pt x="333529" y="1571222"/>
                  <a:pt x="340843" y="1576467"/>
                  <a:pt x="342115" y="1584101"/>
                </a:cubicBezTo>
                <a:cubicBezTo>
                  <a:pt x="343231" y="1590797"/>
                  <a:pt x="339441" y="1597772"/>
                  <a:pt x="335676" y="1603420"/>
                </a:cubicBezTo>
                <a:cubicBezTo>
                  <a:pt x="330553" y="1611104"/>
                  <a:pt x="307219" y="1632224"/>
                  <a:pt x="297039" y="1635617"/>
                </a:cubicBezTo>
                <a:cubicBezTo>
                  <a:pt x="284652" y="1639746"/>
                  <a:pt x="271281" y="1639910"/>
                  <a:pt x="258402" y="1642056"/>
                </a:cubicBezTo>
                <a:cubicBezTo>
                  <a:pt x="245523" y="1646349"/>
                  <a:pt x="232863" y="1651363"/>
                  <a:pt x="219766" y="1654935"/>
                </a:cubicBezTo>
                <a:cubicBezTo>
                  <a:pt x="134256" y="1678257"/>
                  <a:pt x="226888" y="1648270"/>
                  <a:pt x="168250" y="1667814"/>
                </a:cubicBezTo>
                <a:cubicBezTo>
                  <a:pt x="161811" y="1676400"/>
                  <a:pt x="157177" y="1686701"/>
                  <a:pt x="148932" y="1693572"/>
                </a:cubicBezTo>
                <a:cubicBezTo>
                  <a:pt x="143718" y="1697917"/>
                  <a:pt x="134414" y="1695211"/>
                  <a:pt x="129614" y="1700011"/>
                </a:cubicBezTo>
                <a:cubicBezTo>
                  <a:pt x="118669" y="1710956"/>
                  <a:pt x="103856" y="1738648"/>
                  <a:pt x="103856" y="1738648"/>
                </a:cubicBezTo>
                <a:cubicBezTo>
                  <a:pt x="110295" y="1742941"/>
                  <a:pt x="117702" y="1746055"/>
                  <a:pt x="123174" y="1751527"/>
                </a:cubicBezTo>
                <a:cubicBezTo>
                  <a:pt x="145496" y="1773849"/>
                  <a:pt x="124464" y="1769987"/>
                  <a:pt x="155371" y="1783724"/>
                </a:cubicBezTo>
                <a:cubicBezTo>
                  <a:pt x="167777" y="1789238"/>
                  <a:pt x="194008" y="1796603"/>
                  <a:pt x="194008" y="1796603"/>
                </a:cubicBezTo>
                <a:cubicBezTo>
                  <a:pt x="274306" y="1789911"/>
                  <a:pt x="253003" y="1808438"/>
                  <a:pt x="277721" y="178372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8697A7D-6C01-425B-9151-F4E0B1E87075}"/>
              </a:ext>
            </a:extLst>
          </p:cNvPr>
          <p:cNvCxnSpPr/>
          <p:nvPr/>
        </p:nvCxnSpPr>
        <p:spPr>
          <a:xfrm rot="5400000" flipH="1">
            <a:off x="5043805" y="4062625"/>
            <a:ext cx="2793201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B8301492-5EEF-41BE-B670-78B298BA657D}"/>
              </a:ext>
            </a:extLst>
          </p:cNvPr>
          <p:cNvSpPr/>
          <p:nvPr/>
        </p:nvSpPr>
        <p:spPr>
          <a:xfrm>
            <a:off x="5296114" y="4286113"/>
            <a:ext cx="576091" cy="156335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1B35B42-E575-4DED-A21E-F7E566D81E13}"/>
              </a:ext>
            </a:extLst>
          </p:cNvPr>
          <p:cNvSpPr/>
          <p:nvPr/>
        </p:nvSpPr>
        <p:spPr>
          <a:xfrm>
            <a:off x="6855530" y="4493327"/>
            <a:ext cx="47701" cy="258970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ACDF443-0B2D-45FA-8190-CBFDE9AFF668}"/>
              </a:ext>
            </a:extLst>
          </p:cNvPr>
          <p:cNvCxnSpPr/>
          <p:nvPr/>
        </p:nvCxnSpPr>
        <p:spPr>
          <a:xfrm rot="5400000" flipH="1">
            <a:off x="5954426" y="3285290"/>
            <a:ext cx="2272081" cy="0"/>
          </a:xfrm>
          <a:prstGeom prst="line">
            <a:avLst/>
          </a:prstGeom>
          <a:ln w="1079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DC648F9-FAAE-4757-BE95-61A6D8CEBF34}"/>
              </a:ext>
            </a:extLst>
          </p:cNvPr>
          <p:cNvSpPr/>
          <p:nvPr/>
        </p:nvSpPr>
        <p:spPr>
          <a:xfrm>
            <a:off x="6261613" y="4800936"/>
            <a:ext cx="716800" cy="6253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03098C-F50E-4324-A267-E12D715145D7}"/>
              </a:ext>
            </a:extLst>
          </p:cNvPr>
          <p:cNvSpPr/>
          <p:nvPr/>
        </p:nvSpPr>
        <p:spPr>
          <a:xfrm>
            <a:off x="6941186" y="4315260"/>
            <a:ext cx="66829" cy="54821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71DB88C-1800-4A09-AAA5-CD88646099A6}"/>
              </a:ext>
            </a:extLst>
          </p:cNvPr>
          <p:cNvCxnSpPr/>
          <p:nvPr/>
        </p:nvCxnSpPr>
        <p:spPr>
          <a:xfrm flipH="1">
            <a:off x="8252139" y="5071111"/>
            <a:ext cx="319175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83D82CC3-472B-4AA8-9EF7-9D038F4F4B9A}"/>
              </a:ext>
            </a:extLst>
          </p:cNvPr>
          <p:cNvSpPr/>
          <p:nvPr/>
        </p:nvSpPr>
        <p:spPr>
          <a:xfrm>
            <a:off x="6739404" y="3069975"/>
            <a:ext cx="151188" cy="11765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DB2949D-3072-46D7-8AB0-21FC284AA83E}"/>
              </a:ext>
            </a:extLst>
          </p:cNvPr>
          <p:cNvSpPr/>
          <p:nvPr/>
        </p:nvSpPr>
        <p:spPr>
          <a:xfrm>
            <a:off x="7301996" y="3069878"/>
            <a:ext cx="151188" cy="11765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6BEC05D-F028-4C1D-B78D-604187C05037}"/>
              </a:ext>
            </a:extLst>
          </p:cNvPr>
          <p:cNvGrpSpPr/>
          <p:nvPr/>
        </p:nvGrpSpPr>
        <p:grpSpPr>
          <a:xfrm>
            <a:off x="6742076" y="2988866"/>
            <a:ext cx="91143" cy="278049"/>
            <a:chOff x="3505209" y="171721"/>
            <a:chExt cx="195321" cy="48020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67DE946-5180-4603-BA3D-C85DA6BA35C6}"/>
                </a:ext>
              </a:extLst>
            </p:cNvPr>
            <p:cNvSpPr/>
            <p:nvPr/>
          </p:nvSpPr>
          <p:spPr>
            <a:xfrm>
              <a:off x="3505209" y="171721"/>
              <a:ext cx="195321" cy="1287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DA140C5-AC3E-4F2F-A71C-966EFF6B8C80}"/>
                </a:ext>
              </a:extLst>
            </p:cNvPr>
            <p:cNvSpPr/>
            <p:nvPr/>
          </p:nvSpPr>
          <p:spPr>
            <a:xfrm>
              <a:off x="3570739" y="291926"/>
              <a:ext cx="72000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81F2FA4-691D-4F75-80CA-7454BFBA6824}"/>
              </a:ext>
            </a:extLst>
          </p:cNvPr>
          <p:cNvGrpSpPr/>
          <p:nvPr/>
        </p:nvGrpSpPr>
        <p:grpSpPr>
          <a:xfrm>
            <a:off x="7351448" y="2987860"/>
            <a:ext cx="91143" cy="278049"/>
            <a:chOff x="3505209" y="171721"/>
            <a:chExt cx="195321" cy="480205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10C87A2-4531-49D4-85F3-9B61C676BC18}"/>
                </a:ext>
              </a:extLst>
            </p:cNvPr>
            <p:cNvSpPr/>
            <p:nvPr/>
          </p:nvSpPr>
          <p:spPr>
            <a:xfrm>
              <a:off x="3505209" y="171721"/>
              <a:ext cx="195321" cy="1287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47AD8ED-B86B-44C7-9D61-5A65C6EC8CDA}"/>
                </a:ext>
              </a:extLst>
            </p:cNvPr>
            <p:cNvSpPr/>
            <p:nvPr/>
          </p:nvSpPr>
          <p:spPr>
            <a:xfrm>
              <a:off x="3570739" y="291926"/>
              <a:ext cx="72000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035BD34-3ED6-4206-ABDD-612A04E38EC9}"/>
              </a:ext>
            </a:extLst>
          </p:cNvPr>
          <p:cNvGrpSpPr/>
          <p:nvPr/>
        </p:nvGrpSpPr>
        <p:grpSpPr>
          <a:xfrm rot="16200000">
            <a:off x="6363702" y="2526941"/>
            <a:ext cx="142576" cy="205880"/>
            <a:chOff x="5220838" y="2905476"/>
            <a:chExt cx="148305" cy="333424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9B50F44-F633-4F5B-905B-B127E4BD716B}"/>
                </a:ext>
              </a:extLst>
            </p:cNvPr>
            <p:cNvSpPr/>
            <p:nvPr/>
          </p:nvSpPr>
          <p:spPr>
            <a:xfrm>
              <a:off x="5267957" y="2905476"/>
              <a:ext cx="101186" cy="3321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2DDAE9B-A49D-406A-8ED8-F6E838624BC2}"/>
                </a:ext>
              </a:extLst>
            </p:cNvPr>
            <p:cNvSpPr/>
            <p:nvPr/>
          </p:nvSpPr>
          <p:spPr>
            <a:xfrm>
              <a:off x="5220838" y="2905476"/>
              <a:ext cx="95980" cy="333424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58F0655-4C01-448E-B728-5299FC6978EC}"/>
              </a:ext>
            </a:extLst>
          </p:cNvPr>
          <p:cNvGrpSpPr/>
          <p:nvPr/>
        </p:nvGrpSpPr>
        <p:grpSpPr>
          <a:xfrm rot="5400000" flipV="1">
            <a:off x="6359736" y="2781786"/>
            <a:ext cx="146631" cy="202001"/>
            <a:chOff x="5220838" y="2905476"/>
            <a:chExt cx="148305" cy="333424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A116009-DA0D-4B20-8E75-0515E0E8C4BF}"/>
                </a:ext>
              </a:extLst>
            </p:cNvPr>
            <p:cNvSpPr/>
            <p:nvPr/>
          </p:nvSpPr>
          <p:spPr>
            <a:xfrm>
              <a:off x="5267957" y="2905476"/>
              <a:ext cx="101186" cy="3321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98ED5E6-66E6-4727-B394-BF4FC0D07A14}"/>
                </a:ext>
              </a:extLst>
            </p:cNvPr>
            <p:cNvSpPr/>
            <p:nvPr/>
          </p:nvSpPr>
          <p:spPr>
            <a:xfrm>
              <a:off x="5220838" y="2905476"/>
              <a:ext cx="95980" cy="333424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7ED7087C-58A3-4445-8D6B-E818EA1A5AE3}"/>
              </a:ext>
            </a:extLst>
          </p:cNvPr>
          <p:cNvSpPr/>
          <p:nvPr/>
        </p:nvSpPr>
        <p:spPr>
          <a:xfrm>
            <a:off x="6266864" y="1595227"/>
            <a:ext cx="333978" cy="461454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DC593F2-5AF1-47BF-A27F-960B21D061E0}"/>
              </a:ext>
            </a:extLst>
          </p:cNvPr>
          <p:cNvSpPr/>
          <p:nvPr/>
        </p:nvSpPr>
        <p:spPr>
          <a:xfrm>
            <a:off x="6308191" y="2056682"/>
            <a:ext cx="251325" cy="9561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Arc 97">
            <a:extLst>
              <a:ext uri="{FF2B5EF4-FFF2-40B4-BE49-F238E27FC236}">
                <a16:creationId xmlns:a16="http://schemas.microsoft.com/office/drawing/2014/main" id="{EC3A9386-3AB2-4173-AA37-94D87E563B49}"/>
              </a:ext>
            </a:extLst>
          </p:cNvPr>
          <p:cNvSpPr/>
          <p:nvPr/>
        </p:nvSpPr>
        <p:spPr>
          <a:xfrm flipH="1">
            <a:off x="7135777" y="1752419"/>
            <a:ext cx="599698" cy="725221"/>
          </a:xfrm>
          <a:prstGeom prst="arc">
            <a:avLst/>
          </a:pr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Arc 98">
            <a:extLst>
              <a:ext uri="{FF2B5EF4-FFF2-40B4-BE49-F238E27FC236}">
                <a16:creationId xmlns:a16="http://schemas.microsoft.com/office/drawing/2014/main" id="{7ABF763B-7C91-49BF-B285-9BD95E97CC20}"/>
              </a:ext>
            </a:extLst>
          </p:cNvPr>
          <p:cNvSpPr/>
          <p:nvPr/>
        </p:nvSpPr>
        <p:spPr>
          <a:xfrm flipH="1">
            <a:off x="7071583" y="1652315"/>
            <a:ext cx="468753" cy="957668"/>
          </a:xfrm>
          <a:prstGeom prst="arc">
            <a:avLst/>
          </a:pr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8911279-CA17-4A6E-A9DC-663B17B401F1}"/>
              </a:ext>
            </a:extLst>
          </p:cNvPr>
          <p:cNvSpPr/>
          <p:nvPr/>
        </p:nvSpPr>
        <p:spPr>
          <a:xfrm>
            <a:off x="6784771" y="1855306"/>
            <a:ext cx="212748" cy="265699"/>
          </a:xfrm>
          <a:prstGeom prst="rect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DC83E0F8-B530-4FA8-BCE3-885CA78088B4}"/>
              </a:ext>
            </a:extLst>
          </p:cNvPr>
          <p:cNvSpPr/>
          <p:nvPr/>
        </p:nvSpPr>
        <p:spPr>
          <a:xfrm flipV="1">
            <a:off x="6824823" y="1855306"/>
            <a:ext cx="138653" cy="887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8A99709-E903-4ED5-8EE0-7151D32EDDA4}"/>
              </a:ext>
            </a:extLst>
          </p:cNvPr>
          <p:cNvCxnSpPr/>
          <p:nvPr/>
        </p:nvCxnSpPr>
        <p:spPr>
          <a:xfrm flipH="1">
            <a:off x="5120273" y="5067792"/>
            <a:ext cx="352297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F64F0589-6616-4810-8054-162D069043AD}"/>
              </a:ext>
            </a:extLst>
          </p:cNvPr>
          <p:cNvSpPr txBox="1"/>
          <p:nvPr/>
        </p:nvSpPr>
        <p:spPr>
          <a:xfrm>
            <a:off x="3265221" y="6050313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D44B77B-9027-4BB2-A20A-103385944B4F}"/>
              </a:ext>
            </a:extLst>
          </p:cNvPr>
          <p:cNvSpPr txBox="1"/>
          <p:nvPr/>
        </p:nvSpPr>
        <p:spPr>
          <a:xfrm>
            <a:off x="5130578" y="605987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OUT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3F91CFF-86DA-4527-8FFB-05B431A23AC1}"/>
              </a:ext>
            </a:extLst>
          </p:cNvPr>
          <p:cNvSpPr txBox="1"/>
          <p:nvPr/>
        </p:nvSpPr>
        <p:spPr>
          <a:xfrm>
            <a:off x="1152554" y="1636309"/>
            <a:ext cx="731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camera</a:t>
            </a:r>
            <a:endParaRPr lang="en-GB" sz="14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1C7A51A-8074-4BDA-A6AE-8FD123EE29F8}"/>
              </a:ext>
            </a:extLst>
          </p:cNvPr>
          <p:cNvSpPr txBox="1"/>
          <p:nvPr/>
        </p:nvSpPr>
        <p:spPr>
          <a:xfrm>
            <a:off x="1302427" y="2497393"/>
            <a:ext cx="631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optics</a:t>
            </a:r>
            <a:endParaRPr lang="en-GB" sz="1400" b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B5BBB78-35DF-495B-828D-067DF68BFBF7}"/>
              </a:ext>
            </a:extLst>
          </p:cNvPr>
          <p:cNvSpPr txBox="1"/>
          <p:nvPr/>
        </p:nvSpPr>
        <p:spPr>
          <a:xfrm>
            <a:off x="787488" y="2841392"/>
            <a:ext cx="1040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UHV-window</a:t>
            </a:r>
            <a:endParaRPr lang="en-GB" sz="1200" b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BF4916E-2299-47A0-AAFC-0F340EFBA35B}"/>
              </a:ext>
            </a:extLst>
          </p:cNvPr>
          <p:cNvSpPr txBox="1"/>
          <p:nvPr/>
        </p:nvSpPr>
        <p:spPr>
          <a:xfrm>
            <a:off x="5658971" y="6300823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so when the ID uses the beam then</a:t>
            </a:r>
          </a:p>
          <a:p>
            <a:r>
              <a:rPr lang="en-US" sz="1400" b="1" dirty="0">
                <a:solidFill>
                  <a:srgbClr val="00B050"/>
                </a:solidFill>
              </a:rPr>
              <a:t>this X-BPM is OUT (&gt;15mm)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0DEBE1C-F9D5-4613-8BFB-3D07DE17919B}"/>
              </a:ext>
            </a:extLst>
          </p:cNvPr>
          <p:cNvCxnSpPr/>
          <p:nvPr/>
        </p:nvCxnSpPr>
        <p:spPr>
          <a:xfrm flipH="1">
            <a:off x="4995411" y="4875147"/>
            <a:ext cx="3522976" cy="0"/>
          </a:xfrm>
          <a:prstGeom prst="line">
            <a:avLst/>
          </a:prstGeom>
          <a:ln w="19050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F18948DB-74C6-4C3A-A9BE-D1281833810C}"/>
              </a:ext>
            </a:extLst>
          </p:cNvPr>
          <p:cNvSpPr txBox="1"/>
          <p:nvPr/>
        </p:nvSpPr>
        <p:spPr>
          <a:xfrm>
            <a:off x="4960557" y="4839224"/>
            <a:ext cx="3898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&gt;15</a:t>
            </a:r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val="552995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What use for an Insertion Device X-BPMs ? 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8A884C-21B9-4A10-AAB8-CD0F3A65F9E8}"/>
              </a:ext>
            </a:extLst>
          </p:cNvPr>
          <p:cNvSpPr/>
          <p:nvPr/>
        </p:nvSpPr>
        <p:spPr>
          <a:xfrm>
            <a:off x="6394565" y="3767180"/>
            <a:ext cx="1679866" cy="291827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4DD10E-5BC5-4287-A9A5-E5684A08A923}"/>
              </a:ext>
            </a:extLst>
          </p:cNvPr>
          <p:cNvSpPr/>
          <p:nvPr/>
        </p:nvSpPr>
        <p:spPr>
          <a:xfrm>
            <a:off x="8074431" y="4650228"/>
            <a:ext cx="576091" cy="156335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44A03D-F01A-49CC-A5AF-B0657AF96BAB}"/>
              </a:ext>
            </a:extLst>
          </p:cNvPr>
          <p:cNvSpPr/>
          <p:nvPr/>
        </p:nvSpPr>
        <p:spPr>
          <a:xfrm>
            <a:off x="7589714" y="5309794"/>
            <a:ext cx="59400" cy="25897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D17DD-4446-4F07-869D-EF713848023E}"/>
              </a:ext>
            </a:extLst>
          </p:cNvPr>
          <p:cNvCxnSpPr/>
          <p:nvPr/>
        </p:nvCxnSpPr>
        <p:spPr>
          <a:xfrm>
            <a:off x="6809149" y="5275487"/>
            <a:ext cx="251980" cy="31267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9EB3C79-D582-4381-84A7-F15CD3378B3F}"/>
              </a:ext>
            </a:extLst>
          </p:cNvPr>
          <p:cNvSpPr/>
          <p:nvPr/>
        </p:nvSpPr>
        <p:spPr>
          <a:xfrm>
            <a:off x="6202259" y="3560393"/>
            <a:ext cx="2082346" cy="2067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DEAC4C-F6E0-4F0B-97A0-57FE031D6743}"/>
              </a:ext>
            </a:extLst>
          </p:cNvPr>
          <p:cNvSpPr/>
          <p:nvPr/>
        </p:nvSpPr>
        <p:spPr>
          <a:xfrm>
            <a:off x="6206913" y="3780216"/>
            <a:ext cx="184785" cy="2084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93D242-2C8E-4466-BFE5-9319F6BDE7D3}"/>
              </a:ext>
            </a:extLst>
          </p:cNvPr>
          <p:cNvSpPr/>
          <p:nvPr/>
        </p:nvSpPr>
        <p:spPr>
          <a:xfrm>
            <a:off x="8089579" y="3783780"/>
            <a:ext cx="184785" cy="2084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F87EF1-252D-46A5-9C11-C6C6AB2CCDA1}"/>
              </a:ext>
            </a:extLst>
          </p:cNvPr>
          <p:cNvSpPr/>
          <p:nvPr/>
        </p:nvSpPr>
        <p:spPr>
          <a:xfrm>
            <a:off x="6697056" y="3446528"/>
            <a:ext cx="526844" cy="1138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87BD92-1FEE-4A0C-B7C5-D9D8AA11F787}"/>
              </a:ext>
            </a:extLst>
          </p:cNvPr>
          <p:cNvSpPr/>
          <p:nvPr/>
        </p:nvSpPr>
        <p:spPr>
          <a:xfrm>
            <a:off x="6837779" y="3446528"/>
            <a:ext cx="251980" cy="59657"/>
          </a:xfrm>
          <a:prstGeom prst="rect">
            <a:avLst/>
          </a:prstGeom>
          <a:solidFill>
            <a:srgbClr val="FFFF00"/>
          </a:solidFill>
          <a:ln w="2857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C6298-8164-4781-91E4-FD79508D020D}"/>
              </a:ext>
            </a:extLst>
          </p:cNvPr>
          <p:cNvSpPr/>
          <p:nvPr/>
        </p:nvSpPr>
        <p:spPr>
          <a:xfrm>
            <a:off x="6705763" y="3371957"/>
            <a:ext cx="91143" cy="74571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B40CE4-C83E-46A7-BC0A-014D4C45743E}"/>
              </a:ext>
            </a:extLst>
          </p:cNvPr>
          <p:cNvSpPr/>
          <p:nvPr/>
        </p:nvSpPr>
        <p:spPr>
          <a:xfrm>
            <a:off x="6733439" y="3441559"/>
            <a:ext cx="33597" cy="208448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6147931-3A06-421C-8EA3-EEA1F4101617}"/>
              </a:ext>
            </a:extLst>
          </p:cNvPr>
          <p:cNvGrpSpPr/>
          <p:nvPr/>
        </p:nvGrpSpPr>
        <p:grpSpPr>
          <a:xfrm>
            <a:off x="7111205" y="3361359"/>
            <a:ext cx="91143" cy="278049"/>
            <a:chOff x="3505209" y="171721"/>
            <a:chExt cx="195321" cy="48020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7737135-2B61-46CB-BE0E-E0DB24BF5D90}"/>
                </a:ext>
              </a:extLst>
            </p:cNvPr>
            <p:cNvSpPr/>
            <p:nvPr/>
          </p:nvSpPr>
          <p:spPr>
            <a:xfrm>
              <a:off x="3505209" y="171721"/>
              <a:ext cx="195321" cy="1287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086A0F-1931-438E-B15C-F8C27290BF44}"/>
                </a:ext>
              </a:extLst>
            </p:cNvPr>
            <p:cNvSpPr/>
            <p:nvPr/>
          </p:nvSpPr>
          <p:spPr>
            <a:xfrm>
              <a:off x="3570739" y="291926"/>
              <a:ext cx="72000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F89EDAB-3C29-463C-8E7A-DCA53DBD87EB}"/>
              </a:ext>
            </a:extLst>
          </p:cNvPr>
          <p:cNvSpPr/>
          <p:nvPr/>
        </p:nvSpPr>
        <p:spPr>
          <a:xfrm>
            <a:off x="7261311" y="3441559"/>
            <a:ext cx="716800" cy="117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612622-DC62-42ED-934D-2B3C8C17F3F3}"/>
              </a:ext>
            </a:extLst>
          </p:cNvPr>
          <p:cNvSpPr/>
          <p:nvPr/>
        </p:nvSpPr>
        <p:spPr>
          <a:xfrm>
            <a:off x="7261311" y="2933247"/>
            <a:ext cx="716800" cy="117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359818-A19E-4365-8C39-9819CF731BA6}"/>
              </a:ext>
            </a:extLst>
          </p:cNvPr>
          <p:cNvSpPr/>
          <p:nvPr/>
        </p:nvSpPr>
        <p:spPr>
          <a:xfrm>
            <a:off x="7366130" y="3562758"/>
            <a:ext cx="494792" cy="2044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369EFC-7590-49C1-A3B5-D865C81D3AC4}"/>
              </a:ext>
            </a:extLst>
          </p:cNvPr>
          <p:cNvSpPr/>
          <p:nvPr/>
        </p:nvSpPr>
        <p:spPr>
          <a:xfrm>
            <a:off x="6807733" y="3560342"/>
            <a:ext cx="305067" cy="2084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8931ED-F0DF-455E-AC76-831689B2AFA7}"/>
              </a:ext>
            </a:extLst>
          </p:cNvPr>
          <p:cNvSpPr/>
          <p:nvPr/>
        </p:nvSpPr>
        <p:spPr>
          <a:xfrm>
            <a:off x="7523637" y="3056815"/>
            <a:ext cx="178282" cy="226568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 36">
            <a:extLst>
              <a:ext uri="{FF2B5EF4-FFF2-40B4-BE49-F238E27FC236}">
                <a16:creationId xmlns:a16="http://schemas.microsoft.com/office/drawing/2014/main" id="{4CAC4F88-0629-4748-A000-C48B88BBE445}"/>
              </a:ext>
            </a:extLst>
          </p:cNvPr>
          <p:cNvSpPr/>
          <p:nvPr/>
        </p:nvSpPr>
        <p:spPr>
          <a:xfrm>
            <a:off x="7749528" y="3058757"/>
            <a:ext cx="82972" cy="381192"/>
          </a:xfrm>
          <a:custGeom>
            <a:avLst/>
            <a:gdLst>
              <a:gd name="connsiteX0" fmla="*/ 45901 w 342313"/>
              <a:gd name="connsiteY0" fmla="*/ 0 h 1797064"/>
              <a:gd name="connsiteX1" fmla="*/ 116735 w 342313"/>
              <a:gd name="connsiteY1" fmla="*/ 6440 h 1797064"/>
              <a:gd name="connsiteX2" fmla="*/ 194008 w 342313"/>
              <a:gd name="connsiteY2" fmla="*/ 45076 h 1797064"/>
              <a:gd name="connsiteX3" fmla="*/ 232645 w 342313"/>
              <a:gd name="connsiteY3" fmla="*/ 83713 h 1797064"/>
              <a:gd name="connsiteX4" fmla="*/ 226205 w 342313"/>
              <a:gd name="connsiteY4" fmla="*/ 103031 h 1797064"/>
              <a:gd name="connsiteX5" fmla="*/ 148932 w 342313"/>
              <a:gd name="connsiteY5" fmla="*/ 128789 h 1797064"/>
              <a:gd name="connsiteX6" fmla="*/ 45901 w 342313"/>
              <a:gd name="connsiteY6" fmla="*/ 148107 h 1797064"/>
              <a:gd name="connsiteX7" fmla="*/ 825 w 342313"/>
              <a:gd name="connsiteY7" fmla="*/ 173865 h 1797064"/>
              <a:gd name="connsiteX8" fmla="*/ 7264 w 342313"/>
              <a:gd name="connsiteY8" fmla="*/ 212501 h 1797064"/>
              <a:gd name="connsiteX9" fmla="*/ 13704 w 342313"/>
              <a:gd name="connsiteY9" fmla="*/ 231820 h 1797064"/>
              <a:gd name="connsiteX10" fmla="*/ 33022 w 342313"/>
              <a:gd name="connsiteY10" fmla="*/ 238259 h 1797064"/>
              <a:gd name="connsiteX11" fmla="*/ 129614 w 342313"/>
              <a:gd name="connsiteY11" fmla="*/ 264017 h 1797064"/>
              <a:gd name="connsiteX12" fmla="*/ 155371 w 342313"/>
              <a:gd name="connsiteY12" fmla="*/ 276896 h 1797064"/>
              <a:gd name="connsiteX13" fmla="*/ 206887 w 342313"/>
              <a:gd name="connsiteY13" fmla="*/ 289775 h 1797064"/>
              <a:gd name="connsiteX14" fmla="*/ 258402 w 342313"/>
              <a:gd name="connsiteY14" fmla="*/ 321972 h 1797064"/>
              <a:gd name="connsiteX15" fmla="*/ 277721 w 342313"/>
              <a:gd name="connsiteY15" fmla="*/ 328411 h 1797064"/>
              <a:gd name="connsiteX16" fmla="*/ 284160 w 342313"/>
              <a:gd name="connsiteY16" fmla="*/ 347730 h 1797064"/>
              <a:gd name="connsiteX17" fmla="*/ 245523 w 342313"/>
              <a:gd name="connsiteY17" fmla="*/ 373487 h 1797064"/>
              <a:gd name="connsiteX18" fmla="*/ 200447 w 342313"/>
              <a:gd name="connsiteY18" fmla="*/ 392806 h 1797064"/>
              <a:gd name="connsiteX19" fmla="*/ 181129 w 342313"/>
              <a:gd name="connsiteY19" fmla="*/ 405685 h 1797064"/>
              <a:gd name="connsiteX20" fmla="*/ 161811 w 342313"/>
              <a:gd name="connsiteY20" fmla="*/ 412124 h 1797064"/>
              <a:gd name="connsiteX21" fmla="*/ 136053 w 342313"/>
              <a:gd name="connsiteY21" fmla="*/ 431442 h 1797064"/>
              <a:gd name="connsiteX22" fmla="*/ 110295 w 342313"/>
              <a:gd name="connsiteY22" fmla="*/ 444321 h 1797064"/>
              <a:gd name="connsiteX23" fmla="*/ 90977 w 342313"/>
              <a:gd name="connsiteY23" fmla="*/ 457200 h 1797064"/>
              <a:gd name="connsiteX24" fmla="*/ 84538 w 342313"/>
              <a:gd name="connsiteY24" fmla="*/ 476518 h 1797064"/>
              <a:gd name="connsiteX25" fmla="*/ 110295 w 342313"/>
              <a:gd name="connsiteY25" fmla="*/ 508716 h 1797064"/>
              <a:gd name="connsiteX26" fmla="*/ 129614 w 342313"/>
              <a:gd name="connsiteY26" fmla="*/ 515155 h 1797064"/>
              <a:gd name="connsiteX27" fmla="*/ 155371 w 342313"/>
              <a:gd name="connsiteY27" fmla="*/ 521594 h 1797064"/>
              <a:gd name="connsiteX28" fmla="*/ 187569 w 342313"/>
              <a:gd name="connsiteY28" fmla="*/ 528034 h 1797064"/>
              <a:gd name="connsiteX29" fmla="*/ 226205 w 342313"/>
              <a:gd name="connsiteY29" fmla="*/ 540913 h 1797064"/>
              <a:gd name="connsiteX30" fmla="*/ 264842 w 342313"/>
              <a:gd name="connsiteY30" fmla="*/ 573110 h 1797064"/>
              <a:gd name="connsiteX31" fmla="*/ 277721 w 342313"/>
              <a:gd name="connsiteY31" fmla="*/ 592428 h 1797064"/>
              <a:gd name="connsiteX32" fmla="*/ 251963 w 342313"/>
              <a:gd name="connsiteY32" fmla="*/ 611747 h 1797064"/>
              <a:gd name="connsiteX33" fmla="*/ 206887 w 342313"/>
              <a:gd name="connsiteY33" fmla="*/ 631065 h 1797064"/>
              <a:gd name="connsiteX34" fmla="*/ 181129 w 342313"/>
              <a:gd name="connsiteY34" fmla="*/ 637504 h 1797064"/>
              <a:gd name="connsiteX35" fmla="*/ 129614 w 342313"/>
              <a:gd name="connsiteY35" fmla="*/ 676141 h 1797064"/>
              <a:gd name="connsiteX36" fmla="*/ 103856 w 342313"/>
              <a:gd name="connsiteY36" fmla="*/ 689020 h 1797064"/>
              <a:gd name="connsiteX37" fmla="*/ 84538 w 342313"/>
              <a:gd name="connsiteY37" fmla="*/ 701899 h 1797064"/>
              <a:gd name="connsiteX38" fmla="*/ 123174 w 342313"/>
              <a:gd name="connsiteY38" fmla="*/ 727656 h 1797064"/>
              <a:gd name="connsiteX39" fmla="*/ 161811 w 342313"/>
              <a:gd name="connsiteY39" fmla="*/ 740535 h 1797064"/>
              <a:gd name="connsiteX40" fmla="*/ 206887 w 342313"/>
              <a:gd name="connsiteY40" fmla="*/ 753414 h 1797064"/>
              <a:gd name="connsiteX41" fmla="*/ 251963 w 342313"/>
              <a:gd name="connsiteY41" fmla="*/ 759854 h 1797064"/>
              <a:gd name="connsiteX42" fmla="*/ 290600 w 342313"/>
              <a:gd name="connsiteY42" fmla="*/ 785611 h 1797064"/>
              <a:gd name="connsiteX43" fmla="*/ 284160 w 342313"/>
              <a:gd name="connsiteY43" fmla="*/ 804930 h 1797064"/>
              <a:gd name="connsiteX44" fmla="*/ 258402 w 342313"/>
              <a:gd name="connsiteY44" fmla="*/ 811369 h 1797064"/>
              <a:gd name="connsiteX45" fmla="*/ 239084 w 342313"/>
              <a:gd name="connsiteY45" fmla="*/ 817809 h 1797064"/>
              <a:gd name="connsiteX46" fmla="*/ 219766 w 342313"/>
              <a:gd name="connsiteY46" fmla="*/ 830687 h 1797064"/>
              <a:gd name="connsiteX47" fmla="*/ 161811 w 342313"/>
              <a:gd name="connsiteY47" fmla="*/ 843566 h 1797064"/>
              <a:gd name="connsiteX48" fmla="*/ 142492 w 342313"/>
              <a:gd name="connsiteY48" fmla="*/ 850006 h 1797064"/>
              <a:gd name="connsiteX49" fmla="*/ 84538 w 342313"/>
              <a:gd name="connsiteY49" fmla="*/ 869324 h 1797064"/>
              <a:gd name="connsiteX50" fmla="*/ 58780 w 342313"/>
              <a:gd name="connsiteY50" fmla="*/ 888642 h 1797064"/>
              <a:gd name="connsiteX51" fmla="*/ 52340 w 342313"/>
              <a:gd name="connsiteY51" fmla="*/ 907961 h 1797064"/>
              <a:gd name="connsiteX52" fmla="*/ 90977 w 342313"/>
              <a:gd name="connsiteY52" fmla="*/ 940158 h 1797064"/>
              <a:gd name="connsiteX53" fmla="*/ 116735 w 342313"/>
              <a:gd name="connsiteY53" fmla="*/ 959476 h 1797064"/>
              <a:gd name="connsiteX54" fmla="*/ 155371 w 342313"/>
              <a:gd name="connsiteY54" fmla="*/ 972355 h 1797064"/>
              <a:gd name="connsiteX55" fmla="*/ 258402 w 342313"/>
              <a:gd name="connsiteY55" fmla="*/ 985234 h 1797064"/>
              <a:gd name="connsiteX56" fmla="*/ 277721 w 342313"/>
              <a:gd name="connsiteY56" fmla="*/ 998113 h 1797064"/>
              <a:gd name="connsiteX57" fmla="*/ 303478 w 342313"/>
              <a:gd name="connsiteY57" fmla="*/ 1004552 h 1797064"/>
              <a:gd name="connsiteX58" fmla="*/ 309918 w 342313"/>
              <a:gd name="connsiteY58" fmla="*/ 1043189 h 1797064"/>
              <a:gd name="connsiteX59" fmla="*/ 277721 w 342313"/>
              <a:gd name="connsiteY59" fmla="*/ 1081825 h 1797064"/>
              <a:gd name="connsiteX60" fmla="*/ 239084 w 342313"/>
              <a:gd name="connsiteY60" fmla="*/ 1088265 h 1797064"/>
              <a:gd name="connsiteX61" fmla="*/ 206887 w 342313"/>
              <a:gd name="connsiteY61" fmla="*/ 1094704 h 1797064"/>
              <a:gd name="connsiteX62" fmla="*/ 168250 w 342313"/>
              <a:gd name="connsiteY62" fmla="*/ 1107583 h 1797064"/>
              <a:gd name="connsiteX63" fmla="*/ 90977 w 342313"/>
              <a:gd name="connsiteY63" fmla="*/ 1120462 h 1797064"/>
              <a:gd name="connsiteX64" fmla="*/ 71659 w 342313"/>
              <a:gd name="connsiteY64" fmla="*/ 1139780 h 1797064"/>
              <a:gd name="connsiteX65" fmla="*/ 90977 w 342313"/>
              <a:gd name="connsiteY65" fmla="*/ 1184856 h 1797064"/>
              <a:gd name="connsiteX66" fmla="*/ 168250 w 342313"/>
              <a:gd name="connsiteY66" fmla="*/ 1223493 h 1797064"/>
              <a:gd name="connsiteX67" fmla="*/ 245523 w 342313"/>
              <a:gd name="connsiteY67" fmla="*/ 1242811 h 1797064"/>
              <a:gd name="connsiteX68" fmla="*/ 290600 w 342313"/>
              <a:gd name="connsiteY68" fmla="*/ 1249251 h 1797064"/>
              <a:gd name="connsiteX69" fmla="*/ 335676 w 342313"/>
              <a:gd name="connsiteY69" fmla="*/ 1281448 h 1797064"/>
              <a:gd name="connsiteX70" fmla="*/ 290600 w 342313"/>
              <a:gd name="connsiteY70" fmla="*/ 1326524 h 1797064"/>
              <a:gd name="connsiteX71" fmla="*/ 232645 w 342313"/>
              <a:gd name="connsiteY71" fmla="*/ 1365161 h 1797064"/>
              <a:gd name="connsiteX72" fmla="*/ 213326 w 342313"/>
              <a:gd name="connsiteY72" fmla="*/ 1378040 h 1797064"/>
              <a:gd name="connsiteX73" fmla="*/ 194008 w 342313"/>
              <a:gd name="connsiteY73" fmla="*/ 1384479 h 1797064"/>
              <a:gd name="connsiteX74" fmla="*/ 90977 w 342313"/>
              <a:gd name="connsiteY74" fmla="*/ 1403797 h 1797064"/>
              <a:gd name="connsiteX75" fmla="*/ 78098 w 342313"/>
              <a:gd name="connsiteY75" fmla="*/ 1423116 h 1797064"/>
              <a:gd name="connsiteX76" fmla="*/ 90977 w 342313"/>
              <a:gd name="connsiteY76" fmla="*/ 1442434 h 1797064"/>
              <a:gd name="connsiteX77" fmla="*/ 97416 w 342313"/>
              <a:gd name="connsiteY77" fmla="*/ 1461752 h 1797064"/>
              <a:gd name="connsiteX78" fmla="*/ 136053 w 342313"/>
              <a:gd name="connsiteY78" fmla="*/ 1481071 h 1797064"/>
              <a:gd name="connsiteX79" fmla="*/ 155371 w 342313"/>
              <a:gd name="connsiteY79" fmla="*/ 1493949 h 1797064"/>
              <a:gd name="connsiteX80" fmla="*/ 187569 w 342313"/>
              <a:gd name="connsiteY80" fmla="*/ 1500389 h 1797064"/>
              <a:gd name="connsiteX81" fmla="*/ 213326 w 342313"/>
              <a:gd name="connsiteY81" fmla="*/ 1506828 h 1797064"/>
              <a:gd name="connsiteX82" fmla="*/ 271281 w 342313"/>
              <a:gd name="connsiteY82" fmla="*/ 1532586 h 1797064"/>
              <a:gd name="connsiteX83" fmla="*/ 290600 w 342313"/>
              <a:gd name="connsiteY83" fmla="*/ 1545465 h 1797064"/>
              <a:gd name="connsiteX84" fmla="*/ 329236 w 342313"/>
              <a:gd name="connsiteY84" fmla="*/ 1564783 h 1797064"/>
              <a:gd name="connsiteX85" fmla="*/ 342115 w 342313"/>
              <a:gd name="connsiteY85" fmla="*/ 1584101 h 1797064"/>
              <a:gd name="connsiteX86" fmla="*/ 335676 w 342313"/>
              <a:gd name="connsiteY86" fmla="*/ 1603420 h 1797064"/>
              <a:gd name="connsiteX87" fmla="*/ 297039 w 342313"/>
              <a:gd name="connsiteY87" fmla="*/ 1635617 h 1797064"/>
              <a:gd name="connsiteX88" fmla="*/ 258402 w 342313"/>
              <a:gd name="connsiteY88" fmla="*/ 1642056 h 1797064"/>
              <a:gd name="connsiteX89" fmla="*/ 219766 w 342313"/>
              <a:gd name="connsiteY89" fmla="*/ 1654935 h 1797064"/>
              <a:gd name="connsiteX90" fmla="*/ 168250 w 342313"/>
              <a:gd name="connsiteY90" fmla="*/ 1667814 h 1797064"/>
              <a:gd name="connsiteX91" fmla="*/ 148932 w 342313"/>
              <a:gd name="connsiteY91" fmla="*/ 1693572 h 1797064"/>
              <a:gd name="connsiteX92" fmla="*/ 129614 w 342313"/>
              <a:gd name="connsiteY92" fmla="*/ 1700011 h 1797064"/>
              <a:gd name="connsiteX93" fmla="*/ 103856 w 342313"/>
              <a:gd name="connsiteY93" fmla="*/ 1738648 h 1797064"/>
              <a:gd name="connsiteX94" fmla="*/ 123174 w 342313"/>
              <a:gd name="connsiteY94" fmla="*/ 1751527 h 1797064"/>
              <a:gd name="connsiteX95" fmla="*/ 155371 w 342313"/>
              <a:gd name="connsiteY95" fmla="*/ 1783724 h 1797064"/>
              <a:gd name="connsiteX96" fmla="*/ 194008 w 342313"/>
              <a:gd name="connsiteY96" fmla="*/ 1796603 h 1797064"/>
              <a:gd name="connsiteX97" fmla="*/ 277721 w 342313"/>
              <a:gd name="connsiteY97" fmla="*/ 1783724 h 17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42313" h="1797064">
                <a:moveTo>
                  <a:pt x="45901" y="0"/>
                </a:moveTo>
                <a:cubicBezTo>
                  <a:pt x="69512" y="2147"/>
                  <a:pt x="93265" y="3087"/>
                  <a:pt x="116735" y="6440"/>
                </a:cubicBezTo>
                <a:cubicBezTo>
                  <a:pt x="138117" y="9495"/>
                  <a:pt x="191660" y="43354"/>
                  <a:pt x="194008" y="45076"/>
                </a:cubicBezTo>
                <a:cubicBezTo>
                  <a:pt x="208696" y="55847"/>
                  <a:pt x="232645" y="83713"/>
                  <a:pt x="232645" y="83713"/>
                </a:cubicBezTo>
                <a:cubicBezTo>
                  <a:pt x="230498" y="90152"/>
                  <a:pt x="230551" y="97817"/>
                  <a:pt x="226205" y="103031"/>
                </a:cubicBezTo>
                <a:cubicBezTo>
                  <a:pt x="202657" y="131287"/>
                  <a:pt x="185210" y="123347"/>
                  <a:pt x="148932" y="128789"/>
                </a:cubicBezTo>
                <a:cubicBezTo>
                  <a:pt x="77263" y="139540"/>
                  <a:pt x="92134" y="136550"/>
                  <a:pt x="45901" y="148107"/>
                </a:cubicBezTo>
                <a:cubicBezTo>
                  <a:pt x="45476" y="148319"/>
                  <a:pt x="2125" y="168663"/>
                  <a:pt x="825" y="173865"/>
                </a:cubicBezTo>
                <a:cubicBezTo>
                  <a:pt x="-2342" y="186531"/>
                  <a:pt x="4432" y="199756"/>
                  <a:pt x="7264" y="212501"/>
                </a:cubicBezTo>
                <a:cubicBezTo>
                  <a:pt x="8737" y="219127"/>
                  <a:pt x="8904" y="227020"/>
                  <a:pt x="13704" y="231820"/>
                </a:cubicBezTo>
                <a:cubicBezTo>
                  <a:pt x="18504" y="236620"/>
                  <a:pt x="26521" y="236309"/>
                  <a:pt x="33022" y="238259"/>
                </a:cubicBezTo>
                <a:cubicBezTo>
                  <a:pt x="77383" y="251567"/>
                  <a:pt x="83027" y="252370"/>
                  <a:pt x="129614" y="264017"/>
                </a:cubicBezTo>
                <a:cubicBezTo>
                  <a:pt x="138200" y="268310"/>
                  <a:pt x="146548" y="273115"/>
                  <a:pt x="155371" y="276896"/>
                </a:cubicBezTo>
                <a:cubicBezTo>
                  <a:pt x="172692" y="284319"/>
                  <a:pt x="187997" y="285997"/>
                  <a:pt x="206887" y="289775"/>
                </a:cubicBezTo>
                <a:cubicBezTo>
                  <a:pt x="222213" y="299992"/>
                  <a:pt x="242867" y="314205"/>
                  <a:pt x="258402" y="321972"/>
                </a:cubicBezTo>
                <a:cubicBezTo>
                  <a:pt x="264473" y="325008"/>
                  <a:pt x="271281" y="326265"/>
                  <a:pt x="277721" y="328411"/>
                </a:cubicBezTo>
                <a:cubicBezTo>
                  <a:pt x="279867" y="334851"/>
                  <a:pt x="288105" y="342206"/>
                  <a:pt x="284160" y="347730"/>
                </a:cubicBezTo>
                <a:cubicBezTo>
                  <a:pt x="275163" y="360325"/>
                  <a:pt x="258402" y="364901"/>
                  <a:pt x="245523" y="373487"/>
                </a:cubicBezTo>
                <a:cubicBezTo>
                  <a:pt x="218839" y="391276"/>
                  <a:pt x="233715" y="384488"/>
                  <a:pt x="200447" y="392806"/>
                </a:cubicBezTo>
                <a:cubicBezTo>
                  <a:pt x="194008" y="397099"/>
                  <a:pt x="188051" y="402224"/>
                  <a:pt x="181129" y="405685"/>
                </a:cubicBezTo>
                <a:cubicBezTo>
                  <a:pt x="175058" y="408721"/>
                  <a:pt x="167704" y="408756"/>
                  <a:pt x="161811" y="412124"/>
                </a:cubicBezTo>
                <a:cubicBezTo>
                  <a:pt x="152493" y="417449"/>
                  <a:pt x="145154" y="425754"/>
                  <a:pt x="136053" y="431442"/>
                </a:cubicBezTo>
                <a:cubicBezTo>
                  <a:pt x="127913" y="436530"/>
                  <a:pt x="118630" y="439558"/>
                  <a:pt x="110295" y="444321"/>
                </a:cubicBezTo>
                <a:cubicBezTo>
                  <a:pt x="103576" y="448161"/>
                  <a:pt x="97416" y="452907"/>
                  <a:pt x="90977" y="457200"/>
                </a:cubicBezTo>
                <a:cubicBezTo>
                  <a:pt x="88831" y="463639"/>
                  <a:pt x="84538" y="469730"/>
                  <a:pt x="84538" y="476518"/>
                </a:cubicBezTo>
                <a:cubicBezTo>
                  <a:pt x="84538" y="495086"/>
                  <a:pt x="95461" y="501299"/>
                  <a:pt x="110295" y="508716"/>
                </a:cubicBezTo>
                <a:cubicBezTo>
                  <a:pt x="116366" y="511752"/>
                  <a:pt x="123087" y="513290"/>
                  <a:pt x="129614" y="515155"/>
                </a:cubicBezTo>
                <a:cubicBezTo>
                  <a:pt x="138123" y="517586"/>
                  <a:pt x="146732" y="519674"/>
                  <a:pt x="155371" y="521594"/>
                </a:cubicBezTo>
                <a:cubicBezTo>
                  <a:pt x="166056" y="523968"/>
                  <a:pt x="177009" y="525154"/>
                  <a:pt x="187569" y="528034"/>
                </a:cubicBezTo>
                <a:cubicBezTo>
                  <a:pt x="200666" y="531606"/>
                  <a:pt x="214910" y="533383"/>
                  <a:pt x="226205" y="540913"/>
                </a:cubicBezTo>
                <a:cubicBezTo>
                  <a:pt x="245199" y="553576"/>
                  <a:pt x="249349" y="554519"/>
                  <a:pt x="264842" y="573110"/>
                </a:cubicBezTo>
                <a:cubicBezTo>
                  <a:pt x="269797" y="579055"/>
                  <a:pt x="273428" y="585989"/>
                  <a:pt x="277721" y="592428"/>
                </a:cubicBezTo>
                <a:cubicBezTo>
                  <a:pt x="269135" y="598868"/>
                  <a:pt x="261064" y="606059"/>
                  <a:pt x="251963" y="611747"/>
                </a:cubicBezTo>
                <a:cubicBezTo>
                  <a:pt x="237509" y="620780"/>
                  <a:pt x="223025" y="626454"/>
                  <a:pt x="206887" y="631065"/>
                </a:cubicBezTo>
                <a:cubicBezTo>
                  <a:pt x="198377" y="633496"/>
                  <a:pt x="189715" y="635358"/>
                  <a:pt x="181129" y="637504"/>
                </a:cubicBezTo>
                <a:cubicBezTo>
                  <a:pt x="118780" y="668678"/>
                  <a:pt x="194705" y="627322"/>
                  <a:pt x="129614" y="676141"/>
                </a:cubicBezTo>
                <a:cubicBezTo>
                  <a:pt x="121935" y="681901"/>
                  <a:pt x="112191" y="684257"/>
                  <a:pt x="103856" y="689020"/>
                </a:cubicBezTo>
                <a:cubicBezTo>
                  <a:pt x="97137" y="692860"/>
                  <a:pt x="90977" y="697606"/>
                  <a:pt x="84538" y="701899"/>
                </a:cubicBezTo>
                <a:cubicBezTo>
                  <a:pt x="97417" y="710485"/>
                  <a:pt x="108490" y="722761"/>
                  <a:pt x="123174" y="727656"/>
                </a:cubicBezTo>
                <a:lnTo>
                  <a:pt x="161811" y="740535"/>
                </a:lnTo>
                <a:cubicBezTo>
                  <a:pt x="178371" y="746055"/>
                  <a:pt x="189087" y="750178"/>
                  <a:pt x="206887" y="753414"/>
                </a:cubicBezTo>
                <a:cubicBezTo>
                  <a:pt x="221820" y="756129"/>
                  <a:pt x="236938" y="757707"/>
                  <a:pt x="251963" y="759854"/>
                </a:cubicBezTo>
                <a:cubicBezTo>
                  <a:pt x="266438" y="764679"/>
                  <a:pt x="284571" y="767523"/>
                  <a:pt x="290600" y="785611"/>
                </a:cubicBezTo>
                <a:cubicBezTo>
                  <a:pt x="292747" y="792051"/>
                  <a:pt x="289461" y="800690"/>
                  <a:pt x="284160" y="804930"/>
                </a:cubicBezTo>
                <a:cubicBezTo>
                  <a:pt x="277249" y="810459"/>
                  <a:pt x="266912" y="808938"/>
                  <a:pt x="258402" y="811369"/>
                </a:cubicBezTo>
                <a:cubicBezTo>
                  <a:pt x="251875" y="813234"/>
                  <a:pt x="245155" y="814773"/>
                  <a:pt x="239084" y="817809"/>
                </a:cubicBezTo>
                <a:cubicBezTo>
                  <a:pt x="232162" y="821270"/>
                  <a:pt x="226879" y="827638"/>
                  <a:pt x="219766" y="830687"/>
                </a:cubicBezTo>
                <a:cubicBezTo>
                  <a:pt x="210505" y="834656"/>
                  <a:pt x="169155" y="841730"/>
                  <a:pt x="161811" y="843566"/>
                </a:cubicBezTo>
                <a:cubicBezTo>
                  <a:pt x="155226" y="845212"/>
                  <a:pt x="149019" y="848141"/>
                  <a:pt x="142492" y="850006"/>
                </a:cubicBezTo>
                <a:cubicBezTo>
                  <a:pt x="118462" y="856872"/>
                  <a:pt x="108049" y="856262"/>
                  <a:pt x="84538" y="869324"/>
                </a:cubicBezTo>
                <a:cubicBezTo>
                  <a:pt x="75156" y="874536"/>
                  <a:pt x="67366" y="882203"/>
                  <a:pt x="58780" y="888642"/>
                </a:cubicBezTo>
                <a:cubicBezTo>
                  <a:pt x="56633" y="895082"/>
                  <a:pt x="50193" y="901521"/>
                  <a:pt x="52340" y="907961"/>
                </a:cubicBezTo>
                <a:cubicBezTo>
                  <a:pt x="56097" y="919233"/>
                  <a:pt x="81957" y="933715"/>
                  <a:pt x="90977" y="940158"/>
                </a:cubicBezTo>
                <a:cubicBezTo>
                  <a:pt x="99710" y="946396"/>
                  <a:pt x="107136" y="954676"/>
                  <a:pt x="116735" y="959476"/>
                </a:cubicBezTo>
                <a:cubicBezTo>
                  <a:pt x="128877" y="965547"/>
                  <a:pt x="142201" y="969063"/>
                  <a:pt x="155371" y="972355"/>
                </a:cubicBezTo>
                <a:cubicBezTo>
                  <a:pt x="206204" y="985062"/>
                  <a:pt x="172309" y="978059"/>
                  <a:pt x="258402" y="985234"/>
                </a:cubicBezTo>
                <a:cubicBezTo>
                  <a:pt x="264842" y="989527"/>
                  <a:pt x="270607" y="995064"/>
                  <a:pt x="277721" y="998113"/>
                </a:cubicBezTo>
                <a:cubicBezTo>
                  <a:pt x="285855" y="1001599"/>
                  <a:pt x="298334" y="997351"/>
                  <a:pt x="303478" y="1004552"/>
                </a:cubicBezTo>
                <a:cubicBezTo>
                  <a:pt x="311067" y="1015177"/>
                  <a:pt x="307771" y="1030310"/>
                  <a:pt x="309918" y="1043189"/>
                </a:cubicBezTo>
                <a:cubicBezTo>
                  <a:pt x="303076" y="1053451"/>
                  <a:pt x="289463" y="1076606"/>
                  <a:pt x="277721" y="1081825"/>
                </a:cubicBezTo>
                <a:cubicBezTo>
                  <a:pt x="265790" y="1087128"/>
                  <a:pt x="251930" y="1085929"/>
                  <a:pt x="239084" y="1088265"/>
                </a:cubicBezTo>
                <a:cubicBezTo>
                  <a:pt x="228316" y="1090223"/>
                  <a:pt x="217446" y="1091824"/>
                  <a:pt x="206887" y="1094704"/>
                </a:cubicBezTo>
                <a:cubicBezTo>
                  <a:pt x="193790" y="1098276"/>
                  <a:pt x="181721" y="1105899"/>
                  <a:pt x="168250" y="1107583"/>
                </a:cubicBezTo>
                <a:cubicBezTo>
                  <a:pt x="107953" y="1115121"/>
                  <a:pt x="133524" y="1109826"/>
                  <a:pt x="90977" y="1120462"/>
                </a:cubicBezTo>
                <a:cubicBezTo>
                  <a:pt x="84538" y="1126901"/>
                  <a:pt x="74161" y="1131024"/>
                  <a:pt x="71659" y="1139780"/>
                </a:cubicBezTo>
                <a:cubicBezTo>
                  <a:pt x="68624" y="1150401"/>
                  <a:pt x="83114" y="1177976"/>
                  <a:pt x="90977" y="1184856"/>
                </a:cubicBezTo>
                <a:cubicBezTo>
                  <a:pt x="121704" y="1211742"/>
                  <a:pt x="131774" y="1211334"/>
                  <a:pt x="168250" y="1223493"/>
                </a:cubicBezTo>
                <a:cubicBezTo>
                  <a:pt x="201061" y="1234430"/>
                  <a:pt x="196342" y="1233589"/>
                  <a:pt x="245523" y="1242811"/>
                </a:cubicBezTo>
                <a:cubicBezTo>
                  <a:pt x="260441" y="1245608"/>
                  <a:pt x="275574" y="1247104"/>
                  <a:pt x="290600" y="1249251"/>
                </a:cubicBezTo>
                <a:cubicBezTo>
                  <a:pt x="335675" y="1264277"/>
                  <a:pt x="324943" y="1249251"/>
                  <a:pt x="335676" y="1281448"/>
                </a:cubicBezTo>
                <a:cubicBezTo>
                  <a:pt x="324341" y="1315450"/>
                  <a:pt x="334883" y="1297001"/>
                  <a:pt x="290600" y="1326524"/>
                </a:cubicBezTo>
                <a:lnTo>
                  <a:pt x="232645" y="1365161"/>
                </a:lnTo>
                <a:cubicBezTo>
                  <a:pt x="226205" y="1369454"/>
                  <a:pt x="220668" y="1375593"/>
                  <a:pt x="213326" y="1378040"/>
                </a:cubicBezTo>
                <a:lnTo>
                  <a:pt x="194008" y="1384479"/>
                </a:lnTo>
                <a:cubicBezTo>
                  <a:pt x="139411" y="1420878"/>
                  <a:pt x="225777" y="1367850"/>
                  <a:pt x="90977" y="1403797"/>
                </a:cubicBezTo>
                <a:cubicBezTo>
                  <a:pt x="83499" y="1405791"/>
                  <a:pt x="82391" y="1416676"/>
                  <a:pt x="78098" y="1423116"/>
                </a:cubicBezTo>
                <a:cubicBezTo>
                  <a:pt x="82391" y="1429555"/>
                  <a:pt x="87516" y="1435512"/>
                  <a:pt x="90977" y="1442434"/>
                </a:cubicBezTo>
                <a:cubicBezTo>
                  <a:pt x="94013" y="1448505"/>
                  <a:pt x="93176" y="1456452"/>
                  <a:pt x="97416" y="1461752"/>
                </a:cubicBezTo>
                <a:cubicBezTo>
                  <a:pt x="109718" y="1477129"/>
                  <a:pt x="120500" y="1473295"/>
                  <a:pt x="136053" y="1481071"/>
                </a:cubicBezTo>
                <a:cubicBezTo>
                  <a:pt x="142975" y="1484532"/>
                  <a:pt x="148125" y="1491232"/>
                  <a:pt x="155371" y="1493949"/>
                </a:cubicBezTo>
                <a:cubicBezTo>
                  <a:pt x="165619" y="1497792"/>
                  <a:pt x="176884" y="1498015"/>
                  <a:pt x="187569" y="1500389"/>
                </a:cubicBezTo>
                <a:cubicBezTo>
                  <a:pt x="196208" y="1502309"/>
                  <a:pt x="205066" y="1503651"/>
                  <a:pt x="213326" y="1506828"/>
                </a:cubicBezTo>
                <a:cubicBezTo>
                  <a:pt x="233057" y="1514417"/>
                  <a:pt x="252372" y="1523132"/>
                  <a:pt x="271281" y="1532586"/>
                </a:cubicBezTo>
                <a:cubicBezTo>
                  <a:pt x="278203" y="1536047"/>
                  <a:pt x="283834" y="1541706"/>
                  <a:pt x="290600" y="1545465"/>
                </a:cubicBezTo>
                <a:cubicBezTo>
                  <a:pt x="303187" y="1552458"/>
                  <a:pt x="316357" y="1558344"/>
                  <a:pt x="329236" y="1564783"/>
                </a:cubicBezTo>
                <a:cubicBezTo>
                  <a:pt x="333529" y="1571222"/>
                  <a:pt x="340843" y="1576467"/>
                  <a:pt x="342115" y="1584101"/>
                </a:cubicBezTo>
                <a:cubicBezTo>
                  <a:pt x="343231" y="1590797"/>
                  <a:pt x="339441" y="1597772"/>
                  <a:pt x="335676" y="1603420"/>
                </a:cubicBezTo>
                <a:cubicBezTo>
                  <a:pt x="330553" y="1611104"/>
                  <a:pt x="307219" y="1632224"/>
                  <a:pt x="297039" y="1635617"/>
                </a:cubicBezTo>
                <a:cubicBezTo>
                  <a:pt x="284652" y="1639746"/>
                  <a:pt x="271281" y="1639910"/>
                  <a:pt x="258402" y="1642056"/>
                </a:cubicBezTo>
                <a:cubicBezTo>
                  <a:pt x="245523" y="1646349"/>
                  <a:pt x="232863" y="1651363"/>
                  <a:pt x="219766" y="1654935"/>
                </a:cubicBezTo>
                <a:cubicBezTo>
                  <a:pt x="134256" y="1678257"/>
                  <a:pt x="226888" y="1648270"/>
                  <a:pt x="168250" y="1667814"/>
                </a:cubicBezTo>
                <a:cubicBezTo>
                  <a:pt x="161811" y="1676400"/>
                  <a:pt x="157177" y="1686701"/>
                  <a:pt x="148932" y="1693572"/>
                </a:cubicBezTo>
                <a:cubicBezTo>
                  <a:pt x="143718" y="1697917"/>
                  <a:pt x="134414" y="1695211"/>
                  <a:pt x="129614" y="1700011"/>
                </a:cubicBezTo>
                <a:cubicBezTo>
                  <a:pt x="118669" y="1710956"/>
                  <a:pt x="103856" y="1738648"/>
                  <a:pt x="103856" y="1738648"/>
                </a:cubicBezTo>
                <a:cubicBezTo>
                  <a:pt x="110295" y="1742941"/>
                  <a:pt x="117702" y="1746055"/>
                  <a:pt x="123174" y="1751527"/>
                </a:cubicBezTo>
                <a:cubicBezTo>
                  <a:pt x="145496" y="1773849"/>
                  <a:pt x="124464" y="1769987"/>
                  <a:pt x="155371" y="1783724"/>
                </a:cubicBezTo>
                <a:cubicBezTo>
                  <a:pt x="167777" y="1789238"/>
                  <a:pt x="194008" y="1796603"/>
                  <a:pt x="194008" y="1796603"/>
                </a:cubicBezTo>
                <a:cubicBezTo>
                  <a:pt x="274306" y="1789911"/>
                  <a:pt x="253003" y="1808438"/>
                  <a:pt x="277721" y="178372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reeform 37">
            <a:extLst>
              <a:ext uri="{FF2B5EF4-FFF2-40B4-BE49-F238E27FC236}">
                <a16:creationId xmlns:a16="http://schemas.microsoft.com/office/drawing/2014/main" id="{DF39DD84-1578-4F8A-846C-FD68805C996F}"/>
              </a:ext>
            </a:extLst>
          </p:cNvPr>
          <p:cNvSpPr/>
          <p:nvPr/>
        </p:nvSpPr>
        <p:spPr>
          <a:xfrm>
            <a:off x="7402396" y="3058757"/>
            <a:ext cx="82972" cy="381192"/>
          </a:xfrm>
          <a:custGeom>
            <a:avLst/>
            <a:gdLst>
              <a:gd name="connsiteX0" fmla="*/ 45901 w 342313"/>
              <a:gd name="connsiteY0" fmla="*/ 0 h 1797064"/>
              <a:gd name="connsiteX1" fmla="*/ 116735 w 342313"/>
              <a:gd name="connsiteY1" fmla="*/ 6440 h 1797064"/>
              <a:gd name="connsiteX2" fmla="*/ 194008 w 342313"/>
              <a:gd name="connsiteY2" fmla="*/ 45076 h 1797064"/>
              <a:gd name="connsiteX3" fmla="*/ 232645 w 342313"/>
              <a:gd name="connsiteY3" fmla="*/ 83713 h 1797064"/>
              <a:gd name="connsiteX4" fmla="*/ 226205 w 342313"/>
              <a:gd name="connsiteY4" fmla="*/ 103031 h 1797064"/>
              <a:gd name="connsiteX5" fmla="*/ 148932 w 342313"/>
              <a:gd name="connsiteY5" fmla="*/ 128789 h 1797064"/>
              <a:gd name="connsiteX6" fmla="*/ 45901 w 342313"/>
              <a:gd name="connsiteY6" fmla="*/ 148107 h 1797064"/>
              <a:gd name="connsiteX7" fmla="*/ 825 w 342313"/>
              <a:gd name="connsiteY7" fmla="*/ 173865 h 1797064"/>
              <a:gd name="connsiteX8" fmla="*/ 7264 w 342313"/>
              <a:gd name="connsiteY8" fmla="*/ 212501 h 1797064"/>
              <a:gd name="connsiteX9" fmla="*/ 13704 w 342313"/>
              <a:gd name="connsiteY9" fmla="*/ 231820 h 1797064"/>
              <a:gd name="connsiteX10" fmla="*/ 33022 w 342313"/>
              <a:gd name="connsiteY10" fmla="*/ 238259 h 1797064"/>
              <a:gd name="connsiteX11" fmla="*/ 129614 w 342313"/>
              <a:gd name="connsiteY11" fmla="*/ 264017 h 1797064"/>
              <a:gd name="connsiteX12" fmla="*/ 155371 w 342313"/>
              <a:gd name="connsiteY12" fmla="*/ 276896 h 1797064"/>
              <a:gd name="connsiteX13" fmla="*/ 206887 w 342313"/>
              <a:gd name="connsiteY13" fmla="*/ 289775 h 1797064"/>
              <a:gd name="connsiteX14" fmla="*/ 258402 w 342313"/>
              <a:gd name="connsiteY14" fmla="*/ 321972 h 1797064"/>
              <a:gd name="connsiteX15" fmla="*/ 277721 w 342313"/>
              <a:gd name="connsiteY15" fmla="*/ 328411 h 1797064"/>
              <a:gd name="connsiteX16" fmla="*/ 284160 w 342313"/>
              <a:gd name="connsiteY16" fmla="*/ 347730 h 1797064"/>
              <a:gd name="connsiteX17" fmla="*/ 245523 w 342313"/>
              <a:gd name="connsiteY17" fmla="*/ 373487 h 1797064"/>
              <a:gd name="connsiteX18" fmla="*/ 200447 w 342313"/>
              <a:gd name="connsiteY18" fmla="*/ 392806 h 1797064"/>
              <a:gd name="connsiteX19" fmla="*/ 181129 w 342313"/>
              <a:gd name="connsiteY19" fmla="*/ 405685 h 1797064"/>
              <a:gd name="connsiteX20" fmla="*/ 161811 w 342313"/>
              <a:gd name="connsiteY20" fmla="*/ 412124 h 1797064"/>
              <a:gd name="connsiteX21" fmla="*/ 136053 w 342313"/>
              <a:gd name="connsiteY21" fmla="*/ 431442 h 1797064"/>
              <a:gd name="connsiteX22" fmla="*/ 110295 w 342313"/>
              <a:gd name="connsiteY22" fmla="*/ 444321 h 1797064"/>
              <a:gd name="connsiteX23" fmla="*/ 90977 w 342313"/>
              <a:gd name="connsiteY23" fmla="*/ 457200 h 1797064"/>
              <a:gd name="connsiteX24" fmla="*/ 84538 w 342313"/>
              <a:gd name="connsiteY24" fmla="*/ 476518 h 1797064"/>
              <a:gd name="connsiteX25" fmla="*/ 110295 w 342313"/>
              <a:gd name="connsiteY25" fmla="*/ 508716 h 1797064"/>
              <a:gd name="connsiteX26" fmla="*/ 129614 w 342313"/>
              <a:gd name="connsiteY26" fmla="*/ 515155 h 1797064"/>
              <a:gd name="connsiteX27" fmla="*/ 155371 w 342313"/>
              <a:gd name="connsiteY27" fmla="*/ 521594 h 1797064"/>
              <a:gd name="connsiteX28" fmla="*/ 187569 w 342313"/>
              <a:gd name="connsiteY28" fmla="*/ 528034 h 1797064"/>
              <a:gd name="connsiteX29" fmla="*/ 226205 w 342313"/>
              <a:gd name="connsiteY29" fmla="*/ 540913 h 1797064"/>
              <a:gd name="connsiteX30" fmla="*/ 264842 w 342313"/>
              <a:gd name="connsiteY30" fmla="*/ 573110 h 1797064"/>
              <a:gd name="connsiteX31" fmla="*/ 277721 w 342313"/>
              <a:gd name="connsiteY31" fmla="*/ 592428 h 1797064"/>
              <a:gd name="connsiteX32" fmla="*/ 251963 w 342313"/>
              <a:gd name="connsiteY32" fmla="*/ 611747 h 1797064"/>
              <a:gd name="connsiteX33" fmla="*/ 206887 w 342313"/>
              <a:gd name="connsiteY33" fmla="*/ 631065 h 1797064"/>
              <a:gd name="connsiteX34" fmla="*/ 181129 w 342313"/>
              <a:gd name="connsiteY34" fmla="*/ 637504 h 1797064"/>
              <a:gd name="connsiteX35" fmla="*/ 129614 w 342313"/>
              <a:gd name="connsiteY35" fmla="*/ 676141 h 1797064"/>
              <a:gd name="connsiteX36" fmla="*/ 103856 w 342313"/>
              <a:gd name="connsiteY36" fmla="*/ 689020 h 1797064"/>
              <a:gd name="connsiteX37" fmla="*/ 84538 w 342313"/>
              <a:gd name="connsiteY37" fmla="*/ 701899 h 1797064"/>
              <a:gd name="connsiteX38" fmla="*/ 123174 w 342313"/>
              <a:gd name="connsiteY38" fmla="*/ 727656 h 1797064"/>
              <a:gd name="connsiteX39" fmla="*/ 161811 w 342313"/>
              <a:gd name="connsiteY39" fmla="*/ 740535 h 1797064"/>
              <a:gd name="connsiteX40" fmla="*/ 206887 w 342313"/>
              <a:gd name="connsiteY40" fmla="*/ 753414 h 1797064"/>
              <a:gd name="connsiteX41" fmla="*/ 251963 w 342313"/>
              <a:gd name="connsiteY41" fmla="*/ 759854 h 1797064"/>
              <a:gd name="connsiteX42" fmla="*/ 290600 w 342313"/>
              <a:gd name="connsiteY42" fmla="*/ 785611 h 1797064"/>
              <a:gd name="connsiteX43" fmla="*/ 284160 w 342313"/>
              <a:gd name="connsiteY43" fmla="*/ 804930 h 1797064"/>
              <a:gd name="connsiteX44" fmla="*/ 258402 w 342313"/>
              <a:gd name="connsiteY44" fmla="*/ 811369 h 1797064"/>
              <a:gd name="connsiteX45" fmla="*/ 239084 w 342313"/>
              <a:gd name="connsiteY45" fmla="*/ 817809 h 1797064"/>
              <a:gd name="connsiteX46" fmla="*/ 219766 w 342313"/>
              <a:gd name="connsiteY46" fmla="*/ 830687 h 1797064"/>
              <a:gd name="connsiteX47" fmla="*/ 161811 w 342313"/>
              <a:gd name="connsiteY47" fmla="*/ 843566 h 1797064"/>
              <a:gd name="connsiteX48" fmla="*/ 142492 w 342313"/>
              <a:gd name="connsiteY48" fmla="*/ 850006 h 1797064"/>
              <a:gd name="connsiteX49" fmla="*/ 84538 w 342313"/>
              <a:gd name="connsiteY49" fmla="*/ 869324 h 1797064"/>
              <a:gd name="connsiteX50" fmla="*/ 58780 w 342313"/>
              <a:gd name="connsiteY50" fmla="*/ 888642 h 1797064"/>
              <a:gd name="connsiteX51" fmla="*/ 52340 w 342313"/>
              <a:gd name="connsiteY51" fmla="*/ 907961 h 1797064"/>
              <a:gd name="connsiteX52" fmla="*/ 90977 w 342313"/>
              <a:gd name="connsiteY52" fmla="*/ 940158 h 1797064"/>
              <a:gd name="connsiteX53" fmla="*/ 116735 w 342313"/>
              <a:gd name="connsiteY53" fmla="*/ 959476 h 1797064"/>
              <a:gd name="connsiteX54" fmla="*/ 155371 w 342313"/>
              <a:gd name="connsiteY54" fmla="*/ 972355 h 1797064"/>
              <a:gd name="connsiteX55" fmla="*/ 258402 w 342313"/>
              <a:gd name="connsiteY55" fmla="*/ 985234 h 1797064"/>
              <a:gd name="connsiteX56" fmla="*/ 277721 w 342313"/>
              <a:gd name="connsiteY56" fmla="*/ 998113 h 1797064"/>
              <a:gd name="connsiteX57" fmla="*/ 303478 w 342313"/>
              <a:gd name="connsiteY57" fmla="*/ 1004552 h 1797064"/>
              <a:gd name="connsiteX58" fmla="*/ 309918 w 342313"/>
              <a:gd name="connsiteY58" fmla="*/ 1043189 h 1797064"/>
              <a:gd name="connsiteX59" fmla="*/ 277721 w 342313"/>
              <a:gd name="connsiteY59" fmla="*/ 1081825 h 1797064"/>
              <a:gd name="connsiteX60" fmla="*/ 239084 w 342313"/>
              <a:gd name="connsiteY60" fmla="*/ 1088265 h 1797064"/>
              <a:gd name="connsiteX61" fmla="*/ 206887 w 342313"/>
              <a:gd name="connsiteY61" fmla="*/ 1094704 h 1797064"/>
              <a:gd name="connsiteX62" fmla="*/ 168250 w 342313"/>
              <a:gd name="connsiteY62" fmla="*/ 1107583 h 1797064"/>
              <a:gd name="connsiteX63" fmla="*/ 90977 w 342313"/>
              <a:gd name="connsiteY63" fmla="*/ 1120462 h 1797064"/>
              <a:gd name="connsiteX64" fmla="*/ 71659 w 342313"/>
              <a:gd name="connsiteY64" fmla="*/ 1139780 h 1797064"/>
              <a:gd name="connsiteX65" fmla="*/ 90977 w 342313"/>
              <a:gd name="connsiteY65" fmla="*/ 1184856 h 1797064"/>
              <a:gd name="connsiteX66" fmla="*/ 168250 w 342313"/>
              <a:gd name="connsiteY66" fmla="*/ 1223493 h 1797064"/>
              <a:gd name="connsiteX67" fmla="*/ 245523 w 342313"/>
              <a:gd name="connsiteY67" fmla="*/ 1242811 h 1797064"/>
              <a:gd name="connsiteX68" fmla="*/ 290600 w 342313"/>
              <a:gd name="connsiteY68" fmla="*/ 1249251 h 1797064"/>
              <a:gd name="connsiteX69" fmla="*/ 335676 w 342313"/>
              <a:gd name="connsiteY69" fmla="*/ 1281448 h 1797064"/>
              <a:gd name="connsiteX70" fmla="*/ 290600 w 342313"/>
              <a:gd name="connsiteY70" fmla="*/ 1326524 h 1797064"/>
              <a:gd name="connsiteX71" fmla="*/ 232645 w 342313"/>
              <a:gd name="connsiteY71" fmla="*/ 1365161 h 1797064"/>
              <a:gd name="connsiteX72" fmla="*/ 213326 w 342313"/>
              <a:gd name="connsiteY72" fmla="*/ 1378040 h 1797064"/>
              <a:gd name="connsiteX73" fmla="*/ 194008 w 342313"/>
              <a:gd name="connsiteY73" fmla="*/ 1384479 h 1797064"/>
              <a:gd name="connsiteX74" fmla="*/ 90977 w 342313"/>
              <a:gd name="connsiteY74" fmla="*/ 1403797 h 1797064"/>
              <a:gd name="connsiteX75" fmla="*/ 78098 w 342313"/>
              <a:gd name="connsiteY75" fmla="*/ 1423116 h 1797064"/>
              <a:gd name="connsiteX76" fmla="*/ 90977 w 342313"/>
              <a:gd name="connsiteY76" fmla="*/ 1442434 h 1797064"/>
              <a:gd name="connsiteX77" fmla="*/ 97416 w 342313"/>
              <a:gd name="connsiteY77" fmla="*/ 1461752 h 1797064"/>
              <a:gd name="connsiteX78" fmla="*/ 136053 w 342313"/>
              <a:gd name="connsiteY78" fmla="*/ 1481071 h 1797064"/>
              <a:gd name="connsiteX79" fmla="*/ 155371 w 342313"/>
              <a:gd name="connsiteY79" fmla="*/ 1493949 h 1797064"/>
              <a:gd name="connsiteX80" fmla="*/ 187569 w 342313"/>
              <a:gd name="connsiteY80" fmla="*/ 1500389 h 1797064"/>
              <a:gd name="connsiteX81" fmla="*/ 213326 w 342313"/>
              <a:gd name="connsiteY81" fmla="*/ 1506828 h 1797064"/>
              <a:gd name="connsiteX82" fmla="*/ 271281 w 342313"/>
              <a:gd name="connsiteY82" fmla="*/ 1532586 h 1797064"/>
              <a:gd name="connsiteX83" fmla="*/ 290600 w 342313"/>
              <a:gd name="connsiteY83" fmla="*/ 1545465 h 1797064"/>
              <a:gd name="connsiteX84" fmla="*/ 329236 w 342313"/>
              <a:gd name="connsiteY84" fmla="*/ 1564783 h 1797064"/>
              <a:gd name="connsiteX85" fmla="*/ 342115 w 342313"/>
              <a:gd name="connsiteY85" fmla="*/ 1584101 h 1797064"/>
              <a:gd name="connsiteX86" fmla="*/ 335676 w 342313"/>
              <a:gd name="connsiteY86" fmla="*/ 1603420 h 1797064"/>
              <a:gd name="connsiteX87" fmla="*/ 297039 w 342313"/>
              <a:gd name="connsiteY87" fmla="*/ 1635617 h 1797064"/>
              <a:gd name="connsiteX88" fmla="*/ 258402 w 342313"/>
              <a:gd name="connsiteY88" fmla="*/ 1642056 h 1797064"/>
              <a:gd name="connsiteX89" fmla="*/ 219766 w 342313"/>
              <a:gd name="connsiteY89" fmla="*/ 1654935 h 1797064"/>
              <a:gd name="connsiteX90" fmla="*/ 168250 w 342313"/>
              <a:gd name="connsiteY90" fmla="*/ 1667814 h 1797064"/>
              <a:gd name="connsiteX91" fmla="*/ 148932 w 342313"/>
              <a:gd name="connsiteY91" fmla="*/ 1693572 h 1797064"/>
              <a:gd name="connsiteX92" fmla="*/ 129614 w 342313"/>
              <a:gd name="connsiteY92" fmla="*/ 1700011 h 1797064"/>
              <a:gd name="connsiteX93" fmla="*/ 103856 w 342313"/>
              <a:gd name="connsiteY93" fmla="*/ 1738648 h 1797064"/>
              <a:gd name="connsiteX94" fmla="*/ 123174 w 342313"/>
              <a:gd name="connsiteY94" fmla="*/ 1751527 h 1797064"/>
              <a:gd name="connsiteX95" fmla="*/ 155371 w 342313"/>
              <a:gd name="connsiteY95" fmla="*/ 1783724 h 1797064"/>
              <a:gd name="connsiteX96" fmla="*/ 194008 w 342313"/>
              <a:gd name="connsiteY96" fmla="*/ 1796603 h 1797064"/>
              <a:gd name="connsiteX97" fmla="*/ 277721 w 342313"/>
              <a:gd name="connsiteY97" fmla="*/ 1783724 h 17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42313" h="1797064">
                <a:moveTo>
                  <a:pt x="45901" y="0"/>
                </a:moveTo>
                <a:cubicBezTo>
                  <a:pt x="69512" y="2147"/>
                  <a:pt x="93265" y="3087"/>
                  <a:pt x="116735" y="6440"/>
                </a:cubicBezTo>
                <a:cubicBezTo>
                  <a:pt x="138117" y="9495"/>
                  <a:pt x="191660" y="43354"/>
                  <a:pt x="194008" y="45076"/>
                </a:cubicBezTo>
                <a:cubicBezTo>
                  <a:pt x="208696" y="55847"/>
                  <a:pt x="232645" y="83713"/>
                  <a:pt x="232645" y="83713"/>
                </a:cubicBezTo>
                <a:cubicBezTo>
                  <a:pt x="230498" y="90152"/>
                  <a:pt x="230551" y="97817"/>
                  <a:pt x="226205" y="103031"/>
                </a:cubicBezTo>
                <a:cubicBezTo>
                  <a:pt x="202657" y="131287"/>
                  <a:pt x="185210" y="123347"/>
                  <a:pt x="148932" y="128789"/>
                </a:cubicBezTo>
                <a:cubicBezTo>
                  <a:pt x="77263" y="139540"/>
                  <a:pt x="92134" y="136550"/>
                  <a:pt x="45901" y="148107"/>
                </a:cubicBezTo>
                <a:cubicBezTo>
                  <a:pt x="45476" y="148319"/>
                  <a:pt x="2125" y="168663"/>
                  <a:pt x="825" y="173865"/>
                </a:cubicBezTo>
                <a:cubicBezTo>
                  <a:pt x="-2342" y="186531"/>
                  <a:pt x="4432" y="199756"/>
                  <a:pt x="7264" y="212501"/>
                </a:cubicBezTo>
                <a:cubicBezTo>
                  <a:pt x="8737" y="219127"/>
                  <a:pt x="8904" y="227020"/>
                  <a:pt x="13704" y="231820"/>
                </a:cubicBezTo>
                <a:cubicBezTo>
                  <a:pt x="18504" y="236620"/>
                  <a:pt x="26521" y="236309"/>
                  <a:pt x="33022" y="238259"/>
                </a:cubicBezTo>
                <a:cubicBezTo>
                  <a:pt x="77383" y="251567"/>
                  <a:pt x="83027" y="252370"/>
                  <a:pt x="129614" y="264017"/>
                </a:cubicBezTo>
                <a:cubicBezTo>
                  <a:pt x="138200" y="268310"/>
                  <a:pt x="146548" y="273115"/>
                  <a:pt x="155371" y="276896"/>
                </a:cubicBezTo>
                <a:cubicBezTo>
                  <a:pt x="172692" y="284319"/>
                  <a:pt x="187997" y="285997"/>
                  <a:pt x="206887" y="289775"/>
                </a:cubicBezTo>
                <a:cubicBezTo>
                  <a:pt x="222213" y="299992"/>
                  <a:pt x="242867" y="314205"/>
                  <a:pt x="258402" y="321972"/>
                </a:cubicBezTo>
                <a:cubicBezTo>
                  <a:pt x="264473" y="325008"/>
                  <a:pt x="271281" y="326265"/>
                  <a:pt x="277721" y="328411"/>
                </a:cubicBezTo>
                <a:cubicBezTo>
                  <a:pt x="279867" y="334851"/>
                  <a:pt x="288105" y="342206"/>
                  <a:pt x="284160" y="347730"/>
                </a:cubicBezTo>
                <a:cubicBezTo>
                  <a:pt x="275163" y="360325"/>
                  <a:pt x="258402" y="364901"/>
                  <a:pt x="245523" y="373487"/>
                </a:cubicBezTo>
                <a:cubicBezTo>
                  <a:pt x="218839" y="391276"/>
                  <a:pt x="233715" y="384488"/>
                  <a:pt x="200447" y="392806"/>
                </a:cubicBezTo>
                <a:cubicBezTo>
                  <a:pt x="194008" y="397099"/>
                  <a:pt x="188051" y="402224"/>
                  <a:pt x="181129" y="405685"/>
                </a:cubicBezTo>
                <a:cubicBezTo>
                  <a:pt x="175058" y="408721"/>
                  <a:pt x="167704" y="408756"/>
                  <a:pt x="161811" y="412124"/>
                </a:cubicBezTo>
                <a:cubicBezTo>
                  <a:pt x="152493" y="417449"/>
                  <a:pt x="145154" y="425754"/>
                  <a:pt x="136053" y="431442"/>
                </a:cubicBezTo>
                <a:cubicBezTo>
                  <a:pt x="127913" y="436530"/>
                  <a:pt x="118630" y="439558"/>
                  <a:pt x="110295" y="444321"/>
                </a:cubicBezTo>
                <a:cubicBezTo>
                  <a:pt x="103576" y="448161"/>
                  <a:pt x="97416" y="452907"/>
                  <a:pt x="90977" y="457200"/>
                </a:cubicBezTo>
                <a:cubicBezTo>
                  <a:pt x="88831" y="463639"/>
                  <a:pt x="84538" y="469730"/>
                  <a:pt x="84538" y="476518"/>
                </a:cubicBezTo>
                <a:cubicBezTo>
                  <a:pt x="84538" y="495086"/>
                  <a:pt x="95461" y="501299"/>
                  <a:pt x="110295" y="508716"/>
                </a:cubicBezTo>
                <a:cubicBezTo>
                  <a:pt x="116366" y="511752"/>
                  <a:pt x="123087" y="513290"/>
                  <a:pt x="129614" y="515155"/>
                </a:cubicBezTo>
                <a:cubicBezTo>
                  <a:pt x="138123" y="517586"/>
                  <a:pt x="146732" y="519674"/>
                  <a:pt x="155371" y="521594"/>
                </a:cubicBezTo>
                <a:cubicBezTo>
                  <a:pt x="166056" y="523968"/>
                  <a:pt x="177009" y="525154"/>
                  <a:pt x="187569" y="528034"/>
                </a:cubicBezTo>
                <a:cubicBezTo>
                  <a:pt x="200666" y="531606"/>
                  <a:pt x="214910" y="533383"/>
                  <a:pt x="226205" y="540913"/>
                </a:cubicBezTo>
                <a:cubicBezTo>
                  <a:pt x="245199" y="553576"/>
                  <a:pt x="249349" y="554519"/>
                  <a:pt x="264842" y="573110"/>
                </a:cubicBezTo>
                <a:cubicBezTo>
                  <a:pt x="269797" y="579055"/>
                  <a:pt x="273428" y="585989"/>
                  <a:pt x="277721" y="592428"/>
                </a:cubicBezTo>
                <a:cubicBezTo>
                  <a:pt x="269135" y="598868"/>
                  <a:pt x="261064" y="606059"/>
                  <a:pt x="251963" y="611747"/>
                </a:cubicBezTo>
                <a:cubicBezTo>
                  <a:pt x="237509" y="620780"/>
                  <a:pt x="223025" y="626454"/>
                  <a:pt x="206887" y="631065"/>
                </a:cubicBezTo>
                <a:cubicBezTo>
                  <a:pt x="198377" y="633496"/>
                  <a:pt x="189715" y="635358"/>
                  <a:pt x="181129" y="637504"/>
                </a:cubicBezTo>
                <a:cubicBezTo>
                  <a:pt x="118780" y="668678"/>
                  <a:pt x="194705" y="627322"/>
                  <a:pt x="129614" y="676141"/>
                </a:cubicBezTo>
                <a:cubicBezTo>
                  <a:pt x="121935" y="681901"/>
                  <a:pt x="112191" y="684257"/>
                  <a:pt x="103856" y="689020"/>
                </a:cubicBezTo>
                <a:cubicBezTo>
                  <a:pt x="97137" y="692860"/>
                  <a:pt x="90977" y="697606"/>
                  <a:pt x="84538" y="701899"/>
                </a:cubicBezTo>
                <a:cubicBezTo>
                  <a:pt x="97417" y="710485"/>
                  <a:pt x="108490" y="722761"/>
                  <a:pt x="123174" y="727656"/>
                </a:cubicBezTo>
                <a:lnTo>
                  <a:pt x="161811" y="740535"/>
                </a:lnTo>
                <a:cubicBezTo>
                  <a:pt x="178371" y="746055"/>
                  <a:pt x="189087" y="750178"/>
                  <a:pt x="206887" y="753414"/>
                </a:cubicBezTo>
                <a:cubicBezTo>
                  <a:pt x="221820" y="756129"/>
                  <a:pt x="236938" y="757707"/>
                  <a:pt x="251963" y="759854"/>
                </a:cubicBezTo>
                <a:cubicBezTo>
                  <a:pt x="266438" y="764679"/>
                  <a:pt x="284571" y="767523"/>
                  <a:pt x="290600" y="785611"/>
                </a:cubicBezTo>
                <a:cubicBezTo>
                  <a:pt x="292747" y="792051"/>
                  <a:pt x="289461" y="800690"/>
                  <a:pt x="284160" y="804930"/>
                </a:cubicBezTo>
                <a:cubicBezTo>
                  <a:pt x="277249" y="810459"/>
                  <a:pt x="266912" y="808938"/>
                  <a:pt x="258402" y="811369"/>
                </a:cubicBezTo>
                <a:cubicBezTo>
                  <a:pt x="251875" y="813234"/>
                  <a:pt x="245155" y="814773"/>
                  <a:pt x="239084" y="817809"/>
                </a:cubicBezTo>
                <a:cubicBezTo>
                  <a:pt x="232162" y="821270"/>
                  <a:pt x="226879" y="827638"/>
                  <a:pt x="219766" y="830687"/>
                </a:cubicBezTo>
                <a:cubicBezTo>
                  <a:pt x="210505" y="834656"/>
                  <a:pt x="169155" y="841730"/>
                  <a:pt x="161811" y="843566"/>
                </a:cubicBezTo>
                <a:cubicBezTo>
                  <a:pt x="155226" y="845212"/>
                  <a:pt x="149019" y="848141"/>
                  <a:pt x="142492" y="850006"/>
                </a:cubicBezTo>
                <a:cubicBezTo>
                  <a:pt x="118462" y="856872"/>
                  <a:pt x="108049" y="856262"/>
                  <a:pt x="84538" y="869324"/>
                </a:cubicBezTo>
                <a:cubicBezTo>
                  <a:pt x="75156" y="874536"/>
                  <a:pt x="67366" y="882203"/>
                  <a:pt x="58780" y="888642"/>
                </a:cubicBezTo>
                <a:cubicBezTo>
                  <a:pt x="56633" y="895082"/>
                  <a:pt x="50193" y="901521"/>
                  <a:pt x="52340" y="907961"/>
                </a:cubicBezTo>
                <a:cubicBezTo>
                  <a:pt x="56097" y="919233"/>
                  <a:pt x="81957" y="933715"/>
                  <a:pt x="90977" y="940158"/>
                </a:cubicBezTo>
                <a:cubicBezTo>
                  <a:pt x="99710" y="946396"/>
                  <a:pt x="107136" y="954676"/>
                  <a:pt x="116735" y="959476"/>
                </a:cubicBezTo>
                <a:cubicBezTo>
                  <a:pt x="128877" y="965547"/>
                  <a:pt x="142201" y="969063"/>
                  <a:pt x="155371" y="972355"/>
                </a:cubicBezTo>
                <a:cubicBezTo>
                  <a:pt x="206204" y="985062"/>
                  <a:pt x="172309" y="978059"/>
                  <a:pt x="258402" y="985234"/>
                </a:cubicBezTo>
                <a:cubicBezTo>
                  <a:pt x="264842" y="989527"/>
                  <a:pt x="270607" y="995064"/>
                  <a:pt x="277721" y="998113"/>
                </a:cubicBezTo>
                <a:cubicBezTo>
                  <a:pt x="285855" y="1001599"/>
                  <a:pt x="298334" y="997351"/>
                  <a:pt x="303478" y="1004552"/>
                </a:cubicBezTo>
                <a:cubicBezTo>
                  <a:pt x="311067" y="1015177"/>
                  <a:pt x="307771" y="1030310"/>
                  <a:pt x="309918" y="1043189"/>
                </a:cubicBezTo>
                <a:cubicBezTo>
                  <a:pt x="303076" y="1053451"/>
                  <a:pt x="289463" y="1076606"/>
                  <a:pt x="277721" y="1081825"/>
                </a:cubicBezTo>
                <a:cubicBezTo>
                  <a:pt x="265790" y="1087128"/>
                  <a:pt x="251930" y="1085929"/>
                  <a:pt x="239084" y="1088265"/>
                </a:cubicBezTo>
                <a:cubicBezTo>
                  <a:pt x="228316" y="1090223"/>
                  <a:pt x="217446" y="1091824"/>
                  <a:pt x="206887" y="1094704"/>
                </a:cubicBezTo>
                <a:cubicBezTo>
                  <a:pt x="193790" y="1098276"/>
                  <a:pt x="181721" y="1105899"/>
                  <a:pt x="168250" y="1107583"/>
                </a:cubicBezTo>
                <a:cubicBezTo>
                  <a:pt x="107953" y="1115121"/>
                  <a:pt x="133524" y="1109826"/>
                  <a:pt x="90977" y="1120462"/>
                </a:cubicBezTo>
                <a:cubicBezTo>
                  <a:pt x="84538" y="1126901"/>
                  <a:pt x="74161" y="1131024"/>
                  <a:pt x="71659" y="1139780"/>
                </a:cubicBezTo>
                <a:cubicBezTo>
                  <a:pt x="68624" y="1150401"/>
                  <a:pt x="83114" y="1177976"/>
                  <a:pt x="90977" y="1184856"/>
                </a:cubicBezTo>
                <a:cubicBezTo>
                  <a:pt x="121704" y="1211742"/>
                  <a:pt x="131774" y="1211334"/>
                  <a:pt x="168250" y="1223493"/>
                </a:cubicBezTo>
                <a:cubicBezTo>
                  <a:pt x="201061" y="1234430"/>
                  <a:pt x="196342" y="1233589"/>
                  <a:pt x="245523" y="1242811"/>
                </a:cubicBezTo>
                <a:cubicBezTo>
                  <a:pt x="260441" y="1245608"/>
                  <a:pt x="275574" y="1247104"/>
                  <a:pt x="290600" y="1249251"/>
                </a:cubicBezTo>
                <a:cubicBezTo>
                  <a:pt x="335675" y="1264277"/>
                  <a:pt x="324943" y="1249251"/>
                  <a:pt x="335676" y="1281448"/>
                </a:cubicBezTo>
                <a:cubicBezTo>
                  <a:pt x="324341" y="1315450"/>
                  <a:pt x="334883" y="1297001"/>
                  <a:pt x="290600" y="1326524"/>
                </a:cubicBezTo>
                <a:lnTo>
                  <a:pt x="232645" y="1365161"/>
                </a:lnTo>
                <a:cubicBezTo>
                  <a:pt x="226205" y="1369454"/>
                  <a:pt x="220668" y="1375593"/>
                  <a:pt x="213326" y="1378040"/>
                </a:cubicBezTo>
                <a:lnTo>
                  <a:pt x="194008" y="1384479"/>
                </a:lnTo>
                <a:cubicBezTo>
                  <a:pt x="139411" y="1420878"/>
                  <a:pt x="225777" y="1367850"/>
                  <a:pt x="90977" y="1403797"/>
                </a:cubicBezTo>
                <a:cubicBezTo>
                  <a:pt x="83499" y="1405791"/>
                  <a:pt x="82391" y="1416676"/>
                  <a:pt x="78098" y="1423116"/>
                </a:cubicBezTo>
                <a:cubicBezTo>
                  <a:pt x="82391" y="1429555"/>
                  <a:pt x="87516" y="1435512"/>
                  <a:pt x="90977" y="1442434"/>
                </a:cubicBezTo>
                <a:cubicBezTo>
                  <a:pt x="94013" y="1448505"/>
                  <a:pt x="93176" y="1456452"/>
                  <a:pt x="97416" y="1461752"/>
                </a:cubicBezTo>
                <a:cubicBezTo>
                  <a:pt x="109718" y="1477129"/>
                  <a:pt x="120500" y="1473295"/>
                  <a:pt x="136053" y="1481071"/>
                </a:cubicBezTo>
                <a:cubicBezTo>
                  <a:pt x="142975" y="1484532"/>
                  <a:pt x="148125" y="1491232"/>
                  <a:pt x="155371" y="1493949"/>
                </a:cubicBezTo>
                <a:cubicBezTo>
                  <a:pt x="165619" y="1497792"/>
                  <a:pt x="176884" y="1498015"/>
                  <a:pt x="187569" y="1500389"/>
                </a:cubicBezTo>
                <a:cubicBezTo>
                  <a:pt x="196208" y="1502309"/>
                  <a:pt x="205066" y="1503651"/>
                  <a:pt x="213326" y="1506828"/>
                </a:cubicBezTo>
                <a:cubicBezTo>
                  <a:pt x="233057" y="1514417"/>
                  <a:pt x="252372" y="1523132"/>
                  <a:pt x="271281" y="1532586"/>
                </a:cubicBezTo>
                <a:cubicBezTo>
                  <a:pt x="278203" y="1536047"/>
                  <a:pt x="283834" y="1541706"/>
                  <a:pt x="290600" y="1545465"/>
                </a:cubicBezTo>
                <a:cubicBezTo>
                  <a:pt x="303187" y="1552458"/>
                  <a:pt x="316357" y="1558344"/>
                  <a:pt x="329236" y="1564783"/>
                </a:cubicBezTo>
                <a:cubicBezTo>
                  <a:pt x="333529" y="1571222"/>
                  <a:pt x="340843" y="1576467"/>
                  <a:pt x="342115" y="1584101"/>
                </a:cubicBezTo>
                <a:cubicBezTo>
                  <a:pt x="343231" y="1590797"/>
                  <a:pt x="339441" y="1597772"/>
                  <a:pt x="335676" y="1603420"/>
                </a:cubicBezTo>
                <a:cubicBezTo>
                  <a:pt x="330553" y="1611104"/>
                  <a:pt x="307219" y="1632224"/>
                  <a:pt x="297039" y="1635617"/>
                </a:cubicBezTo>
                <a:cubicBezTo>
                  <a:pt x="284652" y="1639746"/>
                  <a:pt x="271281" y="1639910"/>
                  <a:pt x="258402" y="1642056"/>
                </a:cubicBezTo>
                <a:cubicBezTo>
                  <a:pt x="245523" y="1646349"/>
                  <a:pt x="232863" y="1651363"/>
                  <a:pt x="219766" y="1654935"/>
                </a:cubicBezTo>
                <a:cubicBezTo>
                  <a:pt x="134256" y="1678257"/>
                  <a:pt x="226888" y="1648270"/>
                  <a:pt x="168250" y="1667814"/>
                </a:cubicBezTo>
                <a:cubicBezTo>
                  <a:pt x="161811" y="1676400"/>
                  <a:pt x="157177" y="1686701"/>
                  <a:pt x="148932" y="1693572"/>
                </a:cubicBezTo>
                <a:cubicBezTo>
                  <a:pt x="143718" y="1697917"/>
                  <a:pt x="134414" y="1695211"/>
                  <a:pt x="129614" y="1700011"/>
                </a:cubicBezTo>
                <a:cubicBezTo>
                  <a:pt x="118669" y="1710956"/>
                  <a:pt x="103856" y="1738648"/>
                  <a:pt x="103856" y="1738648"/>
                </a:cubicBezTo>
                <a:cubicBezTo>
                  <a:pt x="110295" y="1742941"/>
                  <a:pt x="117702" y="1746055"/>
                  <a:pt x="123174" y="1751527"/>
                </a:cubicBezTo>
                <a:cubicBezTo>
                  <a:pt x="145496" y="1773849"/>
                  <a:pt x="124464" y="1769987"/>
                  <a:pt x="155371" y="1783724"/>
                </a:cubicBezTo>
                <a:cubicBezTo>
                  <a:pt x="167777" y="1789238"/>
                  <a:pt x="194008" y="1796603"/>
                  <a:pt x="194008" y="1796603"/>
                </a:cubicBezTo>
                <a:cubicBezTo>
                  <a:pt x="274306" y="1789911"/>
                  <a:pt x="253003" y="1808438"/>
                  <a:pt x="277721" y="178372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3B88E4-B14C-41CD-9753-6BB4CE841F2D}"/>
              </a:ext>
            </a:extLst>
          </p:cNvPr>
          <p:cNvCxnSpPr/>
          <p:nvPr/>
        </p:nvCxnSpPr>
        <p:spPr>
          <a:xfrm rot="5400000" flipH="1">
            <a:off x="5565575" y="4434112"/>
            <a:ext cx="2793201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B614635-BB62-48DB-852B-B7B9601056CD}"/>
              </a:ext>
            </a:extLst>
          </p:cNvPr>
          <p:cNvSpPr/>
          <p:nvPr/>
        </p:nvSpPr>
        <p:spPr>
          <a:xfrm>
            <a:off x="5817884" y="4657600"/>
            <a:ext cx="576091" cy="156335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D9AE1D-F92B-4739-BD5E-96A162D04C2D}"/>
              </a:ext>
            </a:extLst>
          </p:cNvPr>
          <p:cNvSpPr/>
          <p:nvPr/>
        </p:nvSpPr>
        <p:spPr>
          <a:xfrm>
            <a:off x="7377300" y="5304826"/>
            <a:ext cx="47701" cy="258970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FBD275-86CA-4DCE-9F22-08BE2055B901}"/>
              </a:ext>
            </a:extLst>
          </p:cNvPr>
          <p:cNvCxnSpPr/>
          <p:nvPr/>
        </p:nvCxnSpPr>
        <p:spPr>
          <a:xfrm rot="5400000" flipH="1">
            <a:off x="6476196" y="4069288"/>
            <a:ext cx="2272081" cy="0"/>
          </a:xfrm>
          <a:prstGeom prst="line">
            <a:avLst/>
          </a:prstGeom>
          <a:ln w="1079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E666AB1-1A36-464B-BB9D-5E83447F2095}"/>
              </a:ext>
            </a:extLst>
          </p:cNvPr>
          <p:cNvSpPr/>
          <p:nvPr/>
        </p:nvSpPr>
        <p:spPr>
          <a:xfrm>
            <a:off x="6783383" y="5612435"/>
            <a:ext cx="716800" cy="6253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5D95FD-FC67-48DF-B76C-EFDE0B1C1289}"/>
              </a:ext>
            </a:extLst>
          </p:cNvPr>
          <p:cNvSpPr/>
          <p:nvPr/>
        </p:nvSpPr>
        <p:spPr>
          <a:xfrm>
            <a:off x="7462956" y="5126759"/>
            <a:ext cx="66829" cy="54821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2BE4EB0-3335-48ED-B7F1-06DDDEF8BB3D}"/>
              </a:ext>
            </a:extLst>
          </p:cNvPr>
          <p:cNvCxnSpPr/>
          <p:nvPr/>
        </p:nvCxnSpPr>
        <p:spPr>
          <a:xfrm flipH="1">
            <a:off x="8773909" y="5442598"/>
            <a:ext cx="319175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7C64E98-BD42-4FBE-8D71-BBD46DDDDF23}"/>
              </a:ext>
            </a:extLst>
          </p:cNvPr>
          <p:cNvSpPr/>
          <p:nvPr/>
        </p:nvSpPr>
        <p:spPr>
          <a:xfrm>
            <a:off x="7261174" y="3441462"/>
            <a:ext cx="151188" cy="11765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509A33-411F-4127-A453-E47000985D83}"/>
              </a:ext>
            </a:extLst>
          </p:cNvPr>
          <p:cNvSpPr/>
          <p:nvPr/>
        </p:nvSpPr>
        <p:spPr>
          <a:xfrm>
            <a:off x="7823766" y="3441365"/>
            <a:ext cx="151188" cy="11765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957B55-2F3B-4B62-A9B1-519D3271F961}"/>
              </a:ext>
            </a:extLst>
          </p:cNvPr>
          <p:cNvGrpSpPr/>
          <p:nvPr/>
        </p:nvGrpSpPr>
        <p:grpSpPr>
          <a:xfrm>
            <a:off x="7263846" y="3360353"/>
            <a:ext cx="91143" cy="278049"/>
            <a:chOff x="3505209" y="171721"/>
            <a:chExt cx="195321" cy="48020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06F1B6F-D974-42EA-BA8B-CE2E64941BBE}"/>
                </a:ext>
              </a:extLst>
            </p:cNvPr>
            <p:cNvSpPr/>
            <p:nvPr/>
          </p:nvSpPr>
          <p:spPr>
            <a:xfrm>
              <a:off x="3505209" y="171721"/>
              <a:ext cx="195321" cy="1287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9DD2D51-F9B7-4CCF-8B01-A0F916917B09}"/>
                </a:ext>
              </a:extLst>
            </p:cNvPr>
            <p:cNvSpPr/>
            <p:nvPr/>
          </p:nvSpPr>
          <p:spPr>
            <a:xfrm>
              <a:off x="3570739" y="291926"/>
              <a:ext cx="72000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655323B-DCAE-4DD6-8EFE-89E000AA5661}"/>
              </a:ext>
            </a:extLst>
          </p:cNvPr>
          <p:cNvGrpSpPr/>
          <p:nvPr/>
        </p:nvGrpSpPr>
        <p:grpSpPr>
          <a:xfrm>
            <a:off x="7873218" y="3359347"/>
            <a:ext cx="91143" cy="278049"/>
            <a:chOff x="3505209" y="171721"/>
            <a:chExt cx="195321" cy="48020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5B5AAA2-0359-44E8-8169-F3A16CBC618D}"/>
                </a:ext>
              </a:extLst>
            </p:cNvPr>
            <p:cNvSpPr/>
            <p:nvPr/>
          </p:nvSpPr>
          <p:spPr>
            <a:xfrm>
              <a:off x="3505209" y="171721"/>
              <a:ext cx="195321" cy="1287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F845F41-9911-4028-8831-35FB1CDAAC48}"/>
                </a:ext>
              </a:extLst>
            </p:cNvPr>
            <p:cNvSpPr/>
            <p:nvPr/>
          </p:nvSpPr>
          <p:spPr>
            <a:xfrm>
              <a:off x="3570739" y="291926"/>
              <a:ext cx="72000" cy="36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54355DA-BB2A-4929-A4BA-2B1ECC5FFA7A}"/>
              </a:ext>
            </a:extLst>
          </p:cNvPr>
          <p:cNvGrpSpPr/>
          <p:nvPr/>
        </p:nvGrpSpPr>
        <p:grpSpPr>
          <a:xfrm rot="16200000">
            <a:off x="6885472" y="2898428"/>
            <a:ext cx="142576" cy="205880"/>
            <a:chOff x="5220838" y="2905476"/>
            <a:chExt cx="148305" cy="33342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933EC5F-F96A-40B6-AB82-853030BCE687}"/>
                </a:ext>
              </a:extLst>
            </p:cNvPr>
            <p:cNvSpPr/>
            <p:nvPr/>
          </p:nvSpPr>
          <p:spPr>
            <a:xfrm>
              <a:off x="5267957" y="2905476"/>
              <a:ext cx="101186" cy="3321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AC5E437-8EB8-4BC0-BCE2-D8A5580EFCA1}"/>
                </a:ext>
              </a:extLst>
            </p:cNvPr>
            <p:cNvSpPr/>
            <p:nvPr/>
          </p:nvSpPr>
          <p:spPr>
            <a:xfrm>
              <a:off x="5220838" y="2905476"/>
              <a:ext cx="95980" cy="333424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CB58FC7-EF4C-468A-80C0-A7E0148F2472}"/>
              </a:ext>
            </a:extLst>
          </p:cNvPr>
          <p:cNvGrpSpPr/>
          <p:nvPr/>
        </p:nvGrpSpPr>
        <p:grpSpPr>
          <a:xfrm rot="5400000" flipV="1">
            <a:off x="6881506" y="3153273"/>
            <a:ext cx="146631" cy="202001"/>
            <a:chOff x="5220838" y="2905476"/>
            <a:chExt cx="148305" cy="33342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D1620CA-8804-44B0-BC72-E28E2C166F17}"/>
                </a:ext>
              </a:extLst>
            </p:cNvPr>
            <p:cNvSpPr/>
            <p:nvPr/>
          </p:nvSpPr>
          <p:spPr>
            <a:xfrm>
              <a:off x="5267957" y="2905476"/>
              <a:ext cx="101186" cy="33213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B446C8A-DA92-4387-9529-BB57BC182944}"/>
                </a:ext>
              </a:extLst>
            </p:cNvPr>
            <p:cNvSpPr/>
            <p:nvPr/>
          </p:nvSpPr>
          <p:spPr>
            <a:xfrm>
              <a:off x="5220838" y="2905476"/>
              <a:ext cx="95980" cy="333424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2D53D94-FA75-46D7-8C91-E25C0F3510EC}"/>
              </a:ext>
            </a:extLst>
          </p:cNvPr>
          <p:cNvSpPr/>
          <p:nvPr/>
        </p:nvSpPr>
        <p:spPr>
          <a:xfrm>
            <a:off x="6788634" y="1968622"/>
            <a:ext cx="333978" cy="459546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C15FAB-F6B4-42B1-9659-136F86DA3F3B}"/>
              </a:ext>
            </a:extLst>
          </p:cNvPr>
          <p:cNvSpPr/>
          <p:nvPr/>
        </p:nvSpPr>
        <p:spPr>
          <a:xfrm>
            <a:off x="6829961" y="2428169"/>
            <a:ext cx="251325" cy="9561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E8EEC66E-A163-48FB-878F-929108224676}"/>
              </a:ext>
            </a:extLst>
          </p:cNvPr>
          <p:cNvSpPr/>
          <p:nvPr/>
        </p:nvSpPr>
        <p:spPr>
          <a:xfrm flipH="1">
            <a:off x="7657547" y="2577668"/>
            <a:ext cx="599698" cy="725221"/>
          </a:xfrm>
          <a:prstGeom prst="arc">
            <a:avLst/>
          </a:pr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1DEE4EC3-B7D6-4A4B-A49D-52E7EBEB5605}"/>
              </a:ext>
            </a:extLst>
          </p:cNvPr>
          <p:cNvSpPr/>
          <p:nvPr/>
        </p:nvSpPr>
        <p:spPr>
          <a:xfrm flipH="1">
            <a:off x="7593353" y="2447061"/>
            <a:ext cx="468753" cy="957668"/>
          </a:xfrm>
          <a:prstGeom prst="arc">
            <a:avLst/>
          </a:prstGeom>
          <a:ln w="1016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76F6C67-BDBB-4CBA-94C4-1FE2DE628017}"/>
              </a:ext>
            </a:extLst>
          </p:cNvPr>
          <p:cNvSpPr/>
          <p:nvPr/>
        </p:nvSpPr>
        <p:spPr>
          <a:xfrm>
            <a:off x="7306541" y="2653053"/>
            <a:ext cx="212748" cy="265699"/>
          </a:xfrm>
          <a:prstGeom prst="rect">
            <a:avLst/>
          </a:prstGeom>
          <a:solidFill>
            <a:srgbClr val="66990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84DA81B6-AC3E-4E12-918B-E726662FB775}"/>
              </a:ext>
            </a:extLst>
          </p:cNvPr>
          <p:cNvSpPr/>
          <p:nvPr/>
        </p:nvSpPr>
        <p:spPr>
          <a:xfrm flipV="1">
            <a:off x="7346593" y="2653053"/>
            <a:ext cx="138653" cy="887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53FBE33-2CA3-47EA-9719-55169AE826F2}"/>
              </a:ext>
            </a:extLst>
          </p:cNvPr>
          <p:cNvCxnSpPr/>
          <p:nvPr/>
        </p:nvCxnSpPr>
        <p:spPr>
          <a:xfrm flipH="1">
            <a:off x="5642043" y="5439279"/>
            <a:ext cx="352297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27DF5A3-18AB-4380-AB9C-6D62234589BC}"/>
              </a:ext>
            </a:extLst>
          </p:cNvPr>
          <p:cNvSpPr txBox="1"/>
          <p:nvPr/>
        </p:nvSpPr>
        <p:spPr>
          <a:xfrm>
            <a:off x="8160762" y="6416074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D95921-22F2-4D39-AFB4-D0EAD5B201AA}"/>
              </a:ext>
            </a:extLst>
          </p:cNvPr>
          <p:cNvSpPr txBox="1"/>
          <p:nvPr/>
        </p:nvSpPr>
        <p:spPr>
          <a:xfrm>
            <a:off x="6048095" y="2002070"/>
            <a:ext cx="731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camera</a:t>
            </a:r>
            <a:endParaRPr lang="en-GB" sz="14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A90F8E6-7A8B-434D-BAB6-E3343985F1C2}"/>
              </a:ext>
            </a:extLst>
          </p:cNvPr>
          <p:cNvSpPr txBox="1"/>
          <p:nvPr/>
        </p:nvSpPr>
        <p:spPr>
          <a:xfrm>
            <a:off x="6197968" y="2863154"/>
            <a:ext cx="631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optics</a:t>
            </a:r>
            <a:endParaRPr lang="en-GB" sz="14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8F79AFF-E29D-4B43-AC41-F70D962F6E64}"/>
              </a:ext>
            </a:extLst>
          </p:cNvPr>
          <p:cNvSpPr txBox="1"/>
          <p:nvPr/>
        </p:nvSpPr>
        <p:spPr>
          <a:xfrm>
            <a:off x="5683029" y="3207153"/>
            <a:ext cx="1040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UHV-window</a:t>
            </a:r>
            <a:endParaRPr lang="en-GB" sz="1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BEF1B1-3958-4200-9B2D-F41310632E26}"/>
              </a:ext>
            </a:extLst>
          </p:cNvPr>
          <p:cNvSpPr txBox="1"/>
          <p:nvPr/>
        </p:nvSpPr>
        <p:spPr>
          <a:xfrm>
            <a:off x="42098" y="897645"/>
            <a:ext cx="5417893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very regularly different beamlines ask for (and get)</a:t>
            </a:r>
          </a:p>
          <a:p>
            <a:r>
              <a:rPr lang="en-US" dirty="0"/>
              <a:t>an angular bump (on the e-beam) so to bring their </a:t>
            </a:r>
          </a:p>
          <a:p>
            <a:r>
              <a:rPr lang="en-US" dirty="0"/>
              <a:t>X-ray beam back to where they want it</a:t>
            </a:r>
          </a:p>
          <a:p>
            <a:endParaRPr lang="en-US" sz="800" dirty="0"/>
          </a:p>
          <a:p>
            <a:r>
              <a:rPr lang="en-US" dirty="0"/>
              <a:t>we have no way to know if such X-ray beam-shift was</a:t>
            </a:r>
          </a:p>
          <a:p>
            <a:r>
              <a:rPr lang="en-US" dirty="0"/>
              <a:t>caused by the EBS e-beam or by the beamline itself</a:t>
            </a:r>
          </a:p>
          <a:p>
            <a:endParaRPr lang="en-US" sz="800" dirty="0"/>
          </a:p>
          <a:p>
            <a:r>
              <a:rPr lang="en-US" b="1" dirty="0">
                <a:solidFill>
                  <a:srgbClr val="008000"/>
                </a:solidFill>
              </a:rPr>
              <a:t>with such an X-BPM we would know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2) the electronics of e-BPMs have excellent reliability</a:t>
            </a:r>
          </a:p>
          <a:p>
            <a:r>
              <a:rPr lang="en-US" dirty="0"/>
              <a:t>but can have a rare failure. Replacing them during USM</a:t>
            </a:r>
          </a:p>
          <a:p>
            <a:r>
              <a:rPr lang="en-US" dirty="0"/>
              <a:t>is sometimes unavoidable. </a:t>
            </a:r>
          </a:p>
          <a:p>
            <a:endParaRPr lang="en-US" sz="800" dirty="0"/>
          </a:p>
          <a:p>
            <a:r>
              <a:rPr lang="en-US" dirty="0"/>
              <a:t>this can be a problem for those e-BPMs that are </a:t>
            </a:r>
          </a:p>
          <a:p>
            <a:r>
              <a:rPr lang="en-US" dirty="0"/>
              <a:t>around the IDs : </a:t>
            </a:r>
            <a:r>
              <a:rPr lang="en-US" dirty="0">
                <a:sym typeface="Wingdings" panose="05000000000000000000" pitchFamily="2" charset="2"/>
              </a:rPr>
              <a:t>this replacement can introduce a small </a:t>
            </a:r>
          </a:p>
          <a:p>
            <a:r>
              <a:rPr lang="en-US" dirty="0">
                <a:sym typeface="Wingdings" panose="05000000000000000000" pitchFamily="2" charset="2"/>
              </a:rPr>
              <a:t>but very disturbing angular shift of the e-beam, </a:t>
            </a:r>
          </a:p>
          <a:p>
            <a:r>
              <a:rPr lang="en-US" dirty="0">
                <a:sym typeface="Wingdings" panose="05000000000000000000" pitchFamily="2" charset="2"/>
              </a:rPr>
              <a:t>and thus ID X-ray beam.</a:t>
            </a:r>
          </a:p>
          <a:p>
            <a:endParaRPr lang="en-US" sz="800" dirty="0"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008000"/>
                </a:solidFill>
                <a:sym typeface="Wingdings" panose="05000000000000000000" pitchFamily="2" charset="2"/>
              </a:rPr>
              <a:t>the X-BPM would be used to compare new position</a:t>
            </a:r>
          </a:p>
          <a:p>
            <a:r>
              <a:rPr lang="en-US" b="1" dirty="0">
                <a:solidFill>
                  <a:srgbClr val="008000"/>
                </a:solidFill>
                <a:sym typeface="Wingdings" panose="05000000000000000000" pitchFamily="2" charset="2"/>
              </a:rPr>
              <a:t>values with those taken every week (during MDT) and</a:t>
            </a:r>
          </a:p>
          <a:p>
            <a:r>
              <a:rPr lang="en-US" b="1" dirty="0">
                <a:solidFill>
                  <a:srgbClr val="008000"/>
                </a:solidFill>
                <a:sym typeface="Wingdings" panose="05000000000000000000" pitchFamily="2" charset="2"/>
              </a:rPr>
              <a:t>can thus serve to correct such shift.</a:t>
            </a:r>
            <a:endParaRPr lang="en-US" b="1" dirty="0">
              <a:solidFill>
                <a:srgbClr val="008000"/>
              </a:solidFill>
            </a:endParaRP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399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situation of temperature fluctuations on e-BPMs (Sparks)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A53B21-EB52-44BD-A7CE-BDDB722E5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12211" r="7444" b="4774"/>
          <a:stretch/>
        </p:blipFill>
        <p:spPr>
          <a:xfrm>
            <a:off x="41257" y="776896"/>
            <a:ext cx="7920216" cy="495013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150A5A-9478-487D-A45F-86F70E4BCA7B}"/>
              </a:ext>
            </a:extLst>
          </p:cNvPr>
          <p:cNvCxnSpPr/>
          <p:nvPr/>
        </p:nvCxnSpPr>
        <p:spPr>
          <a:xfrm>
            <a:off x="7893867" y="1086279"/>
            <a:ext cx="0" cy="140941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3B6DA9-72F4-4E10-AE70-27B41F592D46}"/>
              </a:ext>
            </a:extLst>
          </p:cNvPr>
          <p:cNvCxnSpPr/>
          <p:nvPr/>
        </p:nvCxnSpPr>
        <p:spPr>
          <a:xfrm>
            <a:off x="7893867" y="3936607"/>
            <a:ext cx="0" cy="1409413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2DDD26-B757-48EB-B928-725861E2240B}"/>
              </a:ext>
            </a:extLst>
          </p:cNvPr>
          <p:cNvCxnSpPr>
            <a:cxnSpLocks/>
          </p:cNvCxnSpPr>
          <p:nvPr/>
        </p:nvCxnSpPr>
        <p:spPr>
          <a:xfrm>
            <a:off x="4381792" y="1790986"/>
            <a:ext cx="0" cy="2973519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F964ADA-C9F9-44B3-9887-259D0C002817}"/>
              </a:ext>
            </a:extLst>
          </p:cNvPr>
          <p:cNvSpPr txBox="1"/>
          <p:nvPr/>
        </p:nvSpPr>
        <p:spPr>
          <a:xfrm>
            <a:off x="4381792" y="2867916"/>
            <a:ext cx="171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 deg. between </a:t>
            </a:r>
          </a:p>
          <a:p>
            <a:r>
              <a:rPr lang="en-US" b="1" dirty="0">
                <a:solidFill>
                  <a:srgbClr val="FF0000"/>
                </a:solidFill>
              </a:rPr>
              <a:t>winter/summer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0F6C2D-707D-4579-82D1-2AC2DCEB3112}"/>
              </a:ext>
            </a:extLst>
          </p:cNvPr>
          <p:cNvSpPr txBox="1"/>
          <p:nvPr/>
        </p:nvSpPr>
        <p:spPr>
          <a:xfrm>
            <a:off x="7961473" y="1419164"/>
            <a:ext cx="10422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 deg. </a:t>
            </a:r>
          </a:p>
          <a:p>
            <a:r>
              <a:rPr lang="en-US" sz="1400" b="1" dirty="0"/>
              <a:t>fluctuation </a:t>
            </a:r>
          </a:p>
          <a:p>
            <a:r>
              <a:rPr lang="en-US" sz="1400" b="1" dirty="0"/>
              <a:t>day / night</a:t>
            </a:r>
            <a:endParaRPr lang="en-GB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E06770-3CAD-4105-AF45-85987D896A9D}"/>
              </a:ext>
            </a:extLst>
          </p:cNvPr>
          <p:cNvSpPr txBox="1"/>
          <p:nvPr/>
        </p:nvSpPr>
        <p:spPr>
          <a:xfrm>
            <a:off x="7961473" y="4271981"/>
            <a:ext cx="10422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1 deg. 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fluctuation 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day / night</a:t>
            </a: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91AFD-CB6D-4C45-8447-934E348D7957}"/>
              </a:ext>
            </a:extLst>
          </p:cNvPr>
          <p:cNvSpPr txBox="1"/>
          <p:nvPr/>
        </p:nvSpPr>
        <p:spPr>
          <a:xfrm>
            <a:off x="724878" y="6133621"/>
            <a:ext cx="782451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these are averages of all 128 Spark units, the worst ones are a few times worse 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3104CB-9D9B-4400-80E7-89765804B375}"/>
              </a:ext>
            </a:extLst>
          </p:cNvPr>
          <p:cNvSpPr txBox="1"/>
          <p:nvPr/>
        </p:nvSpPr>
        <p:spPr>
          <a:xfrm>
            <a:off x="3714622" y="131607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JUNE</a:t>
            </a:r>
            <a:endParaRPr lang="en-GB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166E9A-C1C1-4400-A42C-9A07D3BC032B}"/>
              </a:ext>
            </a:extLst>
          </p:cNvPr>
          <p:cNvSpPr txBox="1"/>
          <p:nvPr/>
        </p:nvSpPr>
        <p:spPr>
          <a:xfrm>
            <a:off x="2179475" y="3998542"/>
            <a:ext cx="1192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FEBRUARY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394F7C-0E73-4C6C-BB9C-57E23C2FF0C9}"/>
              </a:ext>
            </a:extLst>
          </p:cNvPr>
          <p:cNvSpPr txBox="1"/>
          <p:nvPr/>
        </p:nvSpPr>
        <p:spPr>
          <a:xfrm>
            <a:off x="3916092" y="5712613"/>
            <a:ext cx="7865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 days</a:t>
            </a:r>
            <a:endParaRPr lang="en-GB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DCACC64-7B31-47D0-BB3D-10EB13322EAF}"/>
              </a:ext>
            </a:extLst>
          </p:cNvPr>
          <p:cNvCxnSpPr>
            <a:cxnSpLocks/>
          </p:cNvCxnSpPr>
          <p:nvPr/>
        </p:nvCxnSpPr>
        <p:spPr>
          <a:xfrm flipV="1">
            <a:off x="724878" y="5706653"/>
            <a:ext cx="7168989" cy="439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342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4CEA0B-C2F3-463C-96E6-5CCBD2CCEA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7" y="767601"/>
            <a:ext cx="6741901" cy="50564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5FD7EB-AF12-4BA8-9CF6-898A1C23C874}"/>
              </a:ext>
            </a:extLst>
          </p:cNvPr>
          <p:cNvSpPr txBox="1"/>
          <p:nvPr/>
        </p:nvSpPr>
        <p:spPr>
          <a:xfrm>
            <a:off x="7008411" y="2824712"/>
            <a:ext cx="21980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latin typeface="Arial"/>
              </a:rPr>
              <a:t>home-made </a:t>
            </a:r>
          </a:p>
          <a:p>
            <a:pPr defTabSz="914400"/>
            <a:r>
              <a:rPr lang="en-US" b="1" dirty="0">
                <a:solidFill>
                  <a:prstClr val="black"/>
                </a:solidFill>
                <a:latin typeface="Arial"/>
              </a:rPr>
              <a:t>solution</a:t>
            </a:r>
          </a:p>
          <a:p>
            <a:pPr defTabSz="914400"/>
            <a:endParaRPr lang="en-US" b="1" dirty="0">
              <a:solidFill>
                <a:prstClr val="black"/>
              </a:solidFill>
              <a:latin typeface="Arial"/>
            </a:endParaRPr>
          </a:p>
          <a:p>
            <a:pPr defTabSz="914400"/>
            <a:r>
              <a:rPr lang="en-US" b="1" dirty="0">
                <a:solidFill>
                  <a:prstClr val="black"/>
                </a:solidFill>
                <a:latin typeface="Arial"/>
              </a:rPr>
              <a:t>Costs : 500 Euros </a:t>
            </a:r>
          </a:p>
          <a:p>
            <a:pPr defTabSz="914400"/>
            <a:r>
              <a:rPr lang="en-US" b="1" dirty="0">
                <a:solidFill>
                  <a:prstClr val="black"/>
                </a:solidFill>
                <a:latin typeface="Arial"/>
              </a:rPr>
              <a:t>per unit (cubicle)</a:t>
            </a:r>
            <a:endParaRPr lang="en-GB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AFAFF8-E6E3-4B10-9DCD-58248694F3E2}"/>
              </a:ext>
            </a:extLst>
          </p:cNvPr>
          <p:cNvSpPr txBox="1">
            <a:spLocks/>
          </p:cNvSpPr>
          <p:nvPr/>
        </p:nvSpPr>
        <p:spPr>
          <a:xfrm>
            <a:off x="233526" y="116747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 to dampen the temperature fluctuations of BPM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EE0ABF-813F-49A3-9C55-7514B8635848}"/>
              </a:ext>
            </a:extLst>
          </p:cNvPr>
          <p:cNvSpPr txBox="1"/>
          <p:nvPr/>
        </p:nvSpPr>
        <p:spPr>
          <a:xfrm>
            <a:off x="2149703" y="5881227"/>
            <a:ext cx="4728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 total 17 units to be done, </a:t>
            </a:r>
          </a:p>
          <a:p>
            <a:r>
              <a:rPr lang="en-US" b="1" dirty="0"/>
              <a:t>5 units </a:t>
            </a:r>
            <a:r>
              <a:rPr lang="en-US" b="1" u="sng" dirty="0"/>
              <a:t>partly</a:t>
            </a:r>
            <a:r>
              <a:rPr lang="en-US" b="1" dirty="0"/>
              <a:t> done in 2022</a:t>
            </a:r>
          </a:p>
          <a:p>
            <a:r>
              <a:rPr lang="en-US" b="1" dirty="0"/>
              <a:t>all 17 will be </a:t>
            </a:r>
            <a:r>
              <a:rPr lang="en-US" b="1" u="sng" dirty="0"/>
              <a:t>completely</a:t>
            </a:r>
            <a:r>
              <a:rPr lang="en-US" b="1" dirty="0"/>
              <a:t> done by summer 2023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95790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installation in good progress, will be finished summer 2023 (17 units)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A3B7E-B93E-4DF8-92FD-F96E4E776C51}"/>
              </a:ext>
            </a:extLst>
          </p:cNvPr>
          <p:cNvSpPr txBox="1"/>
          <p:nvPr/>
        </p:nvSpPr>
        <p:spPr>
          <a:xfrm>
            <a:off x="1111823" y="6137331"/>
            <a:ext cx="720690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ACU has delivered an efficient device-server for the temp. control </a:t>
            </a:r>
            <a:endParaRPr lang="en-GB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17890-57AB-44E2-A2C9-6EAA93131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t="14480" r="7724" b="5990"/>
          <a:stretch/>
        </p:blipFill>
        <p:spPr>
          <a:xfrm>
            <a:off x="-6305" y="1054349"/>
            <a:ext cx="8332915" cy="44647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951927-3C18-4032-A41E-F01D6E73ACE0}"/>
              </a:ext>
            </a:extLst>
          </p:cNvPr>
          <p:cNvSpPr txBox="1"/>
          <p:nvPr/>
        </p:nvSpPr>
        <p:spPr>
          <a:xfrm>
            <a:off x="2848818" y="4424394"/>
            <a:ext cx="45096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C16 </a:t>
            </a:r>
            <a:r>
              <a:rPr lang="en-US" b="1" dirty="0">
                <a:sym typeface="Wingdings" panose="05000000000000000000" pitchFamily="2" charset="2"/>
              </a:rPr>
              <a:t> temperature control installed &amp; active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AADF2-6CD4-4C0F-90CF-EDC98FC91DB3}"/>
              </a:ext>
            </a:extLst>
          </p:cNvPr>
          <p:cNvSpPr txBox="1"/>
          <p:nvPr/>
        </p:nvSpPr>
        <p:spPr>
          <a:xfrm>
            <a:off x="7640140" y="953609"/>
            <a:ext cx="137294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5 other Cells</a:t>
            </a:r>
          </a:p>
          <a:p>
            <a:r>
              <a:rPr lang="en-US" sz="1600" b="1" dirty="0"/>
              <a:t>no control yet</a:t>
            </a:r>
            <a:endParaRPr lang="en-GB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D1F45-7971-44C1-AE5D-4E3768ACBEE9}"/>
              </a:ext>
            </a:extLst>
          </p:cNvPr>
          <p:cNvSpPr txBox="1"/>
          <p:nvPr/>
        </p:nvSpPr>
        <p:spPr>
          <a:xfrm>
            <a:off x="3946256" y="5389052"/>
            <a:ext cx="9882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5 days</a:t>
            </a:r>
            <a:endParaRPr lang="en-GB" sz="24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AFF091-349C-462B-B656-56A40B3C9394}"/>
              </a:ext>
            </a:extLst>
          </p:cNvPr>
          <p:cNvCxnSpPr/>
          <p:nvPr/>
        </p:nvCxnSpPr>
        <p:spPr>
          <a:xfrm>
            <a:off x="455700" y="5805759"/>
            <a:ext cx="775663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4FD5AB9-8DAC-4D10-A06C-CA9E78F8A903}"/>
              </a:ext>
            </a:extLst>
          </p:cNvPr>
          <p:cNvSpPr txBox="1"/>
          <p:nvPr/>
        </p:nvSpPr>
        <p:spPr>
          <a:xfrm>
            <a:off x="0" y="584277"/>
            <a:ext cx="1136145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    Spark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Temperature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  [deg. C]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1B23BE-B673-4415-B129-F492BE446141}"/>
              </a:ext>
            </a:extLst>
          </p:cNvPr>
          <p:cNvSpPr txBox="1"/>
          <p:nvPr/>
        </p:nvSpPr>
        <p:spPr>
          <a:xfrm>
            <a:off x="8269569" y="4816718"/>
            <a:ext cx="5405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C16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28686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first results with permanent V2 X-BPM on BM-16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28589-9A85-401A-AFDC-B38AEB685B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6110" b="19042"/>
          <a:stretch/>
        </p:blipFill>
        <p:spPr>
          <a:xfrm>
            <a:off x="485335" y="998634"/>
            <a:ext cx="7951519" cy="4769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A35C03-CB1A-4F5E-9C5D-2416778BF0FC}"/>
              </a:ext>
            </a:extLst>
          </p:cNvPr>
          <p:cNvSpPr txBox="1"/>
          <p:nvPr/>
        </p:nvSpPr>
        <p:spPr>
          <a:xfrm>
            <a:off x="189654" y="644908"/>
            <a:ext cx="271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blue=X-BPM-vert. position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66E454-B399-440A-86C6-09F72685A5BA}"/>
              </a:ext>
            </a:extLst>
          </p:cNvPr>
          <p:cNvSpPr txBox="1"/>
          <p:nvPr/>
        </p:nvSpPr>
        <p:spPr>
          <a:xfrm>
            <a:off x="7130513" y="595690"/>
            <a:ext cx="182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red=temperature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C5BBF3-5F84-4C29-AF41-A0D6B66BE8D5}"/>
              </a:ext>
            </a:extLst>
          </p:cNvPr>
          <p:cNvCxnSpPr>
            <a:cxnSpLocks/>
          </p:cNvCxnSpPr>
          <p:nvPr/>
        </p:nvCxnSpPr>
        <p:spPr>
          <a:xfrm>
            <a:off x="288388" y="1343459"/>
            <a:ext cx="0" cy="3573194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DD323E-D64C-4C05-A020-1F9C60A02828}"/>
              </a:ext>
            </a:extLst>
          </p:cNvPr>
          <p:cNvCxnSpPr>
            <a:cxnSpLocks/>
          </p:cNvCxnSpPr>
          <p:nvPr/>
        </p:nvCxnSpPr>
        <p:spPr>
          <a:xfrm>
            <a:off x="8635219" y="2754834"/>
            <a:ext cx="0" cy="149360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673EAD-EEFC-4305-9A05-235B92275684}"/>
              </a:ext>
            </a:extLst>
          </p:cNvPr>
          <p:cNvSpPr txBox="1"/>
          <p:nvPr/>
        </p:nvSpPr>
        <p:spPr>
          <a:xfrm>
            <a:off x="8365866" y="3316970"/>
            <a:ext cx="8274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0.2deg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106993-AE3A-47E4-B99D-7FF2A562A903}"/>
              </a:ext>
            </a:extLst>
          </p:cNvPr>
          <p:cNvSpPr txBox="1"/>
          <p:nvPr/>
        </p:nvSpPr>
        <p:spPr>
          <a:xfrm>
            <a:off x="21309" y="2496230"/>
            <a:ext cx="7296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46um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1F8F06-AC0D-4A2F-9907-A82E622024DF}"/>
              </a:ext>
            </a:extLst>
          </p:cNvPr>
          <p:cNvSpPr txBox="1"/>
          <p:nvPr/>
        </p:nvSpPr>
        <p:spPr>
          <a:xfrm>
            <a:off x="51513" y="5945300"/>
            <a:ext cx="326480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46um at 23m = 2urad !</a:t>
            </a:r>
          </a:p>
          <a:p>
            <a:r>
              <a:rPr lang="en-US" b="1" dirty="0">
                <a:solidFill>
                  <a:srgbClr val="0000FF"/>
                </a:solidFill>
              </a:rPr>
              <a:t>Jean-Louis Hazemann of </a:t>
            </a:r>
          </a:p>
          <a:p>
            <a:r>
              <a:rPr lang="en-US" b="1" dirty="0">
                <a:solidFill>
                  <a:srgbClr val="0000FF"/>
                </a:solidFill>
              </a:rPr>
              <a:t>BM-16 asks for 1urad stability …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5F4D67-78A2-4DCD-A240-6B7DC9F79D0A}"/>
              </a:ext>
            </a:extLst>
          </p:cNvPr>
          <p:cNvSpPr txBox="1"/>
          <p:nvPr/>
        </p:nvSpPr>
        <p:spPr>
          <a:xfrm>
            <a:off x="5651609" y="6004637"/>
            <a:ext cx="3440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the temperature control in SR-BPM cell 16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was </a:t>
            </a:r>
            <a:r>
              <a:rPr lang="en-US" sz="1600" b="1" dirty="0">
                <a:solidFill>
                  <a:srgbClr val="FF0000"/>
                </a:solidFill>
              </a:rPr>
              <a:t>ON</a:t>
            </a:r>
            <a:r>
              <a:rPr lang="en-US" sz="1400" b="1" dirty="0">
                <a:solidFill>
                  <a:srgbClr val="FF0000"/>
                </a:solidFill>
              </a:rPr>
              <a:t> but </a:t>
            </a:r>
            <a:r>
              <a:rPr lang="en-US" sz="1600" b="1" dirty="0">
                <a:solidFill>
                  <a:srgbClr val="FF0000"/>
                </a:solidFill>
              </a:rPr>
              <a:t>not well </a:t>
            </a:r>
            <a:r>
              <a:rPr lang="en-US" sz="1400" b="1" dirty="0">
                <a:solidFill>
                  <a:srgbClr val="FF0000"/>
                </a:solidFill>
              </a:rPr>
              <a:t>configured </a:t>
            </a:r>
          </a:p>
          <a:p>
            <a:r>
              <a:rPr lang="en-US" sz="1400" b="1" dirty="0"/>
              <a:t>due to suddenly cold weather of last week</a:t>
            </a:r>
            <a:endParaRPr lang="en-GB" sz="1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95DAE9-10F1-4B7C-B6B2-8CBF044921B4}"/>
              </a:ext>
            </a:extLst>
          </p:cNvPr>
          <p:cNvSpPr txBox="1"/>
          <p:nvPr/>
        </p:nvSpPr>
        <p:spPr>
          <a:xfrm>
            <a:off x="3966952" y="5801361"/>
            <a:ext cx="7865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 days</a:t>
            </a:r>
            <a:endParaRPr lang="en-GB" b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C9E53C9-C483-4973-ABA4-87C7CA4855C2}"/>
              </a:ext>
            </a:extLst>
          </p:cNvPr>
          <p:cNvCxnSpPr>
            <a:cxnSpLocks/>
          </p:cNvCxnSpPr>
          <p:nvPr/>
        </p:nvCxnSpPr>
        <p:spPr>
          <a:xfrm flipV="1">
            <a:off x="775738" y="5795401"/>
            <a:ext cx="7168989" cy="439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506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limitations of temperature control on e-BPMs (Sparks)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E05A3-8D35-4B97-BD00-DD68A711A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t="15809" r="8331" b="8783"/>
          <a:stretch/>
        </p:blipFill>
        <p:spPr>
          <a:xfrm>
            <a:off x="787791" y="1325576"/>
            <a:ext cx="6724357" cy="42522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6B3C67C-AF7B-4A33-B763-DBC6BA833243}"/>
              </a:ext>
            </a:extLst>
          </p:cNvPr>
          <p:cNvSpPr txBox="1"/>
          <p:nvPr/>
        </p:nvSpPr>
        <p:spPr>
          <a:xfrm>
            <a:off x="3966952" y="5801361"/>
            <a:ext cx="7865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 days</a:t>
            </a:r>
            <a:endParaRPr lang="en-GB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A092C9F-5AA7-4787-8B4A-DA1EBD9E8CB4}"/>
              </a:ext>
            </a:extLst>
          </p:cNvPr>
          <p:cNvCxnSpPr>
            <a:cxnSpLocks/>
          </p:cNvCxnSpPr>
          <p:nvPr/>
        </p:nvCxnSpPr>
        <p:spPr>
          <a:xfrm>
            <a:off x="1350498" y="5788367"/>
            <a:ext cx="608075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679C803-58F2-457D-A8FB-ECAC316CF34B}"/>
              </a:ext>
            </a:extLst>
          </p:cNvPr>
          <p:cNvSpPr txBox="1"/>
          <p:nvPr/>
        </p:nvSpPr>
        <p:spPr>
          <a:xfrm>
            <a:off x="372794" y="2799471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[C]</a:t>
            </a:r>
            <a:endParaRPr lang="en-GB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DEB29-A1DD-4F80-BE92-8D4FEA26EC11}"/>
              </a:ext>
            </a:extLst>
          </p:cNvPr>
          <p:cNvSpPr txBox="1"/>
          <p:nvPr/>
        </p:nvSpPr>
        <p:spPr>
          <a:xfrm>
            <a:off x="1591655" y="765083"/>
            <a:ext cx="583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 cells NO temp. control    versus    2 cells WITH control</a:t>
            </a:r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A26D54-ECBA-4C29-BC5C-9CC6E6BD5D98}"/>
              </a:ext>
            </a:extLst>
          </p:cNvPr>
          <p:cNvSpPr txBox="1"/>
          <p:nvPr/>
        </p:nvSpPr>
        <p:spPr>
          <a:xfrm>
            <a:off x="7431257" y="4188220"/>
            <a:ext cx="125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Cell-16</a:t>
            </a:r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8E866C-4EBE-4BDB-A0A3-8553E0401043}"/>
              </a:ext>
            </a:extLst>
          </p:cNvPr>
          <p:cNvSpPr txBox="1"/>
          <p:nvPr/>
        </p:nvSpPr>
        <p:spPr>
          <a:xfrm>
            <a:off x="7431257" y="3406112"/>
            <a:ext cx="125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Cell-28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85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situation of temperature fluctuations on e-BPMs (Sparks)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64846-C510-4E28-8FA9-9D2BE39BF7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t="6762" b="16637"/>
          <a:stretch/>
        </p:blipFill>
        <p:spPr>
          <a:xfrm>
            <a:off x="984738" y="1315107"/>
            <a:ext cx="7272998" cy="405171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D503260-C23B-45FB-BD8E-25D90CB45FA5}"/>
              </a:ext>
            </a:extLst>
          </p:cNvPr>
          <p:cNvSpPr txBox="1"/>
          <p:nvPr/>
        </p:nvSpPr>
        <p:spPr>
          <a:xfrm>
            <a:off x="151465" y="827455"/>
            <a:ext cx="271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blue=X-BPM-vert. position</a:t>
            </a:r>
            <a:endParaRPr lang="en-GB" b="1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FAADD36-2549-4A52-A7B2-F163656D6A0B}"/>
              </a:ext>
            </a:extLst>
          </p:cNvPr>
          <p:cNvCxnSpPr>
            <a:cxnSpLocks/>
          </p:cNvCxnSpPr>
          <p:nvPr/>
        </p:nvCxnSpPr>
        <p:spPr>
          <a:xfrm>
            <a:off x="736929" y="1828798"/>
            <a:ext cx="0" cy="1934309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D62A368-51D5-4590-99E3-94F2EA1FB9EF}"/>
              </a:ext>
            </a:extLst>
          </p:cNvPr>
          <p:cNvSpPr txBox="1"/>
          <p:nvPr/>
        </p:nvSpPr>
        <p:spPr>
          <a:xfrm>
            <a:off x="0" y="2311399"/>
            <a:ext cx="8544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 23um</a:t>
            </a:r>
          </a:p>
          <a:p>
            <a:r>
              <a:rPr lang="en-US" b="1" dirty="0">
                <a:solidFill>
                  <a:srgbClr val="0000FF"/>
                </a:solidFill>
              </a:rPr>
              <a:t>=1urad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83E2A4-8546-47B4-B0DD-8C1A93259454}"/>
              </a:ext>
            </a:extLst>
          </p:cNvPr>
          <p:cNvSpPr txBox="1"/>
          <p:nvPr/>
        </p:nvSpPr>
        <p:spPr>
          <a:xfrm>
            <a:off x="7168702" y="844694"/>
            <a:ext cx="182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red=temperature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F708394-0C63-45F3-A6F9-F640F4CBDF02}"/>
              </a:ext>
            </a:extLst>
          </p:cNvPr>
          <p:cNvCxnSpPr>
            <a:cxnSpLocks/>
          </p:cNvCxnSpPr>
          <p:nvPr/>
        </p:nvCxnSpPr>
        <p:spPr>
          <a:xfrm>
            <a:off x="8417168" y="2504049"/>
            <a:ext cx="0" cy="208905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787F332-BEA2-4720-85F0-4C5CB9004636}"/>
              </a:ext>
            </a:extLst>
          </p:cNvPr>
          <p:cNvSpPr txBox="1"/>
          <p:nvPr/>
        </p:nvSpPr>
        <p:spPr>
          <a:xfrm>
            <a:off x="8316529" y="3594293"/>
            <a:ext cx="8274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0.2deg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600189-537C-42F0-ACDB-5A4E57354E44}"/>
              </a:ext>
            </a:extLst>
          </p:cNvPr>
          <p:cNvCxnSpPr/>
          <p:nvPr/>
        </p:nvCxnSpPr>
        <p:spPr>
          <a:xfrm flipH="1">
            <a:off x="7514890" y="2504049"/>
            <a:ext cx="1055077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058FD6-4AD4-4AF9-BB41-E046128286B6}"/>
              </a:ext>
            </a:extLst>
          </p:cNvPr>
          <p:cNvCxnSpPr/>
          <p:nvPr/>
        </p:nvCxnSpPr>
        <p:spPr>
          <a:xfrm flipH="1">
            <a:off x="7427920" y="4590757"/>
            <a:ext cx="1055077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3101F6-06C1-4F4C-97F0-0F8993BEB387}"/>
              </a:ext>
            </a:extLst>
          </p:cNvPr>
          <p:cNvCxnSpPr>
            <a:cxnSpLocks/>
          </p:cNvCxnSpPr>
          <p:nvPr/>
        </p:nvCxnSpPr>
        <p:spPr>
          <a:xfrm flipH="1">
            <a:off x="591761" y="1835832"/>
            <a:ext cx="2123304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972479-D962-40DA-95AF-C6E9F2935C56}"/>
              </a:ext>
            </a:extLst>
          </p:cNvPr>
          <p:cNvCxnSpPr>
            <a:cxnSpLocks/>
          </p:cNvCxnSpPr>
          <p:nvPr/>
        </p:nvCxnSpPr>
        <p:spPr>
          <a:xfrm flipH="1">
            <a:off x="364334" y="3763107"/>
            <a:ext cx="2123304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F7BB86-5B4C-4F83-A5FE-733730A691B5}"/>
              </a:ext>
            </a:extLst>
          </p:cNvPr>
          <p:cNvSpPr txBox="1"/>
          <p:nvPr/>
        </p:nvSpPr>
        <p:spPr>
          <a:xfrm>
            <a:off x="984738" y="5849033"/>
            <a:ext cx="7474097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 +/- 0.1 deg temperature control is the best we can do !     if not good enough </a:t>
            </a:r>
          </a:p>
          <a:p>
            <a:r>
              <a:rPr lang="en-US" dirty="0"/>
              <a:t>then we could </a:t>
            </a:r>
            <a:r>
              <a:rPr lang="en-US" b="1" dirty="0"/>
              <a:t>use the X-BPM to further stabilize</a:t>
            </a:r>
            <a:r>
              <a:rPr lang="en-US" dirty="0"/>
              <a:t> the BMs beam position 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DF0B4C-B28A-4542-9A33-B089CF1441CB}"/>
              </a:ext>
            </a:extLst>
          </p:cNvPr>
          <p:cNvSpPr txBox="1"/>
          <p:nvPr/>
        </p:nvSpPr>
        <p:spPr>
          <a:xfrm>
            <a:off x="3967358" y="5085032"/>
            <a:ext cx="7539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1 day</a:t>
            </a:r>
            <a:endParaRPr lang="en-GB" sz="2000" b="1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12762D7-EF44-4CC9-9595-6B09A056E61E}"/>
              </a:ext>
            </a:extLst>
          </p:cNvPr>
          <p:cNvCxnSpPr>
            <a:cxnSpLocks/>
          </p:cNvCxnSpPr>
          <p:nvPr/>
        </p:nvCxnSpPr>
        <p:spPr>
          <a:xfrm>
            <a:off x="1320917" y="5459656"/>
            <a:ext cx="646073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815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and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for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X-BPMs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73B03-D077-4CEE-B7BA-A72296BB3A99}"/>
              </a:ext>
            </a:extLst>
          </p:cNvPr>
          <p:cNvSpPr txBox="1"/>
          <p:nvPr/>
        </p:nvSpPr>
        <p:spPr>
          <a:xfrm>
            <a:off x="1132446" y="717451"/>
            <a:ext cx="7705962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  out of 17 BM sources 11 Front-Ends have such available chamber :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  7 x  SBMs (Single-Bending-Magnet)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  4 x  2PWs  (2-Pole-Wiggler)</a:t>
            </a:r>
          </a:p>
          <a:p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the costs per unit is about 8 KEuros</a:t>
            </a:r>
          </a:p>
          <a:p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this year (2023) we expect to install about 4 SBMs</a:t>
            </a:r>
          </a:p>
          <a:p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and the next year(s) the 7 others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C52A10-4488-4C1F-A6EE-8269DA864F72}"/>
              </a:ext>
            </a:extLst>
          </p:cNvPr>
          <p:cNvSpPr txBox="1"/>
          <p:nvPr/>
        </p:nvSpPr>
        <p:spPr>
          <a:xfrm>
            <a:off x="1139479" y="3818937"/>
            <a:ext cx="7705963" cy="2862322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  out of all  17 ID  sources 11 Front-Ends have such available chamber :</a:t>
            </a:r>
          </a:p>
          <a:p>
            <a:endParaRPr lang="en-US" sz="2000" b="1" dirty="0"/>
          </a:p>
          <a:p>
            <a:r>
              <a:rPr lang="en-US" sz="2000" b="1" dirty="0"/>
              <a:t>the costs per unit is about 12 KEuros</a:t>
            </a:r>
          </a:p>
          <a:p>
            <a:endParaRPr lang="en-US" sz="2000" b="1" dirty="0"/>
          </a:p>
          <a:p>
            <a:r>
              <a:rPr lang="en-US" sz="2000" b="1" dirty="0"/>
              <a:t>this year (2023) we intend to install one prototype (May, or August)</a:t>
            </a:r>
          </a:p>
          <a:p>
            <a:r>
              <a:rPr lang="en-US" sz="2000" b="1" dirty="0"/>
              <a:t>perhaps one more in 2</a:t>
            </a:r>
            <a:r>
              <a:rPr lang="en-US" sz="2000" b="1" baseline="30000" dirty="0"/>
              <a:t>nd</a:t>
            </a:r>
            <a:r>
              <a:rPr lang="en-US" sz="2000" b="1" dirty="0"/>
              <a:t> part of 2023</a:t>
            </a:r>
          </a:p>
          <a:p>
            <a:endParaRPr lang="en-US" sz="2000" b="1" dirty="0"/>
          </a:p>
          <a:p>
            <a:r>
              <a:rPr lang="en-US" sz="2000" b="1" dirty="0"/>
              <a:t>and if prototype experience is successful then </a:t>
            </a:r>
          </a:p>
          <a:p>
            <a:r>
              <a:rPr lang="en-US" sz="2000" b="1" dirty="0"/>
              <a:t>the others in the next year(s)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C0120-E18C-4316-AB06-72A986519B96}"/>
              </a:ext>
            </a:extLst>
          </p:cNvPr>
          <p:cNvSpPr txBox="1"/>
          <p:nvPr/>
        </p:nvSpPr>
        <p:spPr>
          <a:xfrm>
            <a:off x="305592" y="717451"/>
            <a:ext cx="70083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BM</a:t>
            </a:r>
            <a:endParaRPr lang="en-GB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F39366-C430-4BC5-BF69-8A07163EFF04}"/>
              </a:ext>
            </a:extLst>
          </p:cNvPr>
          <p:cNvSpPr txBox="1"/>
          <p:nvPr/>
        </p:nvSpPr>
        <p:spPr>
          <a:xfrm>
            <a:off x="298558" y="3818937"/>
            <a:ext cx="506870" cy="523220"/>
          </a:xfrm>
          <a:prstGeom prst="rect">
            <a:avLst/>
          </a:prstGeom>
          <a:solidFill>
            <a:srgbClr val="66FFFF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ID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89543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D25882-61B9-4495-AA8A-FDB0AD93C5DA}"/>
              </a:ext>
            </a:extLst>
          </p:cNvPr>
          <p:cNvSpPr txBox="1"/>
          <p:nvPr/>
        </p:nvSpPr>
        <p:spPr>
          <a:xfrm>
            <a:off x="766653" y="677066"/>
            <a:ext cx="8280215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 </a:t>
            </a:r>
            <a:r>
              <a:rPr lang="en-US" sz="2800" b="1" u="sng" dirty="0"/>
              <a:t>the beam’s positional stability</a:t>
            </a:r>
          </a:p>
          <a:p>
            <a:endParaRPr lang="en-US" sz="1600" b="1" dirty="0"/>
          </a:p>
          <a:p>
            <a:r>
              <a:rPr lang="en-US" sz="1600" b="1" dirty="0"/>
              <a:t>too much reliance on the 320 e-BPMs only  </a:t>
            </a:r>
            <a:r>
              <a:rPr lang="en-US" sz="2000" b="1" dirty="0">
                <a:sym typeface="Wingdings" panose="05000000000000000000" pitchFamily="2" charset="2"/>
              </a:rPr>
              <a:t></a:t>
            </a:r>
            <a:r>
              <a:rPr lang="en-US" sz="1600" b="1" dirty="0">
                <a:sym typeface="Wingdings" panose="05000000000000000000" pitchFamily="2" charset="2"/>
              </a:rPr>
              <a:t>  can NOT </a:t>
            </a:r>
            <a:r>
              <a:rPr lang="en-US" sz="1600" b="1" dirty="0"/>
              <a:t>warrant a perfect stability ...</a:t>
            </a:r>
          </a:p>
          <a:p>
            <a:endParaRPr lang="en-US" sz="1600" b="1" dirty="0"/>
          </a:p>
          <a:p>
            <a:r>
              <a:rPr lang="en-US" sz="1600" b="1" dirty="0"/>
              <a:t>version</a:t>
            </a:r>
            <a:r>
              <a:rPr lang="en-US" sz="1600" b="1" dirty="0">
                <a:solidFill>
                  <a:srgbClr val="FF0000"/>
                </a:solidFill>
              </a:rPr>
              <a:t>-1</a:t>
            </a:r>
            <a:r>
              <a:rPr lang="en-US" sz="1600" b="1" dirty="0"/>
              <a:t>  X-BPMs on two BM-sources : full results &gt;1year, but (almost) only during MDT </a:t>
            </a:r>
            <a:endParaRPr lang="en-US" sz="1600" b="1" dirty="0">
              <a:sym typeface="Wingdings" panose="05000000000000000000" pitchFamily="2" charset="2"/>
            </a:endParaRPr>
          </a:p>
          <a:p>
            <a:endParaRPr lang="en-US" sz="1600" b="1" dirty="0">
              <a:sym typeface="Wingdings" panose="05000000000000000000" pitchFamily="2" charset="2"/>
            </a:endParaRPr>
          </a:p>
          <a:p>
            <a:r>
              <a:rPr lang="en-US" sz="1600" b="1" dirty="0"/>
              <a:t>version</a:t>
            </a:r>
            <a:r>
              <a:rPr lang="en-US" sz="1600" b="1" dirty="0">
                <a:solidFill>
                  <a:srgbClr val="0000FF"/>
                </a:solidFill>
              </a:rPr>
              <a:t>-2</a:t>
            </a:r>
            <a:r>
              <a:rPr lang="en-US" sz="1600" b="1" dirty="0"/>
              <a:t>  X-BPMs on two BM-sources : now (Jan. 2023) installed </a:t>
            </a:r>
            <a:r>
              <a:rPr lang="en-US" sz="1600" b="1" dirty="0">
                <a:sym typeface="Wingdings" panose="05000000000000000000" pitchFamily="2" charset="2"/>
              </a:rPr>
              <a:t> first results &amp; perspectives</a:t>
            </a:r>
            <a:r>
              <a:rPr lang="en-US" sz="1600" b="1" dirty="0"/>
              <a:t> </a:t>
            </a:r>
            <a:endParaRPr lang="en-US" sz="1600" b="1" dirty="0">
              <a:sym typeface="Wingdings" panose="05000000000000000000" pitchFamily="2" charset="2"/>
            </a:endParaRPr>
          </a:p>
          <a:p>
            <a:endParaRPr lang="en-US" sz="1600" b="1" dirty="0"/>
          </a:p>
          <a:p>
            <a:r>
              <a:rPr lang="en-US" sz="1600" b="1" dirty="0"/>
              <a:t>temperature stabilization in the cubicles of the BPM-electronics </a:t>
            </a:r>
            <a:r>
              <a:rPr lang="en-US" sz="1600" b="1" dirty="0">
                <a:sym typeface="Wingdings" panose="05000000000000000000" pitchFamily="2" charset="2"/>
              </a:rPr>
              <a:t> in good progress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the upgrades of the (slow/fast) orbit control system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2800" b="1" dirty="0"/>
              <a:t>    </a:t>
            </a:r>
            <a:r>
              <a:rPr lang="en-US" sz="2800" b="1" u="sng" dirty="0"/>
              <a:t>Diagnostics Developments</a:t>
            </a:r>
          </a:p>
          <a:p>
            <a:endParaRPr lang="en-US" sz="1600" b="1" dirty="0"/>
          </a:p>
          <a:p>
            <a:r>
              <a:rPr lang="en-US" sz="1600" b="1" dirty="0"/>
              <a:t>two units of non-destructive vertical beam </a:t>
            </a:r>
            <a:r>
              <a:rPr lang="en-US" sz="2000" b="1" dirty="0"/>
              <a:t>Halo monitors </a:t>
            </a:r>
            <a:r>
              <a:rPr lang="en-US" sz="1600" b="1" dirty="0">
                <a:sym typeface="Wingdings" panose="05000000000000000000" pitchFamily="2" charset="2"/>
              </a:rPr>
              <a:t> excellent results</a:t>
            </a:r>
          </a:p>
          <a:p>
            <a:endParaRPr lang="en-US" sz="1600" b="1" dirty="0">
              <a:sym typeface="Wingdings" panose="05000000000000000000" pitchFamily="2" charset="2"/>
            </a:endParaRPr>
          </a:p>
          <a:p>
            <a:r>
              <a:rPr lang="en-US" sz="1600" b="1" dirty="0">
                <a:sym typeface="Wingdings" panose="05000000000000000000" pitchFamily="2" charset="2"/>
              </a:rPr>
              <a:t>the measurement of ultra-low beam-current, down to the </a:t>
            </a:r>
            <a:r>
              <a:rPr lang="en-US" sz="2000" b="1" dirty="0">
                <a:sym typeface="Wingdings" panose="05000000000000000000" pitchFamily="2" charset="2"/>
              </a:rPr>
              <a:t>single electron</a:t>
            </a:r>
            <a:r>
              <a:rPr lang="en-US" sz="2000" b="1" dirty="0"/>
              <a:t> </a:t>
            </a:r>
          </a:p>
          <a:p>
            <a:endParaRPr lang="en-US" sz="1400" b="1" dirty="0"/>
          </a:p>
          <a:p>
            <a:r>
              <a:rPr lang="en-US" sz="1600" b="1" dirty="0"/>
              <a:t>general upgrades, activities, corrections or improvements on numerous Diag. systems</a:t>
            </a:r>
          </a:p>
          <a:p>
            <a:endParaRPr lang="en-US" sz="1600" b="1" dirty="0"/>
          </a:p>
          <a:p>
            <a:endParaRPr lang="en-US" sz="14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004F14-EE01-4F2B-B14C-E1783931287C}"/>
              </a:ext>
            </a:extLst>
          </p:cNvPr>
          <p:cNvSpPr/>
          <p:nvPr/>
        </p:nvSpPr>
        <p:spPr>
          <a:xfrm>
            <a:off x="292279" y="1374407"/>
            <a:ext cx="420155" cy="3935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6CD674-9E17-416F-9158-7191A64BF3D1}"/>
              </a:ext>
            </a:extLst>
          </p:cNvPr>
          <p:cNvSpPr txBox="1"/>
          <p:nvPr/>
        </p:nvSpPr>
        <p:spPr>
          <a:xfrm>
            <a:off x="355269" y="1381307"/>
            <a:ext cx="26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  <a:endParaRPr lang="en-GB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C1DEF8-B471-4E82-ACC2-D10FDFD0A281}"/>
              </a:ext>
            </a:extLst>
          </p:cNvPr>
          <p:cNvSpPr/>
          <p:nvPr/>
        </p:nvSpPr>
        <p:spPr>
          <a:xfrm>
            <a:off x="296191" y="1872764"/>
            <a:ext cx="420155" cy="3935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EF6772-66FF-4364-8746-711CB7A4A79B}"/>
              </a:ext>
            </a:extLst>
          </p:cNvPr>
          <p:cNvSpPr txBox="1"/>
          <p:nvPr/>
        </p:nvSpPr>
        <p:spPr>
          <a:xfrm>
            <a:off x="359181" y="1879664"/>
            <a:ext cx="26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  <a:endParaRPr lang="en-GB" b="1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1EB5AFC-F6C6-4C67-9FE1-1E4388A92533}"/>
              </a:ext>
            </a:extLst>
          </p:cNvPr>
          <p:cNvSpPr/>
          <p:nvPr/>
        </p:nvSpPr>
        <p:spPr>
          <a:xfrm>
            <a:off x="293426" y="2351831"/>
            <a:ext cx="420155" cy="3935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A18201-F63B-4DFD-88EA-2CDCF78BF625}"/>
              </a:ext>
            </a:extLst>
          </p:cNvPr>
          <p:cNvSpPr txBox="1"/>
          <p:nvPr/>
        </p:nvSpPr>
        <p:spPr>
          <a:xfrm>
            <a:off x="356416" y="2358731"/>
            <a:ext cx="26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  <a:endParaRPr lang="en-GB" b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C330E9-EB3E-4EAF-88EB-83786035C323}"/>
              </a:ext>
            </a:extLst>
          </p:cNvPr>
          <p:cNvSpPr/>
          <p:nvPr/>
        </p:nvSpPr>
        <p:spPr>
          <a:xfrm>
            <a:off x="304213" y="2836438"/>
            <a:ext cx="420155" cy="3935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000370-507B-4AAA-95CF-39CC28225370}"/>
              </a:ext>
            </a:extLst>
          </p:cNvPr>
          <p:cNvSpPr txBox="1"/>
          <p:nvPr/>
        </p:nvSpPr>
        <p:spPr>
          <a:xfrm>
            <a:off x="367203" y="2843338"/>
            <a:ext cx="26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  <a:endParaRPr lang="en-GB" b="1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23CA1D-A1DF-4965-B37E-3ABB96D6A1F3}"/>
              </a:ext>
            </a:extLst>
          </p:cNvPr>
          <p:cNvSpPr/>
          <p:nvPr/>
        </p:nvSpPr>
        <p:spPr>
          <a:xfrm>
            <a:off x="293426" y="4767519"/>
            <a:ext cx="420155" cy="3935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CD2BCC-4999-4F24-A7C5-93E984FE287E}"/>
              </a:ext>
            </a:extLst>
          </p:cNvPr>
          <p:cNvSpPr txBox="1"/>
          <p:nvPr/>
        </p:nvSpPr>
        <p:spPr>
          <a:xfrm>
            <a:off x="356416" y="4774419"/>
            <a:ext cx="26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</a:t>
            </a:r>
            <a:endParaRPr lang="en-GB" b="1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0135AF-6242-4118-9651-EA29956480E2}"/>
              </a:ext>
            </a:extLst>
          </p:cNvPr>
          <p:cNvSpPr/>
          <p:nvPr/>
        </p:nvSpPr>
        <p:spPr>
          <a:xfrm>
            <a:off x="297338" y="5265876"/>
            <a:ext cx="420155" cy="3935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B72303-62B5-4343-B549-3F5363C7474B}"/>
              </a:ext>
            </a:extLst>
          </p:cNvPr>
          <p:cNvSpPr txBox="1"/>
          <p:nvPr/>
        </p:nvSpPr>
        <p:spPr>
          <a:xfrm>
            <a:off x="360328" y="5272776"/>
            <a:ext cx="26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</a:t>
            </a:r>
            <a:endParaRPr lang="en-GB" b="1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83AE19E-343B-4A65-B026-43DF7B7705AF}"/>
              </a:ext>
            </a:extLst>
          </p:cNvPr>
          <p:cNvSpPr/>
          <p:nvPr/>
        </p:nvSpPr>
        <p:spPr>
          <a:xfrm>
            <a:off x="294573" y="5772749"/>
            <a:ext cx="420155" cy="393543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DAD7FF-852C-4179-91A3-D3BFAA36BD91}"/>
              </a:ext>
            </a:extLst>
          </p:cNvPr>
          <p:cNvSpPr txBox="1"/>
          <p:nvPr/>
        </p:nvSpPr>
        <p:spPr>
          <a:xfrm>
            <a:off x="357563" y="5779649"/>
            <a:ext cx="26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</a:t>
            </a:r>
            <a:endParaRPr lang="en-GB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440140F-CADE-44C3-AA8C-A39486E880C9}"/>
              </a:ext>
            </a:extLst>
          </p:cNvPr>
          <p:cNvSpPr/>
          <p:nvPr/>
        </p:nvSpPr>
        <p:spPr>
          <a:xfrm>
            <a:off x="298360" y="3346437"/>
            <a:ext cx="420155" cy="393543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65E0DA-0EBF-491D-BECF-FBF710EF9D97}"/>
              </a:ext>
            </a:extLst>
          </p:cNvPr>
          <p:cNvSpPr txBox="1"/>
          <p:nvPr/>
        </p:nvSpPr>
        <p:spPr>
          <a:xfrm>
            <a:off x="366576" y="3348639"/>
            <a:ext cx="26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  <a:endParaRPr lang="en-GB" b="1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A84CBEE-43E8-4956-8EAA-C751064289A2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outline  of  this  presentation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48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the upgrades on the fast orbit correction system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3585B-F347-4C09-AC00-59963AC061B1}"/>
              </a:ext>
            </a:extLst>
          </p:cNvPr>
          <p:cNvSpPr txBox="1"/>
          <p:nvPr/>
        </p:nvSpPr>
        <p:spPr>
          <a:xfrm>
            <a:off x="97104" y="2689635"/>
            <a:ext cx="415729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2) Optimization of the PID parameters </a:t>
            </a:r>
          </a:p>
          <a:p>
            <a:r>
              <a:rPr lang="en-US" b="1" dirty="0"/>
              <a:t>    for more flexibility &amp; performance</a:t>
            </a:r>
          </a:p>
          <a:p>
            <a:endParaRPr lang="en-US" b="1" dirty="0"/>
          </a:p>
          <a:p>
            <a:r>
              <a:rPr lang="en-US" b="1" dirty="0"/>
              <a:t>the old system for setting/controlling</a:t>
            </a:r>
          </a:p>
          <a:p>
            <a:r>
              <a:rPr lang="en-US" b="1" dirty="0"/>
              <a:t>these parameters has been fully and </a:t>
            </a:r>
          </a:p>
          <a:p>
            <a:r>
              <a:rPr lang="en-US" b="1" dirty="0"/>
              <a:t>drastically modernized</a:t>
            </a:r>
          </a:p>
          <a:p>
            <a:endParaRPr lang="en-US" b="1" dirty="0"/>
          </a:p>
          <a:p>
            <a:r>
              <a:rPr lang="en-US" b="1" dirty="0"/>
              <a:t>this allows a strongly increased efficiency</a:t>
            </a:r>
          </a:p>
          <a:p>
            <a:r>
              <a:rPr lang="en-US" b="1" dirty="0"/>
              <a:t>during MDT studies in assessing and </a:t>
            </a:r>
          </a:p>
          <a:p>
            <a:r>
              <a:rPr lang="en-US" b="1" dirty="0"/>
              <a:t>optimizing the performance and behavior</a:t>
            </a:r>
          </a:p>
          <a:p>
            <a:r>
              <a:rPr lang="en-US" b="1" dirty="0"/>
              <a:t>of the FOFB</a:t>
            </a:r>
          </a:p>
          <a:p>
            <a:pPr marL="342900" indent="-342900">
              <a:buAutoNum type="arabicParenR"/>
            </a:pPr>
            <a:endParaRPr lang="en-US" b="1" dirty="0"/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1434F-20D5-4628-82B1-3E235668C5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" r="1126" b="4640"/>
          <a:stretch/>
        </p:blipFill>
        <p:spPr>
          <a:xfrm>
            <a:off x="4269915" y="2519613"/>
            <a:ext cx="4815819" cy="37446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74087A-7C27-47B0-BED9-A7A229569444}"/>
              </a:ext>
            </a:extLst>
          </p:cNvPr>
          <p:cNvSpPr txBox="1"/>
          <p:nvPr/>
        </p:nvSpPr>
        <p:spPr>
          <a:xfrm>
            <a:off x="5947186" y="6296484"/>
            <a:ext cx="1832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application window</a:t>
            </a:r>
            <a:endParaRPr lang="en-GB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5BCB3F-00C5-4C2D-BBE7-1650C2C025CF}"/>
              </a:ext>
            </a:extLst>
          </p:cNvPr>
          <p:cNvSpPr txBox="1"/>
          <p:nvPr/>
        </p:nvSpPr>
        <p:spPr>
          <a:xfrm>
            <a:off x="151465" y="1184357"/>
            <a:ext cx="787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1) Adding the 10KHz data-stream on all 128 Spark-BPM-electronics for optimized</a:t>
            </a:r>
          </a:p>
          <a:p>
            <a:r>
              <a:rPr lang="en-US" b="1" dirty="0"/>
              <a:t>Fast Orbit Feedback (FOFB) and specific &amp; dedicated applications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58554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two units of vertical non-destructive HALO-monitors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C0B6B5-07DA-4230-BD1F-B0965D2D8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718" y="2559808"/>
            <a:ext cx="6344763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1CA8E2-94A0-497B-97B7-B4814735DBD3}"/>
              </a:ext>
            </a:extLst>
          </p:cNvPr>
          <p:cNvSpPr txBox="1"/>
          <p:nvPr/>
        </p:nvSpPr>
        <p:spPr>
          <a:xfrm>
            <a:off x="5237801" y="5435841"/>
            <a:ext cx="7186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BF6F5-48E1-4FC7-8D31-84AAD3546C60}"/>
              </a:ext>
            </a:extLst>
          </p:cNvPr>
          <p:cNvSpPr txBox="1"/>
          <p:nvPr/>
        </p:nvSpPr>
        <p:spPr>
          <a:xfrm>
            <a:off x="3391522" y="4116355"/>
            <a:ext cx="7303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SR/FE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valve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E4FCFD-372A-4355-B255-52A53C235A50}"/>
              </a:ext>
            </a:extLst>
          </p:cNvPr>
          <p:cNvSpPr txBox="1"/>
          <p:nvPr/>
        </p:nvSpPr>
        <p:spPr>
          <a:xfrm>
            <a:off x="3773605" y="5763995"/>
            <a:ext cx="7297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CH11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1D93FB-D2A0-4A9D-A490-7EE5D64DB85C}"/>
              </a:ext>
            </a:extLst>
          </p:cNvPr>
          <p:cNvSpPr txBox="1"/>
          <p:nvPr/>
        </p:nvSpPr>
        <p:spPr>
          <a:xfrm>
            <a:off x="8013807" y="2788826"/>
            <a:ext cx="8197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CH14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92DCDD-7F4B-44AD-9CF3-FEFF901A0D38}"/>
              </a:ext>
            </a:extLst>
          </p:cNvPr>
          <p:cNvCxnSpPr>
            <a:cxnSpLocks/>
          </p:cNvCxnSpPr>
          <p:nvPr/>
        </p:nvCxnSpPr>
        <p:spPr>
          <a:xfrm flipH="1">
            <a:off x="4503383" y="4174571"/>
            <a:ext cx="158318" cy="34949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10D23EC-FA14-4D03-880F-93044BDD7687}"/>
              </a:ext>
            </a:extLst>
          </p:cNvPr>
          <p:cNvSpPr txBox="1"/>
          <p:nvPr/>
        </p:nvSpPr>
        <p:spPr>
          <a:xfrm>
            <a:off x="4281618" y="3332461"/>
            <a:ext cx="870353" cy="7386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vertical 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movable 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absorber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ED215F-55B0-4D21-90F2-7D57588D99CA}"/>
              </a:ext>
            </a:extLst>
          </p:cNvPr>
          <p:cNvSpPr txBox="1"/>
          <p:nvPr/>
        </p:nvSpPr>
        <p:spPr>
          <a:xfrm>
            <a:off x="6138830" y="2858025"/>
            <a:ext cx="166563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In-air Halo </a:t>
            </a:r>
          </a:p>
          <a:p>
            <a:r>
              <a:rPr lang="en-US" sz="1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6DE8B4-BF7C-46FB-98CF-51D4357BCC88}"/>
              </a:ext>
            </a:extLst>
          </p:cNvPr>
          <p:cNvCxnSpPr>
            <a:cxnSpLocks/>
          </p:cNvCxnSpPr>
          <p:nvPr/>
        </p:nvCxnSpPr>
        <p:spPr>
          <a:xfrm flipH="1">
            <a:off x="5680461" y="3193118"/>
            <a:ext cx="479091" cy="888283"/>
          </a:xfrm>
          <a:prstGeom prst="straightConnector1">
            <a:avLst/>
          </a:prstGeom>
          <a:ln w="28575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F388691-124D-4E50-9310-C549CF3DB3E7}"/>
              </a:ext>
            </a:extLst>
          </p:cNvPr>
          <p:cNvSpPr txBox="1"/>
          <p:nvPr/>
        </p:nvSpPr>
        <p:spPr>
          <a:xfrm>
            <a:off x="6444208" y="4785985"/>
            <a:ext cx="7186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CH13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4A0844-17F4-4EDC-A6A2-934002192593}"/>
              </a:ext>
            </a:extLst>
          </p:cNvPr>
          <p:cNvCxnSpPr>
            <a:cxnSpLocks/>
          </p:cNvCxnSpPr>
          <p:nvPr/>
        </p:nvCxnSpPr>
        <p:spPr>
          <a:xfrm>
            <a:off x="5565977" y="3855681"/>
            <a:ext cx="1" cy="308748"/>
          </a:xfrm>
          <a:prstGeom prst="straightConnector1">
            <a:avLst/>
          </a:prstGeom>
          <a:ln w="28575">
            <a:solidFill>
              <a:srgbClr val="0000D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E9DDB7F-724A-4523-AE74-0F7E0D269633}"/>
              </a:ext>
            </a:extLst>
          </p:cNvPr>
          <p:cNvSpPr txBox="1"/>
          <p:nvPr/>
        </p:nvSpPr>
        <p:spPr>
          <a:xfrm>
            <a:off x="5079064" y="3360156"/>
            <a:ext cx="861901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Alu window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8702D7-17EE-407F-B571-7CCCB5C7284F}"/>
              </a:ext>
            </a:extLst>
          </p:cNvPr>
          <p:cNvCxnSpPr>
            <a:cxnSpLocks/>
          </p:cNvCxnSpPr>
          <p:nvPr/>
        </p:nvCxnSpPr>
        <p:spPr>
          <a:xfrm flipV="1">
            <a:off x="2908152" y="5014677"/>
            <a:ext cx="848562" cy="363818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70A643-3251-4160-9AF5-9E77229D3D91}"/>
              </a:ext>
            </a:extLst>
          </p:cNvPr>
          <p:cNvSpPr txBox="1"/>
          <p:nvPr/>
        </p:nvSpPr>
        <p:spPr>
          <a:xfrm>
            <a:off x="1984649" y="5239850"/>
            <a:ext cx="76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X-rays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B95AA3-7AD2-49BE-88BC-BAD9E68E406E}"/>
              </a:ext>
            </a:extLst>
          </p:cNvPr>
          <p:cNvSpPr/>
          <p:nvPr/>
        </p:nvSpPr>
        <p:spPr>
          <a:xfrm>
            <a:off x="96100" y="962183"/>
            <a:ext cx="80516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82A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Components: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182A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dipole </a:t>
            </a:r>
            <a:r>
              <a:rPr lang="en-GB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source</a:t>
            </a:r>
            <a:r>
              <a:rPr lang="en-GB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b="1" dirty="0">
                <a:solidFill>
                  <a:srgbClr val="182A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b="1" dirty="0">
                <a:solidFill>
                  <a:srgbClr val="182A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DQ1D, 0.57T)</a:t>
            </a:r>
            <a:endParaRPr lang="en-GB" b="1" dirty="0">
              <a:solidFill>
                <a:srgbClr val="182A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182A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free beamport</a:t>
            </a:r>
          </a:p>
          <a:p>
            <a:pPr marL="285750" indent="-285750">
              <a:buClr>
                <a:srgbClr val="132577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vertically adjustable X-ray Absorber</a:t>
            </a:r>
            <a:r>
              <a:rPr lang="en-GB" b="1" dirty="0">
                <a:solidFill>
                  <a:srgbClr val="182A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shadow the intense beam-core </a:t>
            </a:r>
          </a:p>
          <a:p>
            <a:pPr marL="285750" indent="-285750">
              <a:buClr>
                <a:srgbClr val="132577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D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Aluminium window </a:t>
            </a:r>
            <a:r>
              <a:rPr lang="en-US" b="1" dirty="0">
                <a:solidFill>
                  <a:srgbClr val="182A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let the X-rays from UHV to air</a:t>
            </a:r>
            <a:endParaRPr lang="en-GB" b="1" dirty="0">
              <a:solidFill>
                <a:srgbClr val="182A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182A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sensitive </a:t>
            </a:r>
            <a:r>
              <a:rPr lang="en-GB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Detector</a:t>
            </a:r>
            <a:r>
              <a:rPr lang="en-GB" b="1" dirty="0">
                <a:solidFill>
                  <a:srgbClr val="182A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image the X-rays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2A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GB" b="1" dirty="0">
                <a:solidFill>
                  <a:srgbClr val="182A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 the (free) Front-Ends of cells 10 &amp;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182A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80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two units of vertical non-destructive HALO-monitors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E6F37-8EB1-45C9-B1CA-6EB05A681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2" y="661929"/>
            <a:ext cx="8326474" cy="604132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11533D-67D8-4E14-BC7A-F06F3B4CBA95}"/>
              </a:ext>
            </a:extLst>
          </p:cNvPr>
          <p:cNvCxnSpPr/>
          <p:nvPr/>
        </p:nvCxnSpPr>
        <p:spPr>
          <a:xfrm>
            <a:off x="6293158" y="3313260"/>
            <a:ext cx="144016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5E87BF-34F4-4957-8F23-F4DAABFE4AD7}"/>
              </a:ext>
            </a:extLst>
          </p:cNvPr>
          <p:cNvSpPr txBox="1"/>
          <p:nvPr/>
        </p:nvSpPr>
        <p:spPr>
          <a:xfrm>
            <a:off x="6811528" y="324433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Hor</a:t>
            </a:r>
            <a:r>
              <a:rPr lang="en-US" b="1" dirty="0"/>
              <a:t>.</a:t>
            </a:r>
            <a:endParaRPr lang="en-GB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02B836-71D3-4882-B888-2B10B2F8D9F7}"/>
              </a:ext>
            </a:extLst>
          </p:cNvPr>
          <p:cNvSpPr/>
          <p:nvPr/>
        </p:nvSpPr>
        <p:spPr>
          <a:xfrm>
            <a:off x="8503575" y="604911"/>
            <a:ext cx="225406" cy="2639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27C24-5006-41C0-A8AC-88D7846F6A4C}"/>
              </a:ext>
            </a:extLst>
          </p:cNvPr>
          <p:cNvSpPr txBox="1"/>
          <p:nvPr/>
        </p:nvSpPr>
        <p:spPr>
          <a:xfrm>
            <a:off x="8570060" y="1113099"/>
            <a:ext cx="573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Vert.</a:t>
            </a:r>
            <a:endParaRPr lang="en-GB" sz="14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AF801B-5DA6-49B0-8316-1CF5508EA645}"/>
              </a:ext>
            </a:extLst>
          </p:cNvPr>
          <p:cNvCxnSpPr>
            <a:cxnSpLocks/>
          </p:cNvCxnSpPr>
          <p:nvPr/>
        </p:nvCxnSpPr>
        <p:spPr>
          <a:xfrm>
            <a:off x="8738706" y="1417340"/>
            <a:ext cx="0" cy="1016496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1BD321-BAC2-45FF-996B-FAA6033DCFD0}"/>
              </a:ext>
            </a:extLst>
          </p:cNvPr>
          <p:cNvCxnSpPr/>
          <p:nvPr/>
        </p:nvCxnSpPr>
        <p:spPr>
          <a:xfrm>
            <a:off x="6811528" y="5092505"/>
            <a:ext cx="0" cy="485335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6CAA43-B74A-453A-9823-5C73FB8D6D59}"/>
              </a:ext>
            </a:extLst>
          </p:cNvPr>
          <p:cNvSpPr txBox="1"/>
          <p:nvPr/>
        </p:nvSpPr>
        <p:spPr>
          <a:xfrm>
            <a:off x="6811527" y="5326969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typ. 2mm</a:t>
            </a:r>
            <a:endParaRPr lang="en-GB" sz="1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2E1A93-C7D6-43A7-9CD8-9E820BA8B97B}"/>
              </a:ext>
            </a:extLst>
          </p:cNvPr>
          <p:cNvSpPr/>
          <p:nvPr/>
        </p:nvSpPr>
        <p:spPr>
          <a:xfrm>
            <a:off x="6872068" y="4879330"/>
            <a:ext cx="1012870" cy="36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D49D5A-7B36-42FE-A5E2-29A0C6B78E80}"/>
              </a:ext>
            </a:extLst>
          </p:cNvPr>
          <p:cNvSpPr txBox="1"/>
          <p:nvPr/>
        </p:nvSpPr>
        <p:spPr>
          <a:xfrm>
            <a:off x="6293158" y="4744462"/>
            <a:ext cx="1208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beam-core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45558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our Diagnostics now measure all kind of electrons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B0DCF-12F2-4048-B2AB-2D464C1E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t="17671" r="8497" b="8477"/>
          <a:stretch/>
        </p:blipFill>
        <p:spPr>
          <a:xfrm>
            <a:off x="673769" y="1449450"/>
            <a:ext cx="6125792" cy="484875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E464AD-F9A0-478A-B915-850A96F6FE3C}"/>
              </a:ext>
            </a:extLst>
          </p:cNvPr>
          <p:cNvCxnSpPr>
            <a:cxnSpLocks/>
          </p:cNvCxnSpPr>
          <p:nvPr/>
        </p:nvCxnSpPr>
        <p:spPr>
          <a:xfrm flipH="1">
            <a:off x="4445693" y="3997111"/>
            <a:ext cx="766261" cy="796515"/>
          </a:xfrm>
          <a:prstGeom prst="straightConnector1">
            <a:avLst/>
          </a:prstGeom>
          <a:ln w="38100">
            <a:solidFill>
              <a:srgbClr val="CC3399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CF4CC4-624E-4C32-8217-C3F6E5703B48}"/>
              </a:ext>
            </a:extLst>
          </p:cNvPr>
          <p:cNvCxnSpPr/>
          <p:nvPr/>
        </p:nvCxnSpPr>
        <p:spPr>
          <a:xfrm flipH="1">
            <a:off x="3674076" y="5149230"/>
            <a:ext cx="527221" cy="321276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DADD06-897A-4FED-8FF7-6E14B1A8DDFE}"/>
              </a:ext>
            </a:extLst>
          </p:cNvPr>
          <p:cNvCxnSpPr/>
          <p:nvPr/>
        </p:nvCxnSpPr>
        <p:spPr>
          <a:xfrm flipH="1">
            <a:off x="3657599" y="5062733"/>
            <a:ext cx="527221" cy="321276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4036D0-D37F-4F63-876D-17B02A36A042}"/>
              </a:ext>
            </a:extLst>
          </p:cNvPr>
          <p:cNvCxnSpPr/>
          <p:nvPr/>
        </p:nvCxnSpPr>
        <p:spPr>
          <a:xfrm flipH="1">
            <a:off x="3641122" y="4976236"/>
            <a:ext cx="527221" cy="321276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B0F328-03A8-426B-8AF9-1070BDE121B9}"/>
              </a:ext>
            </a:extLst>
          </p:cNvPr>
          <p:cNvCxnSpPr/>
          <p:nvPr/>
        </p:nvCxnSpPr>
        <p:spPr>
          <a:xfrm flipH="1">
            <a:off x="3624645" y="4889739"/>
            <a:ext cx="527221" cy="321276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67FC95-6D3F-4832-A4DC-A48C5DC31718}"/>
              </a:ext>
            </a:extLst>
          </p:cNvPr>
          <p:cNvCxnSpPr>
            <a:cxnSpLocks/>
          </p:cNvCxnSpPr>
          <p:nvPr/>
        </p:nvCxnSpPr>
        <p:spPr>
          <a:xfrm flipH="1">
            <a:off x="3665831" y="4860807"/>
            <a:ext cx="395404" cy="222523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654059-6B03-45B8-A819-2848B5411B46}"/>
              </a:ext>
            </a:extLst>
          </p:cNvPr>
          <p:cNvCxnSpPr>
            <a:cxnSpLocks/>
          </p:cNvCxnSpPr>
          <p:nvPr/>
        </p:nvCxnSpPr>
        <p:spPr>
          <a:xfrm flipH="1">
            <a:off x="3641122" y="4788616"/>
            <a:ext cx="383063" cy="216355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51BE3B-324C-4B2C-82A7-5F80E21A7FB7}"/>
              </a:ext>
            </a:extLst>
          </p:cNvPr>
          <p:cNvCxnSpPr>
            <a:cxnSpLocks/>
          </p:cNvCxnSpPr>
          <p:nvPr/>
        </p:nvCxnSpPr>
        <p:spPr>
          <a:xfrm flipH="1">
            <a:off x="3674064" y="4711499"/>
            <a:ext cx="313051" cy="182312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988927-B0D2-4F6D-9265-70B43BED1963}"/>
              </a:ext>
            </a:extLst>
          </p:cNvPr>
          <p:cNvCxnSpPr>
            <a:cxnSpLocks/>
          </p:cNvCxnSpPr>
          <p:nvPr/>
        </p:nvCxnSpPr>
        <p:spPr>
          <a:xfrm flipH="1">
            <a:off x="3707798" y="4617892"/>
            <a:ext cx="279317" cy="164645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A1395C-5FE6-4929-9FEE-B4FF19DCDB65}"/>
              </a:ext>
            </a:extLst>
          </p:cNvPr>
          <p:cNvCxnSpPr>
            <a:cxnSpLocks/>
          </p:cNvCxnSpPr>
          <p:nvPr/>
        </p:nvCxnSpPr>
        <p:spPr>
          <a:xfrm flipH="1">
            <a:off x="3704708" y="4529125"/>
            <a:ext cx="273511" cy="160638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5A46F2-0AFC-4BD2-A7B3-FC2E400E937D}"/>
              </a:ext>
            </a:extLst>
          </p:cNvPr>
          <p:cNvCxnSpPr>
            <a:cxnSpLocks/>
          </p:cNvCxnSpPr>
          <p:nvPr/>
        </p:nvCxnSpPr>
        <p:spPr>
          <a:xfrm flipH="1">
            <a:off x="3706380" y="4463225"/>
            <a:ext cx="231306" cy="128764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83A782-7865-4171-9EFE-A79BC0F67301}"/>
              </a:ext>
            </a:extLst>
          </p:cNvPr>
          <p:cNvCxnSpPr>
            <a:cxnSpLocks/>
          </p:cNvCxnSpPr>
          <p:nvPr/>
        </p:nvCxnSpPr>
        <p:spPr>
          <a:xfrm flipH="1">
            <a:off x="3714609" y="4395369"/>
            <a:ext cx="206600" cy="107591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635EC3-67AC-4BA9-B248-F2CE60E87A7B}"/>
              </a:ext>
            </a:extLst>
          </p:cNvPr>
          <p:cNvCxnSpPr>
            <a:cxnSpLocks/>
          </p:cNvCxnSpPr>
          <p:nvPr/>
        </p:nvCxnSpPr>
        <p:spPr>
          <a:xfrm flipH="1">
            <a:off x="3722941" y="4329569"/>
            <a:ext cx="165314" cy="90504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09913E-84E3-401D-ACD8-7FD65E52FA50}"/>
              </a:ext>
            </a:extLst>
          </p:cNvPr>
          <p:cNvCxnSpPr>
            <a:cxnSpLocks/>
          </p:cNvCxnSpPr>
          <p:nvPr/>
        </p:nvCxnSpPr>
        <p:spPr>
          <a:xfrm flipH="1">
            <a:off x="3733198" y="4235035"/>
            <a:ext cx="130335" cy="61360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9E9E1C-4E9F-48DF-89EB-0DD6170EC1B3}"/>
              </a:ext>
            </a:extLst>
          </p:cNvPr>
          <p:cNvCxnSpPr>
            <a:cxnSpLocks/>
          </p:cNvCxnSpPr>
          <p:nvPr/>
        </p:nvCxnSpPr>
        <p:spPr>
          <a:xfrm flipH="1">
            <a:off x="3731001" y="4131780"/>
            <a:ext cx="132532" cy="65837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CC59A6-EC67-46E7-8128-205BB7D71763}"/>
              </a:ext>
            </a:extLst>
          </p:cNvPr>
          <p:cNvCxnSpPr>
            <a:cxnSpLocks/>
          </p:cNvCxnSpPr>
          <p:nvPr/>
        </p:nvCxnSpPr>
        <p:spPr>
          <a:xfrm flipH="1">
            <a:off x="3715267" y="4041267"/>
            <a:ext cx="148266" cy="57643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2D0BDF8-E550-4CD7-B70E-2ED324960A1C}"/>
              </a:ext>
            </a:extLst>
          </p:cNvPr>
          <p:cNvCxnSpPr>
            <a:cxnSpLocks/>
          </p:cNvCxnSpPr>
          <p:nvPr/>
        </p:nvCxnSpPr>
        <p:spPr>
          <a:xfrm flipH="1">
            <a:off x="3723506" y="3954770"/>
            <a:ext cx="140027" cy="53627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99C1E8-66E8-4A11-9146-A52A27775DA3}"/>
              </a:ext>
            </a:extLst>
          </p:cNvPr>
          <p:cNvCxnSpPr>
            <a:cxnSpLocks/>
          </p:cNvCxnSpPr>
          <p:nvPr/>
        </p:nvCxnSpPr>
        <p:spPr>
          <a:xfrm flipH="1">
            <a:off x="3649362" y="5211015"/>
            <a:ext cx="608313" cy="372661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A8B5E8-5CE4-433F-BC39-F84A34225451}"/>
              </a:ext>
            </a:extLst>
          </p:cNvPr>
          <p:cNvCxnSpPr>
            <a:cxnSpLocks/>
          </p:cNvCxnSpPr>
          <p:nvPr/>
        </p:nvCxnSpPr>
        <p:spPr>
          <a:xfrm flipH="1">
            <a:off x="3626578" y="5289299"/>
            <a:ext cx="678722" cy="409657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844144-CC6B-4CCB-AC47-50E0C8635F4A}"/>
              </a:ext>
            </a:extLst>
          </p:cNvPr>
          <p:cNvCxnSpPr>
            <a:cxnSpLocks/>
          </p:cNvCxnSpPr>
          <p:nvPr/>
        </p:nvCxnSpPr>
        <p:spPr>
          <a:xfrm flipH="1">
            <a:off x="3747896" y="3888870"/>
            <a:ext cx="70013" cy="23109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A09DA9-9027-4EA2-B6C1-2164CE9F8786}"/>
              </a:ext>
            </a:extLst>
          </p:cNvPr>
          <p:cNvCxnSpPr>
            <a:cxnSpLocks/>
          </p:cNvCxnSpPr>
          <p:nvPr/>
        </p:nvCxnSpPr>
        <p:spPr>
          <a:xfrm flipH="1">
            <a:off x="3598325" y="5363412"/>
            <a:ext cx="773650" cy="463304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95A606-6C9E-4D08-9F99-4421F14843DF}"/>
              </a:ext>
            </a:extLst>
          </p:cNvPr>
          <p:cNvCxnSpPr>
            <a:cxnSpLocks/>
          </p:cNvCxnSpPr>
          <p:nvPr/>
        </p:nvCxnSpPr>
        <p:spPr>
          <a:xfrm flipH="1">
            <a:off x="3579114" y="5425197"/>
            <a:ext cx="892874" cy="531591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419D63-28AC-4666-BFF5-3C7EDEED4D85}"/>
              </a:ext>
            </a:extLst>
          </p:cNvPr>
          <p:cNvCxnSpPr>
            <a:cxnSpLocks/>
          </p:cNvCxnSpPr>
          <p:nvPr/>
        </p:nvCxnSpPr>
        <p:spPr>
          <a:xfrm flipH="1">
            <a:off x="3531782" y="5511694"/>
            <a:ext cx="982426" cy="572800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2EA9CB-6DEE-407D-B0B8-68756C132839}"/>
              </a:ext>
            </a:extLst>
          </p:cNvPr>
          <p:cNvCxnSpPr>
            <a:cxnSpLocks/>
          </p:cNvCxnSpPr>
          <p:nvPr/>
        </p:nvCxnSpPr>
        <p:spPr>
          <a:xfrm flipH="1">
            <a:off x="3640187" y="5546020"/>
            <a:ext cx="982426" cy="572800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EE0FB82-191E-45E1-B621-9CA9AF2F97EF}"/>
              </a:ext>
            </a:extLst>
          </p:cNvPr>
          <p:cNvCxnSpPr>
            <a:cxnSpLocks/>
          </p:cNvCxnSpPr>
          <p:nvPr/>
        </p:nvCxnSpPr>
        <p:spPr>
          <a:xfrm flipH="1">
            <a:off x="3774702" y="5645461"/>
            <a:ext cx="889773" cy="507685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F5FD45-52A8-4D90-8CC7-B55CCCF40E8F}"/>
              </a:ext>
            </a:extLst>
          </p:cNvPr>
          <p:cNvCxnSpPr>
            <a:cxnSpLocks/>
          </p:cNvCxnSpPr>
          <p:nvPr/>
        </p:nvCxnSpPr>
        <p:spPr>
          <a:xfrm flipH="1">
            <a:off x="3909218" y="5698956"/>
            <a:ext cx="847910" cy="482188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2045933-8911-4FE0-85E4-98A4F862EB60}"/>
              </a:ext>
            </a:extLst>
          </p:cNvPr>
          <p:cNvCxnSpPr>
            <a:cxnSpLocks/>
          </p:cNvCxnSpPr>
          <p:nvPr/>
        </p:nvCxnSpPr>
        <p:spPr>
          <a:xfrm flipH="1">
            <a:off x="4107005" y="5773069"/>
            <a:ext cx="731695" cy="408075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9D5EF2-220B-4CC0-8F2F-8B4679005E71}"/>
              </a:ext>
            </a:extLst>
          </p:cNvPr>
          <p:cNvCxnSpPr>
            <a:cxnSpLocks/>
          </p:cNvCxnSpPr>
          <p:nvPr/>
        </p:nvCxnSpPr>
        <p:spPr>
          <a:xfrm flipH="1">
            <a:off x="4294040" y="5825280"/>
            <a:ext cx="660875" cy="348906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8BB6561-B761-45B8-85DC-F1D336104999}"/>
              </a:ext>
            </a:extLst>
          </p:cNvPr>
          <p:cNvCxnSpPr>
            <a:cxnSpLocks/>
          </p:cNvCxnSpPr>
          <p:nvPr/>
        </p:nvCxnSpPr>
        <p:spPr>
          <a:xfrm flipH="1">
            <a:off x="4494283" y="5899303"/>
            <a:ext cx="568471" cy="281302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490A42-69C8-44CA-B28F-1BC8ECE279ED}"/>
              </a:ext>
            </a:extLst>
          </p:cNvPr>
          <p:cNvCxnSpPr>
            <a:cxnSpLocks/>
          </p:cNvCxnSpPr>
          <p:nvPr/>
        </p:nvCxnSpPr>
        <p:spPr>
          <a:xfrm flipH="1">
            <a:off x="4698030" y="5940050"/>
            <a:ext cx="508751" cy="240825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B97578-FB0D-4C11-B023-2891AE9A1963}"/>
              </a:ext>
            </a:extLst>
          </p:cNvPr>
          <p:cNvCxnSpPr>
            <a:cxnSpLocks/>
          </p:cNvCxnSpPr>
          <p:nvPr/>
        </p:nvCxnSpPr>
        <p:spPr>
          <a:xfrm flipH="1">
            <a:off x="4896413" y="5977106"/>
            <a:ext cx="440488" cy="203633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5681A6C-93BF-45F6-96BE-3226868A4C49}"/>
              </a:ext>
            </a:extLst>
          </p:cNvPr>
          <p:cNvCxnSpPr>
            <a:cxnSpLocks/>
          </p:cNvCxnSpPr>
          <p:nvPr/>
        </p:nvCxnSpPr>
        <p:spPr>
          <a:xfrm flipH="1">
            <a:off x="5117612" y="5999733"/>
            <a:ext cx="394162" cy="174453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D5B5C1-8FD4-435A-9CF2-3C7FE6F90FD0}"/>
              </a:ext>
            </a:extLst>
          </p:cNvPr>
          <p:cNvCxnSpPr>
            <a:cxnSpLocks/>
          </p:cNvCxnSpPr>
          <p:nvPr/>
        </p:nvCxnSpPr>
        <p:spPr>
          <a:xfrm flipH="1">
            <a:off x="5310842" y="6039954"/>
            <a:ext cx="351221" cy="140853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12477F9-BA07-4FA8-8338-F1E362FEFB4F}"/>
              </a:ext>
            </a:extLst>
          </p:cNvPr>
          <p:cNvCxnSpPr>
            <a:cxnSpLocks/>
          </p:cNvCxnSpPr>
          <p:nvPr/>
        </p:nvCxnSpPr>
        <p:spPr>
          <a:xfrm flipH="1">
            <a:off x="5499454" y="6078922"/>
            <a:ext cx="305730" cy="110324"/>
          </a:xfrm>
          <a:prstGeom prst="line">
            <a:avLst/>
          </a:prstGeom>
          <a:ln w="3810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977895E-31DC-4FD7-AA8E-276F5093025F}"/>
              </a:ext>
            </a:extLst>
          </p:cNvPr>
          <p:cNvSpPr/>
          <p:nvPr/>
        </p:nvSpPr>
        <p:spPr>
          <a:xfrm>
            <a:off x="419386" y="1298196"/>
            <a:ext cx="6545179" cy="25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Picture 2" descr="Cartoon Dog Lost Consciousness. Loneliness And Sadness. Cute Animal  Character. Vector Illustration. Royalty Free SVG, Cliparts, Vectors, And  Stock Illustration. Image 100230437.">
            <a:extLst>
              <a:ext uri="{FF2B5EF4-FFF2-40B4-BE49-F238E27FC236}">
                <a16:creationId xmlns:a16="http://schemas.microsoft.com/office/drawing/2014/main" id="{C753DAEE-3E12-4917-B930-F276D5907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4" r="6045" b="14057"/>
          <a:stretch/>
        </p:blipFill>
        <p:spPr bwMode="auto">
          <a:xfrm>
            <a:off x="7345633" y="6098281"/>
            <a:ext cx="1518995" cy="797522"/>
          </a:xfrm>
          <a:prstGeom prst="rect">
            <a:avLst/>
          </a:prstGeom>
          <a:noFill/>
          <a:extLst/>
        </p:spPr>
      </p:pic>
      <p:pic>
        <p:nvPicPr>
          <p:cNvPr id="42" name="Picture 4" descr="Superman Forever | Free cartoon characters, Superman drawing, Superhero  printables">
            <a:extLst>
              <a:ext uri="{FF2B5EF4-FFF2-40B4-BE49-F238E27FC236}">
                <a16:creationId xmlns:a16="http://schemas.microsoft.com/office/drawing/2014/main" id="{4E2DB4D5-8993-48E3-8D9A-EDB98D93E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01" y="561885"/>
            <a:ext cx="14954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A39C4EC-E8FF-4C4B-A9AF-312775437F58}"/>
              </a:ext>
            </a:extLst>
          </p:cNvPr>
          <p:cNvCxnSpPr/>
          <p:nvPr/>
        </p:nvCxnSpPr>
        <p:spPr>
          <a:xfrm>
            <a:off x="6723936" y="6216746"/>
            <a:ext cx="22167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2F8F073-53F2-4C32-A0D7-EC84BA60E4F8}"/>
              </a:ext>
            </a:extLst>
          </p:cNvPr>
          <p:cNvSpPr/>
          <p:nvPr/>
        </p:nvSpPr>
        <p:spPr>
          <a:xfrm>
            <a:off x="6636143" y="1514885"/>
            <a:ext cx="320864" cy="4566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78BE9D2-D097-4AD8-A080-7ABE0AADBB2C}"/>
              </a:ext>
            </a:extLst>
          </p:cNvPr>
          <p:cNvCxnSpPr/>
          <p:nvPr/>
        </p:nvCxnSpPr>
        <p:spPr>
          <a:xfrm>
            <a:off x="7590206" y="5698956"/>
            <a:ext cx="0" cy="5177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31F4624-EC99-4F7C-8CE3-11CD14C42587}"/>
              </a:ext>
            </a:extLst>
          </p:cNvPr>
          <p:cNvCxnSpPr>
            <a:cxnSpLocks/>
          </p:cNvCxnSpPr>
          <p:nvPr/>
        </p:nvCxnSpPr>
        <p:spPr>
          <a:xfrm flipH="1">
            <a:off x="7467600" y="5825280"/>
            <a:ext cx="2463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DB5585CB-EEE4-428B-A649-2337895E5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92" y="2249852"/>
            <a:ext cx="1363380" cy="1695746"/>
          </a:xfrm>
          <a:prstGeom prst="rect">
            <a:avLst/>
          </a:prstGeom>
          <a:solidFill>
            <a:srgbClr val="0099FF"/>
          </a:solidFill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489B049-6394-44D2-8DB5-2E14413613D7}"/>
              </a:ext>
            </a:extLst>
          </p:cNvPr>
          <p:cNvSpPr txBox="1"/>
          <p:nvPr/>
        </p:nvSpPr>
        <p:spPr>
          <a:xfrm>
            <a:off x="7892880" y="5449903"/>
            <a:ext cx="1289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sz="2000" b="1" i="1" dirty="0">
                <a:solidFill>
                  <a:srgbClr val="0000FF"/>
                </a:solidFill>
              </a:rPr>
              <a:t>the dying </a:t>
            </a:r>
          </a:p>
          <a:p>
            <a:r>
              <a:rPr lang="en-US" sz="2000" b="1" i="1" dirty="0">
                <a:solidFill>
                  <a:srgbClr val="0000FF"/>
                </a:solidFill>
              </a:rPr>
              <a:t> electrons</a:t>
            </a:r>
            <a:endParaRPr lang="en-GB" sz="2000" b="1" i="1" dirty="0">
              <a:solidFill>
                <a:srgbClr val="0000F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82DAEB-D74E-4010-B77F-991F6E382C3C}"/>
              </a:ext>
            </a:extLst>
          </p:cNvPr>
          <p:cNvSpPr txBox="1"/>
          <p:nvPr/>
        </p:nvSpPr>
        <p:spPr>
          <a:xfrm>
            <a:off x="5091310" y="3662632"/>
            <a:ext cx="1117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C3399"/>
                </a:solidFill>
              </a:rPr>
              <a:t>    Halo </a:t>
            </a:r>
          </a:p>
          <a:p>
            <a:r>
              <a:rPr lang="en-US" b="1" dirty="0">
                <a:solidFill>
                  <a:srgbClr val="CC3399"/>
                </a:solidFill>
              </a:rPr>
              <a:t> electrons</a:t>
            </a:r>
          </a:p>
          <a:p>
            <a:r>
              <a:rPr lang="en-US" b="1" dirty="0">
                <a:solidFill>
                  <a:srgbClr val="CC3399"/>
                </a:solidFill>
              </a:rPr>
              <a:t>    50nA</a:t>
            </a:r>
            <a:endParaRPr lang="en-GB" b="1" dirty="0">
              <a:solidFill>
                <a:srgbClr val="CC3399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BA70B17-A9A2-494E-B74C-E6EBD1C30C04}"/>
              </a:ext>
            </a:extLst>
          </p:cNvPr>
          <p:cNvGrpSpPr/>
          <p:nvPr/>
        </p:nvGrpSpPr>
        <p:grpSpPr>
          <a:xfrm>
            <a:off x="5866830" y="2558648"/>
            <a:ext cx="130605" cy="81353"/>
            <a:chOff x="6539450" y="1829949"/>
            <a:chExt cx="184486" cy="81353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9790683-C803-4149-AEAD-CEE699C0694A}"/>
                </a:ext>
              </a:extLst>
            </p:cNvPr>
            <p:cNvSpPr/>
            <p:nvPr/>
          </p:nvSpPr>
          <p:spPr>
            <a:xfrm>
              <a:off x="6539450" y="1829949"/>
              <a:ext cx="184486" cy="813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31C3070-698F-47F4-AD58-44D3AEE72539}"/>
                </a:ext>
              </a:extLst>
            </p:cNvPr>
            <p:cNvSpPr/>
            <p:nvPr/>
          </p:nvSpPr>
          <p:spPr>
            <a:xfrm>
              <a:off x="6603963" y="184255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08D9E-43A3-4BAA-8ED5-3A0DA3ED5FA0}"/>
              </a:ext>
            </a:extLst>
          </p:cNvPr>
          <p:cNvGrpSpPr/>
          <p:nvPr/>
        </p:nvGrpSpPr>
        <p:grpSpPr>
          <a:xfrm>
            <a:off x="6081107" y="2559794"/>
            <a:ext cx="130605" cy="81353"/>
            <a:chOff x="6539450" y="1829949"/>
            <a:chExt cx="184486" cy="81353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B63B33E-7077-48E7-BB89-F058D60CCAC4}"/>
                </a:ext>
              </a:extLst>
            </p:cNvPr>
            <p:cNvSpPr/>
            <p:nvPr/>
          </p:nvSpPr>
          <p:spPr>
            <a:xfrm>
              <a:off x="6539450" y="1829949"/>
              <a:ext cx="184486" cy="813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9978912-E9F3-4CB4-A327-619FD073DC32}"/>
                </a:ext>
              </a:extLst>
            </p:cNvPr>
            <p:cNvSpPr/>
            <p:nvPr/>
          </p:nvSpPr>
          <p:spPr>
            <a:xfrm>
              <a:off x="6603963" y="184255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ACCB7C1-D40C-4BCB-846D-7C28EEABB4CB}"/>
              </a:ext>
            </a:extLst>
          </p:cNvPr>
          <p:cNvSpPr txBox="1"/>
          <p:nvPr/>
        </p:nvSpPr>
        <p:spPr>
          <a:xfrm>
            <a:off x="1051901" y="734432"/>
            <a:ext cx="209693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the “work-horse” </a:t>
            </a:r>
          </a:p>
          <a:p>
            <a:r>
              <a:rPr lang="en-US" sz="2000" b="1" dirty="0"/>
              <a:t>      electrons</a:t>
            </a:r>
            <a:endParaRPr lang="en-GB" sz="2000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E8C9FD5-C448-4131-A224-6AE55DCF200D}"/>
              </a:ext>
            </a:extLst>
          </p:cNvPr>
          <p:cNvSpPr/>
          <p:nvPr/>
        </p:nvSpPr>
        <p:spPr>
          <a:xfrm>
            <a:off x="494850" y="1511926"/>
            <a:ext cx="320864" cy="4566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66333B-BC9D-4621-9B90-0E8D63237030}"/>
              </a:ext>
            </a:extLst>
          </p:cNvPr>
          <p:cNvSpPr txBox="1"/>
          <p:nvPr/>
        </p:nvSpPr>
        <p:spPr>
          <a:xfrm>
            <a:off x="9433" y="1468656"/>
            <a:ext cx="2165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our </a:t>
            </a:r>
            <a:r>
              <a:rPr lang="en-US" b="1" dirty="0"/>
              <a:t>diagnostics</a:t>
            </a:r>
          </a:p>
          <a:p>
            <a:r>
              <a:rPr lang="en-US" dirty="0"/>
              <a:t>measure these</a:t>
            </a:r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D869AA-C120-4245-AFA1-6F741A10AD6A}"/>
              </a:ext>
            </a:extLst>
          </p:cNvPr>
          <p:cNvSpPr txBox="1"/>
          <p:nvPr/>
        </p:nvSpPr>
        <p:spPr>
          <a:xfrm>
            <a:off x="7846212" y="4161605"/>
            <a:ext cx="1368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measured</a:t>
            </a:r>
            <a:r>
              <a:rPr lang="en-US" sz="1600" dirty="0">
                <a:solidFill>
                  <a:srgbClr val="0000FF"/>
                </a:solidFill>
              </a:rPr>
              <a:t> by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Lifetime </a:t>
            </a:r>
            <a:r>
              <a:rPr lang="en-US" sz="1600" dirty="0">
                <a:solidFill>
                  <a:srgbClr val="0000FF"/>
                </a:solidFill>
              </a:rPr>
              <a:t>and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beam-loss 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detectors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DFDFD8-A6A9-4108-8768-B5D1AFEC7461}"/>
              </a:ext>
            </a:extLst>
          </p:cNvPr>
          <p:cNvSpPr txBox="1"/>
          <p:nvPr/>
        </p:nvSpPr>
        <p:spPr>
          <a:xfrm>
            <a:off x="6281346" y="1457869"/>
            <a:ext cx="260173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no diagnostic before,</a:t>
            </a:r>
          </a:p>
          <a:p>
            <a:r>
              <a:rPr lang="en-US" b="1" dirty="0"/>
              <a:t>now two HALO-monitors 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0D1F01F-4E13-47EB-89A6-28900C24173F}"/>
              </a:ext>
            </a:extLst>
          </p:cNvPr>
          <p:cNvCxnSpPr>
            <a:cxnSpLocks/>
          </p:cNvCxnSpPr>
          <p:nvPr/>
        </p:nvCxnSpPr>
        <p:spPr>
          <a:xfrm>
            <a:off x="2630658" y="6464105"/>
            <a:ext cx="158616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8218863-AD8C-45FF-AD4A-4B95F1F7B271}"/>
              </a:ext>
            </a:extLst>
          </p:cNvPr>
          <p:cNvSpPr txBox="1"/>
          <p:nvPr/>
        </p:nvSpPr>
        <p:spPr>
          <a:xfrm>
            <a:off x="3126891" y="6451772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2mm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80137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HALO-monitors are an excellent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watch-dog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77895E-31DC-4FD7-AA8E-276F5093025F}"/>
              </a:ext>
            </a:extLst>
          </p:cNvPr>
          <p:cNvSpPr/>
          <p:nvPr/>
        </p:nvSpPr>
        <p:spPr>
          <a:xfrm>
            <a:off x="419386" y="1298196"/>
            <a:ext cx="6545179" cy="25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2F8F073-53F2-4C32-A0D7-EC84BA60E4F8}"/>
              </a:ext>
            </a:extLst>
          </p:cNvPr>
          <p:cNvSpPr/>
          <p:nvPr/>
        </p:nvSpPr>
        <p:spPr>
          <a:xfrm>
            <a:off x="6426171" y="1670671"/>
            <a:ext cx="320864" cy="4566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E8C9FD5-C448-4131-A224-6AE55DCF200D}"/>
              </a:ext>
            </a:extLst>
          </p:cNvPr>
          <p:cNvSpPr/>
          <p:nvPr/>
        </p:nvSpPr>
        <p:spPr>
          <a:xfrm>
            <a:off x="494850" y="1511926"/>
            <a:ext cx="320864" cy="4566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E3F3DE5D-6EFE-46EC-8FCA-FE585A22F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75" y="853046"/>
            <a:ext cx="7010153" cy="5689993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D880B23-AEC9-4D53-AD89-6E13C92C0E48}"/>
              </a:ext>
            </a:extLst>
          </p:cNvPr>
          <p:cNvCxnSpPr>
            <a:cxnSpLocks/>
          </p:cNvCxnSpPr>
          <p:nvPr/>
        </p:nvCxnSpPr>
        <p:spPr>
          <a:xfrm>
            <a:off x="2897445" y="2026338"/>
            <a:ext cx="1056957" cy="665803"/>
          </a:xfrm>
          <a:prstGeom prst="line">
            <a:avLst/>
          </a:prstGeom>
          <a:ln w="381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0F6C735-A8B4-44E2-B94D-56CEC0A3D672}"/>
              </a:ext>
            </a:extLst>
          </p:cNvPr>
          <p:cNvCxnSpPr>
            <a:cxnSpLocks/>
          </p:cNvCxnSpPr>
          <p:nvPr/>
        </p:nvCxnSpPr>
        <p:spPr>
          <a:xfrm flipH="1">
            <a:off x="4528272" y="4264185"/>
            <a:ext cx="648072" cy="368424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B0B7CB6-254F-4617-A4F4-B0158A88D363}"/>
              </a:ext>
            </a:extLst>
          </p:cNvPr>
          <p:cNvCxnSpPr>
            <a:cxnSpLocks/>
          </p:cNvCxnSpPr>
          <p:nvPr/>
        </p:nvCxnSpPr>
        <p:spPr>
          <a:xfrm flipV="1">
            <a:off x="3062421" y="5635198"/>
            <a:ext cx="864096" cy="80392"/>
          </a:xfrm>
          <a:prstGeom prst="line">
            <a:avLst/>
          </a:prstGeom>
          <a:ln w="38100">
            <a:solidFill>
              <a:srgbClr val="00B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B49D66F-18C0-4908-862D-F6C23B1A7E75}"/>
              </a:ext>
            </a:extLst>
          </p:cNvPr>
          <p:cNvSpPr txBox="1"/>
          <p:nvPr/>
        </p:nvSpPr>
        <p:spPr>
          <a:xfrm>
            <a:off x="5200086" y="3986732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BeamLoss</a:t>
            </a:r>
          </a:p>
          <a:p>
            <a:r>
              <a:rPr lang="en-US" b="1" dirty="0"/>
              <a:t>detectors</a:t>
            </a:r>
            <a:endParaRPr lang="en-GB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01A1B4B-D1C2-472D-9F04-679E37CABFC3}"/>
              </a:ext>
            </a:extLst>
          </p:cNvPr>
          <p:cNvSpPr txBox="1"/>
          <p:nvPr/>
        </p:nvSpPr>
        <p:spPr>
          <a:xfrm>
            <a:off x="2167380" y="1426801"/>
            <a:ext cx="105670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the 2 Halo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monitors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BAEC58-3635-431B-86D4-F88795420CB8}"/>
              </a:ext>
            </a:extLst>
          </p:cNvPr>
          <p:cNvSpPr txBox="1"/>
          <p:nvPr/>
        </p:nvSpPr>
        <p:spPr>
          <a:xfrm>
            <a:off x="2236502" y="5312032"/>
            <a:ext cx="987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vacuum </a:t>
            </a:r>
          </a:p>
          <a:p>
            <a:r>
              <a:rPr lang="en-US" b="1" dirty="0">
                <a:solidFill>
                  <a:srgbClr val="00B050"/>
                </a:solidFill>
              </a:rPr>
              <a:t>gauge</a:t>
            </a:r>
          </a:p>
        </p:txBody>
      </p:sp>
    </p:spTree>
    <p:extLst>
      <p:ext uri="{BB962C8B-B14F-4D97-AF65-F5344CB8AC3E}">
        <p14:creationId xmlns:p14="http://schemas.microsoft.com/office/powerpoint/2010/main" val="1441638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single electron(s) in the EBS  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B4C44-069D-4CF0-81C7-4932A5AD6815}"/>
              </a:ext>
            </a:extLst>
          </p:cNvPr>
          <p:cNvSpPr txBox="1"/>
          <p:nvPr/>
        </p:nvSpPr>
        <p:spPr>
          <a:xfrm>
            <a:off x="92561" y="670694"/>
            <a:ext cx="8861785" cy="113877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at 200mA there are :          </a:t>
            </a:r>
            <a:r>
              <a:rPr lang="en-US" sz="3200" b="1" dirty="0"/>
              <a:t>3 500 000 000 000  </a:t>
            </a:r>
            <a:r>
              <a:rPr lang="en-US" sz="2800" b="1" dirty="0"/>
              <a:t>electrons</a:t>
            </a:r>
          </a:p>
          <a:p>
            <a:endParaRPr lang="en-US" sz="800" b="1" dirty="0"/>
          </a:p>
          <a:p>
            <a:r>
              <a:rPr lang="en-US" sz="2400" b="1" dirty="0"/>
              <a:t>can we put &amp; measure only                                                </a:t>
            </a:r>
            <a:r>
              <a:rPr lang="en-US" sz="2800" b="1" dirty="0"/>
              <a:t>1</a:t>
            </a:r>
            <a:r>
              <a:rPr lang="en-US" sz="2400" b="1" dirty="0"/>
              <a:t>   </a:t>
            </a:r>
            <a:r>
              <a:rPr lang="en-US" sz="2800" b="1" dirty="0"/>
              <a:t>electron ?</a:t>
            </a:r>
            <a:endParaRPr lang="en-GB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65986-4078-47DB-8A52-7C513C66433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t="8897" r="8718"/>
          <a:stretch/>
        </p:blipFill>
        <p:spPr>
          <a:xfrm>
            <a:off x="851592" y="2010968"/>
            <a:ext cx="7060989" cy="4802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D8CD18-492F-4559-85A4-D51428782672}"/>
              </a:ext>
            </a:extLst>
          </p:cNvPr>
          <p:cNvSpPr txBox="1"/>
          <p:nvPr/>
        </p:nvSpPr>
        <p:spPr>
          <a:xfrm>
            <a:off x="2212922" y="5759618"/>
            <a:ext cx="637788" cy="307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100FC"/>
                </a:solidFill>
              </a:rPr>
              <a:t>offset</a:t>
            </a:r>
            <a:endParaRPr lang="en-GB" sz="1600" b="1" dirty="0">
              <a:solidFill>
                <a:srgbClr val="0100F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7D699-2C92-4FAF-B4FE-205FA01E2917}"/>
              </a:ext>
            </a:extLst>
          </p:cNvPr>
          <p:cNvSpPr txBox="1"/>
          <p:nvPr/>
        </p:nvSpPr>
        <p:spPr>
          <a:xfrm>
            <a:off x="2850710" y="5228696"/>
            <a:ext cx="1072848" cy="307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100FC"/>
                </a:solidFill>
              </a:rPr>
              <a:t>1</a:t>
            </a:r>
            <a:r>
              <a:rPr lang="en-US" sz="1600" b="1" baseline="30000" dirty="0">
                <a:solidFill>
                  <a:srgbClr val="0100FC"/>
                </a:solidFill>
              </a:rPr>
              <a:t>st</a:t>
            </a:r>
            <a:r>
              <a:rPr lang="en-US" sz="1600" b="1" dirty="0">
                <a:solidFill>
                  <a:srgbClr val="0100FC"/>
                </a:solidFill>
              </a:rPr>
              <a:t> electron</a:t>
            </a:r>
            <a:endParaRPr lang="en-GB" sz="1600" b="1" dirty="0">
              <a:solidFill>
                <a:srgbClr val="0100F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AC7D3-6EC8-4337-8625-6A7EF4AA9D63}"/>
              </a:ext>
            </a:extLst>
          </p:cNvPr>
          <p:cNvSpPr txBox="1"/>
          <p:nvPr/>
        </p:nvSpPr>
        <p:spPr>
          <a:xfrm>
            <a:off x="4654594" y="3947144"/>
            <a:ext cx="1090817" cy="307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100FC"/>
                </a:solidFill>
              </a:rPr>
              <a:t>3</a:t>
            </a:r>
            <a:r>
              <a:rPr lang="en-US" sz="1600" b="1" baseline="30000" dirty="0">
                <a:solidFill>
                  <a:srgbClr val="0100FC"/>
                </a:solidFill>
              </a:rPr>
              <a:t>rd</a:t>
            </a:r>
            <a:r>
              <a:rPr lang="en-US" sz="1600" b="1" dirty="0">
                <a:solidFill>
                  <a:srgbClr val="0100FC"/>
                </a:solidFill>
              </a:rPr>
              <a:t> electron</a:t>
            </a:r>
            <a:endParaRPr lang="en-GB" sz="1600" b="1" dirty="0">
              <a:solidFill>
                <a:srgbClr val="0100F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7B9FA5-0D8C-4E4D-8672-E3C5B701BFAD}"/>
              </a:ext>
            </a:extLst>
          </p:cNvPr>
          <p:cNvSpPr txBox="1"/>
          <p:nvPr/>
        </p:nvSpPr>
        <p:spPr>
          <a:xfrm>
            <a:off x="3538089" y="4583098"/>
            <a:ext cx="1116505" cy="307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100FC"/>
                </a:solidFill>
              </a:rPr>
              <a:t>2</a:t>
            </a:r>
            <a:r>
              <a:rPr lang="en-US" sz="1600" b="1" baseline="30000" dirty="0">
                <a:solidFill>
                  <a:srgbClr val="0100FC"/>
                </a:solidFill>
              </a:rPr>
              <a:t>nd</a:t>
            </a:r>
            <a:r>
              <a:rPr lang="en-US" sz="1600" b="1" dirty="0">
                <a:solidFill>
                  <a:srgbClr val="0100FC"/>
                </a:solidFill>
              </a:rPr>
              <a:t> electron</a:t>
            </a:r>
            <a:endParaRPr lang="en-GB" sz="1600" b="1" dirty="0">
              <a:solidFill>
                <a:srgbClr val="0100F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48C7FC-4533-4DE9-BD85-9003EA63D8FC}"/>
              </a:ext>
            </a:extLst>
          </p:cNvPr>
          <p:cNvSpPr txBox="1"/>
          <p:nvPr/>
        </p:nvSpPr>
        <p:spPr>
          <a:xfrm>
            <a:off x="6205230" y="3365673"/>
            <a:ext cx="1077310" cy="307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100FC"/>
                </a:solidFill>
              </a:rPr>
              <a:t>4</a:t>
            </a:r>
            <a:r>
              <a:rPr lang="en-US" sz="1600" b="1" baseline="30000" dirty="0">
                <a:solidFill>
                  <a:srgbClr val="0100FC"/>
                </a:solidFill>
              </a:rPr>
              <a:t>th </a:t>
            </a:r>
            <a:r>
              <a:rPr lang="en-US" sz="1600" b="1" dirty="0">
                <a:solidFill>
                  <a:srgbClr val="0100FC"/>
                </a:solidFill>
              </a:rPr>
              <a:t>electron</a:t>
            </a:r>
            <a:endParaRPr lang="en-GB" sz="1600" b="1" dirty="0">
              <a:solidFill>
                <a:srgbClr val="0100F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FADD65-E3E8-4A53-AD4B-F60F17137990}"/>
              </a:ext>
            </a:extLst>
          </p:cNvPr>
          <p:cNvSpPr txBox="1"/>
          <p:nvPr/>
        </p:nvSpPr>
        <p:spPr>
          <a:xfrm>
            <a:off x="7684112" y="2553866"/>
            <a:ext cx="411845" cy="3351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100FC"/>
                </a:solidFill>
              </a:rPr>
              <a:t>5</a:t>
            </a:r>
            <a:r>
              <a:rPr lang="en-US" b="1" baseline="30000" dirty="0">
                <a:solidFill>
                  <a:srgbClr val="0100FC"/>
                </a:solidFill>
              </a:rPr>
              <a:t>th</a:t>
            </a:r>
            <a:endParaRPr lang="en-US" b="1" dirty="0">
              <a:solidFill>
                <a:srgbClr val="0100F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12925-AC2A-4CF5-815D-823725F09F62}"/>
              </a:ext>
            </a:extLst>
          </p:cNvPr>
          <p:cNvSpPr txBox="1"/>
          <p:nvPr/>
        </p:nvSpPr>
        <p:spPr>
          <a:xfrm>
            <a:off x="7024659" y="5868143"/>
            <a:ext cx="637788" cy="307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100FC"/>
                </a:solidFill>
              </a:rPr>
              <a:t>offset</a:t>
            </a:r>
            <a:endParaRPr lang="en-GB" sz="1600" b="1" dirty="0">
              <a:solidFill>
                <a:srgbClr val="0100FC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FC520B-7EDF-4AA2-BF56-CAA44065B4BD}"/>
              </a:ext>
            </a:extLst>
          </p:cNvPr>
          <p:cNvCxnSpPr/>
          <p:nvPr/>
        </p:nvCxnSpPr>
        <p:spPr>
          <a:xfrm flipV="1">
            <a:off x="6909962" y="4303447"/>
            <a:ext cx="677173" cy="5227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12CE19C-5CA9-4A20-9341-207C5CDA9C6F}"/>
              </a:ext>
            </a:extLst>
          </p:cNvPr>
          <p:cNvSpPr txBox="1"/>
          <p:nvPr/>
        </p:nvSpPr>
        <p:spPr>
          <a:xfrm>
            <a:off x="6368751" y="4818707"/>
            <a:ext cx="901779" cy="307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beam kill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5FA6C9-FDAA-40D0-8026-5776D619CCBE}"/>
              </a:ext>
            </a:extLst>
          </p:cNvPr>
          <p:cNvCxnSpPr>
            <a:cxnSpLocks/>
          </p:cNvCxnSpPr>
          <p:nvPr/>
        </p:nvCxnSpPr>
        <p:spPr>
          <a:xfrm>
            <a:off x="3517191" y="3002452"/>
            <a:ext cx="1106677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7B147B-0C0C-4A07-A873-0258A8CE0126}"/>
              </a:ext>
            </a:extLst>
          </p:cNvPr>
          <p:cNvSpPr txBox="1"/>
          <p:nvPr/>
        </p:nvSpPr>
        <p:spPr>
          <a:xfrm>
            <a:off x="3273209" y="2442141"/>
            <a:ext cx="1871454" cy="530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typical time of 10min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     is 2400 injections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B946C0-32E6-4F1D-8E26-1CBA97950415}"/>
              </a:ext>
            </a:extLst>
          </p:cNvPr>
          <p:cNvCxnSpPr>
            <a:cxnSpLocks/>
          </p:cNvCxnSpPr>
          <p:nvPr/>
        </p:nvCxnSpPr>
        <p:spPr>
          <a:xfrm flipV="1">
            <a:off x="3517191" y="3081529"/>
            <a:ext cx="0" cy="103447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D8CA45-9133-4AF9-9070-B76A5D4D0776}"/>
              </a:ext>
            </a:extLst>
          </p:cNvPr>
          <p:cNvCxnSpPr>
            <a:cxnSpLocks/>
          </p:cNvCxnSpPr>
          <p:nvPr/>
        </p:nvCxnSpPr>
        <p:spPr>
          <a:xfrm flipV="1">
            <a:off x="4623663" y="2955707"/>
            <a:ext cx="0" cy="89481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3AFDF58-FD8D-4E9E-9B74-B6CF8B72AA89}"/>
              </a:ext>
            </a:extLst>
          </p:cNvPr>
          <p:cNvCxnSpPr>
            <a:cxnSpLocks/>
          </p:cNvCxnSpPr>
          <p:nvPr/>
        </p:nvCxnSpPr>
        <p:spPr>
          <a:xfrm>
            <a:off x="2815021" y="3994960"/>
            <a:ext cx="352744" cy="588138"/>
          </a:xfrm>
          <a:prstGeom prst="straightConnector1">
            <a:avLst/>
          </a:prstGeom>
          <a:ln w="28575">
            <a:solidFill>
              <a:srgbClr val="0099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E423795-C632-43F4-B341-C0AC443DC69B}"/>
              </a:ext>
            </a:extLst>
          </p:cNvPr>
          <p:cNvSpPr txBox="1"/>
          <p:nvPr/>
        </p:nvSpPr>
        <p:spPr>
          <a:xfrm>
            <a:off x="1837533" y="3160062"/>
            <a:ext cx="1407268" cy="754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9900"/>
                </a:solidFill>
              </a:rPr>
              <a:t>integration at </a:t>
            </a:r>
          </a:p>
          <a:p>
            <a:r>
              <a:rPr lang="en-US" sz="1600" b="1" dirty="0">
                <a:solidFill>
                  <a:srgbClr val="009900"/>
                </a:solidFill>
              </a:rPr>
              <a:t>8sec sampling</a:t>
            </a:r>
          </a:p>
          <a:p>
            <a:r>
              <a:rPr lang="en-US" sz="1600" b="1" dirty="0">
                <a:solidFill>
                  <a:srgbClr val="009900"/>
                </a:solidFill>
              </a:rPr>
              <a:t>to reduce noise</a:t>
            </a:r>
            <a:endParaRPr lang="en-GB" sz="1600" b="1" dirty="0">
              <a:solidFill>
                <a:srgbClr val="0099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154051-B960-4A0C-910C-CB84E1CBBB48}"/>
              </a:ext>
            </a:extLst>
          </p:cNvPr>
          <p:cNvSpPr txBox="1"/>
          <p:nvPr/>
        </p:nvSpPr>
        <p:spPr>
          <a:xfrm>
            <a:off x="2801507" y="6477578"/>
            <a:ext cx="3881958" cy="3351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time [minutes]  ,  sampling at 8sec period</a:t>
            </a:r>
            <a:endParaRPr lang="en-GB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4F846D-E761-48C5-8A5F-F389AA38BC51}"/>
              </a:ext>
            </a:extLst>
          </p:cNvPr>
          <p:cNvSpPr txBox="1"/>
          <p:nvPr/>
        </p:nvSpPr>
        <p:spPr>
          <a:xfrm rot="16200000">
            <a:off x="376933" y="3143965"/>
            <a:ext cx="2000581" cy="3183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Detector Level [A.U.]</a:t>
            </a:r>
            <a:endParaRPr lang="en-GB" sz="16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B3892A-6829-4FA4-82D8-CDE13E09F6C3}"/>
              </a:ext>
            </a:extLst>
          </p:cNvPr>
          <p:cNvSpPr/>
          <p:nvPr/>
        </p:nvSpPr>
        <p:spPr>
          <a:xfrm>
            <a:off x="503862" y="3062702"/>
            <a:ext cx="376845" cy="1891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78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other developments &amp; activities 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B4C44-069D-4CF0-81C7-4932A5AD6815}"/>
              </a:ext>
            </a:extLst>
          </p:cNvPr>
          <p:cNvSpPr txBox="1"/>
          <p:nvPr/>
        </p:nvSpPr>
        <p:spPr>
          <a:xfrm>
            <a:off x="576798" y="1503030"/>
            <a:ext cx="76072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/>
              <a:t>  improvements on the damping of injection perturbation</a:t>
            </a:r>
          </a:p>
          <a:p>
            <a:endParaRPr lang="en-US" sz="800" b="1" dirty="0"/>
          </a:p>
          <a:p>
            <a:r>
              <a:rPr lang="en-US" b="1" dirty="0"/>
              <a:t>	this is a FeedForward system that often needs fine-tuning &amp; optimization</a:t>
            </a:r>
          </a:p>
          <a:p>
            <a:r>
              <a:rPr lang="en-US" b="1" dirty="0"/>
              <a:t>	the precise calculation of the FF parameters is now semi-automized</a:t>
            </a:r>
          </a:p>
          <a:p>
            <a:endParaRPr lang="en-US" sz="800" b="1" dirty="0"/>
          </a:p>
          <a:p>
            <a:r>
              <a:rPr lang="en-US" b="1" dirty="0"/>
              <a:t>	</a:t>
            </a:r>
            <a:r>
              <a:rPr lang="en-US" b="1" dirty="0">
                <a:sym typeface="Wingdings" panose="05000000000000000000" pitchFamily="2" charset="2"/>
              </a:rPr>
              <a:t> see presentation Simon White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2)	all emittance-monitors now have Injection-synchronized gating added </a:t>
            </a:r>
          </a:p>
          <a:p>
            <a:r>
              <a:rPr lang="en-US" sz="800" b="1" dirty="0"/>
              <a:t>	</a:t>
            </a:r>
          </a:p>
          <a:p>
            <a:r>
              <a:rPr lang="en-US" b="1" dirty="0"/>
              <a:t>	this allows to much better assess the effect of injection perturbations</a:t>
            </a:r>
          </a:p>
          <a:p>
            <a:r>
              <a:rPr lang="en-US" b="1" dirty="0"/>
              <a:t>	and also the effect of its damping system</a:t>
            </a:r>
          </a:p>
          <a:p>
            <a:endParaRPr lang="en-US" b="1" dirty="0"/>
          </a:p>
          <a:p>
            <a:endParaRPr lang="en-US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480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97" y="2672152"/>
            <a:ext cx="2360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ASD-day,  Grenoble  </a:t>
            </a:r>
          </a:p>
          <a:p>
            <a:r>
              <a:rPr lang="en-US" sz="2000" b="1" dirty="0"/>
              <a:t>January 24,  2023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58895" y="2626603"/>
            <a:ext cx="4339650" cy="375487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</a:rPr>
              <a:t>The Diagnostics Group </a:t>
            </a:r>
            <a:r>
              <a:rPr lang="en-US" sz="2800" b="1" dirty="0">
                <a:solidFill>
                  <a:srgbClr val="0000FF"/>
                </a:solidFill>
              </a:rPr>
              <a:t>:</a:t>
            </a:r>
          </a:p>
          <a:p>
            <a:endParaRPr lang="en-US" sz="1400" b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Nicolas Benoist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Elena Buratin		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Guillaume Denat	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Friederike Ewald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Benoit Roche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Kees Scheidt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Fouhed Taoutaou				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F9A8EF-2730-49FE-A933-B5499D8A5DAA}"/>
              </a:ext>
            </a:extLst>
          </p:cNvPr>
          <p:cNvSpPr txBox="1"/>
          <p:nvPr/>
        </p:nvSpPr>
        <p:spPr>
          <a:xfrm>
            <a:off x="41697" y="3288423"/>
            <a:ext cx="1526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Kees Scheidt</a:t>
            </a:r>
            <a:endParaRPr lang="en-GB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F4390-A394-485C-99FB-4AA1AD3A32C0}"/>
              </a:ext>
            </a:extLst>
          </p:cNvPr>
          <p:cNvSpPr txBox="1"/>
          <p:nvPr/>
        </p:nvSpPr>
        <p:spPr>
          <a:xfrm>
            <a:off x="956920" y="672911"/>
            <a:ext cx="7191969" cy="184665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 we have lots of essential systems to look after</a:t>
            </a:r>
          </a:p>
          <a:p>
            <a:endParaRPr lang="en-US" sz="800" b="1" dirty="0"/>
          </a:p>
          <a:p>
            <a:r>
              <a:rPr lang="en-US" sz="2800" b="1" dirty="0"/>
              <a:t> and projects that will yield benefits to the ASD</a:t>
            </a:r>
          </a:p>
          <a:p>
            <a:endParaRPr lang="en-US" sz="1400" b="1" dirty="0"/>
          </a:p>
          <a:p>
            <a:r>
              <a:rPr lang="en-US" sz="2800" b="1" dirty="0"/>
              <a:t>		we just need to </a:t>
            </a:r>
            <a:r>
              <a:rPr lang="en-US" sz="2800" b="1" u="sng" dirty="0"/>
              <a:t>keep our staff</a:t>
            </a:r>
            <a:r>
              <a:rPr lang="en-US" sz="2800" b="1" dirty="0"/>
              <a:t> !!</a:t>
            </a:r>
          </a:p>
          <a:p>
            <a:endParaRPr lang="en-GB" sz="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KEEP  OUR  DIAG.  STAFF  !!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artoon Dog Lost Consciousness. Loneliness And Sadness. Cute Animal  Character. Vector Illustration. Royalty Free SVG, Cliparts, Vectors, And  Stock Illustration. Image 100230437.">
            <a:extLst>
              <a:ext uri="{FF2B5EF4-FFF2-40B4-BE49-F238E27FC236}">
                <a16:creationId xmlns:a16="http://schemas.microsoft.com/office/drawing/2014/main" id="{E5C6838E-FB70-4AA6-9479-87A5C578E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4" r="6045" b="14057"/>
          <a:stretch/>
        </p:blipFill>
        <p:spPr bwMode="auto">
          <a:xfrm>
            <a:off x="6710468" y="5633662"/>
            <a:ext cx="2331927" cy="1224338"/>
          </a:xfrm>
          <a:prstGeom prst="rect">
            <a:avLst/>
          </a:prstGeom>
          <a:noFill/>
          <a:ex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A6E6BF-F29D-4052-9EA4-27420D68C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2" y="5094642"/>
            <a:ext cx="1363380" cy="1695746"/>
          </a:xfrm>
          <a:prstGeom prst="rect">
            <a:avLst/>
          </a:prstGeom>
          <a:solidFill>
            <a:srgbClr val="0099FF"/>
          </a:solidFill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C2F3C53-56FA-45EB-BFBA-8ED03CD92031}"/>
              </a:ext>
            </a:extLst>
          </p:cNvPr>
          <p:cNvGrpSpPr/>
          <p:nvPr/>
        </p:nvGrpSpPr>
        <p:grpSpPr>
          <a:xfrm>
            <a:off x="807170" y="5403438"/>
            <a:ext cx="130605" cy="81353"/>
            <a:chOff x="6539450" y="1829949"/>
            <a:chExt cx="184486" cy="8135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8BB52AA-098D-4C09-AA21-B9934F1B0E29}"/>
                </a:ext>
              </a:extLst>
            </p:cNvPr>
            <p:cNvSpPr/>
            <p:nvPr/>
          </p:nvSpPr>
          <p:spPr>
            <a:xfrm>
              <a:off x="6539450" y="1829949"/>
              <a:ext cx="184486" cy="813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B651B6-EFB5-418E-A946-0DF978D98FE2}"/>
                </a:ext>
              </a:extLst>
            </p:cNvPr>
            <p:cNvSpPr/>
            <p:nvPr/>
          </p:nvSpPr>
          <p:spPr>
            <a:xfrm>
              <a:off x="6603963" y="184255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C703B3-EE4B-42AF-BDFC-B0B7821EBBD1}"/>
              </a:ext>
            </a:extLst>
          </p:cNvPr>
          <p:cNvGrpSpPr/>
          <p:nvPr/>
        </p:nvGrpSpPr>
        <p:grpSpPr>
          <a:xfrm>
            <a:off x="1021447" y="5404584"/>
            <a:ext cx="130605" cy="81353"/>
            <a:chOff x="6539450" y="1829949"/>
            <a:chExt cx="184486" cy="8135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89801F-C018-4982-8275-D5DDA34EB1C2}"/>
                </a:ext>
              </a:extLst>
            </p:cNvPr>
            <p:cNvSpPr/>
            <p:nvPr/>
          </p:nvSpPr>
          <p:spPr>
            <a:xfrm>
              <a:off x="6539450" y="1829949"/>
              <a:ext cx="184486" cy="813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B331044-69FF-4482-91F2-232B38E5DBA6}"/>
                </a:ext>
              </a:extLst>
            </p:cNvPr>
            <p:cNvSpPr/>
            <p:nvPr/>
          </p:nvSpPr>
          <p:spPr>
            <a:xfrm>
              <a:off x="6603963" y="184255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6" name="Picture 4" descr="Superman Forever | Free cartoon characters, Superman drawing, Superhero  printables">
            <a:extLst>
              <a:ext uri="{FF2B5EF4-FFF2-40B4-BE49-F238E27FC236}">
                <a16:creationId xmlns:a16="http://schemas.microsoft.com/office/drawing/2014/main" id="{4CE5AB10-8545-4F59-8D0D-1FFFFD5F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50" y="1941767"/>
            <a:ext cx="2117745" cy="242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54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418F7C-4A3A-4817-B485-ED5BDF2C49AC}"/>
              </a:ext>
            </a:extLst>
          </p:cNvPr>
          <p:cNvSpPr/>
          <p:nvPr/>
        </p:nvSpPr>
        <p:spPr>
          <a:xfrm>
            <a:off x="2194560" y="2958737"/>
            <a:ext cx="2331720" cy="6008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60416" y="2881953"/>
            <a:ext cx="7823168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 big  </a:t>
            </a:r>
            <a:r>
              <a:rPr lang="en-US" sz="4000" b="1" dirty="0">
                <a:solidFill>
                  <a:srgbClr val="0000FF"/>
                </a:solidFill>
              </a:rPr>
              <a:t>thank-you</a:t>
            </a:r>
            <a:r>
              <a:rPr lang="en-US" sz="3200" b="1" dirty="0"/>
              <a:t>  for help &amp; support </a:t>
            </a:r>
          </a:p>
          <a:p>
            <a:pPr algn="ctr"/>
            <a:r>
              <a:rPr lang="en-US" sz="3200" b="1" dirty="0"/>
              <a:t>from colleagues in :</a:t>
            </a:r>
          </a:p>
          <a:p>
            <a:pPr algn="ctr"/>
            <a:r>
              <a:rPr lang="en-US" sz="3200" b="1" dirty="0"/>
              <a:t>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</a:rPr>
              <a:t>Vacuum ,   </a:t>
            </a:r>
            <a:r>
              <a:rPr lang="en-US" sz="4000" b="1" dirty="0">
                <a:solidFill>
                  <a:srgbClr val="0000FF"/>
                </a:solidFill>
              </a:rPr>
              <a:t>RF</a:t>
            </a:r>
            <a:r>
              <a:rPr lang="en-US" sz="3200" b="1" dirty="0">
                <a:solidFill>
                  <a:srgbClr val="0000FF"/>
                </a:solidFill>
              </a:rPr>
              <a:t> ,    Beam-Dynamics ,    </a:t>
            </a:r>
            <a:r>
              <a:rPr lang="en-US" sz="4000" b="1" dirty="0">
                <a:solidFill>
                  <a:srgbClr val="0000FF"/>
                </a:solidFill>
              </a:rPr>
              <a:t>ACU</a:t>
            </a:r>
            <a:r>
              <a:rPr lang="en-US" sz="3200" b="1" dirty="0">
                <a:solidFill>
                  <a:srgbClr val="0000FF"/>
                </a:solidFill>
              </a:rPr>
              <a:t> ,  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</a:rPr>
              <a:t>FE</a:t>
            </a:r>
            <a:r>
              <a:rPr lang="en-US" sz="3200" b="1" dirty="0">
                <a:solidFill>
                  <a:srgbClr val="0000FF"/>
                </a:solidFill>
              </a:rPr>
              <a:t> ,    Operation ,     </a:t>
            </a:r>
            <a:r>
              <a:rPr lang="en-US" sz="4000" b="1" dirty="0">
                <a:solidFill>
                  <a:srgbClr val="0000FF"/>
                </a:solidFill>
              </a:rPr>
              <a:t>ALGE</a:t>
            </a:r>
            <a:r>
              <a:rPr lang="en-US" sz="3200" b="1" dirty="0">
                <a:solidFill>
                  <a:srgbClr val="0000FF"/>
                </a:solidFill>
              </a:rPr>
              <a:t> ,    </a:t>
            </a:r>
            <a:r>
              <a:rPr lang="en-US" sz="4000" b="1" dirty="0">
                <a:solidFill>
                  <a:srgbClr val="0000FF"/>
                </a:solidFill>
              </a:rPr>
              <a:t>TID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</a:rPr>
              <a:t>Radio-Protect.  ,   Mech. Engineering</a:t>
            </a:r>
          </a:p>
          <a:p>
            <a:pPr algn="ctr"/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0EF21-9329-4830-B727-B2E565C64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56" t="38797" r="20833" b="35370"/>
          <a:stretch/>
        </p:blipFill>
        <p:spPr>
          <a:xfrm>
            <a:off x="3308962" y="33014"/>
            <a:ext cx="5528060" cy="16390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107D1F-CA6D-4AF4-B347-9469872ACF6E}"/>
              </a:ext>
            </a:extLst>
          </p:cNvPr>
          <p:cNvSpPr txBox="1"/>
          <p:nvPr/>
        </p:nvSpPr>
        <p:spPr>
          <a:xfrm>
            <a:off x="39990" y="313506"/>
            <a:ext cx="2360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ASD-day,  Grenoble  </a:t>
            </a:r>
          </a:p>
          <a:p>
            <a:r>
              <a:rPr lang="en-US" sz="2000" b="1" dirty="0"/>
              <a:t>January 24,  2023</a:t>
            </a:r>
            <a:endParaRPr lang="en-GB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E4444-4643-428B-B8DA-7B17E504E3B6}"/>
              </a:ext>
            </a:extLst>
          </p:cNvPr>
          <p:cNvSpPr txBox="1"/>
          <p:nvPr/>
        </p:nvSpPr>
        <p:spPr>
          <a:xfrm>
            <a:off x="39990" y="941364"/>
            <a:ext cx="1526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Kees Scheidt</a:t>
            </a:r>
            <a:endParaRPr lang="en-GB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00461-3E7E-4D9D-BE72-F364005DA850}"/>
              </a:ext>
            </a:extLst>
          </p:cNvPr>
          <p:cNvSpPr txBox="1"/>
          <p:nvPr/>
        </p:nvSpPr>
        <p:spPr>
          <a:xfrm>
            <a:off x="61306" y="1341474"/>
            <a:ext cx="3069686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on behalf of the</a:t>
            </a:r>
          </a:p>
          <a:p>
            <a:r>
              <a:rPr lang="en-US" sz="2800" b="1" u="sng" dirty="0">
                <a:solidFill>
                  <a:srgbClr val="0000FF"/>
                </a:solidFill>
              </a:rPr>
              <a:t>Diagnostics Group </a:t>
            </a:r>
            <a:r>
              <a:rPr lang="en-US" sz="2800" b="1" dirty="0">
                <a:solidFill>
                  <a:srgbClr val="0000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6383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Beam’s positional stability :  How good is it really ?? 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51C15-1D4B-4181-B78D-9533C0BEADE5}"/>
              </a:ext>
            </a:extLst>
          </p:cNvPr>
          <p:cNvSpPr txBox="1"/>
          <p:nvPr/>
        </p:nvSpPr>
        <p:spPr>
          <a:xfrm>
            <a:off x="311827" y="695088"/>
            <a:ext cx="441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“the EBS has very good stability ”</a:t>
            </a:r>
            <a:endParaRPr lang="en-GB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149C2-F534-4E7E-B74D-ADEFDB8EA9B7}"/>
              </a:ext>
            </a:extLst>
          </p:cNvPr>
          <p:cNvSpPr txBox="1"/>
          <p:nvPr/>
        </p:nvSpPr>
        <p:spPr>
          <a:xfrm>
            <a:off x="4552905" y="1271157"/>
            <a:ext cx="431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“the beam stability is excellent ”</a:t>
            </a:r>
            <a:endParaRPr lang="en-GB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A4AB-8A0F-4CE0-9D57-6F36AAD20C87}"/>
              </a:ext>
            </a:extLst>
          </p:cNvPr>
          <p:cNvSpPr txBox="1"/>
          <p:nvPr/>
        </p:nvSpPr>
        <p:spPr>
          <a:xfrm>
            <a:off x="1931455" y="1966612"/>
            <a:ext cx="4340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“the stability is really perfect !! ”</a:t>
            </a:r>
            <a:endParaRPr lang="en-GB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A6D4F5-87BE-4FBB-A715-C935922A0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59" t="20591"/>
          <a:stretch/>
        </p:blipFill>
        <p:spPr>
          <a:xfrm>
            <a:off x="396330" y="2973161"/>
            <a:ext cx="4605878" cy="3475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7FF32-0EFE-40A5-A838-7BC42179190F}"/>
              </a:ext>
            </a:extLst>
          </p:cNvPr>
          <p:cNvSpPr txBox="1"/>
          <p:nvPr/>
        </p:nvSpPr>
        <p:spPr>
          <a:xfrm>
            <a:off x="5111632" y="2973161"/>
            <a:ext cx="225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image from the</a:t>
            </a:r>
          </a:p>
          <a:p>
            <a:r>
              <a:rPr lang="en-US" b="1" dirty="0"/>
              <a:t>X-ray pinhole camera 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A460B-EEA7-413A-BBDA-C8F4750A3A23}"/>
              </a:ext>
            </a:extLst>
          </p:cNvPr>
          <p:cNvSpPr txBox="1"/>
          <p:nvPr/>
        </p:nvSpPr>
        <p:spPr>
          <a:xfrm>
            <a:off x="5142142" y="3918041"/>
            <a:ext cx="368145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it is an image, NOT a movie …</a:t>
            </a:r>
          </a:p>
          <a:p>
            <a:endParaRPr lang="en-US" b="1" dirty="0"/>
          </a:p>
          <a:p>
            <a:r>
              <a:rPr lang="en-US" b="1" dirty="0"/>
              <a:t>if I had put a movie</a:t>
            </a:r>
          </a:p>
          <a:p>
            <a:r>
              <a:rPr lang="en-US" b="1" dirty="0"/>
              <a:t>you would NOT see the difference :</a:t>
            </a:r>
          </a:p>
          <a:p>
            <a:r>
              <a:rPr lang="en-US" b="1" dirty="0"/>
              <a:t>the beam </a:t>
            </a:r>
            <a:r>
              <a:rPr lang="en-US" b="1" u="sng" dirty="0"/>
              <a:t>appears extremely stable</a:t>
            </a:r>
            <a:r>
              <a:rPr lang="en-US" b="1" dirty="0"/>
              <a:t> !</a:t>
            </a:r>
          </a:p>
          <a:p>
            <a:endParaRPr lang="en-US" b="1" dirty="0"/>
          </a:p>
          <a:p>
            <a:r>
              <a:rPr lang="en-US" b="1" dirty="0"/>
              <a:t>this since the first days</a:t>
            </a:r>
          </a:p>
          <a:p>
            <a:r>
              <a:rPr lang="en-US" b="1" dirty="0"/>
              <a:t>of commissioning of EBS</a:t>
            </a:r>
          </a:p>
          <a:p>
            <a:r>
              <a:rPr lang="en-US" b="1" dirty="0"/>
              <a:t>i.e. 3 years ago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1C80A8-96DF-4250-A308-3C5FB0A3357F}"/>
              </a:ext>
            </a:extLst>
          </p:cNvPr>
          <p:cNvSpPr txBox="1"/>
          <p:nvPr/>
        </p:nvSpPr>
        <p:spPr>
          <a:xfrm>
            <a:off x="3302070" y="5978246"/>
            <a:ext cx="144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January 2020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7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83735" y="83922"/>
            <a:ext cx="8992535" cy="445974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AC domain stability is very good 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thanks to girders etc. etc.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PSDONOFF">
            <a:extLst>
              <a:ext uri="{FF2B5EF4-FFF2-40B4-BE49-F238E27FC236}">
                <a16:creationId xmlns:a16="http://schemas.microsoft.com/office/drawing/2014/main" id="{2356C51E-F9B2-4B14-8F6E-6C7B79E01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41"/>
          <a:stretch/>
        </p:blipFill>
        <p:spPr bwMode="auto">
          <a:xfrm>
            <a:off x="45291" y="2221501"/>
            <a:ext cx="447969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9E63A6-2E93-4671-BAFE-D2EA47DC3F50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t="12174" r="4788" b="5159"/>
          <a:stretch/>
        </p:blipFill>
        <p:spPr>
          <a:xfrm>
            <a:off x="4625036" y="2246434"/>
            <a:ext cx="4464000" cy="4284000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22DEB27C-47D2-44B2-8592-93ED86E6C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623" y="1442595"/>
            <a:ext cx="52800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Stability in the low-AC domain (1 – 100Hz)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8EBB264A-C1EE-4B06-8058-149326861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32" y="1921601"/>
            <a:ext cx="8179224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</a:rPr>
              <a:t>old ring 2010, FOC On &amp; Off</a:t>
            </a:r>
            <a:r>
              <a:rPr lang="en-US" altLang="en-US" sz="2000" b="1" dirty="0"/>
              <a:t>		          </a:t>
            </a:r>
            <a:r>
              <a:rPr lang="en-US" altLang="en-US" sz="2000" b="1" dirty="0">
                <a:solidFill>
                  <a:srgbClr val="009900"/>
                </a:solidFill>
              </a:rPr>
              <a:t>new ring,  no FOC (yet)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8E15A3-5FAD-4CD9-A37F-842B0C6C5B01}"/>
              </a:ext>
            </a:extLst>
          </p:cNvPr>
          <p:cNvSpPr/>
          <p:nvPr/>
        </p:nvSpPr>
        <p:spPr>
          <a:xfrm>
            <a:off x="45291" y="1886778"/>
            <a:ext cx="4479698" cy="458287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6B4686-8195-407D-B6C1-DBFCD24AABC4}"/>
              </a:ext>
            </a:extLst>
          </p:cNvPr>
          <p:cNvSpPr/>
          <p:nvPr/>
        </p:nvSpPr>
        <p:spPr>
          <a:xfrm>
            <a:off x="4617187" y="1886778"/>
            <a:ext cx="4479698" cy="458287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CAB7B-B799-49C2-8C6F-419BED53CFA7}"/>
              </a:ext>
            </a:extLst>
          </p:cNvPr>
          <p:cNvSpPr txBox="1"/>
          <p:nvPr/>
        </p:nvSpPr>
        <p:spPr>
          <a:xfrm>
            <a:off x="2701652" y="26216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Hoff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A29123-25A3-4FBA-B27E-7D6DFDA6F350}"/>
              </a:ext>
            </a:extLst>
          </p:cNvPr>
          <p:cNvSpPr txBox="1"/>
          <p:nvPr/>
        </p:nvSpPr>
        <p:spPr>
          <a:xfrm>
            <a:off x="2633908" y="492657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Hon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1E1C3C-23CF-4361-B5D9-A57A709FB4CA}"/>
              </a:ext>
            </a:extLst>
          </p:cNvPr>
          <p:cNvSpPr txBox="1"/>
          <p:nvPr/>
        </p:nvSpPr>
        <p:spPr>
          <a:xfrm>
            <a:off x="6252180" y="556863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7B3D1-22F4-47A8-891E-BB410C9BC897}"/>
              </a:ext>
            </a:extLst>
          </p:cNvPr>
          <p:cNvSpPr txBox="1"/>
          <p:nvPr/>
        </p:nvSpPr>
        <p:spPr>
          <a:xfrm>
            <a:off x="6857794" y="584301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F2052E-5A31-48DA-ABFC-B25A2FFD31A0}"/>
              </a:ext>
            </a:extLst>
          </p:cNvPr>
          <p:cNvSpPr txBox="1"/>
          <p:nvPr/>
        </p:nvSpPr>
        <p:spPr>
          <a:xfrm>
            <a:off x="2640320" y="5445852"/>
            <a:ext cx="60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Von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B1BB2B-7FF5-47A8-B147-8256A3DA938B}"/>
              </a:ext>
            </a:extLst>
          </p:cNvPr>
          <p:cNvSpPr txBox="1"/>
          <p:nvPr/>
        </p:nvSpPr>
        <p:spPr>
          <a:xfrm>
            <a:off x="2714476" y="4019035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Voff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6B1B5939-309E-4127-B511-9655344B2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58" y="1029070"/>
            <a:ext cx="8049538" cy="33855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  comparison between the old (data from 2010) and the new EBS ring :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D8A170C6-058F-4ADF-AFA4-4BF086EB0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24" y="6465820"/>
            <a:ext cx="1593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freq. [Hz]</a:t>
            </a:r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id="{C7639263-D91D-43DB-90B4-80C298E6B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980" y="6376361"/>
            <a:ext cx="315891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id="{634D0F1F-BA91-4525-83A5-F4E518185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7580" y="6376361"/>
            <a:ext cx="315891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B7425897-FD7F-4A78-805F-F338D87A1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423" y="6481461"/>
            <a:ext cx="1593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freq. [Hz]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4B0A1B-3652-453E-8E97-5E3EBE7AA9C7}"/>
              </a:ext>
            </a:extLst>
          </p:cNvPr>
          <p:cNvSpPr txBox="1"/>
          <p:nvPr/>
        </p:nvSpPr>
        <p:spPr>
          <a:xfrm>
            <a:off x="2640320" y="559899"/>
            <a:ext cx="3316549" cy="369332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from ASD-day  3 years ago,  2020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5628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stability needs assessment over a large time domain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77B8F1-5417-4D1E-B613-1B59BF166FB8}"/>
              </a:ext>
            </a:extLst>
          </p:cNvPr>
          <p:cNvCxnSpPr>
            <a:cxnSpLocks/>
          </p:cNvCxnSpPr>
          <p:nvPr/>
        </p:nvCxnSpPr>
        <p:spPr>
          <a:xfrm>
            <a:off x="386080" y="2871891"/>
            <a:ext cx="86427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5B43B23-FE76-4CBB-ACB8-C74FA0E8CC58}"/>
              </a:ext>
            </a:extLst>
          </p:cNvPr>
          <p:cNvSpPr txBox="1"/>
          <p:nvPr/>
        </p:nvSpPr>
        <p:spPr>
          <a:xfrm>
            <a:off x="-49344" y="2833463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span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FF7CD-8FDE-4620-9535-A6E0743061C9}"/>
              </a:ext>
            </a:extLst>
          </p:cNvPr>
          <p:cNvSpPr txBox="1"/>
          <p:nvPr/>
        </p:nvSpPr>
        <p:spPr>
          <a:xfrm>
            <a:off x="-22725" y="3702425"/>
            <a:ext cx="1584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frequency [Hz]</a:t>
            </a:r>
            <a:endParaRPr lang="en-GB" b="1" dirty="0">
              <a:solidFill>
                <a:srgbClr val="0000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A34FB2-4331-4FEE-9EBD-9CF9DEE1A8B5}"/>
              </a:ext>
            </a:extLst>
          </p:cNvPr>
          <p:cNvCxnSpPr>
            <a:cxnSpLocks/>
          </p:cNvCxnSpPr>
          <p:nvPr/>
        </p:nvCxnSpPr>
        <p:spPr>
          <a:xfrm>
            <a:off x="406400" y="3620343"/>
            <a:ext cx="862245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7F0ADB-A4B9-46D8-BB44-75BAAA4F93CD}"/>
              </a:ext>
            </a:extLst>
          </p:cNvPr>
          <p:cNvCxnSpPr/>
          <p:nvPr/>
        </p:nvCxnSpPr>
        <p:spPr>
          <a:xfrm>
            <a:off x="5940228" y="2684824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1AFC1E-0404-4175-B894-10A628EF79F5}"/>
              </a:ext>
            </a:extLst>
          </p:cNvPr>
          <p:cNvCxnSpPr/>
          <p:nvPr/>
        </p:nvCxnSpPr>
        <p:spPr>
          <a:xfrm>
            <a:off x="6905412" y="2687225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9DC80D-1D6A-481D-9E11-173C89EB1185}"/>
              </a:ext>
            </a:extLst>
          </p:cNvPr>
          <p:cNvCxnSpPr/>
          <p:nvPr/>
        </p:nvCxnSpPr>
        <p:spPr>
          <a:xfrm>
            <a:off x="7850297" y="2687225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6915F3-489B-4A46-9A5A-F1977DEA45EE}"/>
              </a:ext>
            </a:extLst>
          </p:cNvPr>
          <p:cNvCxnSpPr/>
          <p:nvPr/>
        </p:nvCxnSpPr>
        <p:spPr>
          <a:xfrm>
            <a:off x="8801944" y="2687225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36444F-8945-4EC2-931B-5DFA3A135ED9}"/>
              </a:ext>
            </a:extLst>
          </p:cNvPr>
          <p:cNvSpPr txBox="1"/>
          <p:nvPr/>
        </p:nvSpPr>
        <p:spPr>
          <a:xfrm>
            <a:off x="5735182" y="22502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7CA4C-DD8B-4968-BCC2-10BC3341D0C9}"/>
              </a:ext>
            </a:extLst>
          </p:cNvPr>
          <p:cNvSpPr txBox="1"/>
          <p:nvPr/>
        </p:nvSpPr>
        <p:spPr>
          <a:xfrm>
            <a:off x="6707155" y="225025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C69A3-A77D-4B7B-84F4-C7FA0F6CCEB9}"/>
              </a:ext>
            </a:extLst>
          </p:cNvPr>
          <p:cNvSpPr txBox="1"/>
          <p:nvPr/>
        </p:nvSpPr>
        <p:spPr>
          <a:xfrm>
            <a:off x="7625637" y="225524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0.01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73655A-3C8A-4138-A31B-EC0A90BE2250}"/>
              </a:ext>
            </a:extLst>
          </p:cNvPr>
          <p:cNvSpPr txBox="1"/>
          <p:nvPr/>
        </p:nvSpPr>
        <p:spPr>
          <a:xfrm>
            <a:off x="8476378" y="22602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0.001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FE4D10-E838-44D5-BC5B-9791EC174841}"/>
              </a:ext>
            </a:extLst>
          </p:cNvPr>
          <p:cNvCxnSpPr/>
          <p:nvPr/>
        </p:nvCxnSpPr>
        <p:spPr>
          <a:xfrm>
            <a:off x="4995356" y="2676879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62FC7A-0D31-4420-97D3-9DF113DB9625}"/>
              </a:ext>
            </a:extLst>
          </p:cNvPr>
          <p:cNvCxnSpPr/>
          <p:nvPr/>
        </p:nvCxnSpPr>
        <p:spPr>
          <a:xfrm>
            <a:off x="4043709" y="2676878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C8263C-608B-4DC4-AF82-16F2292F41F4}"/>
              </a:ext>
            </a:extLst>
          </p:cNvPr>
          <p:cNvCxnSpPr/>
          <p:nvPr/>
        </p:nvCxnSpPr>
        <p:spPr>
          <a:xfrm>
            <a:off x="3092062" y="2676877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43C12D0-C17D-4DC7-B6EE-E5CAB1AB4B6C}"/>
              </a:ext>
            </a:extLst>
          </p:cNvPr>
          <p:cNvSpPr txBox="1"/>
          <p:nvPr/>
        </p:nvSpPr>
        <p:spPr>
          <a:xfrm>
            <a:off x="4747089" y="29944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CB16F-D8C9-47DD-9FA4-947E3B138F65}"/>
              </a:ext>
            </a:extLst>
          </p:cNvPr>
          <p:cNvSpPr txBox="1"/>
          <p:nvPr/>
        </p:nvSpPr>
        <p:spPr>
          <a:xfrm>
            <a:off x="3769295" y="299442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77F2F0-D813-454D-915D-6CEA7F1641FE}"/>
              </a:ext>
            </a:extLst>
          </p:cNvPr>
          <p:cNvSpPr txBox="1"/>
          <p:nvPr/>
        </p:nvSpPr>
        <p:spPr>
          <a:xfrm>
            <a:off x="2714280" y="30001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4E17E4-0364-4D18-BE6B-E92BD96B2F34}"/>
              </a:ext>
            </a:extLst>
          </p:cNvPr>
          <p:cNvSpPr txBox="1"/>
          <p:nvPr/>
        </p:nvSpPr>
        <p:spPr>
          <a:xfrm>
            <a:off x="1291082" y="1653753"/>
            <a:ext cx="52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E13CDF-FB3E-4156-89A3-FC0270A7EF2F}"/>
              </a:ext>
            </a:extLst>
          </p:cNvPr>
          <p:cNvSpPr txBox="1"/>
          <p:nvPr/>
        </p:nvSpPr>
        <p:spPr>
          <a:xfrm>
            <a:off x="-18330" y="1072631"/>
            <a:ext cx="82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month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2EA5BB-9043-4D9B-A2D9-C909CF57E87E}"/>
              </a:ext>
            </a:extLst>
          </p:cNvPr>
          <p:cNvSpPr txBox="1"/>
          <p:nvPr/>
        </p:nvSpPr>
        <p:spPr>
          <a:xfrm>
            <a:off x="438063" y="1403895"/>
            <a:ext cx="69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C3399"/>
                </a:solidFill>
              </a:rPr>
              <a:t>week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DA8B90-5259-4127-832D-01C03F3398B1}"/>
              </a:ext>
            </a:extLst>
          </p:cNvPr>
          <p:cNvSpPr txBox="1"/>
          <p:nvPr/>
        </p:nvSpPr>
        <p:spPr>
          <a:xfrm>
            <a:off x="195915" y="3033649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[sec]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7842A1-F864-4959-8BE6-B36D89E309AE}"/>
              </a:ext>
            </a:extLst>
          </p:cNvPr>
          <p:cNvCxnSpPr/>
          <p:nvPr/>
        </p:nvCxnSpPr>
        <p:spPr>
          <a:xfrm>
            <a:off x="2137033" y="2676876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753B01-3F39-401A-8EB5-01186A0A98AF}"/>
              </a:ext>
            </a:extLst>
          </p:cNvPr>
          <p:cNvCxnSpPr/>
          <p:nvPr/>
        </p:nvCxnSpPr>
        <p:spPr>
          <a:xfrm>
            <a:off x="1187316" y="2696659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924D4AB-7D70-4169-AB66-8F0E5DFEC8D4}"/>
              </a:ext>
            </a:extLst>
          </p:cNvPr>
          <p:cNvSpPr txBox="1"/>
          <p:nvPr/>
        </p:nvSpPr>
        <p:spPr>
          <a:xfrm>
            <a:off x="1892149" y="30385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FC02A4-370F-458C-8C95-51DA3514764D}"/>
              </a:ext>
            </a:extLst>
          </p:cNvPr>
          <p:cNvSpPr txBox="1"/>
          <p:nvPr/>
        </p:nvSpPr>
        <p:spPr>
          <a:xfrm>
            <a:off x="969629" y="30385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71EBF3-9691-4AD2-8C87-BBC251AE050E}"/>
              </a:ext>
            </a:extLst>
          </p:cNvPr>
          <p:cNvSpPr txBox="1"/>
          <p:nvPr/>
        </p:nvSpPr>
        <p:spPr>
          <a:xfrm>
            <a:off x="2077270" y="28925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endParaRPr lang="en-GB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DAC187-E502-45A1-AA99-38A460AC3C72}"/>
              </a:ext>
            </a:extLst>
          </p:cNvPr>
          <p:cNvSpPr txBox="1"/>
          <p:nvPr/>
        </p:nvSpPr>
        <p:spPr>
          <a:xfrm>
            <a:off x="1187312" y="2886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  <a:endParaRPr lang="en-GB" b="1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8AA1C4-85D7-4015-9434-AFBE21BD6E3F}"/>
              </a:ext>
            </a:extLst>
          </p:cNvPr>
          <p:cNvCxnSpPr/>
          <p:nvPr/>
        </p:nvCxnSpPr>
        <p:spPr>
          <a:xfrm>
            <a:off x="1519421" y="2008645"/>
            <a:ext cx="0" cy="4303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2E5975D-1E0E-48ED-87CF-6A566437D445}"/>
              </a:ext>
            </a:extLst>
          </p:cNvPr>
          <p:cNvSpPr txBox="1"/>
          <p:nvPr/>
        </p:nvSpPr>
        <p:spPr>
          <a:xfrm>
            <a:off x="2395923" y="173788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hour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F4B3DBB-1109-409F-9A29-7F9012AAD159}"/>
              </a:ext>
            </a:extLst>
          </p:cNvPr>
          <p:cNvCxnSpPr/>
          <p:nvPr/>
        </p:nvCxnSpPr>
        <p:spPr>
          <a:xfrm>
            <a:off x="2719494" y="2061937"/>
            <a:ext cx="0" cy="43036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74B7C74-BDF3-4BEA-BCD2-DA4F1439A0A0}"/>
              </a:ext>
            </a:extLst>
          </p:cNvPr>
          <p:cNvCxnSpPr/>
          <p:nvPr/>
        </p:nvCxnSpPr>
        <p:spPr>
          <a:xfrm>
            <a:off x="712988" y="1700416"/>
            <a:ext cx="0" cy="430367"/>
          </a:xfrm>
          <a:prstGeom prst="straightConnector1">
            <a:avLst/>
          </a:prstGeom>
          <a:ln w="38100"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75334CE-BEDF-4A31-80D8-010E943806EC}"/>
              </a:ext>
            </a:extLst>
          </p:cNvPr>
          <p:cNvCxnSpPr>
            <a:cxnSpLocks/>
          </p:cNvCxnSpPr>
          <p:nvPr/>
        </p:nvCxnSpPr>
        <p:spPr>
          <a:xfrm>
            <a:off x="234691" y="1403895"/>
            <a:ext cx="0" cy="628844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49BDD75-F348-49A7-86BE-6F237CABE3B9}"/>
              </a:ext>
            </a:extLst>
          </p:cNvPr>
          <p:cNvCxnSpPr/>
          <p:nvPr/>
        </p:nvCxnSpPr>
        <p:spPr>
          <a:xfrm>
            <a:off x="5957162" y="3446821"/>
            <a:ext cx="0" cy="3404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BB12D08-884F-4337-9B29-CB555C14EE4E}"/>
              </a:ext>
            </a:extLst>
          </p:cNvPr>
          <p:cNvCxnSpPr/>
          <p:nvPr/>
        </p:nvCxnSpPr>
        <p:spPr>
          <a:xfrm>
            <a:off x="6922346" y="3449222"/>
            <a:ext cx="0" cy="3404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24B8C21-F664-4A25-B8DA-FCE1001A447D}"/>
              </a:ext>
            </a:extLst>
          </p:cNvPr>
          <p:cNvCxnSpPr/>
          <p:nvPr/>
        </p:nvCxnSpPr>
        <p:spPr>
          <a:xfrm>
            <a:off x="7867231" y="3449222"/>
            <a:ext cx="0" cy="3404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C275BF6-ED84-4D91-BB49-2DF7785E1B6A}"/>
              </a:ext>
            </a:extLst>
          </p:cNvPr>
          <p:cNvCxnSpPr/>
          <p:nvPr/>
        </p:nvCxnSpPr>
        <p:spPr>
          <a:xfrm>
            <a:off x="8818878" y="3449222"/>
            <a:ext cx="0" cy="3404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BB1D2DE-668A-40A1-9D50-4D1CD0D281EF}"/>
              </a:ext>
            </a:extLst>
          </p:cNvPr>
          <p:cNvCxnSpPr/>
          <p:nvPr/>
        </p:nvCxnSpPr>
        <p:spPr>
          <a:xfrm>
            <a:off x="5012290" y="3438876"/>
            <a:ext cx="0" cy="3404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A09ABD7-1629-4F46-8C59-8BB9FAF290BC}"/>
              </a:ext>
            </a:extLst>
          </p:cNvPr>
          <p:cNvSpPr txBox="1"/>
          <p:nvPr/>
        </p:nvSpPr>
        <p:spPr>
          <a:xfrm>
            <a:off x="4774072" y="376578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0.1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3D24E6-81A8-4BA7-945B-2AD04E20C245}"/>
              </a:ext>
            </a:extLst>
          </p:cNvPr>
          <p:cNvSpPr txBox="1"/>
          <p:nvPr/>
        </p:nvSpPr>
        <p:spPr>
          <a:xfrm>
            <a:off x="5779913" y="37657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393A0F-E5AD-4197-84C2-1B741A1BDC62}"/>
              </a:ext>
            </a:extLst>
          </p:cNvPr>
          <p:cNvSpPr txBox="1"/>
          <p:nvPr/>
        </p:nvSpPr>
        <p:spPr>
          <a:xfrm>
            <a:off x="6739116" y="37657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187938-7B22-4144-AC16-8480483C9D40}"/>
              </a:ext>
            </a:extLst>
          </p:cNvPr>
          <p:cNvSpPr txBox="1"/>
          <p:nvPr/>
        </p:nvSpPr>
        <p:spPr>
          <a:xfrm>
            <a:off x="7625637" y="375783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100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BB2DF4-3FC0-4C1E-9A0A-974063345CA7}"/>
              </a:ext>
            </a:extLst>
          </p:cNvPr>
          <p:cNvSpPr txBox="1"/>
          <p:nvPr/>
        </p:nvSpPr>
        <p:spPr>
          <a:xfrm>
            <a:off x="8418622" y="377019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1000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7B2A76D-D8A6-482B-B283-640D5A8CB39A}"/>
              </a:ext>
            </a:extLst>
          </p:cNvPr>
          <p:cNvCxnSpPr/>
          <p:nvPr/>
        </p:nvCxnSpPr>
        <p:spPr>
          <a:xfrm>
            <a:off x="2719493" y="2438118"/>
            <a:ext cx="0" cy="430367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E5E8D38-EB36-4699-A090-7A88C4C15ABE}"/>
              </a:ext>
            </a:extLst>
          </p:cNvPr>
          <p:cNvCxnSpPr>
            <a:cxnSpLocks/>
          </p:cNvCxnSpPr>
          <p:nvPr/>
        </p:nvCxnSpPr>
        <p:spPr>
          <a:xfrm>
            <a:off x="1519421" y="2246509"/>
            <a:ext cx="0" cy="60059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F47FF6-5DB4-40EE-B353-318F0977B3A0}"/>
              </a:ext>
            </a:extLst>
          </p:cNvPr>
          <p:cNvCxnSpPr>
            <a:cxnSpLocks/>
          </p:cNvCxnSpPr>
          <p:nvPr/>
        </p:nvCxnSpPr>
        <p:spPr>
          <a:xfrm>
            <a:off x="706215" y="1931610"/>
            <a:ext cx="2" cy="935275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E86C34BB-F91F-4E51-8731-B590E1E685E0}"/>
              </a:ext>
            </a:extLst>
          </p:cNvPr>
          <p:cNvSpPr/>
          <p:nvPr/>
        </p:nvSpPr>
        <p:spPr>
          <a:xfrm>
            <a:off x="5940228" y="3115733"/>
            <a:ext cx="1926995" cy="2307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A4E9983-87CB-4ACB-871C-42A65930D34D}"/>
              </a:ext>
            </a:extLst>
          </p:cNvPr>
          <p:cNvCxnSpPr>
            <a:cxnSpLocks/>
          </p:cNvCxnSpPr>
          <p:nvPr/>
        </p:nvCxnSpPr>
        <p:spPr>
          <a:xfrm>
            <a:off x="234685" y="1878733"/>
            <a:ext cx="0" cy="1007341"/>
          </a:xfrm>
          <a:prstGeom prst="straightConnector1">
            <a:avLst/>
          </a:prstGeom>
          <a:ln w="19050">
            <a:solidFill>
              <a:srgbClr val="008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1465500-2041-4E0E-AE8D-3B9725101AA3}"/>
              </a:ext>
            </a:extLst>
          </p:cNvPr>
          <p:cNvSpPr txBox="1"/>
          <p:nvPr/>
        </p:nvSpPr>
        <p:spPr>
          <a:xfrm>
            <a:off x="6020684" y="4451065"/>
            <a:ext cx="232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 domain (</a:t>
            </a:r>
            <a:r>
              <a:rPr lang="en-US" i="1" dirty="0"/>
              <a:t>vibrations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93D349-3379-421E-8A89-90347C146333}"/>
              </a:ext>
            </a:extLst>
          </p:cNvPr>
          <p:cNvSpPr txBox="1"/>
          <p:nvPr/>
        </p:nvSpPr>
        <p:spPr>
          <a:xfrm>
            <a:off x="1696148" y="4254359"/>
            <a:ext cx="268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“slow” (</a:t>
            </a:r>
            <a:r>
              <a:rPr lang="en-US" i="1" dirty="0"/>
              <a:t>movements, drifts</a:t>
            </a:r>
            <a:r>
              <a:rPr lang="en-US" dirty="0"/>
              <a:t>)</a:t>
            </a:r>
            <a:endParaRPr lang="en-GB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33C377E-6A4E-49E0-BD74-18864C5BFC3B}"/>
              </a:ext>
            </a:extLst>
          </p:cNvPr>
          <p:cNvCxnSpPr/>
          <p:nvPr/>
        </p:nvCxnSpPr>
        <p:spPr>
          <a:xfrm>
            <a:off x="5012278" y="4290481"/>
            <a:ext cx="0" cy="690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3CAE02C-AAF1-46F2-BA49-F1BFF81D1028}"/>
              </a:ext>
            </a:extLst>
          </p:cNvPr>
          <p:cNvCxnSpPr>
            <a:cxnSpLocks/>
          </p:cNvCxnSpPr>
          <p:nvPr/>
        </p:nvCxnSpPr>
        <p:spPr>
          <a:xfrm>
            <a:off x="5012278" y="4775200"/>
            <a:ext cx="38193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9952A51-FD5D-42D6-83B3-B72088D21CDB}"/>
              </a:ext>
            </a:extLst>
          </p:cNvPr>
          <p:cNvCxnSpPr>
            <a:cxnSpLocks/>
          </p:cNvCxnSpPr>
          <p:nvPr/>
        </p:nvCxnSpPr>
        <p:spPr>
          <a:xfrm flipH="1">
            <a:off x="969629" y="4635731"/>
            <a:ext cx="40442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C1CE3DE-CC48-496D-9CFB-1EED051B048E}"/>
              </a:ext>
            </a:extLst>
          </p:cNvPr>
          <p:cNvSpPr txBox="1"/>
          <p:nvPr/>
        </p:nvSpPr>
        <p:spPr>
          <a:xfrm>
            <a:off x="6155302" y="3032571"/>
            <a:ext cx="15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previous slide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CFD3903-1DBC-4627-B4FC-D02C902A181E}"/>
              </a:ext>
            </a:extLst>
          </p:cNvPr>
          <p:cNvSpPr txBox="1"/>
          <p:nvPr/>
        </p:nvSpPr>
        <p:spPr>
          <a:xfrm>
            <a:off x="2617246" y="5373314"/>
            <a:ext cx="400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 our present e-BPM system we are :</a:t>
            </a:r>
            <a:endParaRPr lang="en-GB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490E435-D91B-4C24-8A65-2B412EC2B530}"/>
              </a:ext>
            </a:extLst>
          </p:cNvPr>
          <p:cNvSpPr/>
          <p:nvPr/>
        </p:nvSpPr>
        <p:spPr>
          <a:xfrm>
            <a:off x="3769296" y="5930057"/>
            <a:ext cx="5374700" cy="267497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A361BD8-F20A-4039-A8A8-36523451FB68}"/>
              </a:ext>
            </a:extLst>
          </p:cNvPr>
          <p:cNvSpPr txBox="1"/>
          <p:nvPr/>
        </p:nvSpPr>
        <p:spPr>
          <a:xfrm>
            <a:off x="5644360" y="5865593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excellent !!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2A52507-E024-4DBE-9893-009573555ACA}"/>
              </a:ext>
            </a:extLst>
          </p:cNvPr>
          <p:cNvSpPr/>
          <p:nvPr/>
        </p:nvSpPr>
        <p:spPr>
          <a:xfrm>
            <a:off x="195915" y="5932885"/>
            <a:ext cx="2951864" cy="2674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E727D01-C86B-450C-84AF-551B7098A538}"/>
              </a:ext>
            </a:extLst>
          </p:cNvPr>
          <p:cNvSpPr/>
          <p:nvPr/>
        </p:nvSpPr>
        <p:spPr>
          <a:xfrm>
            <a:off x="2350350" y="5931471"/>
            <a:ext cx="1401485" cy="2674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663054B-F318-4589-A4C5-74B7847F7204}"/>
              </a:ext>
            </a:extLst>
          </p:cNvPr>
          <p:cNvSpPr txBox="1"/>
          <p:nvPr/>
        </p:nvSpPr>
        <p:spPr>
          <a:xfrm>
            <a:off x="498875" y="5865593"/>
            <a:ext cx="116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un-certain</a:t>
            </a:r>
            <a:endParaRPr lang="en-GB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78AA7B7-517F-428E-8952-DCF6E0E04879}"/>
              </a:ext>
            </a:extLst>
          </p:cNvPr>
          <p:cNvSpPr txBox="1"/>
          <p:nvPr/>
        </p:nvSpPr>
        <p:spPr>
          <a:xfrm>
            <a:off x="2346315" y="5877779"/>
            <a:ext cx="1341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more difficult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33045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we are really good in the fast domains (faster then 1hr)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77B8F1-5417-4D1E-B613-1B59BF166FB8}"/>
              </a:ext>
            </a:extLst>
          </p:cNvPr>
          <p:cNvCxnSpPr>
            <a:cxnSpLocks/>
          </p:cNvCxnSpPr>
          <p:nvPr/>
        </p:nvCxnSpPr>
        <p:spPr>
          <a:xfrm>
            <a:off x="386080" y="2919305"/>
            <a:ext cx="86427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5B43B23-FE76-4CBB-ACB8-C74FA0E8CC58}"/>
              </a:ext>
            </a:extLst>
          </p:cNvPr>
          <p:cNvSpPr txBox="1"/>
          <p:nvPr/>
        </p:nvSpPr>
        <p:spPr>
          <a:xfrm>
            <a:off x="-49344" y="2880877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span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FF7CD-8FDE-4620-9535-A6E0743061C9}"/>
              </a:ext>
            </a:extLst>
          </p:cNvPr>
          <p:cNvSpPr txBox="1"/>
          <p:nvPr/>
        </p:nvSpPr>
        <p:spPr>
          <a:xfrm>
            <a:off x="-22725" y="3749839"/>
            <a:ext cx="1584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frequency [Hz]</a:t>
            </a:r>
            <a:endParaRPr lang="en-GB" b="1" dirty="0">
              <a:solidFill>
                <a:srgbClr val="0000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A34FB2-4331-4FEE-9EBD-9CF9DEE1A8B5}"/>
              </a:ext>
            </a:extLst>
          </p:cNvPr>
          <p:cNvCxnSpPr>
            <a:cxnSpLocks/>
          </p:cNvCxnSpPr>
          <p:nvPr/>
        </p:nvCxnSpPr>
        <p:spPr>
          <a:xfrm>
            <a:off x="406400" y="3667757"/>
            <a:ext cx="862245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7F0ADB-A4B9-46D8-BB44-75BAAA4F93CD}"/>
              </a:ext>
            </a:extLst>
          </p:cNvPr>
          <p:cNvCxnSpPr/>
          <p:nvPr/>
        </p:nvCxnSpPr>
        <p:spPr>
          <a:xfrm>
            <a:off x="5940228" y="2732238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1AFC1E-0404-4175-B894-10A628EF79F5}"/>
              </a:ext>
            </a:extLst>
          </p:cNvPr>
          <p:cNvCxnSpPr/>
          <p:nvPr/>
        </p:nvCxnSpPr>
        <p:spPr>
          <a:xfrm>
            <a:off x="6905412" y="2734639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9DC80D-1D6A-481D-9E11-173C89EB1185}"/>
              </a:ext>
            </a:extLst>
          </p:cNvPr>
          <p:cNvCxnSpPr/>
          <p:nvPr/>
        </p:nvCxnSpPr>
        <p:spPr>
          <a:xfrm>
            <a:off x="7850297" y="2734639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6915F3-489B-4A46-9A5A-F1977DEA45EE}"/>
              </a:ext>
            </a:extLst>
          </p:cNvPr>
          <p:cNvCxnSpPr/>
          <p:nvPr/>
        </p:nvCxnSpPr>
        <p:spPr>
          <a:xfrm>
            <a:off x="8801944" y="2734639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36444F-8945-4EC2-931B-5DFA3A135ED9}"/>
              </a:ext>
            </a:extLst>
          </p:cNvPr>
          <p:cNvSpPr txBox="1"/>
          <p:nvPr/>
        </p:nvSpPr>
        <p:spPr>
          <a:xfrm>
            <a:off x="5735182" y="22976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7CA4C-DD8B-4968-BCC2-10BC3341D0C9}"/>
              </a:ext>
            </a:extLst>
          </p:cNvPr>
          <p:cNvSpPr txBox="1"/>
          <p:nvPr/>
        </p:nvSpPr>
        <p:spPr>
          <a:xfrm>
            <a:off x="6707155" y="229766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C69A3-A77D-4B7B-84F4-C7FA0F6CCEB9}"/>
              </a:ext>
            </a:extLst>
          </p:cNvPr>
          <p:cNvSpPr txBox="1"/>
          <p:nvPr/>
        </p:nvSpPr>
        <p:spPr>
          <a:xfrm>
            <a:off x="7625637" y="230265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0.01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73655A-3C8A-4138-A31B-EC0A90BE2250}"/>
              </a:ext>
            </a:extLst>
          </p:cNvPr>
          <p:cNvSpPr txBox="1"/>
          <p:nvPr/>
        </p:nvSpPr>
        <p:spPr>
          <a:xfrm>
            <a:off x="8476378" y="230764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0.001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FE4D10-E838-44D5-BC5B-9791EC174841}"/>
              </a:ext>
            </a:extLst>
          </p:cNvPr>
          <p:cNvCxnSpPr/>
          <p:nvPr/>
        </p:nvCxnSpPr>
        <p:spPr>
          <a:xfrm>
            <a:off x="4995356" y="2724293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62FC7A-0D31-4420-97D3-9DF113DB9625}"/>
              </a:ext>
            </a:extLst>
          </p:cNvPr>
          <p:cNvCxnSpPr/>
          <p:nvPr/>
        </p:nvCxnSpPr>
        <p:spPr>
          <a:xfrm>
            <a:off x="4043709" y="2724292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C8263C-608B-4DC4-AF82-16F2292F41F4}"/>
              </a:ext>
            </a:extLst>
          </p:cNvPr>
          <p:cNvCxnSpPr/>
          <p:nvPr/>
        </p:nvCxnSpPr>
        <p:spPr>
          <a:xfrm>
            <a:off x="3092062" y="2724291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43C12D0-C17D-4DC7-B6EE-E5CAB1AB4B6C}"/>
              </a:ext>
            </a:extLst>
          </p:cNvPr>
          <p:cNvSpPr txBox="1"/>
          <p:nvPr/>
        </p:nvSpPr>
        <p:spPr>
          <a:xfrm>
            <a:off x="4747089" y="30418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CB16F-D8C9-47DD-9FA4-947E3B138F65}"/>
              </a:ext>
            </a:extLst>
          </p:cNvPr>
          <p:cNvSpPr txBox="1"/>
          <p:nvPr/>
        </p:nvSpPr>
        <p:spPr>
          <a:xfrm>
            <a:off x="3769295" y="304184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77F2F0-D813-454D-915D-6CEA7F1641FE}"/>
              </a:ext>
            </a:extLst>
          </p:cNvPr>
          <p:cNvSpPr txBox="1"/>
          <p:nvPr/>
        </p:nvSpPr>
        <p:spPr>
          <a:xfrm>
            <a:off x="2714280" y="304753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4E17E4-0364-4D18-BE6B-E92BD96B2F34}"/>
              </a:ext>
            </a:extLst>
          </p:cNvPr>
          <p:cNvSpPr txBox="1"/>
          <p:nvPr/>
        </p:nvSpPr>
        <p:spPr>
          <a:xfrm>
            <a:off x="1291082" y="1701167"/>
            <a:ext cx="52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E13CDF-FB3E-4156-89A3-FC0270A7EF2F}"/>
              </a:ext>
            </a:extLst>
          </p:cNvPr>
          <p:cNvSpPr txBox="1"/>
          <p:nvPr/>
        </p:nvSpPr>
        <p:spPr>
          <a:xfrm>
            <a:off x="-34162" y="1443947"/>
            <a:ext cx="82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month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2EA5BB-9043-4D9B-A2D9-C909CF57E87E}"/>
              </a:ext>
            </a:extLst>
          </p:cNvPr>
          <p:cNvSpPr txBox="1"/>
          <p:nvPr/>
        </p:nvSpPr>
        <p:spPr>
          <a:xfrm>
            <a:off x="406400" y="1662254"/>
            <a:ext cx="69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C3399"/>
                </a:solidFill>
              </a:rPr>
              <a:t>week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DA8B90-5259-4127-832D-01C03F3398B1}"/>
              </a:ext>
            </a:extLst>
          </p:cNvPr>
          <p:cNvSpPr txBox="1"/>
          <p:nvPr/>
        </p:nvSpPr>
        <p:spPr>
          <a:xfrm>
            <a:off x="195915" y="3081063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[sec]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7842A1-F864-4959-8BE6-B36D89E309AE}"/>
              </a:ext>
            </a:extLst>
          </p:cNvPr>
          <p:cNvCxnSpPr/>
          <p:nvPr/>
        </p:nvCxnSpPr>
        <p:spPr>
          <a:xfrm>
            <a:off x="2137033" y="2724290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753B01-3F39-401A-8EB5-01186A0A98AF}"/>
              </a:ext>
            </a:extLst>
          </p:cNvPr>
          <p:cNvCxnSpPr/>
          <p:nvPr/>
        </p:nvCxnSpPr>
        <p:spPr>
          <a:xfrm>
            <a:off x="1187316" y="2744073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924D4AB-7D70-4169-AB66-8F0E5DFEC8D4}"/>
              </a:ext>
            </a:extLst>
          </p:cNvPr>
          <p:cNvSpPr txBox="1"/>
          <p:nvPr/>
        </p:nvSpPr>
        <p:spPr>
          <a:xfrm>
            <a:off x="1892149" y="30859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FC02A4-370F-458C-8C95-51DA3514764D}"/>
              </a:ext>
            </a:extLst>
          </p:cNvPr>
          <p:cNvSpPr txBox="1"/>
          <p:nvPr/>
        </p:nvSpPr>
        <p:spPr>
          <a:xfrm>
            <a:off x="969629" y="30859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71EBF3-9691-4AD2-8C87-BBC251AE050E}"/>
              </a:ext>
            </a:extLst>
          </p:cNvPr>
          <p:cNvSpPr txBox="1"/>
          <p:nvPr/>
        </p:nvSpPr>
        <p:spPr>
          <a:xfrm>
            <a:off x="2077270" y="29400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endParaRPr lang="en-GB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DAC187-E502-45A1-AA99-38A460AC3C72}"/>
              </a:ext>
            </a:extLst>
          </p:cNvPr>
          <p:cNvSpPr txBox="1"/>
          <p:nvPr/>
        </p:nvSpPr>
        <p:spPr>
          <a:xfrm>
            <a:off x="1187312" y="29334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  <a:endParaRPr lang="en-GB" b="1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8AA1C4-85D7-4015-9434-AFBE21BD6E3F}"/>
              </a:ext>
            </a:extLst>
          </p:cNvPr>
          <p:cNvCxnSpPr/>
          <p:nvPr/>
        </p:nvCxnSpPr>
        <p:spPr>
          <a:xfrm>
            <a:off x="1519421" y="2056059"/>
            <a:ext cx="0" cy="4303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2E5975D-1E0E-48ED-87CF-6A566437D445}"/>
              </a:ext>
            </a:extLst>
          </p:cNvPr>
          <p:cNvSpPr txBox="1"/>
          <p:nvPr/>
        </p:nvSpPr>
        <p:spPr>
          <a:xfrm>
            <a:off x="2395923" y="178529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hour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F4B3DBB-1109-409F-9A29-7F9012AAD159}"/>
              </a:ext>
            </a:extLst>
          </p:cNvPr>
          <p:cNvCxnSpPr/>
          <p:nvPr/>
        </p:nvCxnSpPr>
        <p:spPr>
          <a:xfrm>
            <a:off x="2719494" y="2109351"/>
            <a:ext cx="0" cy="43036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74B7C74-BDF3-4BEA-BCD2-DA4F1439A0A0}"/>
              </a:ext>
            </a:extLst>
          </p:cNvPr>
          <p:cNvCxnSpPr/>
          <p:nvPr/>
        </p:nvCxnSpPr>
        <p:spPr>
          <a:xfrm>
            <a:off x="712988" y="2059403"/>
            <a:ext cx="0" cy="430367"/>
          </a:xfrm>
          <a:prstGeom prst="straightConnector1">
            <a:avLst/>
          </a:prstGeom>
          <a:ln w="38100"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75334CE-BEDF-4A31-80D8-010E943806EC}"/>
              </a:ext>
            </a:extLst>
          </p:cNvPr>
          <p:cNvCxnSpPr>
            <a:cxnSpLocks/>
          </p:cNvCxnSpPr>
          <p:nvPr/>
        </p:nvCxnSpPr>
        <p:spPr>
          <a:xfrm>
            <a:off x="234691" y="1789974"/>
            <a:ext cx="0" cy="628844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49BDD75-F348-49A7-86BE-6F237CABE3B9}"/>
              </a:ext>
            </a:extLst>
          </p:cNvPr>
          <p:cNvCxnSpPr/>
          <p:nvPr/>
        </p:nvCxnSpPr>
        <p:spPr>
          <a:xfrm>
            <a:off x="5957162" y="3494235"/>
            <a:ext cx="0" cy="3404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BB12D08-884F-4337-9B29-CB555C14EE4E}"/>
              </a:ext>
            </a:extLst>
          </p:cNvPr>
          <p:cNvCxnSpPr/>
          <p:nvPr/>
        </p:nvCxnSpPr>
        <p:spPr>
          <a:xfrm>
            <a:off x="6922346" y="3496636"/>
            <a:ext cx="0" cy="3404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24B8C21-F664-4A25-B8DA-FCE1001A447D}"/>
              </a:ext>
            </a:extLst>
          </p:cNvPr>
          <p:cNvCxnSpPr/>
          <p:nvPr/>
        </p:nvCxnSpPr>
        <p:spPr>
          <a:xfrm>
            <a:off x="7867231" y="3496636"/>
            <a:ext cx="0" cy="3404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C275BF6-ED84-4D91-BB49-2DF7785E1B6A}"/>
              </a:ext>
            </a:extLst>
          </p:cNvPr>
          <p:cNvCxnSpPr/>
          <p:nvPr/>
        </p:nvCxnSpPr>
        <p:spPr>
          <a:xfrm>
            <a:off x="8818878" y="3496636"/>
            <a:ext cx="0" cy="3404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BB1D2DE-668A-40A1-9D50-4D1CD0D281EF}"/>
              </a:ext>
            </a:extLst>
          </p:cNvPr>
          <p:cNvCxnSpPr/>
          <p:nvPr/>
        </p:nvCxnSpPr>
        <p:spPr>
          <a:xfrm>
            <a:off x="5012290" y="3486290"/>
            <a:ext cx="0" cy="3404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A09ABD7-1629-4F46-8C59-8BB9FAF290BC}"/>
              </a:ext>
            </a:extLst>
          </p:cNvPr>
          <p:cNvSpPr txBox="1"/>
          <p:nvPr/>
        </p:nvSpPr>
        <p:spPr>
          <a:xfrm>
            <a:off x="4774072" y="381319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0.1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3D24E6-81A8-4BA7-945B-2AD04E20C245}"/>
              </a:ext>
            </a:extLst>
          </p:cNvPr>
          <p:cNvSpPr txBox="1"/>
          <p:nvPr/>
        </p:nvSpPr>
        <p:spPr>
          <a:xfrm>
            <a:off x="5779913" y="3813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393A0F-E5AD-4197-84C2-1B741A1BDC62}"/>
              </a:ext>
            </a:extLst>
          </p:cNvPr>
          <p:cNvSpPr txBox="1"/>
          <p:nvPr/>
        </p:nvSpPr>
        <p:spPr>
          <a:xfrm>
            <a:off x="6739116" y="38131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187938-7B22-4144-AC16-8480483C9D40}"/>
              </a:ext>
            </a:extLst>
          </p:cNvPr>
          <p:cNvSpPr txBox="1"/>
          <p:nvPr/>
        </p:nvSpPr>
        <p:spPr>
          <a:xfrm>
            <a:off x="7625637" y="380524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100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BB2DF4-3FC0-4C1E-9A0A-974063345CA7}"/>
              </a:ext>
            </a:extLst>
          </p:cNvPr>
          <p:cNvSpPr txBox="1"/>
          <p:nvPr/>
        </p:nvSpPr>
        <p:spPr>
          <a:xfrm>
            <a:off x="8418622" y="381761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1000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7B2A76D-D8A6-482B-B283-640D5A8CB39A}"/>
              </a:ext>
            </a:extLst>
          </p:cNvPr>
          <p:cNvCxnSpPr/>
          <p:nvPr/>
        </p:nvCxnSpPr>
        <p:spPr>
          <a:xfrm>
            <a:off x="2719493" y="2485532"/>
            <a:ext cx="0" cy="430367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E5E8D38-EB36-4699-A090-7A88C4C15ABE}"/>
              </a:ext>
            </a:extLst>
          </p:cNvPr>
          <p:cNvCxnSpPr>
            <a:cxnSpLocks/>
          </p:cNvCxnSpPr>
          <p:nvPr/>
        </p:nvCxnSpPr>
        <p:spPr>
          <a:xfrm>
            <a:off x="1519421" y="2293923"/>
            <a:ext cx="0" cy="60059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F47FF6-5DB4-40EE-B353-318F0977B3A0}"/>
              </a:ext>
            </a:extLst>
          </p:cNvPr>
          <p:cNvCxnSpPr>
            <a:cxnSpLocks/>
          </p:cNvCxnSpPr>
          <p:nvPr/>
        </p:nvCxnSpPr>
        <p:spPr>
          <a:xfrm>
            <a:off x="706215" y="1979024"/>
            <a:ext cx="2" cy="935275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A4E9983-87CB-4ACB-871C-42A65930D34D}"/>
              </a:ext>
            </a:extLst>
          </p:cNvPr>
          <p:cNvCxnSpPr>
            <a:cxnSpLocks/>
          </p:cNvCxnSpPr>
          <p:nvPr/>
        </p:nvCxnSpPr>
        <p:spPr>
          <a:xfrm>
            <a:off x="234685" y="1926147"/>
            <a:ext cx="0" cy="1007341"/>
          </a:xfrm>
          <a:prstGeom prst="straightConnector1">
            <a:avLst/>
          </a:prstGeom>
          <a:ln w="19050">
            <a:solidFill>
              <a:srgbClr val="008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1465500-2041-4E0E-AE8D-3B9725101AA3}"/>
              </a:ext>
            </a:extLst>
          </p:cNvPr>
          <p:cNvSpPr txBox="1"/>
          <p:nvPr/>
        </p:nvSpPr>
        <p:spPr>
          <a:xfrm>
            <a:off x="6020684" y="4498479"/>
            <a:ext cx="232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 domain (</a:t>
            </a:r>
            <a:r>
              <a:rPr lang="en-US" i="1" dirty="0"/>
              <a:t>vibrations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93D349-3379-421E-8A89-90347C146333}"/>
              </a:ext>
            </a:extLst>
          </p:cNvPr>
          <p:cNvSpPr txBox="1"/>
          <p:nvPr/>
        </p:nvSpPr>
        <p:spPr>
          <a:xfrm>
            <a:off x="1696148" y="4301773"/>
            <a:ext cx="268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“slow” (</a:t>
            </a:r>
            <a:r>
              <a:rPr lang="en-US" i="1" dirty="0"/>
              <a:t>movements, drifts</a:t>
            </a:r>
            <a:r>
              <a:rPr lang="en-US" dirty="0"/>
              <a:t>)</a:t>
            </a:r>
            <a:endParaRPr lang="en-GB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33C377E-6A4E-49E0-BD74-18864C5BFC3B}"/>
              </a:ext>
            </a:extLst>
          </p:cNvPr>
          <p:cNvCxnSpPr/>
          <p:nvPr/>
        </p:nvCxnSpPr>
        <p:spPr>
          <a:xfrm>
            <a:off x="5012278" y="4337895"/>
            <a:ext cx="0" cy="690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3CAE02C-AAF1-46F2-BA49-F1BFF81D1028}"/>
              </a:ext>
            </a:extLst>
          </p:cNvPr>
          <p:cNvCxnSpPr>
            <a:cxnSpLocks/>
          </p:cNvCxnSpPr>
          <p:nvPr/>
        </p:nvCxnSpPr>
        <p:spPr>
          <a:xfrm>
            <a:off x="5012278" y="4822614"/>
            <a:ext cx="38193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9952A51-FD5D-42D6-83B3-B72088D21CDB}"/>
              </a:ext>
            </a:extLst>
          </p:cNvPr>
          <p:cNvCxnSpPr>
            <a:cxnSpLocks/>
          </p:cNvCxnSpPr>
          <p:nvPr/>
        </p:nvCxnSpPr>
        <p:spPr>
          <a:xfrm flipH="1">
            <a:off x="969629" y="4683145"/>
            <a:ext cx="40442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C1CE3DE-CC48-496D-9CFB-1EED051B048E}"/>
              </a:ext>
            </a:extLst>
          </p:cNvPr>
          <p:cNvSpPr txBox="1"/>
          <p:nvPr/>
        </p:nvSpPr>
        <p:spPr>
          <a:xfrm>
            <a:off x="6155302" y="3079985"/>
            <a:ext cx="15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previous slide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CFD3903-1DBC-4627-B4FC-D02C902A181E}"/>
              </a:ext>
            </a:extLst>
          </p:cNvPr>
          <p:cNvSpPr txBox="1"/>
          <p:nvPr/>
        </p:nvSpPr>
        <p:spPr>
          <a:xfrm>
            <a:off x="2617246" y="5373314"/>
            <a:ext cx="400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 our present e-BPM system we are :</a:t>
            </a:r>
            <a:endParaRPr lang="en-GB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490E435-D91B-4C24-8A65-2B412EC2B530}"/>
              </a:ext>
            </a:extLst>
          </p:cNvPr>
          <p:cNvSpPr/>
          <p:nvPr/>
        </p:nvSpPr>
        <p:spPr>
          <a:xfrm>
            <a:off x="3769296" y="5930057"/>
            <a:ext cx="5374700" cy="267497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A361BD8-F20A-4039-A8A8-36523451FB68}"/>
              </a:ext>
            </a:extLst>
          </p:cNvPr>
          <p:cNvSpPr txBox="1"/>
          <p:nvPr/>
        </p:nvSpPr>
        <p:spPr>
          <a:xfrm>
            <a:off x="5644360" y="5865593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excellent !!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2A52507-E024-4DBE-9893-009573555ACA}"/>
              </a:ext>
            </a:extLst>
          </p:cNvPr>
          <p:cNvSpPr/>
          <p:nvPr/>
        </p:nvSpPr>
        <p:spPr>
          <a:xfrm>
            <a:off x="195915" y="5932885"/>
            <a:ext cx="2951864" cy="2674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E727D01-C86B-450C-84AF-551B7098A538}"/>
              </a:ext>
            </a:extLst>
          </p:cNvPr>
          <p:cNvSpPr/>
          <p:nvPr/>
        </p:nvSpPr>
        <p:spPr>
          <a:xfrm>
            <a:off x="2350350" y="5931471"/>
            <a:ext cx="1401485" cy="2674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663054B-F318-4589-A4C5-74B7847F7204}"/>
              </a:ext>
            </a:extLst>
          </p:cNvPr>
          <p:cNvSpPr txBox="1"/>
          <p:nvPr/>
        </p:nvSpPr>
        <p:spPr>
          <a:xfrm>
            <a:off x="498875" y="5865593"/>
            <a:ext cx="116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un-certain</a:t>
            </a:r>
            <a:endParaRPr lang="en-GB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78AA7B7-517F-428E-8952-DCF6E0E04879}"/>
              </a:ext>
            </a:extLst>
          </p:cNvPr>
          <p:cNvSpPr txBox="1"/>
          <p:nvPr/>
        </p:nvSpPr>
        <p:spPr>
          <a:xfrm>
            <a:off x="2346315" y="5877779"/>
            <a:ext cx="1341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more difficult</a:t>
            </a:r>
            <a:endParaRPr lang="en-GB" sz="16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3A6CA0-8A6B-4EE2-AB6A-24DAAE50659D}"/>
              </a:ext>
            </a:extLst>
          </p:cNvPr>
          <p:cNvCxnSpPr>
            <a:cxnSpLocks/>
          </p:cNvCxnSpPr>
          <p:nvPr/>
        </p:nvCxnSpPr>
        <p:spPr>
          <a:xfrm flipV="1">
            <a:off x="4305019" y="2418818"/>
            <a:ext cx="0" cy="489152"/>
          </a:xfrm>
          <a:prstGeom prst="straightConnector1">
            <a:avLst/>
          </a:prstGeom>
          <a:ln w="571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D165E54-0AC0-4553-8B83-7C7B1EB6DC04}"/>
              </a:ext>
            </a:extLst>
          </p:cNvPr>
          <p:cNvCxnSpPr/>
          <p:nvPr/>
        </p:nvCxnSpPr>
        <p:spPr>
          <a:xfrm flipV="1">
            <a:off x="6621740" y="2302654"/>
            <a:ext cx="0" cy="609635"/>
          </a:xfrm>
          <a:prstGeom prst="straightConnector1">
            <a:avLst/>
          </a:prstGeom>
          <a:ln w="571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CA1171BF-FD82-4133-9E15-61D51CF4697C}"/>
              </a:ext>
            </a:extLst>
          </p:cNvPr>
          <p:cNvSpPr/>
          <p:nvPr/>
        </p:nvSpPr>
        <p:spPr>
          <a:xfrm>
            <a:off x="3610730" y="1211814"/>
            <a:ext cx="2619507" cy="862853"/>
          </a:xfrm>
          <a:prstGeom prst="wedgeEllipseCallout">
            <a:avLst>
              <a:gd name="adj1" fmla="val -23008"/>
              <a:gd name="adj2" fmla="val 8664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E0FEDB4-3E33-46C6-8EE1-CFD29D6049EE}"/>
              </a:ext>
            </a:extLst>
          </p:cNvPr>
          <p:cNvSpPr txBox="1"/>
          <p:nvPr/>
        </p:nvSpPr>
        <p:spPr>
          <a:xfrm>
            <a:off x="3766898" y="1277796"/>
            <a:ext cx="2519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 see our beam</a:t>
            </a:r>
          </a:p>
          <a:p>
            <a:r>
              <a:rPr lang="en-US" b="1" dirty="0">
                <a:solidFill>
                  <a:schemeClr val="bg1"/>
                </a:solidFill>
              </a:rPr>
              <a:t>jumping every minute …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5" name="Speech Bubble: Oval 74">
            <a:extLst>
              <a:ext uri="{FF2B5EF4-FFF2-40B4-BE49-F238E27FC236}">
                <a16:creationId xmlns:a16="http://schemas.microsoft.com/office/drawing/2014/main" id="{787CE015-3743-4F41-AB62-F0013587B7B1}"/>
              </a:ext>
            </a:extLst>
          </p:cNvPr>
          <p:cNvSpPr/>
          <p:nvPr/>
        </p:nvSpPr>
        <p:spPr>
          <a:xfrm>
            <a:off x="6478668" y="1263584"/>
            <a:ext cx="2468222" cy="733768"/>
          </a:xfrm>
          <a:prstGeom prst="wedgeEllipseCallout">
            <a:avLst>
              <a:gd name="adj1" fmla="val -41690"/>
              <a:gd name="adj2" fmla="val 8934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765BE4-26FC-403B-A49A-94BEA1654CE7}"/>
              </a:ext>
            </a:extLst>
          </p:cNvPr>
          <p:cNvSpPr txBox="1"/>
          <p:nvPr/>
        </p:nvSpPr>
        <p:spPr>
          <a:xfrm>
            <a:off x="6870617" y="1267769"/>
            <a:ext cx="160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 have a 7Hz </a:t>
            </a:r>
          </a:p>
          <a:p>
            <a:r>
              <a:rPr lang="en-US" b="1" dirty="0">
                <a:solidFill>
                  <a:schemeClr val="bg1"/>
                </a:solidFill>
              </a:rPr>
              <a:t>in our beam …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6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we need to </a:t>
            </a:r>
            <a:r>
              <a:rPr lang="en-US" sz="24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address (only)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domains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77B8F1-5417-4D1E-B613-1B59BF166FB8}"/>
              </a:ext>
            </a:extLst>
          </p:cNvPr>
          <p:cNvCxnSpPr>
            <a:cxnSpLocks/>
          </p:cNvCxnSpPr>
          <p:nvPr/>
        </p:nvCxnSpPr>
        <p:spPr>
          <a:xfrm>
            <a:off x="386080" y="3508584"/>
            <a:ext cx="86427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5B43B23-FE76-4CBB-ACB8-C74FA0E8CC58}"/>
              </a:ext>
            </a:extLst>
          </p:cNvPr>
          <p:cNvSpPr txBox="1"/>
          <p:nvPr/>
        </p:nvSpPr>
        <p:spPr>
          <a:xfrm>
            <a:off x="-49344" y="3470156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span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FF7CD-8FDE-4620-9535-A6E0743061C9}"/>
              </a:ext>
            </a:extLst>
          </p:cNvPr>
          <p:cNvSpPr txBox="1"/>
          <p:nvPr/>
        </p:nvSpPr>
        <p:spPr>
          <a:xfrm>
            <a:off x="-22725" y="4339118"/>
            <a:ext cx="1584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frequency [Hz]</a:t>
            </a:r>
            <a:endParaRPr lang="en-GB" b="1" dirty="0">
              <a:solidFill>
                <a:srgbClr val="0000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A34FB2-4331-4FEE-9EBD-9CF9DEE1A8B5}"/>
              </a:ext>
            </a:extLst>
          </p:cNvPr>
          <p:cNvCxnSpPr>
            <a:cxnSpLocks/>
          </p:cNvCxnSpPr>
          <p:nvPr/>
        </p:nvCxnSpPr>
        <p:spPr>
          <a:xfrm>
            <a:off x="406400" y="4257036"/>
            <a:ext cx="862245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7F0ADB-A4B9-46D8-BB44-75BAAA4F93CD}"/>
              </a:ext>
            </a:extLst>
          </p:cNvPr>
          <p:cNvCxnSpPr/>
          <p:nvPr/>
        </p:nvCxnSpPr>
        <p:spPr>
          <a:xfrm>
            <a:off x="5940228" y="3321517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1AFC1E-0404-4175-B894-10A628EF79F5}"/>
              </a:ext>
            </a:extLst>
          </p:cNvPr>
          <p:cNvCxnSpPr/>
          <p:nvPr/>
        </p:nvCxnSpPr>
        <p:spPr>
          <a:xfrm>
            <a:off x="6905412" y="3323918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9DC80D-1D6A-481D-9E11-173C89EB1185}"/>
              </a:ext>
            </a:extLst>
          </p:cNvPr>
          <p:cNvCxnSpPr/>
          <p:nvPr/>
        </p:nvCxnSpPr>
        <p:spPr>
          <a:xfrm>
            <a:off x="7850297" y="3323918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6915F3-489B-4A46-9A5A-F1977DEA45EE}"/>
              </a:ext>
            </a:extLst>
          </p:cNvPr>
          <p:cNvCxnSpPr/>
          <p:nvPr/>
        </p:nvCxnSpPr>
        <p:spPr>
          <a:xfrm>
            <a:off x="8801944" y="3323918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36444F-8945-4EC2-931B-5DFA3A135ED9}"/>
              </a:ext>
            </a:extLst>
          </p:cNvPr>
          <p:cNvSpPr txBox="1"/>
          <p:nvPr/>
        </p:nvSpPr>
        <p:spPr>
          <a:xfrm>
            <a:off x="5735182" y="28869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7CA4C-DD8B-4968-BCC2-10BC3341D0C9}"/>
              </a:ext>
            </a:extLst>
          </p:cNvPr>
          <p:cNvSpPr txBox="1"/>
          <p:nvPr/>
        </p:nvSpPr>
        <p:spPr>
          <a:xfrm>
            <a:off x="6707155" y="288694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C69A3-A77D-4B7B-84F4-C7FA0F6CCEB9}"/>
              </a:ext>
            </a:extLst>
          </p:cNvPr>
          <p:cNvSpPr txBox="1"/>
          <p:nvPr/>
        </p:nvSpPr>
        <p:spPr>
          <a:xfrm>
            <a:off x="7625637" y="28919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0.01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73655A-3C8A-4138-A31B-EC0A90BE2250}"/>
              </a:ext>
            </a:extLst>
          </p:cNvPr>
          <p:cNvSpPr txBox="1"/>
          <p:nvPr/>
        </p:nvSpPr>
        <p:spPr>
          <a:xfrm>
            <a:off x="8476378" y="28969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0.001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FE4D10-E838-44D5-BC5B-9791EC174841}"/>
              </a:ext>
            </a:extLst>
          </p:cNvPr>
          <p:cNvCxnSpPr/>
          <p:nvPr/>
        </p:nvCxnSpPr>
        <p:spPr>
          <a:xfrm>
            <a:off x="4995356" y="3313572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62FC7A-0D31-4420-97D3-9DF113DB9625}"/>
              </a:ext>
            </a:extLst>
          </p:cNvPr>
          <p:cNvCxnSpPr/>
          <p:nvPr/>
        </p:nvCxnSpPr>
        <p:spPr>
          <a:xfrm>
            <a:off x="4043709" y="3313571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C8263C-608B-4DC4-AF82-16F2292F41F4}"/>
              </a:ext>
            </a:extLst>
          </p:cNvPr>
          <p:cNvCxnSpPr/>
          <p:nvPr/>
        </p:nvCxnSpPr>
        <p:spPr>
          <a:xfrm>
            <a:off x="3092062" y="3313570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43C12D0-C17D-4DC7-B6EE-E5CAB1AB4B6C}"/>
              </a:ext>
            </a:extLst>
          </p:cNvPr>
          <p:cNvSpPr txBox="1"/>
          <p:nvPr/>
        </p:nvSpPr>
        <p:spPr>
          <a:xfrm>
            <a:off x="4747089" y="36311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CB16F-D8C9-47DD-9FA4-947E3B138F65}"/>
              </a:ext>
            </a:extLst>
          </p:cNvPr>
          <p:cNvSpPr txBox="1"/>
          <p:nvPr/>
        </p:nvSpPr>
        <p:spPr>
          <a:xfrm>
            <a:off x="3769295" y="363112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77F2F0-D813-454D-915D-6CEA7F1641FE}"/>
              </a:ext>
            </a:extLst>
          </p:cNvPr>
          <p:cNvSpPr txBox="1"/>
          <p:nvPr/>
        </p:nvSpPr>
        <p:spPr>
          <a:xfrm>
            <a:off x="2714280" y="363681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4E17E4-0364-4D18-BE6B-E92BD96B2F34}"/>
              </a:ext>
            </a:extLst>
          </p:cNvPr>
          <p:cNvSpPr txBox="1"/>
          <p:nvPr/>
        </p:nvSpPr>
        <p:spPr>
          <a:xfrm>
            <a:off x="1291082" y="2290446"/>
            <a:ext cx="52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E13CDF-FB3E-4156-89A3-FC0270A7EF2F}"/>
              </a:ext>
            </a:extLst>
          </p:cNvPr>
          <p:cNvSpPr txBox="1"/>
          <p:nvPr/>
        </p:nvSpPr>
        <p:spPr>
          <a:xfrm>
            <a:off x="-34162" y="2033226"/>
            <a:ext cx="82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month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2EA5BB-9043-4D9B-A2D9-C909CF57E87E}"/>
              </a:ext>
            </a:extLst>
          </p:cNvPr>
          <p:cNvSpPr txBox="1"/>
          <p:nvPr/>
        </p:nvSpPr>
        <p:spPr>
          <a:xfrm>
            <a:off x="406400" y="2251533"/>
            <a:ext cx="69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C3399"/>
                </a:solidFill>
              </a:rPr>
              <a:t>week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DA8B90-5259-4127-832D-01C03F3398B1}"/>
              </a:ext>
            </a:extLst>
          </p:cNvPr>
          <p:cNvSpPr txBox="1"/>
          <p:nvPr/>
        </p:nvSpPr>
        <p:spPr>
          <a:xfrm>
            <a:off x="195915" y="3670342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[sec]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7842A1-F864-4959-8BE6-B36D89E309AE}"/>
              </a:ext>
            </a:extLst>
          </p:cNvPr>
          <p:cNvCxnSpPr/>
          <p:nvPr/>
        </p:nvCxnSpPr>
        <p:spPr>
          <a:xfrm>
            <a:off x="2137033" y="3313569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753B01-3F39-401A-8EB5-01186A0A98AF}"/>
              </a:ext>
            </a:extLst>
          </p:cNvPr>
          <p:cNvCxnSpPr/>
          <p:nvPr/>
        </p:nvCxnSpPr>
        <p:spPr>
          <a:xfrm>
            <a:off x="1187316" y="3333352"/>
            <a:ext cx="0" cy="3404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924D4AB-7D70-4169-AB66-8F0E5DFEC8D4}"/>
              </a:ext>
            </a:extLst>
          </p:cNvPr>
          <p:cNvSpPr txBox="1"/>
          <p:nvPr/>
        </p:nvSpPr>
        <p:spPr>
          <a:xfrm>
            <a:off x="1892149" y="36752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FC02A4-370F-458C-8C95-51DA3514764D}"/>
              </a:ext>
            </a:extLst>
          </p:cNvPr>
          <p:cNvSpPr txBox="1"/>
          <p:nvPr/>
        </p:nvSpPr>
        <p:spPr>
          <a:xfrm>
            <a:off x="969629" y="36752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71EBF3-9691-4AD2-8C87-BBC251AE050E}"/>
              </a:ext>
            </a:extLst>
          </p:cNvPr>
          <p:cNvSpPr txBox="1"/>
          <p:nvPr/>
        </p:nvSpPr>
        <p:spPr>
          <a:xfrm>
            <a:off x="2077270" y="3529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endParaRPr lang="en-GB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DAC187-E502-45A1-AA99-38A460AC3C72}"/>
              </a:ext>
            </a:extLst>
          </p:cNvPr>
          <p:cNvSpPr txBox="1"/>
          <p:nvPr/>
        </p:nvSpPr>
        <p:spPr>
          <a:xfrm>
            <a:off x="1187312" y="3522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  <a:endParaRPr lang="en-GB" b="1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C8AA1C4-85D7-4015-9434-AFBE21BD6E3F}"/>
              </a:ext>
            </a:extLst>
          </p:cNvPr>
          <p:cNvCxnSpPr/>
          <p:nvPr/>
        </p:nvCxnSpPr>
        <p:spPr>
          <a:xfrm>
            <a:off x="1519421" y="2645338"/>
            <a:ext cx="0" cy="4303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2E5975D-1E0E-48ED-87CF-6A566437D445}"/>
              </a:ext>
            </a:extLst>
          </p:cNvPr>
          <p:cNvSpPr txBox="1"/>
          <p:nvPr/>
        </p:nvSpPr>
        <p:spPr>
          <a:xfrm>
            <a:off x="2395923" y="237457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hour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F4B3DBB-1109-409F-9A29-7F9012AAD159}"/>
              </a:ext>
            </a:extLst>
          </p:cNvPr>
          <p:cNvCxnSpPr/>
          <p:nvPr/>
        </p:nvCxnSpPr>
        <p:spPr>
          <a:xfrm>
            <a:off x="2719494" y="2698630"/>
            <a:ext cx="0" cy="43036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74B7C74-BDF3-4BEA-BCD2-DA4F1439A0A0}"/>
              </a:ext>
            </a:extLst>
          </p:cNvPr>
          <p:cNvCxnSpPr/>
          <p:nvPr/>
        </p:nvCxnSpPr>
        <p:spPr>
          <a:xfrm>
            <a:off x="712988" y="2648682"/>
            <a:ext cx="0" cy="430367"/>
          </a:xfrm>
          <a:prstGeom prst="straightConnector1">
            <a:avLst/>
          </a:prstGeom>
          <a:ln w="38100">
            <a:solidFill>
              <a:srgbClr val="CC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75334CE-BEDF-4A31-80D8-010E943806EC}"/>
              </a:ext>
            </a:extLst>
          </p:cNvPr>
          <p:cNvCxnSpPr>
            <a:cxnSpLocks/>
          </p:cNvCxnSpPr>
          <p:nvPr/>
        </p:nvCxnSpPr>
        <p:spPr>
          <a:xfrm>
            <a:off x="234691" y="2379253"/>
            <a:ext cx="0" cy="628844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49BDD75-F348-49A7-86BE-6F237CABE3B9}"/>
              </a:ext>
            </a:extLst>
          </p:cNvPr>
          <p:cNvCxnSpPr/>
          <p:nvPr/>
        </p:nvCxnSpPr>
        <p:spPr>
          <a:xfrm>
            <a:off x="5957162" y="4083514"/>
            <a:ext cx="0" cy="3404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BB12D08-884F-4337-9B29-CB555C14EE4E}"/>
              </a:ext>
            </a:extLst>
          </p:cNvPr>
          <p:cNvCxnSpPr/>
          <p:nvPr/>
        </p:nvCxnSpPr>
        <p:spPr>
          <a:xfrm>
            <a:off x="6922346" y="4085915"/>
            <a:ext cx="0" cy="3404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24B8C21-F664-4A25-B8DA-FCE1001A447D}"/>
              </a:ext>
            </a:extLst>
          </p:cNvPr>
          <p:cNvCxnSpPr/>
          <p:nvPr/>
        </p:nvCxnSpPr>
        <p:spPr>
          <a:xfrm>
            <a:off x="7867231" y="4085915"/>
            <a:ext cx="0" cy="3404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C275BF6-ED84-4D91-BB49-2DF7785E1B6A}"/>
              </a:ext>
            </a:extLst>
          </p:cNvPr>
          <p:cNvCxnSpPr/>
          <p:nvPr/>
        </p:nvCxnSpPr>
        <p:spPr>
          <a:xfrm>
            <a:off x="8818878" y="4085915"/>
            <a:ext cx="0" cy="3404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BB1D2DE-668A-40A1-9D50-4D1CD0D281EF}"/>
              </a:ext>
            </a:extLst>
          </p:cNvPr>
          <p:cNvCxnSpPr/>
          <p:nvPr/>
        </p:nvCxnSpPr>
        <p:spPr>
          <a:xfrm>
            <a:off x="5012290" y="4075569"/>
            <a:ext cx="0" cy="3404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A09ABD7-1629-4F46-8C59-8BB9FAF290BC}"/>
              </a:ext>
            </a:extLst>
          </p:cNvPr>
          <p:cNvSpPr txBox="1"/>
          <p:nvPr/>
        </p:nvSpPr>
        <p:spPr>
          <a:xfrm>
            <a:off x="4774072" y="440247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0.1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3D24E6-81A8-4BA7-945B-2AD04E20C245}"/>
              </a:ext>
            </a:extLst>
          </p:cNvPr>
          <p:cNvSpPr txBox="1"/>
          <p:nvPr/>
        </p:nvSpPr>
        <p:spPr>
          <a:xfrm>
            <a:off x="5779913" y="44024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393A0F-E5AD-4197-84C2-1B741A1BDC62}"/>
              </a:ext>
            </a:extLst>
          </p:cNvPr>
          <p:cNvSpPr txBox="1"/>
          <p:nvPr/>
        </p:nvSpPr>
        <p:spPr>
          <a:xfrm>
            <a:off x="6739116" y="44024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187938-7B22-4144-AC16-8480483C9D40}"/>
              </a:ext>
            </a:extLst>
          </p:cNvPr>
          <p:cNvSpPr txBox="1"/>
          <p:nvPr/>
        </p:nvSpPr>
        <p:spPr>
          <a:xfrm>
            <a:off x="7625637" y="439452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100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BB2DF4-3FC0-4C1E-9A0A-974063345CA7}"/>
              </a:ext>
            </a:extLst>
          </p:cNvPr>
          <p:cNvSpPr txBox="1"/>
          <p:nvPr/>
        </p:nvSpPr>
        <p:spPr>
          <a:xfrm>
            <a:off x="8418622" y="44068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1000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7B2A76D-D8A6-482B-B283-640D5A8CB39A}"/>
              </a:ext>
            </a:extLst>
          </p:cNvPr>
          <p:cNvCxnSpPr/>
          <p:nvPr/>
        </p:nvCxnSpPr>
        <p:spPr>
          <a:xfrm>
            <a:off x="2719493" y="3074811"/>
            <a:ext cx="0" cy="430367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E5E8D38-EB36-4699-A090-7A88C4C15ABE}"/>
              </a:ext>
            </a:extLst>
          </p:cNvPr>
          <p:cNvCxnSpPr>
            <a:cxnSpLocks/>
          </p:cNvCxnSpPr>
          <p:nvPr/>
        </p:nvCxnSpPr>
        <p:spPr>
          <a:xfrm>
            <a:off x="1519421" y="2883202"/>
            <a:ext cx="0" cy="600593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7F47FF6-5DB4-40EE-B353-318F0977B3A0}"/>
              </a:ext>
            </a:extLst>
          </p:cNvPr>
          <p:cNvCxnSpPr>
            <a:cxnSpLocks/>
          </p:cNvCxnSpPr>
          <p:nvPr/>
        </p:nvCxnSpPr>
        <p:spPr>
          <a:xfrm>
            <a:off x="706215" y="2568303"/>
            <a:ext cx="2" cy="935275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A4E9983-87CB-4ACB-871C-42A65930D34D}"/>
              </a:ext>
            </a:extLst>
          </p:cNvPr>
          <p:cNvCxnSpPr>
            <a:cxnSpLocks/>
          </p:cNvCxnSpPr>
          <p:nvPr/>
        </p:nvCxnSpPr>
        <p:spPr>
          <a:xfrm>
            <a:off x="234685" y="2515426"/>
            <a:ext cx="0" cy="1007341"/>
          </a:xfrm>
          <a:prstGeom prst="straightConnector1">
            <a:avLst/>
          </a:prstGeom>
          <a:ln w="19050">
            <a:solidFill>
              <a:srgbClr val="008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1465500-2041-4E0E-AE8D-3B9725101AA3}"/>
              </a:ext>
            </a:extLst>
          </p:cNvPr>
          <p:cNvSpPr txBox="1"/>
          <p:nvPr/>
        </p:nvSpPr>
        <p:spPr>
          <a:xfrm>
            <a:off x="6020684" y="5087758"/>
            <a:ext cx="232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 domain (</a:t>
            </a:r>
            <a:r>
              <a:rPr lang="en-US" i="1" dirty="0"/>
              <a:t>vibrations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93D349-3379-421E-8A89-90347C146333}"/>
              </a:ext>
            </a:extLst>
          </p:cNvPr>
          <p:cNvSpPr txBox="1"/>
          <p:nvPr/>
        </p:nvSpPr>
        <p:spPr>
          <a:xfrm>
            <a:off x="1696148" y="4891052"/>
            <a:ext cx="268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“slow” (</a:t>
            </a:r>
            <a:r>
              <a:rPr lang="en-US" i="1" dirty="0"/>
              <a:t>movements, drifts</a:t>
            </a:r>
            <a:r>
              <a:rPr lang="en-US" dirty="0"/>
              <a:t>)</a:t>
            </a:r>
            <a:endParaRPr lang="en-GB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33C377E-6A4E-49E0-BD74-18864C5BFC3B}"/>
              </a:ext>
            </a:extLst>
          </p:cNvPr>
          <p:cNvCxnSpPr/>
          <p:nvPr/>
        </p:nvCxnSpPr>
        <p:spPr>
          <a:xfrm>
            <a:off x="5012278" y="4927174"/>
            <a:ext cx="0" cy="690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3CAE02C-AAF1-46F2-BA49-F1BFF81D1028}"/>
              </a:ext>
            </a:extLst>
          </p:cNvPr>
          <p:cNvCxnSpPr>
            <a:cxnSpLocks/>
          </p:cNvCxnSpPr>
          <p:nvPr/>
        </p:nvCxnSpPr>
        <p:spPr>
          <a:xfrm>
            <a:off x="5012278" y="5411893"/>
            <a:ext cx="38193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9952A51-FD5D-42D6-83B3-B72088D21CDB}"/>
              </a:ext>
            </a:extLst>
          </p:cNvPr>
          <p:cNvCxnSpPr>
            <a:cxnSpLocks/>
          </p:cNvCxnSpPr>
          <p:nvPr/>
        </p:nvCxnSpPr>
        <p:spPr>
          <a:xfrm flipH="1">
            <a:off x="969629" y="5272424"/>
            <a:ext cx="40442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C1CE3DE-CC48-496D-9CFB-1EED051B048E}"/>
              </a:ext>
            </a:extLst>
          </p:cNvPr>
          <p:cNvSpPr txBox="1"/>
          <p:nvPr/>
        </p:nvSpPr>
        <p:spPr>
          <a:xfrm>
            <a:off x="6155302" y="3669264"/>
            <a:ext cx="15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previous slide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CFD3903-1DBC-4627-B4FC-D02C902A181E}"/>
              </a:ext>
            </a:extLst>
          </p:cNvPr>
          <p:cNvSpPr txBox="1"/>
          <p:nvPr/>
        </p:nvSpPr>
        <p:spPr>
          <a:xfrm>
            <a:off x="2617246" y="5901633"/>
            <a:ext cx="400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 our present e-BPM system we are :</a:t>
            </a:r>
            <a:endParaRPr lang="en-GB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490E435-D91B-4C24-8A65-2B412EC2B530}"/>
              </a:ext>
            </a:extLst>
          </p:cNvPr>
          <p:cNvSpPr/>
          <p:nvPr/>
        </p:nvSpPr>
        <p:spPr>
          <a:xfrm>
            <a:off x="3769296" y="6336457"/>
            <a:ext cx="5374700" cy="267497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A361BD8-F20A-4039-A8A8-36523451FB68}"/>
              </a:ext>
            </a:extLst>
          </p:cNvPr>
          <p:cNvSpPr txBox="1"/>
          <p:nvPr/>
        </p:nvSpPr>
        <p:spPr>
          <a:xfrm>
            <a:off x="5644360" y="6271993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excellent !!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2A52507-E024-4DBE-9893-009573555ACA}"/>
              </a:ext>
            </a:extLst>
          </p:cNvPr>
          <p:cNvSpPr/>
          <p:nvPr/>
        </p:nvSpPr>
        <p:spPr>
          <a:xfrm>
            <a:off x="195915" y="6339285"/>
            <a:ext cx="2951864" cy="26749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E727D01-C86B-450C-84AF-551B7098A538}"/>
              </a:ext>
            </a:extLst>
          </p:cNvPr>
          <p:cNvSpPr/>
          <p:nvPr/>
        </p:nvSpPr>
        <p:spPr>
          <a:xfrm>
            <a:off x="2350350" y="6337871"/>
            <a:ext cx="1401485" cy="2674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663054B-F318-4589-A4C5-74B7847F7204}"/>
              </a:ext>
            </a:extLst>
          </p:cNvPr>
          <p:cNvSpPr txBox="1"/>
          <p:nvPr/>
        </p:nvSpPr>
        <p:spPr>
          <a:xfrm>
            <a:off x="498875" y="6271993"/>
            <a:ext cx="116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un-certain</a:t>
            </a:r>
            <a:endParaRPr lang="en-GB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78AA7B7-517F-428E-8952-DCF6E0E04879}"/>
              </a:ext>
            </a:extLst>
          </p:cNvPr>
          <p:cNvSpPr txBox="1"/>
          <p:nvPr/>
        </p:nvSpPr>
        <p:spPr>
          <a:xfrm>
            <a:off x="2346315" y="6284179"/>
            <a:ext cx="1341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more difficult</a:t>
            </a:r>
            <a:endParaRPr lang="en-GB" sz="1600" b="1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CA1171BF-FD82-4133-9E15-61D51CF4697C}"/>
              </a:ext>
            </a:extLst>
          </p:cNvPr>
          <p:cNvSpPr/>
          <p:nvPr/>
        </p:nvSpPr>
        <p:spPr>
          <a:xfrm>
            <a:off x="2235747" y="1218588"/>
            <a:ext cx="2619507" cy="862853"/>
          </a:xfrm>
          <a:prstGeom prst="wedgeEllipseCallout">
            <a:avLst>
              <a:gd name="adj1" fmla="val -33351"/>
              <a:gd name="adj2" fmla="val 91357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E0FEDB4-3E33-46C6-8EE1-CFD29D6049EE}"/>
              </a:ext>
            </a:extLst>
          </p:cNvPr>
          <p:cNvSpPr txBox="1"/>
          <p:nvPr/>
        </p:nvSpPr>
        <p:spPr>
          <a:xfrm>
            <a:off x="2391915" y="1284570"/>
            <a:ext cx="232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there is 1hr periodic</a:t>
            </a:r>
          </a:p>
          <a:p>
            <a:r>
              <a:rPr lang="en-US" b="1" dirty="0">
                <a:solidFill>
                  <a:schemeClr val="bg1"/>
                </a:solidFill>
              </a:rPr>
              <a:t>motion in our beam …</a:t>
            </a:r>
          </a:p>
        </p:txBody>
      </p:sp>
      <p:sp>
        <p:nvSpPr>
          <p:cNvPr id="75" name="Speech Bubble: Oval 74">
            <a:extLst>
              <a:ext uri="{FF2B5EF4-FFF2-40B4-BE49-F238E27FC236}">
                <a16:creationId xmlns:a16="http://schemas.microsoft.com/office/drawing/2014/main" id="{787CE015-3743-4F41-AB62-F0013587B7B1}"/>
              </a:ext>
            </a:extLst>
          </p:cNvPr>
          <p:cNvSpPr/>
          <p:nvPr/>
        </p:nvSpPr>
        <p:spPr>
          <a:xfrm>
            <a:off x="81287" y="625549"/>
            <a:ext cx="1995977" cy="1119689"/>
          </a:xfrm>
          <a:prstGeom prst="wedgeEllipseCallout">
            <a:avLst>
              <a:gd name="adj1" fmla="val -9679"/>
              <a:gd name="adj2" fmla="val 9525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765BE4-26FC-403B-A49A-94BEA1654CE7}"/>
              </a:ext>
            </a:extLst>
          </p:cNvPr>
          <p:cNvSpPr txBox="1"/>
          <p:nvPr/>
        </p:nvSpPr>
        <p:spPr>
          <a:xfrm>
            <a:off x="221251" y="685137"/>
            <a:ext cx="1739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our beam is not </a:t>
            </a:r>
          </a:p>
          <a:p>
            <a:r>
              <a:rPr lang="en-US" b="1" dirty="0"/>
              <a:t>where it was </a:t>
            </a:r>
          </a:p>
          <a:p>
            <a:r>
              <a:rPr lang="en-US" b="1" dirty="0"/>
              <a:t>5 days ago 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8287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0A29A2-37DE-4095-A191-57D46DA23BD9}"/>
              </a:ext>
            </a:extLst>
          </p:cNvPr>
          <p:cNvSpPr/>
          <p:nvPr/>
        </p:nvSpPr>
        <p:spPr>
          <a:xfrm>
            <a:off x="0" y="1937173"/>
            <a:ext cx="9078915" cy="5996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DA4FF2-30E9-4095-A493-A5A5CA51D557}"/>
              </a:ext>
            </a:extLst>
          </p:cNvPr>
          <p:cNvSpPr txBox="1">
            <a:spLocks/>
          </p:cNvSpPr>
          <p:nvPr/>
        </p:nvSpPr>
        <p:spPr>
          <a:xfrm>
            <a:off x="151465" y="83922"/>
            <a:ext cx="8802881" cy="459546"/>
          </a:xfrm>
          <a:prstGeom prst="rect">
            <a:avLst/>
          </a:prstGeom>
          <a:solidFill>
            <a:srgbClr val="000099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layout of the e-BPMs and the Steerers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96E7D-9D35-41D5-86BF-1A7D93DF5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4" t="79413" r="6543"/>
          <a:stretch/>
        </p:blipFill>
        <p:spPr>
          <a:xfrm>
            <a:off x="0" y="4662770"/>
            <a:ext cx="9144000" cy="15361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703A2-D87C-4DC2-85D7-D1E8C6F5BC17}"/>
              </a:ext>
            </a:extLst>
          </p:cNvPr>
          <p:cNvSpPr txBox="1"/>
          <p:nvPr/>
        </p:nvSpPr>
        <p:spPr>
          <a:xfrm>
            <a:off x="1687881" y="6360636"/>
            <a:ext cx="352211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L=fast-BPM (6)      </a:t>
            </a:r>
            <a:r>
              <a:rPr lang="en-US" sz="1600" b="1" dirty="0">
                <a:solidFill>
                  <a:srgbClr val="0000FF"/>
                </a:solidFill>
              </a:rPr>
              <a:t>S=slow-BPM (4)</a:t>
            </a:r>
            <a:endParaRPr lang="en-GB" sz="1600" b="1" dirty="0">
              <a:solidFill>
                <a:srgbClr val="0000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F03EE2-AB59-4329-B0E3-92AB2A484926}"/>
              </a:ext>
            </a:extLst>
          </p:cNvPr>
          <p:cNvSpPr/>
          <p:nvPr/>
        </p:nvSpPr>
        <p:spPr>
          <a:xfrm>
            <a:off x="1115615" y="4460278"/>
            <a:ext cx="1008111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FBC644-1D80-4A6F-B238-9BF70025CCB8}"/>
              </a:ext>
            </a:extLst>
          </p:cNvPr>
          <p:cNvSpPr/>
          <p:nvPr/>
        </p:nvSpPr>
        <p:spPr>
          <a:xfrm>
            <a:off x="7020274" y="4460278"/>
            <a:ext cx="1008111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223FB9-9E05-47A7-82BD-8B89E1AA413D}"/>
              </a:ext>
            </a:extLst>
          </p:cNvPr>
          <p:cNvSpPr/>
          <p:nvPr/>
        </p:nvSpPr>
        <p:spPr>
          <a:xfrm>
            <a:off x="3732855" y="4460278"/>
            <a:ext cx="40709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511856-E1EE-4980-A40B-F6A4BA63948D}"/>
              </a:ext>
            </a:extLst>
          </p:cNvPr>
          <p:cNvSpPr/>
          <p:nvPr/>
        </p:nvSpPr>
        <p:spPr>
          <a:xfrm>
            <a:off x="5562368" y="4460278"/>
            <a:ext cx="809831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CB608C-9C18-4591-933E-A208F482AB9D}"/>
              </a:ext>
            </a:extLst>
          </p:cNvPr>
          <p:cNvSpPr/>
          <p:nvPr/>
        </p:nvSpPr>
        <p:spPr>
          <a:xfrm>
            <a:off x="3924459" y="4606834"/>
            <a:ext cx="1368152" cy="74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02AD74-7671-4083-B290-E5DC59CC1C44}"/>
              </a:ext>
            </a:extLst>
          </p:cNvPr>
          <p:cNvSpPr/>
          <p:nvPr/>
        </p:nvSpPr>
        <p:spPr>
          <a:xfrm>
            <a:off x="79880" y="4388270"/>
            <a:ext cx="711697" cy="80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471041-A434-4D42-BA12-C0B44FE8CBCE}"/>
              </a:ext>
            </a:extLst>
          </p:cNvPr>
          <p:cNvSpPr/>
          <p:nvPr/>
        </p:nvSpPr>
        <p:spPr>
          <a:xfrm>
            <a:off x="8352423" y="4463628"/>
            <a:ext cx="711697" cy="80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496286-EA52-4427-B44C-8D6A0CA73DDD}"/>
              </a:ext>
            </a:extLst>
          </p:cNvPr>
          <p:cNvSpPr/>
          <p:nvPr/>
        </p:nvSpPr>
        <p:spPr>
          <a:xfrm>
            <a:off x="4354800" y="5258256"/>
            <a:ext cx="433225" cy="238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0C732C-30CE-4E85-BB1C-F80D9A954FB8}"/>
              </a:ext>
            </a:extLst>
          </p:cNvPr>
          <p:cNvCxnSpPr>
            <a:cxnSpLocks/>
          </p:cNvCxnSpPr>
          <p:nvPr/>
        </p:nvCxnSpPr>
        <p:spPr>
          <a:xfrm>
            <a:off x="4752000" y="3484254"/>
            <a:ext cx="0" cy="20561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93D404-0249-414E-8336-BE7620C78DA9}"/>
              </a:ext>
            </a:extLst>
          </p:cNvPr>
          <p:cNvSpPr txBox="1"/>
          <p:nvPr/>
        </p:nvSpPr>
        <p:spPr>
          <a:xfrm>
            <a:off x="4407995" y="3022589"/>
            <a:ext cx="68800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/>
              <a:t>  BM-</a:t>
            </a:r>
          </a:p>
          <a:p>
            <a:r>
              <a:rPr lang="en-US" sz="1200" b="1" dirty="0"/>
              <a:t>source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641B3D-7183-4A85-8045-9AA7379CF16C}"/>
              </a:ext>
            </a:extLst>
          </p:cNvPr>
          <p:cNvCxnSpPr>
            <a:cxnSpLocks/>
          </p:cNvCxnSpPr>
          <p:nvPr/>
        </p:nvCxnSpPr>
        <p:spPr>
          <a:xfrm>
            <a:off x="1115615" y="4278016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5F2676-EAAA-409D-A9E3-B533B9B23E33}"/>
              </a:ext>
            </a:extLst>
          </p:cNvPr>
          <p:cNvCxnSpPr>
            <a:cxnSpLocks/>
          </p:cNvCxnSpPr>
          <p:nvPr/>
        </p:nvCxnSpPr>
        <p:spPr>
          <a:xfrm>
            <a:off x="2051720" y="4270029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7FDD17-8F12-4CDA-A9E4-255743D45B51}"/>
              </a:ext>
            </a:extLst>
          </p:cNvPr>
          <p:cNvCxnSpPr>
            <a:cxnSpLocks/>
          </p:cNvCxnSpPr>
          <p:nvPr/>
        </p:nvCxnSpPr>
        <p:spPr>
          <a:xfrm>
            <a:off x="2411760" y="4262042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4F483A-128B-4FFB-B425-B5E883A43C46}"/>
              </a:ext>
            </a:extLst>
          </p:cNvPr>
          <p:cNvCxnSpPr>
            <a:cxnSpLocks/>
          </p:cNvCxnSpPr>
          <p:nvPr/>
        </p:nvCxnSpPr>
        <p:spPr>
          <a:xfrm>
            <a:off x="6336000" y="4278016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1849DD-BC7E-4E9D-AF6F-81CD88F05AD1}"/>
              </a:ext>
            </a:extLst>
          </p:cNvPr>
          <p:cNvCxnSpPr>
            <a:cxnSpLocks/>
          </p:cNvCxnSpPr>
          <p:nvPr/>
        </p:nvCxnSpPr>
        <p:spPr>
          <a:xfrm>
            <a:off x="4355976" y="4222107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BDF520-B17C-4C70-BFDA-1D00E3BDDC39}"/>
              </a:ext>
            </a:extLst>
          </p:cNvPr>
          <p:cNvCxnSpPr>
            <a:cxnSpLocks/>
          </p:cNvCxnSpPr>
          <p:nvPr/>
        </p:nvCxnSpPr>
        <p:spPr>
          <a:xfrm>
            <a:off x="6696000" y="4266770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A76E84-BB7F-4B1B-98F8-AA97585A8942}"/>
              </a:ext>
            </a:extLst>
          </p:cNvPr>
          <p:cNvCxnSpPr>
            <a:cxnSpLocks/>
          </p:cNvCxnSpPr>
          <p:nvPr/>
        </p:nvCxnSpPr>
        <p:spPr>
          <a:xfrm>
            <a:off x="7056000" y="4266770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BE5390-1663-41DC-AA87-E8211480EC99}"/>
              </a:ext>
            </a:extLst>
          </p:cNvPr>
          <p:cNvCxnSpPr>
            <a:cxnSpLocks/>
          </p:cNvCxnSpPr>
          <p:nvPr/>
        </p:nvCxnSpPr>
        <p:spPr>
          <a:xfrm>
            <a:off x="7992000" y="4266770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E1B22A4-A90D-4D2E-99A1-165E2189D201}"/>
              </a:ext>
            </a:extLst>
          </p:cNvPr>
          <p:cNvSpPr txBox="1"/>
          <p:nvPr/>
        </p:nvSpPr>
        <p:spPr>
          <a:xfrm>
            <a:off x="742756" y="3844144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fast/slow</a:t>
            </a:r>
          </a:p>
          <a:p>
            <a:r>
              <a:rPr lang="en-US" sz="1000" b="1" dirty="0"/>
              <a:t>corrector</a:t>
            </a:r>
            <a:endParaRPr lang="en-GB" sz="1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F0C7AC-5588-4061-9BC2-BFCD564D8AE9}"/>
              </a:ext>
            </a:extLst>
          </p:cNvPr>
          <p:cNvSpPr txBox="1"/>
          <p:nvPr/>
        </p:nvSpPr>
        <p:spPr>
          <a:xfrm>
            <a:off x="3868480" y="3844144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fast/slow</a:t>
            </a:r>
          </a:p>
          <a:p>
            <a:r>
              <a:rPr lang="en-US" sz="1000" b="1" dirty="0"/>
              <a:t>corrector</a:t>
            </a:r>
            <a:endParaRPr lang="en-GB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91D990-86D8-4936-8918-B499882056ED}"/>
              </a:ext>
            </a:extLst>
          </p:cNvPr>
          <p:cNvSpPr txBox="1"/>
          <p:nvPr/>
        </p:nvSpPr>
        <p:spPr>
          <a:xfrm>
            <a:off x="7570699" y="3870614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fast/slow</a:t>
            </a:r>
          </a:p>
          <a:p>
            <a:r>
              <a:rPr lang="en-US" sz="1000" b="1" dirty="0"/>
              <a:t>corrector</a:t>
            </a:r>
            <a:endParaRPr lang="en-GB" sz="1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AEC4C6-4F7F-4156-8C28-A5A3BB74AE4A}"/>
              </a:ext>
            </a:extLst>
          </p:cNvPr>
          <p:cNvSpPr txBox="1"/>
          <p:nvPr/>
        </p:nvSpPr>
        <p:spPr>
          <a:xfrm>
            <a:off x="6323141" y="3840112"/>
            <a:ext cx="81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  slow</a:t>
            </a:r>
          </a:p>
          <a:p>
            <a:r>
              <a:rPr lang="en-US" sz="1000" b="1" dirty="0"/>
              <a:t>correctors</a:t>
            </a:r>
            <a:endParaRPr lang="en-GB" sz="1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D58034-56BB-45F8-8735-84A77F82C79C}"/>
              </a:ext>
            </a:extLst>
          </p:cNvPr>
          <p:cNvSpPr txBox="1"/>
          <p:nvPr/>
        </p:nvSpPr>
        <p:spPr>
          <a:xfrm>
            <a:off x="2051007" y="3844144"/>
            <a:ext cx="81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  slow</a:t>
            </a:r>
          </a:p>
          <a:p>
            <a:r>
              <a:rPr lang="en-US" sz="1000" b="1" dirty="0"/>
              <a:t>correctors</a:t>
            </a:r>
            <a:endParaRPr lang="en-GB" sz="10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53EED8-5893-4F4D-BD7F-D8B8246ABDCE}"/>
              </a:ext>
            </a:extLst>
          </p:cNvPr>
          <p:cNvSpPr/>
          <p:nvPr/>
        </p:nvSpPr>
        <p:spPr>
          <a:xfrm>
            <a:off x="2744579" y="4468662"/>
            <a:ext cx="83587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5F4B10-C539-4BA9-B569-A6A5DB271B15}"/>
              </a:ext>
            </a:extLst>
          </p:cNvPr>
          <p:cNvSpPr/>
          <p:nvPr/>
        </p:nvSpPr>
        <p:spPr>
          <a:xfrm>
            <a:off x="3464659" y="4316262"/>
            <a:ext cx="40709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CC6AEEB-E476-42B2-837B-0FDA6DF1893B}"/>
              </a:ext>
            </a:extLst>
          </p:cNvPr>
          <p:cNvCxnSpPr>
            <a:cxnSpLocks/>
          </p:cNvCxnSpPr>
          <p:nvPr/>
        </p:nvCxnSpPr>
        <p:spPr>
          <a:xfrm>
            <a:off x="2771800" y="4254055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650B89C-0F9F-4493-857B-C42B6EED46F4}"/>
              </a:ext>
            </a:extLst>
          </p:cNvPr>
          <p:cNvSpPr/>
          <p:nvPr/>
        </p:nvSpPr>
        <p:spPr>
          <a:xfrm>
            <a:off x="5006336" y="4460278"/>
            <a:ext cx="393665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D28878-A9A5-47AB-8806-D1A22BA903C7}"/>
              </a:ext>
            </a:extLst>
          </p:cNvPr>
          <p:cNvSpPr/>
          <p:nvPr/>
        </p:nvSpPr>
        <p:spPr>
          <a:xfrm>
            <a:off x="5158736" y="4678796"/>
            <a:ext cx="618092" cy="645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1C4D927-1BD0-4941-878E-28BE2A1F1661}"/>
              </a:ext>
            </a:extLst>
          </p:cNvPr>
          <p:cNvCxnSpPr>
            <a:cxnSpLocks/>
          </p:cNvCxnSpPr>
          <p:nvPr/>
        </p:nvCxnSpPr>
        <p:spPr>
          <a:xfrm flipH="1" flipV="1">
            <a:off x="5581932" y="5853144"/>
            <a:ext cx="574244" cy="5030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1E71F66-E894-42DE-B3E7-D39859C9B38B}"/>
              </a:ext>
            </a:extLst>
          </p:cNvPr>
          <p:cNvSpPr txBox="1"/>
          <p:nvPr/>
        </p:nvSpPr>
        <p:spPr>
          <a:xfrm>
            <a:off x="6069442" y="6314637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some 7</a:t>
            </a:r>
            <a:r>
              <a:rPr lang="en-US" sz="1200" b="1" baseline="30000" dirty="0">
                <a:solidFill>
                  <a:srgbClr val="FF0000"/>
                </a:solidFill>
              </a:rPr>
              <a:t>th</a:t>
            </a:r>
            <a:r>
              <a:rPr lang="en-US" sz="1200" b="1" dirty="0">
                <a:solidFill>
                  <a:srgbClr val="FF0000"/>
                </a:solidFill>
              </a:rPr>
              <a:t> BPMs in the Ring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suffer from instabilities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00A8EF-9D4C-43F2-A1E3-EBE40DCA5BFF}"/>
              </a:ext>
            </a:extLst>
          </p:cNvPr>
          <p:cNvSpPr txBox="1"/>
          <p:nvPr/>
        </p:nvSpPr>
        <p:spPr>
          <a:xfrm>
            <a:off x="-11123" y="4340145"/>
            <a:ext cx="862159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/>
              <a:t>  ID-source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38761D-334E-459D-88B9-035F746B0406}"/>
              </a:ext>
            </a:extLst>
          </p:cNvPr>
          <p:cNvSpPr txBox="1"/>
          <p:nvPr/>
        </p:nvSpPr>
        <p:spPr>
          <a:xfrm>
            <a:off x="8216756" y="4321156"/>
            <a:ext cx="862159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/>
              <a:t>  ID-source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FD05B0-A079-4684-9D0E-2696F3ABE055}"/>
              </a:ext>
            </a:extLst>
          </p:cNvPr>
          <p:cNvSpPr txBox="1"/>
          <p:nvPr/>
        </p:nvSpPr>
        <p:spPr>
          <a:xfrm>
            <a:off x="88051" y="703928"/>
            <a:ext cx="8927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EBS orbit stabilization has distinctive  FAST  &amp;  SLOW  parts</a:t>
            </a:r>
          </a:p>
          <a:p>
            <a:endParaRPr lang="en-US" sz="800" b="1" dirty="0"/>
          </a:p>
          <a:p>
            <a:r>
              <a:rPr lang="en-US" b="1" dirty="0"/>
              <a:t>for the FAST part it uses 192 e-BPMs (later all 320) and 96 fast steerers ,  both H &amp; V planes</a:t>
            </a:r>
          </a:p>
          <a:p>
            <a:endParaRPr lang="en-US" sz="800" b="1" dirty="0"/>
          </a:p>
          <a:p>
            <a:r>
              <a:rPr lang="en-US" b="1" dirty="0"/>
              <a:t>for the SLOW part it uses 320 e-BPMs  and 288 slow steerers, also both H &amp; V planes</a:t>
            </a:r>
          </a:p>
          <a:p>
            <a:endParaRPr lang="en-US" b="1" dirty="0"/>
          </a:p>
          <a:p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b="1" dirty="0"/>
              <a:t>in EBS we had NOT foreseen X-BPMs   </a:t>
            </a:r>
            <a:r>
              <a:rPr lang="en-US" sz="2000" b="1" dirty="0">
                <a:sym typeface="Wingdings" panose="05000000000000000000" pitchFamily="2" charset="2"/>
              </a:rPr>
              <a:t>   so our e-BPMs are both Judge &amp; Party</a:t>
            </a:r>
            <a:endParaRPr lang="en-US" sz="2000" b="1" dirty="0"/>
          </a:p>
          <a:p>
            <a:endParaRPr lang="en-US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97047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61391</TotalTime>
  <Words>2480</Words>
  <Application>Microsoft Office PowerPoint</Application>
  <PresentationFormat>On-screen Show (4:3)</PresentationFormat>
  <Paragraphs>590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E.S.R.F.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SCHEIDT Kees-Bertus</dc:creator>
  <cp:lastModifiedBy>SCHEIDT Kees-Bertus</cp:lastModifiedBy>
  <cp:revision>405</cp:revision>
  <cp:lastPrinted>2021-01-05T15:02:37Z</cp:lastPrinted>
  <dcterms:created xsi:type="dcterms:W3CDTF">2018-06-02T09:03:05Z</dcterms:created>
  <dcterms:modified xsi:type="dcterms:W3CDTF">2023-01-23T13:59:02Z</dcterms:modified>
</cp:coreProperties>
</file>