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sldIdLst>
    <p:sldId id="280" r:id="rId2"/>
    <p:sldId id="358" r:id="rId3"/>
    <p:sldId id="314" r:id="rId4"/>
    <p:sldId id="377" r:id="rId5"/>
    <p:sldId id="379" r:id="rId6"/>
    <p:sldId id="383" r:id="rId7"/>
    <p:sldId id="380" r:id="rId8"/>
    <p:sldId id="384" r:id="rId9"/>
    <p:sldId id="366" r:id="rId10"/>
    <p:sldId id="388" r:id="rId11"/>
    <p:sldId id="389" r:id="rId12"/>
    <p:sldId id="390" r:id="rId13"/>
    <p:sldId id="391" r:id="rId14"/>
    <p:sldId id="392" r:id="rId15"/>
    <p:sldId id="387" r:id="rId16"/>
    <p:sldId id="376" r:id="rId17"/>
    <p:sldId id="357" r:id="rId18"/>
    <p:sldId id="372" r:id="rId19"/>
    <p:sldId id="378" r:id="rId20"/>
  </p:sldIdLst>
  <p:sldSz cx="9144000" cy="5715000" type="screen16x10"/>
  <p:notesSz cx="6794500" cy="9931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orient="horz" pos="288">
          <p15:clr>
            <a:srgbClr val="A4A3A4"/>
          </p15:clr>
        </p15:guide>
        <p15:guide id="3" orient="horz" pos="3297" userDrawn="1">
          <p15:clr>
            <a:srgbClr val="A4A3A4"/>
          </p15:clr>
        </p15:guide>
        <p15:guide id="4" orient="horz" pos="847" userDrawn="1">
          <p15:clr>
            <a:srgbClr val="A4A3A4"/>
          </p15:clr>
        </p15:guide>
        <p15:guide id="5" pos="2880">
          <p15:clr>
            <a:srgbClr val="A4A3A4"/>
          </p15:clr>
        </p15:guide>
        <p15:guide id="6" pos="521">
          <p15:clr>
            <a:srgbClr val="A4A3A4"/>
          </p15:clr>
        </p15:guide>
        <p15:guide id="7" pos="52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B9BA"/>
    <a:srgbClr val="0066CC"/>
    <a:srgbClr val="3333FF"/>
    <a:srgbClr val="0066FF"/>
    <a:srgbClr val="132577"/>
    <a:srgbClr val="336699"/>
    <a:srgbClr val="FFCCFF"/>
    <a:srgbClr val="ED7703"/>
    <a:srgbClr val="EAEAEA"/>
    <a:srgbClr val="4E5B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7" autoAdjust="0"/>
  </p:normalViewPr>
  <p:slideViewPr>
    <p:cSldViewPr showGuides="1">
      <p:cViewPr varScale="1">
        <p:scale>
          <a:sx n="125" d="100"/>
          <a:sy n="125" d="100"/>
        </p:scale>
        <p:origin x="108" y="528"/>
      </p:cViewPr>
      <p:guideLst>
        <p:guide orient="horz" pos="1800"/>
        <p:guide orient="horz" pos="288"/>
        <p:guide orient="horz" pos="3297"/>
        <p:guide orient="horz" pos="847"/>
        <p:guide pos="2880"/>
        <p:guide pos="521"/>
        <p:guide pos="5239"/>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D680E798-53FF-4C51-A981-953463752515}" type="datetimeFigureOut">
              <a:rPr lang="fr-FR" smtClean="0"/>
              <a:pPr/>
              <a:t>25/01/2023</a:t>
            </a:fld>
            <a:endParaRPr lang="fr-FR"/>
          </a:p>
        </p:txBody>
      </p:sp>
      <p:sp>
        <p:nvSpPr>
          <p:cNvPr id="4" name="Espace réservé de l'image des diapositives 3"/>
          <p:cNvSpPr>
            <a:spLocks noGrp="1" noRot="1" noChangeAspect="1"/>
          </p:cNvSpPr>
          <p:nvPr>
            <p:ph type="sldImg" idx="2"/>
          </p:nvPr>
        </p:nvSpPr>
        <p:spPr>
          <a:xfrm>
            <a:off x="419100" y="744538"/>
            <a:ext cx="5956300"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1B06CD8F-B7ED-4A05-9FB1-A01CC0EF02CC}"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2</a:t>
            </a:fld>
            <a:endParaRPr lang="fr-FR"/>
          </a:p>
        </p:txBody>
      </p:sp>
    </p:spTree>
    <p:extLst>
      <p:ext uri="{BB962C8B-B14F-4D97-AF65-F5344CB8AC3E}">
        <p14:creationId xmlns:p14="http://schemas.microsoft.com/office/powerpoint/2010/main" val="3351902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9</a:t>
            </a:fld>
            <a:endParaRPr lang="fr-FR"/>
          </a:p>
        </p:txBody>
      </p:sp>
    </p:spTree>
    <p:extLst>
      <p:ext uri="{BB962C8B-B14F-4D97-AF65-F5344CB8AC3E}">
        <p14:creationId xmlns:p14="http://schemas.microsoft.com/office/powerpoint/2010/main" val="34546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18</a:t>
            </a:fld>
            <a:endParaRPr lang="fr-FR"/>
          </a:p>
        </p:txBody>
      </p:sp>
    </p:spTree>
    <p:extLst>
      <p:ext uri="{BB962C8B-B14F-4D97-AF65-F5344CB8AC3E}">
        <p14:creationId xmlns:p14="http://schemas.microsoft.com/office/powerpoint/2010/main" val="1452591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19</a:t>
            </a:fld>
            <a:endParaRPr lang="fr-FR"/>
          </a:p>
        </p:txBody>
      </p:sp>
    </p:spTree>
    <p:extLst>
      <p:ext uri="{BB962C8B-B14F-4D97-AF65-F5344CB8AC3E}">
        <p14:creationId xmlns:p14="http://schemas.microsoft.com/office/powerpoint/2010/main" val="1415229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page">
    <p:spTree>
      <p:nvGrpSpPr>
        <p:cNvPr id="1" name=""/>
        <p:cNvGrpSpPr/>
        <p:nvPr/>
      </p:nvGrpSpPr>
      <p:grpSpPr>
        <a:xfrm>
          <a:off x="0" y="0"/>
          <a:ext cx="0" cy="0"/>
          <a:chOff x="0" y="0"/>
          <a:chExt cx="0" cy="0"/>
        </a:xfrm>
      </p:grpSpPr>
      <p:sp>
        <p:nvSpPr>
          <p:cNvPr id="2" name="Titre 1"/>
          <p:cNvSpPr>
            <a:spLocks noGrp="1"/>
          </p:cNvSpPr>
          <p:nvPr>
            <p:ph type="ctrTitle" hasCustomPrompt="1"/>
          </p:nvPr>
        </p:nvSpPr>
        <p:spPr bwMode="gray">
          <a:xfrm>
            <a:off x="827089" y="1"/>
            <a:ext cx="7489825" cy="457729"/>
          </a:xfrm>
          <a:noFill/>
        </p:spPr>
        <p:txBody>
          <a:bodyPr anchor="b" anchorCtr="0"/>
          <a:lstStyle>
            <a:lvl1pPr>
              <a:defRPr sz="1200">
                <a:solidFill>
                  <a:schemeClr val="bg1"/>
                </a:solidFill>
              </a:defRPr>
            </a:lvl1pPr>
          </a:lstStyle>
          <a:p>
            <a:r>
              <a:rPr lang="en-US" noProof="0" dirty="0" smtClean="0"/>
              <a:t>Click to edit Master title style</a:t>
            </a:r>
            <a:endParaRPr lang="en-US" noProof="0" dirty="0"/>
          </a:p>
        </p:txBody>
      </p:sp>
      <p:sp>
        <p:nvSpPr>
          <p:cNvPr id="3" name="Sous-titre 2"/>
          <p:cNvSpPr>
            <a:spLocks noGrp="1"/>
          </p:cNvSpPr>
          <p:nvPr>
            <p:ph type="subTitle" idx="1" hasCustomPrompt="1"/>
          </p:nvPr>
        </p:nvSpPr>
        <p:spPr bwMode="gray">
          <a:xfrm>
            <a:off x="827088" y="457729"/>
            <a:ext cx="7489825" cy="479558"/>
          </a:xfrm>
        </p:spPr>
        <p:txBody>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p>
        </p:txBody>
      </p:sp>
      <p:sp>
        <p:nvSpPr>
          <p:cNvPr id="12" name="Espace réservé de la date 11"/>
          <p:cNvSpPr>
            <a:spLocks noGrp="1"/>
          </p:cNvSpPr>
          <p:nvPr>
            <p:ph type="dt" sz="half" idx="10"/>
          </p:nvPr>
        </p:nvSpPr>
        <p:spPr/>
        <p:txBody>
          <a:bodyPr/>
          <a:lstStyle/>
          <a:p>
            <a:r>
              <a:rPr lang="en-US" noProof="0" smtClean="0"/>
              <a:t>26/07/2013</a:t>
            </a:r>
            <a:endParaRPr lang="en-US" noProof="0"/>
          </a:p>
        </p:txBody>
      </p:sp>
      <p:sp>
        <p:nvSpPr>
          <p:cNvPr id="13" name="Espace réservé du numéro de diapositive 12"/>
          <p:cNvSpPr>
            <a:spLocks noGrp="1"/>
          </p:cNvSpPr>
          <p:nvPr>
            <p:ph type="sldNum" sz="quarter" idx="11"/>
          </p:nvPr>
        </p:nvSpPr>
        <p:spPr/>
        <p:txBody>
          <a:bodyPr/>
          <a:lstStyle>
            <a:lvl1pPr>
              <a:defRPr>
                <a:solidFill>
                  <a:schemeClr val="bg1"/>
                </a:solidFill>
              </a:defRPr>
            </a:lvl1pPr>
          </a:lstStyle>
          <a:p>
            <a:r>
              <a:rPr lang="en-US" noProof="0" smtClean="0"/>
              <a:t>Page </a:t>
            </a:r>
            <a:fld id="{733122C9-A0B9-462F-8757-0847AD287B63}" type="slidenum">
              <a:rPr lang="en-US" noProof="0" smtClean="0"/>
              <a:pPr/>
              <a:t>‹#›</a:t>
            </a:fld>
            <a:endParaRPr lang="en-US" noProof="0"/>
          </a:p>
        </p:txBody>
      </p:sp>
      <p:sp>
        <p:nvSpPr>
          <p:cNvPr id="14" name="Espace réservé du pied de page 13"/>
          <p:cNvSpPr>
            <a:spLocks noGrp="1"/>
          </p:cNvSpPr>
          <p:nvPr>
            <p:ph type="ftr" sz="quarter" idx="12"/>
          </p:nvPr>
        </p:nvSpPr>
        <p:spPr/>
        <p:txBody>
          <a:bodyPr/>
          <a:lstStyle>
            <a:lvl1pPr>
              <a:defRPr>
                <a:solidFill>
                  <a:schemeClr val="bg1"/>
                </a:solidFill>
              </a:defRPr>
            </a:lvl1pPr>
          </a:lstStyle>
          <a:p>
            <a:r>
              <a:rPr lang="en-US" noProof="0" smtClean="0"/>
              <a:t>ASD Workshop – 24 January 2023      -        RF system     -       Jörn Jacob</a:t>
            </a:r>
            <a:endParaRPr lang="en-US"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7200" y="126000"/>
            <a:ext cx="8236800" cy="496800"/>
          </a:xfrm>
          <a:solidFill>
            <a:schemeClr val="accent1"/>
          </a:solidFill>
        </p:spPr>
        <p:txBody>
          <a:bodyPr lIns="108000" tIns="0" rIns="108000" anchor="ctr" anchorCtr="0"/>
          <a:lstStyle>
            <a:lvl1pPr>
              <a:lnSpc>
                <a:spcPct val="85000"/>
              </a:lnSpc>
              <a:defRPr sz="2500">
                <a:solidFill>
                  <a:schemeClr val="bg1"/>
                </a:solidFill>
              </a:defRPr>
            </a:lvl1pPr>
          </a:lstStyle>
          <a:p>
            <a:r>
              <a:rPr lang="en-US" noProof="0" dirty="0" smtClean="0"/>
              <a:t>Click to edit Master title style</a:t>
            </a:r>
            <a:endParaRPr lang="en-US" noProof="0" dirty="0"/>
          </a:p>
        </p:txBody>
      </p:sp>
      <p:sp>
        <p:nvSpPr>
          <p:cNvPr id="3" name="Espace réservé du contenu 2"/>
          <p:cNvSpPr>
            <a:spLocks noGrp="1"/>
          </p:cNvSpPr>
          <p:nvPr>
            <p:ph idx="1" hasCustomPrompt="1"/>
          </p:nvPr>
        </p:nvSpPr>
        <p:spPr bwMode="gray">
          <a:xfrm>
            <a:off x="3351600" y="915000"/>
            <a:ext cx="5612400" cy="2970000"/>
          </a:xfrm>
          <a:solidFill>
            <a:srgbClr val="4E5B99"/>
          </a:solidFill>
        </p:spPr>
        <p:txBody>
          <a:bodyPr lIns="216000" tIns="252000"/>
          <a:lstStyle>
            <a:lvl1pPr marL="0" indent="0">
              <a:spcAft>
                <a:spcPts val="300"/>
              </a:spcAft>
              <a:buFont typeface="Arial" pitchFamily="34" charset="0"/>
              <a:buNone/>
              <a:defRPr sz="2800">
                <a:solidFill>
                  <a:schemeClr val="bg1"/>
                </a:solidFill>
              </a:defRPr>
            </a:lvl1pPr>
            <a:lvl2pPr marL="0" indent="0">
              <a:spcBef>
                <a:spcPts val="400"/>
              </a:spcBef>
              <a:spcAft>
                <a:spcPts val="0"/>
              </a:spcAft>
              <a:buFont typeface="Arial" pitchFamily="34" charset="0"/>
              <a:buNone/>
              <a:defRPr sz="2600" b="1">
                <a:solidFill>
                  <a:schemeClr val="bg1"/>
                </a:solidFill>
              </a:defRPr>
            </a:lvl2pPr>
            <a:lvl3pPr marL="0" indent="0">
              <a:lnSpc>
                <a:spcPct val="80000"/>
              </a:lnSpc>
              <a:spcAft>
                <a:spcPts val="0"/>
              </a:spcAft>
              <a:buFont typeface="Arial" pitchFamily="34" charset="0"/>
              <a:buNone/>
              <a:defRPr sz="2250">
                <a:solidFill>
                  <a:schemeClr val="bg1"/>
                </a:solidFill>
              </a:defRPr>
            </a:lvl3pPr>
            <a:lvl4pPr marL="0" indent="0">
              <a:lnSpc>
                <a:spcPct val="100000"/>
              </a:lnSpc>
              <a:spcBef>
                <a:spcPts val="0"/>
              </a:spcBef>
              <a:spcAft>
                <a:spcPts val="200"/>
              </a:spcAft>
              <a:buSzPct val="80000"/>
              <a:buNone/>
              <a:defRPr sz="1750">
                <a:solidFill>
                  <a:schemeClr val="bg1"/>
                </a:solidFill>
              </a:defRPr>
            </a:lvl4pPr>
            <a:lvl5pPr marL="0" indent="0">
              <a:lnSpc>
                <a:spcPct val="80000"/>
              </a:lnSpc>
              <a:spcAft>
                <a:spcPts val="0"/>
              </a:spcAft>
              <a:buNone/>
              <a:defRPr sz="1500" b="1" i="0">
                <a:solidFill>
                  <a:schemeClr val="bg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8" name="Espace réservé pour une image  7"/>
          <p:cNvSpPr>
            <a:spLocks noGrp="1"/>
          </p:cNvSpPr>
          <p:nvPr>
            <p:ph type="pic" sz="quarter" idx="13"/>
          </p:nvPr>
        </p:nvSpPr>
        <p:spPr>
          <a:xfrm>
            <a:off x="727200" y="915000"/>
            <a:ext cx="2574000" cy="2970000"/>
          </a:xfrm>
        </p:spPr>
        <p:txBody>
          <a:bodyPr anchor="ctr" anchorCtr="0"/>
          <a:lstStyle>
            <a:lvl1pPr algn="ctr">
              <a:defRPr/>
            </a:lvl1pPr>
          </a:lstStyle>
          <a:p>
            <a:r>
              <a:rPr lang="en-US" noProof="0" smtClean="0"/>
              <a:t>Click icon to add picture</a:t>
            </a:r>
            <a:endParaRPr lang="en-US" noProof="0" dirty="0"/>
          </a:p>
        </p:txBody>
      </p:sp>
      <p:sp>
        <p:nvSpPr>
          <p:cNvPr id="17" name="Espace réservé de la date 16"/>
          <p:cNvSpPr>
            <a:spLocks noGrp="1"/>
          </p:cNvSpPr>
          <p:nvPr>
            <p:ph type="dt" sz="half" idx="14"/>
          </p:nvPr>
        </p:nvSpPr>
        <p:spPr/>
        <p:txBody>
          <a:bodyPr/>
          <a:lstStyle/>
          <a:p>
            <a:r>
              <a:rPr lang="en-US" noProof="0" smtClean="0"/>
              <a:t>26/07/2013</a:t>
            </a:r>
            <a:endParaRPr lang="en-US" noProof="0"/>
          </a:p>
        </p:txBody>
      </p:sp>
      <p:sp>
        <p:nvSpPr>
          <p:cNvPr id="18" name="Espace réservé du numéro de diapositive 17"/>
          <p:cNvSpPr>
            <a:spLocks noGrp="1"/>
          </p:cNvSpPr>
          <p:nvPr>
            <p:ph type="sldNum" sz="quarter" idx="15"/>
          </p:nvPr>
        </p:nvSpPr>
        <p:spPr/>
        <p:txBody>
          <a:bodyPr/>
          <a:lstStyle/>
          <a:p>
            <a:r>
              <a:rPr lang="en-US" noProof="0" smtClean="0"/>
              <a:t>Page </a:t>
            </a:r>
            <a:fld id="{733122C9-A0B9-462F-8757-0847AD287B63}" type="slidenum">
              <a:rPr lang="en-US" noProof="0" smtClean="0"/>
              <a:pPr/>
              <a:t>‹#›</a:t>
            </a:fld>
            <a:endParaRPr lang="en-US" noProof="0"/>
          </a:p>
        </p:txBody>
      </p:sp>
      <p:sp>
        <p:nvSpPr>
          <p:cNvPr id="19" name="Espace réservé du pied de page 18"/>
          <p:cNvSpPr>
            <a:spLocks noGrp="1"/>
          </p:cNvSpPr>
          <p:nvPr>
            <p:ph type="ftr" sz="quarter" idx="16"/>
          </p:nvPr>
        </p:nvSpPr>
        <p:spPr/>
        <p:txBody>
          <a:bodyPr/>
          <a:lstStyle/>
          <a:p>
            <a:r>
              <a:rPr lang="en-US" noProof="0" smtClean="0"/>
              <a:t>ASD Workshop – 24 January 2023      -        RF system     -       Jörn Jacob</a:t>
            </a:r>
            <a:endParaRPr lang="en-U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US" noProof="0" dirty="0" smtClean="0"/>
              <a:t>Click to edit Master title style</a:t>
            </a:r>
            <a:endParaRPr lang="en-US" noProof="0" dirty="0"/>
          </a:p>
        </p:txBody>
      </p:sp>
      <p:sp>
        <p:nvSpPr>
          <p:cNvPr id="3" name="Espace réservé du contenu 2"/>
          <p:cNvSpPr>
            <a:spLocks noGrp="1"/>
          </p:cNvSpPr>
          <p:nvPr>
            <p:ph idx="1" hasCustomPrompt="1"/>
          </p:nvPr>
        </p:nvSpPr>
        <p:spPr bwMode="gray"/>
        <p:txBody>
          <a:bodyPr/>
          <a:lstStyle>
            <a:lvl4pPr>
              <a:spcBef>
                <a:spcPts val="0"/>
              </a:spcBef>
              <a:spcAft>
                <a:spcPts val="300"/>
              </a:spcAft>
              <a:buSzPct val="80000"/>
              <a:defRPr/>
            </a:lvl4pPr>
            <a:lvl5pPr>
              <a:spcAft>
                <a:spcPts val="300"/>
              </a:spcAft>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7" name="Espace réservé de la date 6"/>
          <p:cNvSpPr>
            <a:spLocks noGrp="1"/>
          </p:cNvSpPr>
          <p:nvPr>
            <p:ph type="dt" sz="half" idx="10"/>
          </p:nvPr>
        </p:nvSpPr>
        <p:spPr/>
        <p:txBody>
          <a:bodyPr/>
          <a:lstStyle/>
          <a:p>
            <a:r>
              <a:rPr lang="en-US" noProof="0" smtClean="0"/>
              <a:t>26/07/2013</a:t>
            </a:r>
            <a:endParaRPr lang="en-US" noProof="0"/>
          </a:p>
        </p:txBody>
      </p:sp>
      <p:sp>
        <p:nvSpPr>
          <p:cNvPr id="8" name="Espace réservé du numéro de diapositive 7"/>
          <p:cNvSpPr>
            <a:spLocks noGrp="1"/>
          </p:cNvSpPr>
          <p:nvPr>
            <p:ph type="sldNum" sz="quarter" idx="11"/>
          </p:nvPr>
        </p:nvSpPr>
        <p:spPr/>
        <p:txBody>
          <a:bodyPr/>
          <a:lstStyle/>
          <a:p>
            <a:r>
              <a:rPr lang="en-US" noProof="0" smtClean="0"/>
              <a:t>Page </a:t>
            </a:r>
            <a:fld id="{733122C9-A0B9-462F-8757-0847AD287B63}" type="slidenum">
              <a:rPr lang="en-US" noProof="0" smtClean="0"/>
              <a:pPr/>
              <a:t>‹#›</a:t>
            </a:fld>
            <a:endParaRPr lang="en-US" noProof="0"/>
          </a:p>
        </p:txBody>
      </p:sp>
      <p:sp>
        <p:nvSpPr>
          <p:cNvPr id="9" name="Espace réservé du pied de page 8"/>
          <p:cNvSpPr>
            <a:spLocks noGrp="1"/>
          </p:cNvSpPr>
          <p:nvPr>
            <p:ph type="ftr" sz="quarter" idx="12"/>
          </p:nvPr>
        </p:nvSpPr>
        <p:spPr/>
        <p:txBody>
          <a:bodyPr/>
          <a:lstStyle/>
          <a:p>
            <a:r>
              <a:rPr lang="en-US" smtClean="0"/>
              <a:t>ASD Workshop – 24 January 2023      -        RF system     -       Jörn Jacob</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se for importing slid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US" noProof="0" dirty="0" smtClean="0"/>
              <a:t>Click to edit Master title style</a:t>
            </a:r>
            <a:endParaRPr lang="en-US" noProof="0" dirty="0"/>
          </a:p>
        </p:txBody>
      </p:sp>
      <p:sp>
        <p:nvSpPr>
          <p:cNvPr id="7" name="Espace réservé de la date 6"/>
          <p:cNvSpPr>
            <a:spLocks noGrp="1"/>
          </p:cNvSpPr>
          <p:nvPr>
            <p:ph type="dt" sz="half" idx="10"/>
          </p:nvPr>
        </p:nvSpPr>
        <p:spPr/>
        <p:txBody>
          <a:bodyPr/>
          <a:lstStyle/>
          <a:p>
            <a:r>
              <a:rPr lang="en-US" noProof="0" smtClean="0"/>
              <a:t>26/07/2013</a:t>
            </a:r>
            <a:endParaRPr lang="en-US" noProof="0"/>
          </a:p>
        </p:txBody>
      </p:sp>
      <p:sp>
        <p:nvSpPr>
          <p:cNvPr id="8" name="Espace réservé du numéro de diapositive 7"/>
          <p:cNvSpPr>
            <a:spLocks noGrp="1"/>
          </p:cNvSpPr>
          <p:nvPr>
            <p:ph type="sldNum" sz="quarter" idx="11"/>
          </p:nvPr>
        </p:nvSpPr>
        <p:spPr/>
        <p:txBody>
          <a:bodyPr/>
          <a:lstStyle/>
          <a:p>
            <a:r>
              <a:rPr lang="en-US" noProof="0" smtClean="0"/>
              <a:t>Page </a:t>
            </a:r>
            <a:fld id="{733122C9-A0B9-462F-8757-0847AD287B63}" type="slidenum">
              <a:rPr lang="en-US" noProof="0" smtClean="0"/>
              <a:pPr/>
              <a:t>‹#›</a:t>
            </a:fld>
            <a:endParaRPr lang="en-US" noProof="0"/>
          </a:p>
        </p:txBody>
      </p:sp>
      <p:sp>
        <p:nvSpPr>
          <p:cNvPr id="9" name="Espace réservé du pied de page 8"/>
          <p:cNvSpPr>
            <a:spLocks noGrp="1"/>
          </p:cNvSpPr>
          <p:nvPr>
            <p:ph type="ftr" sz="quarter" idx="12"/>
          </p:nvPr>
        </p:nvSpPr>
        <p:spPr/>
        <p:txBody>
          <a:bodyPr/>
          <a:lstStyle/>
          <a:p>
            <a:r>
              <a:rPr lang="en-US" noProof="0" smtClean="0"/>
              <a:t>ASD Workshop – 24 January 2023      -        RF system     -       Jörn Jacob</a:t>
            </a:r>
            <a:endParaRPr lang="en-US" noProof="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 10" descr="logo_texte.jpg"/>
          <p:cNvPicPr>
            <a:picLocks noChangeAspect="1"/>
          </p:cNvPicPr>
          <p:nvPr/>
        </p:nvPicPr>
        <p:blipFill>
          <a:blip r:embed="rId6" cstate="print"/>
          <a:stretch>
            <a:fillRect/>
          </a:stretch>
        </p:blipFill>
        <p:spPr>
          <a:xfrm>
            <a:off x="7168056" y="5067000"/>
            <a:ext cx="1975944" cy="648000"/>
          </a:xfrm>
          <a:prstGeom prst="rect">
            <a:avLst/>
          </a:prstGeom>
        </p:spPr>
      </p:pic>
      <p:sp>
        <p:nvSpPr>
          <p:cNvPr id="2" name="Espace réservé du titre 1"/>
          <p:cNvSpPr>
            <a:spLocks noGrp="1"/>
          </p:cNvSpPr>
          <p:nvPr>
            <p:ph type="title"/>
          </p:nvPr>
        </p:nvSpPr>
        <p:spPr bwMode="gray">
          <a:xfrm>
            <a:off x="727200" y="126000"/>
            <a:ext cx="8236800" cy="496800"/>
          </a:xfrm>
          <a:prstGeom prst="rect">
            <a:avLst/>
          </a:prstGeom>
          <a:solidFill>
            <a:schemeClr val="accent1"/>
          </a:solidFill>
        </p:spPr>
        <p:txBody>
          <a:bodyPr vert="horz" lIns="72000" tIns="0" rIns="72000" bIns="0" rtlCol="0" anchor="ctr" anchorCtr="0">
            <a:noAutofit/>
          </a:bodyPr>
          <a:lstStyle/>
          <a:p>
            <a:r>
              <a:rPr lang="en-US" smtClean="0"/>
              <a:t>Click to edit Master title style</a:t>
            </a:r>
            <a:endParaRPr lang="fr-FR" dirty="0"/>
          </a:p>
        </p:txBody>
      </p:sp>
      <p:sp>
        <p:nvSpPr>
          <p:cNvPr id="3" name="Espace réservé du texte 2"/>
          <p:cNvSpPr>
            <a:spLocks noGrp="1"/>
          </p:cNvSpPr>
          <p:nvPr>
            <p:ph type="body" idx="1"/>
          </p:nvPr>
        </p:nvSpPr>
        <p:spPr bwMode="gray">
          <a:xfrm>
            <a:off x="727200" y="805272"/>
            <a:ext cx="8236800" cy="4331980"/>
          </a:xfrm>
          <a:prstGeom prst="rect">
            <a:avLst/>
          </a:prstGeom>
        </p:spPr>
        <p:txBody>
          <a:bodyPr vert="horz" lIns="0" tIns="0" rIns="0" bIns="0" rtlCol="0" anchor="t" anchorCtr="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Espace réservé de la date 3"/>
          <p:cNvSpPr>
            <a:spLocks noGrp="1"/>
          </p:cNvSpPr>
          <p:nvPr>
            <p:ph type="dt" sz="half" idx="2"/>
          </p:nvPr>
        </p:nvSpPr>
        <p:spPr bwMode="gray">
          <a:xfrm>
            <a:off x="0" y="5587803"/>
            <a:ext cx="611560" cy="127197"/>
          </a:xfrm>
          <a:prstGeom prst="rect">
            <a:avLst/>
          </a:prstGeom>
        </p:spPr>
        <p:txBody>
          <a:bodyPr vert="horz" lIns="0" tIns="0" rIns="0" bIns="0" rtlCol="0" anchor="b" anchorCtr="0">
            <a:noAutofit/>
          </a:bodyPr>
          <a:lstStyle>
            <a:lvl1pPr algn="l">
              <a:defRPr sz="600" b="1">
                <a:solidFill>
                  <a:schemeClr val="bg1"/>
                </a:solidFill>
              </a:defRPr>
            </a:lvl1pPr>
          </a:lstStyle>
          <a:p>
            <a:r>
              <a:rPr lang="en-US" smtClean="0"/>
              <a:t>26/07/2013</a:t>
            </a:r>
            <a:endParaRPr lang="fr-FR" dirty="0"/>
          </a:p>
        </p:txBody>
      </p:sp>
      <p:sp>
        <p:nvSpPr>
          <p:cNvPr id="5" name="Espace réservé du pied de page 4"/>
          <p:cNvSpPr>
            <a:spLocks noGrp="1"/>
          </p:cNvSpPr>
          <p:nvPr>
            <p:ph type="ftr" sz="quarter" idx="3"/>
          </p:nvPr>
        </p:nvSpPr>
        <p:spPr bwMode="gray">
          <a:xfrm>
            <a:off x="630001" y="5402791"/>
            <a:ext cx="6120000" cy="177074"/>
          </a:xfrm>
          <a:prstGeom prst="rect">
            <a:avLst/>
          </a:prstGeom>
        </p:spPr>
        <p:txBody>
          <a:bodyPr vert="horz" lIns="0" tIns="0" rIns="0" bIns="0" rtlCol="0" anchor="b" anchorCtr="0">
            <a:noAutofit/>
          </a:bodyPr>
          <a:lstStyle>
            <a:lvl1pPr algn="l">
              <a:defRPr sz="600" b="1" cap="none" baseline="0">
                <a:solidFill>
                  <a:schemeClr val="accent1"/>
                </a:solidFill>
              </a:defRPr>
            </a:lvl1pPr>
          </a:lstStyle>
          <a:p>
            <a:r>
              <a:rPr lang="en-US" smtClean="0"/>
              <a:t>ASD Workshop – 24 January 2023      -        RF system     -       Jörn Jacob</a:t>
            </a:r>
            <a:endParaRPr lang="fr-FR" dirty="0"/>
          </a:p>
        </p:txBody>
      </p:sp>
      <p:sp>
        <p:nvSpPr>
          <p:cNvPr id="6" name="Espace réservé du numéro de diapositive 5"/>
          <p:cNvSpPr>
            <a:spLocks noGrp="1"/>
          </p:cNvSpPr>
          <p:nvPr>
            <p:ph type="sldNum" sz="quarter" idx="4"/>
          </p:nvPr>
        </p:nvSpPr>
        <p:spPr bwMode="gray">
          <a:xfrm>
            <a:off x="198001" y="5402865"/>
            <a:ext cx="413559" cy="177000"/>
          </a:xfrm>
          <a:prstGeom prst="rect">
            <a:avLst/>
          </a:prstGeom>
        </p:spPr>
        <p:txBody>
          <a:bodyPr vert="horz" lIns="0" tIns="0" rIns="0" bIns="0" rtlCol="0" anchor="b" anchorCtr="0">
            <a:noAutofit/>
          </a:bodyPr>
          <a:lstStyle>
            <a:lvl1pPr algn="l">
              <a:defRPr sz="600" b="1">
                <a:solidFill>
                  <a:schemeClr val="accent1"/>
                </a:solidFill>
              </a:defRPr>
            </a:lvl1pPr>
          </a:lstStyle>
          <a:p>
            <a:r>
              <a:rPr lang="fr-FR" dirty="0" smtClean="0"/>
              <a:t>Page </a:t>
            </a:r>
            <a:fld id="{733122C9-A0B9-462F-8757-0847AD287B63}" type="slidenum">
              <a:rPr lang="fr-FR" smtClean="0"/>
              <a:pPr/>
              <a:t>‹#›</a:t>
            </a:fld>
            <a:endParaRPr lang="fr-FR" dirty="0"/>
          </a:p>
        </p:txBody>
      </p:sp>
      <p:sp>
        <p:nvSpPr>
          <p:cNvPr id="8" name="Rectangle 7"/>
          <p:cNvSpPr/>
          <p:nvPr/>
        </p:nvSpPr>
        <p:spPr>
          <a:xfrm>
            <a:off x="180000" y="126000"/>
            <a:ext cx="4968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0" r:id="rId3"/>
    <p:sldLayoutId id="2147483654" r:id="rId4"/>
  </p:sldLayoutIdLst>
  <p:hf hdr="0" dt="0"/>
  <p:txStyles>
    <p:titleStyle>
      <a:lvl1pPr algn="l" defTabSz="914400" rtl="0" eaLnBrk="1" latinLnBrk="0" hangingPunct="1">
        <a:spcBef>
          <a:spcPct val="0"/>
        </a:spcBef>
        <a:buNone/>
        <a:defRPr sz="1600" b="1" kern="1200" cap="all" baseline="0">
          <a:solidFill>
            <a:schemeClr val="bg1"/>
          </a:solidFill>
          <a:latin typeface="+mj-lt"/>
          <a:ea typeface="+mj-ea"/>
          <a:cs typeface="+mj-cs"/>
        </a:defRPr>
      </a:lvl1pPr>
    </p:titleStyle>
    <p:bodyStyle>
      <a:lvl1pPr marL="0" indent="0" algn="l" defTabSz="914400" rtl="0" eaLnBrk="1" latinLnBrk="0" hangingPunct="1">
        <a:spcBef>
          <a:spcPts val="0"/>
        </a:spcBef>
        <a:spcAft>
          <a:spcPts val="1000"/>
        </a:spcAft>
        <a:buFont typeface="Arial" pitchFamily="34" charset="0"/>
        <a:buNone/>
        <a:defRPr sz="1800" b="1" kern="120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accent6"/>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300"/>
        </a:spcAft>
        <a:buClr>
          <a:schemeClr val="accent6"/>
        </a:buClr>
        <a:buSzPct val="80000"/>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6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4.jp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21.jpeg"/><Relationship Id="rId3" Type="http://schemas.openxmlformats.org/officeDocument/2006/relationships/image" Target="../media/image6.jpeg"/><Relationship Id="rId21" Type="http://schemas.openxmlformats.org/officeDocument/2006/relationships/image" Target="../media/image24.jpeg"/><Relationship Id="rId7" Type="http://schemas.openxmlformats.org/officeDocument/2006/relationships/image" Target="../media/image10.jpeg"/><Relationship Id="rId12" Type="http://schemas.openxmlformats.org/officeDocument/2006/relationships/image" Target="../media/image15.jpg"/><Relationship Id="rId17" Type="http://schemas.openxmlformats.org/officeDocument/2006/relationships/image" Target="../media/image20.jpeg"/><Relationship Id="rId2" Type="http://schemas.openxmlformats.org/officeDocument/2006/relationships/notesSlide" Target="../notesSlides/notesSlide4.xml"/><Relationship Id="rId16" Type="http://schemas.openxmlformats.org/officeDocument/2006/relationships/image" Target="../media/image19.jpg"/><Relationship Id="rId20"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19" Type="http://schemas.openxmlformats.org/officeDocument/2006/relationships/image" Target="../media/image22.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21.jpeg"/><Relationship Id="rId3" Type="http://schemas.openxmlformats.org/officeDocument/2006/relationships/image" Target="../media/image6.jpeg"/><Relationship Id="rId21" Type="http://schemas.openxmlformats.org/officeDocument/2006/relationships/image" Target="../media/image24.jpeg"/><Relationship Id="rId7" Type="http://schemas.openxmlformats.org/officeDocument/2006/relationships/image" Target="../media/image10.jpeg"/><Relationship Id="rId12" Type="http://schemas.openxmlformats.org/officeDocument/2006/relationships/image" Target="../media/image15.jpg"/><Relationship Id="rId17" Type="http://schemas.openxmlformats.org/officeDocument/2006/relationships/image" Target="../media/image20.jpeg"/><Relationship Id="rId2" Type="http://schemas.openxmlformats.org/officeDocument/2006/relationships/notesSlide" Target="../notesSlides/notesSlide1.xml"/><Relationship Id="rId16" Type="http://schemas.openxmlformats.org/officeDocument/2006/relationships/image" Target="../media/image19.jpg"/><Relationship Id="rId20"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19" Type="http://schemas.openxmlformats.org/officeDocument/2006/relationships/image" Target="../media/image22.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0" y="913284"/>
            <a:ext cx="9144000" cy="12789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20000"/>
              </a:spcBef>
              <a:spcAft>
                <a:spcPct val="0"/>
              </a:spcAft>
              <a:buClr>
                <a:srgbClr val="7DA9DA"/>
              </a:buClr>
              <a:defRPr/>
            </a:pPr>
            <a:r>
              <a:rPr lang="en-US" sz="2000" b="1" dirty="0">
                <a:solidFill>
                  <a:srgbClr val="C00000"/>
                </a:solidFill>
                <a:latin typeface="+mj-lt"/>
              </a:rPr>
              <a:t>RF </a:t>
            </a:r>
            <a:r>
              <a:rPr lang="en-US" sz="2000" b="1" dirty="0" smtClean="0">
                <a:solidFill>
                  <a:srgbClr val="C00000"/>
                </a:solidFill>
                <a:latin typeface="+mj-lt"/>
              </a:rPr>
              <a:t>System </a:t>
            </a:r>
          </a:p>
          <a:p>
            <a:pPr algn="ctr" eaLnBrk="0" fontAlgn="base" hangingPunct="0">
              <a:spcBef>
                <a:spcPct val="20000"/>
              </a:spcBef>
              <a:spcAft>
                <a:spcPct val="0"/>
              </a:spcAft>
              <a:buClr>
                <a:srgbClr val="7DA9DA"/>
              </a:buClr>
              <a:defRPr/>
            </a:pPr>
            <a:r>
              <a:rPr lang="en-US" sz="1600" b="1" dirty="0" smtClean="0">
                <a:solidFill>
                  <a:srgbClr val="C00000"/>
                </a:solidFill>
                <a:latin typeface="+mj-lt"/>
              </a:rPr>
              <a:t>Including </a:t>
            </a:r>
            <a:r>
              <a:rPr lang="en-US" sz="1600" b="1" dirty="0" err="1" smtClean="0">
                <a:solidFill>
                  <a:srgbClr val="C00000"/>
                </a:solidFill>
                <a:latin typeface="+mj-lt"/>
              </a:rPr>
              <a:t>Linac</a:t>
            </a:r>
            <a:r>
              <a:rPr lang="en-US" sz="1600" b="1" dirty="0" smtClean="0">
                <a:solidFill>
                  <a:srgbClr val="C00000"/>
                </a:solidFill>
                <a:latin typeface="+mj-lt"/>
              </a:rPr>
              <a:t>, Injection/Extraction, Booster and Storage Ring 352 MHz systems </a:t>
            </a:r>
          </a:p>
          <a:p>
            <a:pPr algn="ctr" eaLnBrk="0" fontAlgn="base" hangingPunct="0">
              <a:spcBef>
                <a:spcPct val="20000"/>
              </a:spcBef>
              <a:spcAft>
                <a:spcPct val="0"/>
              </a:spcAft>
              <a:buClr>
                <a:srgbClr val="7DA9DA"/>
              </a:buClr>
              <a:defRPr/>
            </a:pPr>
            <a:r>
              <a:rPr lang="en-US" sz="2000" b="1" dirty="0" smtClean="0">
                <a:solidFill>
                  <a:srgbClr val="132577"/>
                </a:solidFill>
                <a:latin typeface="+mj-lt"/>
              </a:rPr>
              <a:t>Jörn Jacob</a:t>
            </a:r>
            <a:endParaRPr lang="en-US" sz="1400" b="1" dirty="0" smtClean="0">
              <a:solidFill>
                <a:srgbClr val="132577"/>
              </a:solidFill>
              <a:latin typeface="+mj-lt"/>
            </a:endParaRPr>
          </a:p>
          <a:p>
            <a:pPr algn="ctr" eaLnBrk="0" fontAlgn="base" hangingPunct="0">
              <a:spcBef>
                <a:spcPct val="20000"/>
              </a:spcBef>
              <a:spcAft>
                <a:spcPct val="0"/>
              </a:spcAft>
              <a:buClr>
                <a:srgbClr val="7DA9DA"/>
              </a:buClr>
              <a:defRPr/>
            </a:pPr>
            <a:r>
              <a:rPr lang="en-GB" sz="1600" i="1" kern="0" dirty="0" smtClean="0">
                <a:solidFill>
                  <a:srgbClr val="132577"/>
                </a:solidFill>
                <a:latin typeface="+mj-lt"/>
              </a:rPr>
              <a:t>On behalf of the RF Group</a:t>
            </a:r>
          </a:p>
          <a:p>
            <a:pPr marL="0" marR="0" lvl="0" indent="0" algn="ctr" defTabSz="914400" rtl="0" eaLnBrk="0" fontAlgn="base" latinLnBrk="0" hangingPunct="0">
              <a:lnSpc>
                <a:spcPct val="100000"/>
              </a:lnSpc>
              <a:spcBef>
                <a:spcPct val="20000"/>
              </a:spcBef>
              <a:spcAft>
                <a:spcPct val="0"/>
              </a:spcAft>
              <a:buClr>
                <a:srgbClr val="7DA9DA"/>
              </a:buClr>
              <a:buSzTx/>
              <a:buFontTx/>
              <a:buNone/>
              <a:tabLst/>
              <a:defRPr/>
            </a:pPr>
            <a:endParaRPr kumimoji="0" lang="en-GB" sz="1500" b="1" i="0" u="none" strike="noStrike" kern="0" cap="none" spc="0" normalizeH="0" baseline="0" noProof="0" dirty="0" smtClean="0">
              <a:ln>
                <a:noFill/>
              </a:ln>
              <a:solidFill>
                <a:srgbClr val="132577"/>
              </a:solidFill>
              <a:effectLst/>
              <a:uLnTx/>
              <a:uFillTx/>
              <a:latin typeface="+mj-lt"/>
              <a:ea typeface="+mn-ea"/>
              <a:cs typeface="+mn-cs"/>
            </a:endParaRPr>
          </a:p>
        </p:txBody>
      </p:sp>
      <p:sp>
        <p:nvSpPr>
          <p:cNvPr id="7" name="Rectangle 3"/>
          <p:cNvSpPr txBox="1">
            <a:spLocks noChangeArrowheads="1"/>
          </p:cNvSpPr>
          <p:nvPr/>
        </p:nvSpPr>
        <p:spPr bwMode="auto">
          <a:xfrm>
            <a:off x="0" y="121196"/>
            <a:ext cx="9144000"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
                <a:srgbClr val="7DA9DA"/>
              </a:buClr>
              <a:buSzTx/>
              <a:buFontTx/>
              <a:buNone/>
              <a:tabLst/>
              <a:defRPr/>
            </a:pPr>
            <a:r>
              <a:rPr lang="en-GB" sz="1600" b="1" kern="0" noProof="0" dirty="0" smtClean="0">
                <a:solidFill>
                  <a:srgbClr val="132577"/>
                </a:solidFill>
              </a:rPr>
              <a:t>2023 ASD Workshop</a:t>
            </a:r>
            <a:endParaRPr kumimoji="0" lang="en-GB" sz="1600" i="0" u="none" strike="noStrike" kern="0" cap="none" spc="0" normalizeH="0" baseline="0" noProof="0" dirty="0" smtClean="0">
              <a:ln>
                <a:noFill/>
              </a:ln>
              <a:solidFill>
                <a:srgbClr val="132577"/>
              </a:solidFill>
              <a:effectLst/>
              <a:uLnTx/>
              <a:uFillTx/>
              <a:ea typeface="+mn-ea"/>
              <a:cs typeface="+mn-cs"/>
            </a:endParaRPr>
          </a:p>
          <a:p>
            <a:pPr algn="ctr" eaLnBrk="0" fontAlgn="base" hangingPunct="0">
              <a:spcBef>
                <a:spcPct val="20000"/>
              </a:spcBef>
              <a:spcAft>
                <a:spcPct val="0"/>
              </a:spcAft>
              <a:buClr>
                <a:srgbClr val="7DA9DA"/>
              </a:buClr>
              <a:defRPr/>
            </a:pPr>
            <a:r>
              <a:rPr kumimoji="0" lang="en-GB" sz="1600" u="none" strike="noStrike" kern="0" cap="none" spc="0" normalizeH="0" baseline="0" noProof="0" dirty="0" smtClean="0">
                <a:ln>
                  <a:noFill/>
                </a:ln>
                <a:solidFill>
                  <a:srgbClr val="132577"/>
                </a:solidFill>
                <a:effectLst/>
                <a:uLnTx/>
                <a:uFillTx/>
                <a:ea typeface="+mn-ea"/>
                <a:cs typeface="+mn-cs"/>
              </a:rPr>
              <a:t>Grenoble, 1st February 2022</a:t>
            </a:r>
            <a:endParaRPr lang="en-GB" sz="1600" kern="0" dirty="0" smtClean="0">
              <a:solidFill>
                <a:srgbClr val="132577"/>
              </a:solidFill>
            </a:endParaRPr>
          </a:p>
        </p:txBody>
      </p:sp>
      <p:pic>
        <p:nvPicPr>
          <p:cNvPr id="6" name="Image 8" descr="logo_couv.jpg"/>
          <p:cNvPicPr>
            <a:picLocks noChangeAspect="1"/>
          </p:cNvPicPr>
          <p:nvPr/>
        </p:nvPicPr>
        <p:blipFill>
          <a:blip r:embed="rId2" cstate="print"/>
          <a:srcRect l="9524" t="12659" r="9524" b="36705"/>
          <a:stretch>
            <a:fillRect/>
          </a:stretch>
        </p:blipFill>
        <p:spPr>
          <a:xfrm>
            <a:off x="615876" y="4225652"/>
            <a:ext cx="4896544" cy="1225134"/>
          </a:xfrm>
          <a:prstGeom prst="rect">
            <a:avLst/>
          </a:prstGeom>
        </p:spPr>
      </p:pic>
      <p:pic>
        <p:nvPicPr>
          <p:cNvPr id="9" name="Picture 8" descr="C:\Users\jacob\Documents\WORKSHOPS\ESLS\2011\DSC_0152 Resized.jpg"/>
          <p:cNvPicPr>
            <a:picLocks noChangeAspect="1" noChangeArrowheads="1"/>
          </p:cNvPicPr>
          <p:nvPr/>
        </p:nvPicPr>
        <p:blipFill>
          <a:blip r:embed="rId3" cstate="print"/>
          <a:srcRect/>
          <a:stretch>
            <a:fillRect/>
          </a:stretch>
        </p:blipFill>
        <p:spPr bwMode="auto">
          <a:xfrm>
            <a:off x="3131840" y="2569468"/>
            <a:ext cx="2316073" cy="1852450"/>
          </a:xfrm>
          <a:prstGeom prst="rect">
            <a:avLst/>
          </a:prstGeom>
          <a:noFill/>
          <a:ln w="9525">
            <a:noFill/>
            <a:miter lim="800000"/>
            <a:headEnd/>
            <a:tailEnd/>
          </a:ln>
        </p:spPr>
      </p:pic>
      <p:pic>
        <p:nvPicPr>
          <p:cNvPr id="11" name="Picture 10"/>
          <p:cNvPicPr>
            <a:picLocks noChangeAspect="1"/>
          </p:cNvPicPr>
          <p:nvPr/>
        </p:nvPicPr>
        <p:blipFill>
          <a:blip r:embed="rId4"/>
          <a:stretch>
            <a:fillRect/>
          </a:stretch>
        </p:blipFill>
        <p:spPr>
          <a:xfrm>
            <a:off x="1187624" y="2411748"/>
            <a:ext cx="1577300" cy="1971625"/>
          </a:xfrm>
          <a:prstGeom prst="rect">
            <a:avLst/>
          </a:prstGeom>
        </p:spPr>
      </p:pic>
      <p:pic>
        <p:nvPicPr>
          <p:cNvPr id="8" name="Picture 7">
            <a:extLst>
              <a:ext uri="{FF2B5EF4-FFF2-40B4-BE49-F238E27FC236}">
                <a16:creationId xmlns:a16="http://schemas.microsoft.com/office/drawing/2014/main" id="{91D97028-C0F1-4834-8ECE-43957A67BF08}"/>
              </a:ext>
            </a:extLst>
          </p:cNvPr>
          <p:cNvPicPr>
            <a:picLocks noChangeAspect="1"/>
          </p:cNvPicPr>
          <p:nvPr/>
        </p:nvPicPr>
        <p:blipFill rotWithShape="1">
          <a:blip r:embed="rId5">
            <a:extLst>
              <a:ext uri="{28A0092B-C50C-407E-A947-70E740481C1C}">
                <a14:useLocalDpi xmlns:a14="http://schemas.microsoft.com/office/drawing/2010/main" val="0"/>
              </a:ext>
            </a:extLst>
          </a:blip>
          <a:srcRect l="26188" t="13418" r="30047" b="17938"/>
          <a:stretch/>
        </p:blipFill>
        <p:spPr>
          <a:xfrm>
            <a:off x="5724128" y="2394094"/>
            <a:ext cx="2618997" cy="246673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Challenge: </a:t>
            </a:r>
            <a:r>
              <a:rPr lang="en-US" dirty="0" smtClean="0">
                <a:solidFill>
                  <a:schemeClr val="accent5">
                    <a:lumMod val="60000"/>
                    <a:lumOff val="40000"/>
                  </a:schemeClr>
                </a:solidFill>
              </a:rPr>
              <a:t>gradual installation </a:t>
            </a:r>
            <a:r>
              <a:rPr lang="en-US" dirty="0" smtClean="0">
                <a:solidFill>
                  <a:srgbClr val="FFC000"/>
                </a:solidFill>
              </a:rPr>
              <a:t>in existing klystron room</a:t>
            </a:r>
            <a:endParaRPr lang="en-GB" dirty="0">
              <a:solidFill>
                <a:srgbClr val="FFC000"/>
              </a:solidFill>
            </a:endParaRPr>
          </a:p>
        </p:txBody>
      </p:sp>
      <p:sp>
        <p:nvSpPr>
          <p:cNvPr id="3" name="Slide Number Placeholder 2"/>
          <p:cNvSpPr>
            <a:spLocks noGrp="1"/>
          </p:cNvSpPr>
          <p:nvPr>
            <p:ph type="sldNum" sz="quarter" idx="11"/>
          </p:nvPr>
        </p:nvSpPr>
        <p:spPr/>
        <p:txBody>
          <a:bodyPr/>
          <a:lstStyle/>
          <a:p>
            <a:r>
              <a:rPr lang="en-US" noProof="0" smtClean="0"/>
              <a:t>Page </a:t>
            </a:r>
            <a:fld id="{733122C9-A0B9-462F-8757-0847AD287B63}" type="slidenum">
              <a:rPr lang="en-US" noProof="0" smtClean="0"/>
              <a:pPr/>
              <a:t>10</a:t>
            </a:fld>
            <a:endParaRPr lang="en-US" noProof="0"/>
          </a:p>
        </p:txBody>
      </p:sp>
      <p:sp>
        <p:nvSpPr>
          <p:cNvPr id="4" name="Footer Placeholder 3"/>
          <p:cNvSpPr>
            <a:spLocks noGrp="1"/>
          </p:cNvSpPr>
          <p:nvPr>
            <p:ph type="ftr" sz="quarter" idx="12"/>
          </p:nvPr>
        </p:nvSpPr>
        <p:spPr/>
        <p:txBody>
          <a:bodyPr/>
          <a:lstStyle/>
          <a:p>
            <a:r>
              <a:rPr lang="en-US" noProof="0" smtClean="0"/>
              <a:t>ASD Workshop – 24 January 2023      -        RF system     -       Jörn Jacob</a:t>
            </a:r>
            <a:endParaRPr lang="en-US" noProof="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01" y="1129308"/>
            <a:ext cx="3888432" cy="3837768"/>
          </a:xfrm>
          <a:prstGeom prst="rect">
            <a:avLst/>
          </a:prstGeom>
        </p:spPr>
      </p:pic>
      <p:sp>
        <p:nvSpPr>
          <p:cNvPr id="7" name="TextBox 6"/>
          <p:cNvSpPr txBox="1"/>
          <p:nvPr/>
        </p:nvSpPr>
        <p:spPr>
          <a:xfrm>
            <a:off x="198001" y="5014415"/>
            <a:ext cx="3888432" cy="307777"/>
          </a:xfrm>
          <a:prstGeom prst="rect">
            <a:avLst/>
          </a:prstGeom>
          <a:noFill/>
        </p:spPr>
        <p:txBody>
          <a:bodyPr wrap="square" rtlCol="0">
            <a:spAutoFit/>
          </a:bodyPr>
          <a:lstStyle/>
          <a:p>
            <a:r>
              <a:rPr lang="en-US" sz="1400" dirty="0" smtClean="0">
                <a:solidFill>
                  <a:srgbClr val="132577"/>
                </a:solidFill>
              </a:rPr>
              <a:t>Cell 5 (Cav 1, 2, 3, 4, 5) </a:t>
            </a:r>
            <a:r>
              <a:rPr lang="en-US" sz="1400" b="1" dirty="0" smtClean="0">
                <a:solidFill>
                  <a:srgbClr val="C00000"/>
                </a:solidFill>
              </a:rPr>
              <a:t>today</a:t>
            </a:r>
            <a:endParaRPr lang="en-GB" sz="1400" b="1" dirty="0">
              <a:solidFill>
                <a:srgbClr val="C00000"/>
              </a:solidFill>
            </a:endParaRPr>
          </a:p>
        </p:txBody>
      </p:sp>
      <p:sp>
        <p:nvSpPr>
          <p:cNvPr id="8" name="TextBox 7"/>
          <p:cNvSpPr txBox="1"/>
          <p:nvPr/>
        </p:nvSpPr>
        <p:spPr>
          <a:xfrm>
            <a:off x="4283480" y="4980601"/>
            <a:ext cx="3888432" cy="307777"/>
          </a:xfrm>
          <a:prstGeom prst="rect">
            <a:avLst/>
          </a:prstGeom>
          <a:noFill/>
        </p:spPr>
        <p:txBody>
          <a:bodyPr wrap="square" rtlCol="0">
            <a:spAutoFit/>
          </a:bodyPr>
          <a:lstStyle/>
          <a:p>
            <a:r>
              <a:rPr lang="en-US" sz="1400" dirty="0" smtClean="0">
                <a:solidFill>
                  <a:srgbClr val="132577"/>
                </a:solidFill>
              </a:rPr>
              <a:t>Cell 5 (Cav 1, 2, 3, 4, 5) </a:t>
            </a:r>
            <a:r>
              <a:rPr lang="en-US" sz="1400" b="1" dirty="0" smtClean="0">
                <a:solidFill>
                  <a:srgbClr val="C00000"/>
                </a:solidFill>
              </a:rPr>
              <a:t>from January 2027</a:t>
            </a:r>
            <a:endParaRPr lang="en-GB" sz="1400" b="1" dirty="0">
              <a:solidFill>
                <a:srgbClr val="C00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7760" y="1129308"/>
            <a:ext cx="4796240" cy="3826082"/>
          </a:xfrm>
          <a:prstGeom prst="rect">
            <a:avLst/>
          </a:prstGeom>
        </p:spPr>
      </p:pic>
    </p:spTree>
    <p:extLst>
      <p:ext uri="{BB962C8B-B14F-4D97-AF65-F5344CB8AC3E}">
        <p14:creationId xmlns:p14="http://schemas.microsoft.com/office/powerpoint/2010/main" val="137327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Challenge: </a:t>
            </a:r>
            <a:r>
              <a:rPr lang="en-US" dirty="0" smtClean="0">
                <a:solidFill>
                  <a:schemeClr val="accent5">
                    <a:lumMod val="60000"/>
                    <a:lumOff val="40000"/>
                  </a:schemeClr>
                </a:solidFill>
              </a:rPr>
              <a:t>gradual installation </a:t>
            </a:r>
            <a:r>
              <a:rPr lang="en-US" dirty="0" smtClean="0">
                <a:solidFill>
                  <a:srgbClr val="FFC000"/>
                </a:solidFill>
              </a:rPr>
              <a:t>in existing klystron room</a:t>
            </a:r>
            <a:endParaRPr lang="en-GB" dirty="0">
              <a:solidFill>
                <a:srgbClr val="FFC000"/>
              </a:solidFill>
            </a:endParaRPr>
          </a:p>
        </p:txBody>
      </p:sp>
      <p:sp>
        <p:nvSpPr>
          <p:cNvPr id="3" name="Slide Number Placeholder 2"/>
          <p:cNvSpPr>
            <a:spLocks noGrp="1"/>
          </p:cNvSpPr>
          <p:nvPr>
            <p:ph type="sldNum" sz="quarter" idx="11"/>
          </p:nvPr>
        </p:nvSpPr>
        <p:spPr/>
        <p:txBody>
          <a:bodyPr/>
          <a:lstStyle/>
          <a:p>
            <a:r>
              <a:rPr lang="en-US" noProof="0" smtClean="0"/>
              <a:t>Page </a:t>
            </a:r>
            <a:fld id="{733122C9-A0B9-462F-8757-0847AD287B63}" type="slidenum">
              <a:rPr lang="en-US" noProof="0" smtClean="0"/>
              <a:pPr/>
              <a:t>11</a:t>
            </a:fld>
            <a:endParaRPr lang="en-US" noProof="0"/>
          </a:p>
        </p:txBody>
      </p:sp>
      <p:sp>
        <p:nvSpPr>
          <p:cNvPr id="4" name="Footer Placeholder 3"/>
          <p:cNvSpPr>
            <a:spLocks noGrp="1"/>
          </p:cNvSpPr>
          <p:nvPr>
            <p:ph type="ftr" sz="quarter" idx="12"/>
          </p:nvPr>
        </p:nvSpPr>
        <p:spPr/>
        <p:txBody>
          <a:bodyPr/>
          <a:lstStyle/>
          <a:p>
            <a:r>
              <a:rPr lang="en-US" noProof="0" smtClean="0"/>
              <a:t>ASD Workshop – 24 January 2023      -        RF system     -       Jörn Jacob</a:t>
            </a:r>
            <a:endParaRPr lang="en-US" noProof="0"/>
          </a:p>
        </p:txBody>
      </p:sp>
      <p:sp>
        <p:nvSpPr>
          <p:cNvPr id="7" name="TextBox 6"/>
          <p:cNvSpPr txBox="1"/>
          <p:nvPr/>
        </p:nvSpPr>
        <p:spPr>
          <a:xfrm>
            <a:off x="198001" y="5014415"/>
            <a:ext cx="3888432" cy="307777"/>
          </a:xfrm>
          <a:prstGeom prst="rect">
            <a:avLst/>
          </a:prstGeom>
          <a:noFill/>
        </p:spPr>
        <p:txBody>
          <a:bodyPr wrap="square" rtlCol="0">
            <a:spAutoFit/>
          </a:bodyPr>
          <a:lstStyle/>
          <a:p>
            <a:r>
              <a:rPr lang="en-US" sz="1400" dirty="0" smtClean="0">
                <a:solidFill>
                  <a:srgbClr val="132577"/>
                </a:solidFill>
              </a:rPr>
              <a:t>Cell 7 (Cav 6, 7, 8, 9, 10) </a:t>
            </a:r>
            <a:r>
              <a:rPr lang="en-US" sz="1400" b="1" dirty="0" smtClean="0">
                <a:solidFill>
                  <a:srgbClr val="C00000"/>
                </a:solidFill>
              </a:rPr>
              <a:t>today</a:t>
            </a:r>
            <a:endParaRPr lang="en-GB" sz="1400" b="1" dirty="0">
              <a:solidFill>
                <a:srgbClr val="C00000"/>
              </a:solidFill>
            </a:endParaRPr>
          </a:p>
        </p:txBody>
      </p:sp>
      <p:sp>
        <p:nvSpPr>
          <p:cNvPr id="8" name="TextBox 7"/>
          <p:cNvSpPr txBox="1"/>
          <p:nvPr/>
        </p:nvSpPr>
        <p:spPr>
          <a:xfrm>
            <a:off x="4637198" y="5003172"/>
            <a:ext cx="3888432" cy="307777"/>
          </a:xfrm>
          <a:prstGeom prst="rect">
            <a:avLst/>
          </a:prstGeom>
          <a:noFill/>
        </p:spPr>
        <p:txBody>
          <a:bodyPr wrap="square" rtlCol="0">
            <a:spAutoFit/>
          </a:bodyPr>
          <a:lstStyle/>
          <a:p>
            <a:r>
              <a:rPr lang="en-US" sz="1400" dirty="0">
                <a:solidFill>
                  <a:srgbClr val="132577"/>
                </a:solidFill>
              </a:rPr>
              <a:t>Cell 7 (Cav 6, 7, 8, 9, 10) </a:t>
            </a:r>
            <a:r>
              <a:rPr lang="en-US" sz="1400" b="1" dirty="0" smtClean="0">
                <a:solidFill>
                  <a:srgbClr val="C00000"/>
                </a:solidFill>
              </a:rPr>
              <a:t>from August 2025</a:t>
            </a:r>
            <a:endParaRPr lang="en-GB" sz="1400" b="1" dirty="0">
              <a:solidFill>
                <a:srgbClr val="C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15" y="698969"/>
            <a:ext cx="3958837" cy="434588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7198" y="703399"/>
            <a:ext cx="4326802" cy="4277201"/>
          </a:xfrm>
          <a:prstGeom prst="rect">
            <a:avLst/>
          </a:prstGeom>
        </p:spPr>
      </p:pic>
    </p:spTree>
    <p:extLst>
      <p:ext uri="{BB962C8B-B14F-4D97-AF65-F5344CB8AC3E}">
        <p14:creationId xmlns:p14="http://schemas.microsoft.com/office/powerpoint/2010/main" val="557996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60000"/>
                    <a:lumOff val="40000"/>
                  </a:schemeClr>
                </a:solidFill>
              </a:rPr>
              <a:t>Cell 5: </a:t>
            </a:r>
            <a:r>
              <a:rPr lang="en-US" dirty="0" smtClean="0">
                <a:solidFill>
                  <a:srgbClr val="FFC000"/>
                </a:solidFill>
              </a:rPr>
              <a:t>Gradual implementation Sequence</a:t>
            </a:r>
            <a:endParaRPr lang="en-GB" dirty="0">
              <a:solidFill>
                <a:srgbClr val="FFC000"/>
              </a:solidFill>
            </a:endParaRPr>
          </a:p>
        </p:txBody>
      </p:sp>
      <p:sp>
        <p:nvSpPr>
          <p:cNvPr id="3" name="Slide Number Placeholder 2"/>
          <p:cNvSpPr>
            <a:spLocks noGrp="1"/>
          </p:cNvSpPr>
          <p:nvPr>
            <p:ph type="sldNum" sz="quarter" idx="11"/>
          </p:nvPr>
        </p:nvSpPr>
        <p:spPr/>
        <p:txBody>
          <a:bodyPr/>
          <a:lstStyle/>
          <a:p>
            <a:r>
              <a:rPr lang="en-US" noProof="0" smtClean="0"/>
              <a:t>Page </a:t>
            </a:r>
            <a:fld id="{733122C9-A0B9-462F-8757-0847AD287B63}" type="slidenum">
              <a:rPr lang="en-US" noProof="0" smtClean="0"/>
              <a:pPr/>
              <a:t>12</a:t>
            </a:fld>
            <a:endParaRPr lang="en-US" noProof="0"/>
          </a:p>
        </p:txBody>
      </p:sp>
      <p:sp>
        <p:nvSpPr>
          <p:cNvPr id="4" name="Footer Placeholder 3"/>
          <p:cNvSpPr>
            <a:spLocks noGrp="1"/>
          </p:cNvSpPr>
          <p:nvPr>
            <p:ph type="ftr" sz="quarter" idx="12"/>
          </p:nvPr>
        </p:nvSpPr>
        <p:spPr/>
        <p:txBody>
          <a:bodyPr/>
          <a:lstStyle/>
          <a:p>
            <a:r>
              <a:rPr lang="en-US" noProof="0" smtClean="0"/>
              <a:t>ASD Workshop – 24 January 2023      -        RF system     -       Jörn Jacob</a:t>
            </a:r>
            <a:endParaRPr lang="en-US" noProof="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001" y="660128"/>
            <a:ext cx="2520280" cy="248744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3192818"/>
            <a:ext cx="2850584" cy="24589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8443" y="654255"/>
            <a:ext cx="3151164" cy="249331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3192818"/>
            <a:ext cx="3312368" cy="2483610"/>
          </a:xfrm>
          <a:prstGeom prst="rect">
            <a:avLst/>
          </a:prstGeom>
        </p:spPr>
      </p:pic>
      <p:cxnSp>
        <p:nvCxnSpPr>
          <p:cNvPr id="11" name="Straight Arrow Connector 10"/>
          <p:cNvCxnSpPr/>
          <p:nvPr/>
        </p:nvCxnSpPr>
        <p:spPr>
          <a:xfrm>
            <a:off x="2790289" y="2295165"/>
            <a:ext cx="648072" cy="816810"/>
          </a:xfrm>
          <a:prstGeom prst="straightConnector1">
            <a:avLst/>
          </a:prstGeom>
          <a:ln w="28575">
            <a:solidFill>
              <a:srgbClr val="132577"/>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380312" y="2295165"/>
            <a:ext cx="648072" cy="816810"/>
          </a:xfrm>
          <a:prstGeom prst="straightConnector1">
            <a:avLst/>
          </a:prstGeom>
          <a:ln w="28575">
            <a:solidFill>
              <a:srgbClr val="132577"/>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02304" y="3192818"/>
            <a:ext cx="540060" cy="648072"/>
          </a:xfrm>
          <a:prstGeom prst="straightConnector1">
            <a:avLst/>
          </a:prstGeom>
          <a:ln w="28575">
            <a:solidFill>
              <a:srgbClr val="132577"/>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2344152" y="2720349"/>
            <a:ext cx="270517" cy="2880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GB" dirty="0"/>
          </a:p>
        </p:txBody>
      </p:sp>
      <p:sp>
        <p:nvSpPr>
          <p:cNvPr id="14" name="Oval 13"/>
          <p:cNvSpPr/>
          <p:nvPr/>
        </p:nvSpPr>
        <p:spPr>
          <a:xfrm>
            <a:off x="6969184" y="2750824"/>
            <a:ext cx="270517" cy="2880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GB" dirty="0"/>
          </a:p>
        </p:txBody>
      </p:sp>
      <p:sp>
        <p:nvSpPr>
          <p:cNvPr id="15" name="Oval 14"/>
          <p:cNvSpPr/>
          <p:nvPr/>
        </p:nvSpPr>
        <p:spPr>
          <a:xfrm>
            <a:off x="4355976" y="5191414"/>
            <a:ext cx="270517" cy="2880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GB" dirty="0"/>
          </a:p>
        </p:txBody>
      </p:sp>
      <p:sp>
        <p:nvSpPr>
          <p:cNvPr id="16" name="Oval 15"/>
          <p:cNvSpPr/>
          <p:nvPr/>
        </p:nvSpPr>
        <p:spPr>
          <a:xfrm>
            <a:off x="7622731" y="5282142"/>
            <a:ext cx="270517" cy="2880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GB" dirty="0"/>
          </a:p>
        </p:txBody>
      </p:sp>
    </p:spTree>
    <p:extLst>
      <p:ext uri="{BB962C8B-B14F-4D97-AF65-F5344CB8AC3E}">
        <p14:creationId xmlns:p14="http://schemas.microsoft.com/office/powerpoint/2010/main" val="1432923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lumMod val="60000"/>
                    <a:lumOff val="40000"/>
                  </a:schemeClr>
                </a:solidFill>
              </a:rPr>
              <a:t>Cell 5: </a:t>
            </a:r>
            <a:r>
              <a:rPr lang="en-US" dirty="0" smtClean="0">
                <a:solidFill>
                  <a:schemeClr val="accent6">
                    <a:lumMod val="40000"/>
                    <a:lumOff val="60000"/>
                  </a:schemeClr>
                </a:solidFill>
              </a:rPr>
              <a:t>Cooling water distribution </a:t>
            </a:r>
            <a:r>
              <a:rPr lang="en-US" dirty="0" smtClean="0">
                <a:solidFill>
                  <a:srgbClr val="FFC000"/>
                </a:solidFill>
              </a:rPr>
              <a:t>– </a:t>
            </a:r>
            <a:r>
              <a:rPr lang="en-US" dirty="0" err="1" smtClean="0">
                <a:solidFill>
                  <a:srgbClr val="FFC000"/>
                </a:solidFill>
              </a:rPr>
              <a:t>Ssa</a:t>
            </a:r>
            <a:r>
              <a:rPr lang="en-US" dirty="0" smtClean="0">
                <a:solidFill>
                  <a:srgbClr val="FFC000"/>
                </a:solidFill>
              </a:rPr>
              <a:t> and loads</a:t>
            </a:r>
            <a:endParaRPr lang="en-GB" dirty="0"/>
          </a:p>
        </p:txBody>
      </p:sp>
      <p:sp>
        <p:nvSpPr>
          <p:cNvPr id="5" name="Footer Placeholder 4"/>
          <p:cNvSpPr>
            <a:spLocks noGrp="1"/>
          </p:cNvSpPr>
          <p:nvPr>
            <p:ph type="ftr" sz="quarter" idx="12"/>
          </p:nvPr>
        </p:nvSpPr>
        <p:spPr/>
        <p:txBody>
          <a:bodyPr/>
          <a:lstStyle/>
          <a:p>
            <a:r>
              <a:rPr lang="en-US" smtClean="0"/>
              <a:t>ASD Workshop – 24 January 2023      -        RF system     -       Jörn Jacob</a:t>
            </a:r>
            <a:endParaRPr lang="en-US" dirty="0"/>
          </a:p>
        </p:txBody>
      </p:sp>
      <p:sp>
        <p:nvSpPr>
          <p:cNvPr id="4" name="Slide Number Placeholder 3"/>
          <p:cNvSpPr>
            <a:spLocks noGrp="1"/>
          </p:cNvSpPr>
          <p:nvPr>
            <p:ph type="sldNum" sz="quarter" idx="11"/>
          </p:nvPr>
        </p:nvSpPr>
        <p:spPr/>
        <p:txBody>
          <a:bodyPr/>
          <a:lstStyle/>
          <a:p>
            <a:r>
              <a:rPr lang="en-US" noProof="0" smtClean="0"/>
              <a:t>Page </a:t>
            </a:r>
            <a:fld id="{733122C9-A0B9-462F-8757-0847AD287B63}" type="slidenum">
              <a:rPr lang="en-US" noProof="0" smtClean="0"/>
              <a:pPr/>
              <a:t>13</a:t>
            </a:fld>
            <a:endParaRPr lang="en-US" noProof="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412" y="697260"/>
            <a:ext cx="6292860" cy="4715404"/>
          </a:xfrm>
        </p:spPr>
      </p:pic>
    </p:spTree>
    <p:extLst>
      <p:ext uri="{BB962C8B-B14F-4D97-AF65-F5344CB8AC3E}">
        <p14:creationId xmlns:p14="http://schemas.microsoft.com/office/powerpoint/2010/main" val="1924695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352 MH</a:t>
            </a:r>
            <a:r>
              <a:rPr lang="pl-PL" cap="none" dirty="0"/>
              <a:t>z</a:t>
            </a:r>
            <a:r>
              <a:rPr lang="pl-PL" dirty="0"/>
              <a:t> Ssa Project status</a:t>
            </a:r>
            <a:endParaRPr lang="en-GB" dirty="0"/>
          </a:p>
        </p:txBody>
      </p:sp>
      <p:sp>
        <p:nvSpPr>
          <p:cNvPr id="4" name="Slide Number Placeholder 3"/>
          <p:cNvSpPr>
            <a:spLocks noGrp="1"/>
          </p:cNvSpPr>
          <p:nvPr>
            <p:ph type="sldNum" sz="quarter" idx="11"/>
          </p:nvPr>
        </p:nvSpPr>
        <p:spPr/>
        <p:txBody>
          <a:bodyPr/>
          <a:lstStyle/>
          <a:p>
            <a:r>
              <a:rPr lang="en-US" noProof="0" smtClean="0"/>
              <a:t>Page </a:t>
            </a:r>
            <a:fld id="{733122C9-A0B9-462F-8757-0847AD287B63}" type="slidenum">
              <a:rPr lang="en-US" noProof="0" smtClean="0"/>
              <a:pPr/>
              <a:t>14</a:t>
            </a:fld>
            <a:endParaRPr lang="en-US" noProof="0"/>
          </a:p>
        </p:txBody>
      </p:sp>
      <p:sp>
        <p:nvSpPr>
          <p:cNvPr id="5" name="Footer Placeholder 4"/>
          <p:cNvSpPr>
            <a:spLocks noGrp="1"/>
          </p:cNvSpPr>
          <p:nvPr>
            <p:ph type="ftr" sz="quarter" idx="12"/>
          </p:nvPr>
        </p:nvSpPr>
        <p:spPr/>
        <p:txBody>
          <a:bodyPr/>
          <a:lstStyle/>
          <a:p>
            <a:r>
              <a:rPr lang="en-US" smtClean="0"/>
              <a:t>ASD Workshop – 24 January 2023      -        RF system     -       Jörn Jacob</a:t>
            </a:r>
            <a:endParaRPr lang="en-US" dirty="0"/>
          </a:p>
        </p:txBody>
      </p:sp>
      <p:sp>
        <p:nvSpPr>
          <p:cNvPr id="6" name="Content Placeholder 2"/>
          <p:cNvSpPr txBox="1">
            <a:spLocks/>
          </p:cNvSpPr>
          <p:nvPr/>
        </p:nvSpPr>
        <p:spPr bwMode="gray">
          <a:xfrm>
            <a:off x="827584" y="818047"/>
            <a:ext cx="8136416" cy="4389496"/>
          </a:xfrm>
          <a:prstGeom prst="rect">
            <a:avLst/>
          </a:prstGeom>
        </p:spPr>
        <p:txBody>
          <a:bodyPr vert="horz" lIns="0" tIns="0" rIns="0" bIns="0" rtlCol="0" anchor="t" anchorCtr="0">
            <a:normAutofit fontScale="85000" lnSpcReduction="20000"/>
          </a:bodyPr>
          <a:lstStyle>
            <a:lvl1pPr marL="0" indent="0" algn="l" defTabSz="914400" rtl="0" eaLnBrk="1" latinLnBrk="0" hangingPunct="1">
              <a:spcBef>
                <a:spcPts val="0"/>
              </a:spcBef>
              <a:spcAft>
                <a:spcPts val="1000"/>
              </a:spcAft>
              <a:buFont typeface="Arial" pitchFamily="34" charset="0"/>
              <a:buNone/>
              <a:defRPr sz="1800" b="1" kern="120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accent6"/>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300"/>
              </a:spcAft>
              <a:buClr>
                <a:schemeClr val="accent6"/>
              </a:buClr>
              <a:buSzPct val="80000"/>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3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Aft>
                <a:spcPts val="600"/>
              </a:spcAft>
            </a:pPr>
            <a:r>
              <a:rPr lang="en-US" dirty="0" smtClean="0"/>
              <a:t>ESRF preparation</a:t>
            </a:r>
          </a:p>
          <a:p>
            <a:pPr marL="285750" lvl="1" indent="-285750" algn="just">
              <a:spcAft>
                <a:spcPts val="600"/>
              </a:spcAft>
              <a:buFont typeface="Arial" panose="020B0604020202020204" pitchFamily="34" charset="0"/>
              <a:buChar char="•"/>
            </a:pPr>
            <a:r>
              <a:rPr lang="en-US" dirty="0" smtClean="0"/>
              <a:t>Model, drafting (RF, BIG, MEG, subcontractor ERIA)</a:t>
            </a:r>
          </a:p>
          <a:p>
            <a:pPr marL="730250" lvl="3" indent="-285750" algn="just">
              <a:spcAft>
                <a:spcPts val="600"/>
              </a:spcAft>
              <a:buClr>
                <a:srgbClr val="00B050"/>
              </a:buClr>
              <a:buFont typeface="Wingdings" panose="05000000000000000000" pitchFamily="2" charset="2"/>
              <a:buChar char="ü"/>
            </a:pPr>
            <a:r>
              <a:rPr lang="en-US" dirty="0" smtClean="0">
                <a:solidFill>
                  <a:schemeClr val="accent1">
                    <a:lumMod val="75000"/>
                  </a:schemeClr>
                </a:solidFill>
              </a:rPr>
              <a:t>3D </a:t>
            </a:r>
            <a:r>
              <a:rPr lang="en-US" dirty="0">
                <a:solidFill>
                  <a:schemeClr val="accent1">
                    <a:lumMod val="75000"/>
                  </a:schemeClr>
                </a:solidFill>
              </a:rPr>
              <a:t>model of </a:t>
            </a:r>
            <a:r>
              <a:rPr lang="en-US" dirty="0" smtClean="0">
                <a:solidFill>
                  <a:schemeClr val="accent1">
                    <a:lumMod val="75000"/>
                  </a:schemeClr>
                </a:solidFill>
              </a:rPr>
              <a:t>waveguides, incl. installation stages </a:t>
            </a:r>
            <a:endParaRPr lang="en-US" dirty="0">
              <a:solidFill>
                <a:schemeClr val="accent1">
                  <a:lumMod val="75000"/>
                </a:schemeClr>
              </a:solidFill>
            </a:endParaRPr>
          </a:p>
          <a:p>
            <a:pPr marL="1073150" lvl="4" indent="-179388" algn="just">
              <a:spcAft>
                <a:spcPts val="600"/>
              </a:spcAft>
              <a:buFont typeface="Arial" panose="020B0604020202020204" pitchFamily="34" charset="0"/>
              <a:buChar char="•"/>
            </a:pPr>
            <a:r>
              <a:rPr lang="en-US" sz="1500" dirty="0" smtClean="0"/>
              <a:t>2D drawings for each stage in progress (for execution of works)</a:t>
            </a:r>
            <a:endParaRPr lang="en-US" sz="1500" dirty="0"/>
          </a:p>
          <a:p>
            <a:pPr marL="730250" lvl="3" indent="-285750" algn="just">
              <a:spcAft>
                <a:spcPts val="600"/>
              </a:spcAft>
              <a:buClr>
                <a:srgbClr val="00B050"/>
              </a:buClr>
              <a:buFont typeface="Wingdings" panose="05000000000000000000" pitchFamily="2" charset="2"/>
              <a:buChar char="ü"/>
            </a:pPr>
            <a:r>
              <a:rPr lang="en-US" dirty="0" smtClean="0">
                <a:solidFill>
                  <a:schemeClr val="accent1">
                    <a:lumMod val="75000"/>
                  </a:schemeClr>
                </a:solidFill>
              </a:rPr>
              <a:t>Water cooling drawings ready for CFT / BIG</a:t>
            </a:r>
            <a:endParaRPr lang="en-US" dirty="0">
              <a:solidFill>
                <a:schemeClr val="accent1">
                  <a:lumMod val="75000"/>
                </a:schemeClr>
              </a:solidFill>
            </a:endParaRPr>
          </a:p>
          <a:p>
            <a:pPr marL="730250" lvl="3" indent="-285750" algn="just">
              <a:spcAft>
                <a:spcPts val="600"/>
              </a:spcAft>
              <a:buFont typeface="Wingdings" panose="05000000000000000000" pitchFamily="2" charset="2"/>
              <a:buChar char="Ø"/>
            </a:pPr>
            <a:r>
              <a:rPr lang="en-US" dirty="0" smtClean="0">
                <a:solidFill>
                  <a:schemeClr val="accent1">
                    <a:lumMod val="75000"/>
                  </a:schemeClr>
                </a:solidFill>
              </a:rPr>
              <a:t>Cable tray layout: by end of January 23</a:t>
            </a:r>
            <a:endParaRPr lang="en-US" dirty="0">
              <a:solidFill>
                <a:schemeClr val="accent1">
                  <a:lumMod val="75000"/>
                </a:schemeClr>
              </a:solidFill>
            </a:endParaRPr>
          </a:p>
          <a:p>
            <a:pPr marL="373062" lvl="1" indent="-285750" algn="just">
              <a:spcAft>
                <a:spcPts val="600"/>
              </a:spcAft>
              <a:buFont typeface="Arial" panose="020B0604020202020204" pitchFamily="34" charset="0"/>
              <a:buChar char="•"/>
            </a:pPr>
            <a:r>
              <a:rPr lang="en-US" dirty="0" smtClean="0"/>
              <a:t>BIG Preparatory works on site</a:t>
            </a:r>
          </a:p>
          <a:p>
            <a:pPr marL="730250" lvl="3" indent="-285750" algn="just">
              <a:spcAft>
                <a:spcPts val="600"/>
              </a:spcAft>
              <a:buClr>
                <a:srgbClr val="00B050"/>
              </a:buClr>
              <a:buFont typeface="Wingdings" panose="05000000000000000000" pitchFamily="2" charset="2"/>
              <a:buChar char="ü"/>
            </a:pPr>
            <a:r>
              <a:rPr lang="en-US" dirty="0" smtClean="0">
                <a:solidFill>
                  <a:schemeClr val="accent1">
                    <a:lumMod val="75000"/>
                  </a:schemeClr>
                </a:solidFill>
              </a:rPr>
              <a:t>Agreed master </a:t>
            </a:r>
            <a:r>
              <a:rPr lang="en-US" dirty="0">
                <a:solidFill>
                  <a:schemeClr val="accent1">
                    <a:lumMod val="75000"/>
                  </a:schemeClr>
                </a:solidFill>
              </a:rPr>
              <a:t>plan to coordinate BIG and RF </a:t>
            </a:r>
            <a:r>
              <a:rPr lang="en-US" dirty="0" smtClean="0">
                <a:solidFill>
                  <a:schemeClr val="accent1">
                    <a:lumMod val="75000"/>
                  </a:schemeClr>
                </a:solidFill>
              </a:rPr>
              <a:t>tasks (Microsoft Project planning)</a:t>
            </a:r>
            <a:endParaRPr lang="en-US" dirty="0">
              <a:solidFill>
                <a:schemeClr val="accent1">
                  <a:lumMod val="75000"/>
                </a:schemeClr>
              </a:solidFill>
            </a:endParaRPr>
          </a:p>
          <a:p>
            <a:pPr marL="730250" lvl="3" indent="-285750" algn="just">
              <a:spcAft>
                <a:spcPts val="600"/>
              </a:spcAft>
              <a:buClr>
                <a:srgbClr val="00B050"/>
              </a:buClr>
              <a:buFont typeface="Wingdings" panose="05000000000000000000" pitchFamily="2" charset="2"/>
              <a:buChar char="ü"/>
            </a:pPr>
            <a:r>
              <a:rPr lang="en-US" dirty="0" smtClean="0">
                <a:solidFill>
                  <a:schemeClr val="accent1">
                    <a:lumMod val="75000"/>
                  </a:schemeClr>
                </a:solidFill>
              </a:rPr>
              <a:t>Modification of water &amp; compressed air manifolds, of LN2 line and existing cable trays</a:t>
            </a:r>
          </a:p>
          <a:p>
            <a:pPr marL="730250" lvl="3" indent="-285750" algn="just">
              <a:spcAft>
                <a:spcPts val="600"/>
              </a:spcAft>
              <a:buClr>
                <a:srgbClr val="00B050"/>
              </a:buClr>
              <a:buFont typeface="Wingdings" panose="05000000000000000000" pitchFamily="2" charset="2"/>
              <a:buChar char="ü"/>
            </a:pPr>
            <a:r>
              <a:rPr lang="en-US" dirty="0" smtClean="0">
                <a:solidFill>
                  <a:schemeClr val="accent1">
                    <a:lumMod val="75000"/>
                  </a:schemeClr>
                </a:solidFill>
              </a:rPr>
              <a:t>Installation of SRE outlets for SSA cooling </a:t>
            </a:r>
          </a:p>
          <a:p>
            <a:pPr marL="730250" lvl="3" indent="-285750" algn="just">
              <a:spcAft>
                <a:spcPts val="600"/>
              </a:spcAft>
              <a:buFont typeface="Wingdings" panose="05000000000000000000" pitchFamily="2" charset="2"/>
              <a:buChar char="Ø"/>
            </a:pPr>
            <a:r>
              <a:rPr lang="en-US" dirty="0" smtClean="0">
                <a:solidFill>
                  <a:schemeClr val="accent1">
                    <a:lumMod val="75000"/>
                  </a:schemeClr>
                </a:solidFill>
              </a:rPr>
              <a:t>Installation </a:t>
            </a:r>
            <a:r>
              <a:rPr lang="en-US" dirty="0">
                <a:solidFill>
                  <a:schemeClr val="accent1">
                    <a:lumMod val="75000"/>
                  </a:schemeClr>
                </a:solidFill>
              </a:rPr>
              <a:t>of cable trays outside SRRF has </a:t>
            </a:r>
            <a:r>
              <a:rPr lang="en-US" dirty="0" smtClean="0">
                <a:solidFill>
                  <a:schemeClr val="accent1">
                    <a:lumMod val="75000"/>
                  </a:schemeClr>
                </a:solidFill>
              </a:rPr>
              <a:t>started</a:t>
            </a:r>
          </a:p>
          <a:p>
            <a:pPr marL="373062" lvl="1" indent="-285750" algn="just">
              <a:spcAft>
                <a:spcPts val="600"/>
              </a:spcAft>
              <a:buFont typeface="Arial" panose="020B0604020202020204" pitchFamily="34" charset="0"/>
              <a:buChar char="•"/>
            </a:pPr>
            <a:r>
              <a:rPr lang="en-US" dirty="0" smtClean="0"/>
              <a:t>ACU</a:t>
            </a:r>
            <a:endParaRPr lang="en-US" dirty="0"/>
          </a:p>
          <a:p>
            <a:pPr marL="730250" lvl="3" indent="-285750" algn="just">
              <a:spcAft>
                <a:spcPts val="600"/>
              </a:spcAft>
              <a:buFont typeface="Wingdings" panose="05000000000000000000" pitchFamily="2" charset="2"/>
              <a:buChar char="Ø"/>
            </a:pPr>
            <a:r>
              <a:rPr lang="en-US" dirty="0" smtClean="0">
                <a:solidFill>
                  <a:schemeClr val="accent1">
                    <a:lumMod val="75000"/>
                  </a:schemeClr>
                </a:solidFill>
              </a:rPr>
              <a:t>End January 23: controller from JEMA to start tests for the connection to ESRF control system</a:t>
            </a:r>
          </a:p>
          <a:p>
            <a:pPr marL="373062" lvl="1" indent="-285750" algn="just">
              <a:spcAft>
                <a:spcPts val="600"/>
              </a:spcAft>
              <a:buFont typeface="Arial" panose="020B0604020202020204" pitchFamily="34" charset="0"/>
              <a:buChar char="•"/>
            </a:pPr>
            <a:r>
              <a:rPr lang="en-US" dirty="0"/>
              <a:t>RF </a:t>
            </a:r>
            <a:endParaRPr lang="en-US" dirty="0" smtClean="0"/>
          </a:p>
          <a:p>
            <a:pPr marL="730250" lvl="3" indent="-285750" algn="just">
              <a:spcAft>
                <a:spcPts val="600"/>
              </a:spcAft>
              <a:buClr>
                <a:srgbClr val="00B050"/>
              </a:buClr>
              <a:buFont typeface="Wingdings" panose="05000000000000000000" pitchFamily="2" charset="2"/>
              <a:buChar char="ü"/>
            </a:pPr>
            <a:r>
              <a:rPr lang="en-US" dirty="0" smtClean="0">
                <a:solidFill>
                  <a:schemeClr val="accent1">
                    <a:lumMod val="75000"/>
                  </a:schemeClr>
                </a:solidFill>
              </a:rPr>
              <a:t>E/H tuner on teststand, for variable mismatch setting needed at SAT</a:t>
            </a:r>
            <a:endParaRPr lang="en-US" dirty="0">
              <a:solidFill>
                <a:schemeClr val="accent1">
                  <a:lumMod val="75000"/>
                </a:schemeClr>
              </a:solidFill>
            </a:endParaRPr>
          </a:p>
          <a:p>
            <a:pPr marL="730250" lvl="3" indent="-285750" algn="just">
              <a:spcAft>
                <a:spcPts val="600"/>
              </a:spcAft>
              <a:buClr>
                <a:srgbClr val="00B050"/>
              </a:buClr>
              <a:buFont typeface="Wingdings" panose="05000000000000000000" pitchFamily="2" charset="2"/>
              <a:buChar char="ü"/>
            </a:pPr>
            <a:r>
              <a:rPr lang="en-US" dirty="0">
                <a:solidFill>
                  <a:schemeClr val="accent1">
                    <a:lumMod val="75000"/>
                  </a:schemeClr>
                </a:solidFill>
              </a:rPr>
              <a:t>Reorganization of spares storage to release space for SSA installation </a:t>
            </a:r>
          </a:p>
          <a:p>
            <a:pPr marL="730250" lvl="3" indent="-285750" algn="just">
              <a:spcAft>
                <a:spcPts val="600"/>
              </a:spcAft>
              <a:buFont typeface="Wingdings" panose="05000000000000000000" pitchFamily="2" charset="2"/>
              <a:buChar char="Ø"/>
            </a:pPr>
            <a:r>
              <a:rPr lang="en-US" dirty="0" smtClean="0">
                <a:solidFill>
                  <a:schemeClr val="accent1">
                    <a:lumMod val="75000"/>
                  </a:schemeClr>
                </a:solidFill>
              </a:rPr>
              <a:t>LLRF system designed and under implementation</a:t>
            </a:r>
          </a:p>
          <a:p>
            <a:pPr marL="730250" lvl="3" indent="-285750" algn="just">
              <a:spcAft>
                <a:spcPts val="600"/>
              </a:spcAft>
              <a:buFont typeface="Wingdings" panose="05000000000000000000" pitchFamily="2" charset="2"/>
              <a:buChar char="Ø"/>
            </a:pPr>
            <a:endParaRPr lang="en-US" dirty="0" smtClean="0">
              <a:solidFill>
                <a:schemeClr val="accent1">
                  <a:lumMod val="75000"/>
                </a:schemeClr>
              </a:solidFill>
            </a:endParaRPr>
          </a:p>
          <a:p>
            <a:pPr marL="373062" lvl="1" indent="-285750" algn="just">
              <a:spcAft>
                <a:spcPts val="600"/>
              </a:spcAft>
              <a:buFont typeface="Arial" panose="020B0604020202020204" pitchFamily="34" charset="0"/>
              <a:buChar char="•"/>
            </a:pPr>
            <a:endParaRPr lang="en-US" dirty="0"/>
          </a:p>
          <a:p>
            <a:pPr marL="444500" lvl="3" indent="0" algn="just">
              <a:spcAft>
                <a:spcPts val="600"/>
              </a:spcAft>
              <a:buNone/>
            </a:pPr>
            <a:endParaRPr lang="en-US" dirty="0"/>
          </a:p>
          <a:p>
            <a:pPr marL="444500" lvl="3" indent="0" algn="just">
              <a:spcAft>
                <a:spcPts val="600"/>
              </a:spcAft>
              <a:buNone/>
            </a:pPr>
            <a:endParaRPr lang="en-US" dirty="0" smtClean="0"/>
          </a:p>
          <a:p>
            <a:endParaRPr lang="en-GB" dirty="0"/>
          </a:p>
        </p:txBody>
      </p:sp>
    </p:spTree>
    <p:extLst>
      <p:ext uri="{BB962C8B-B14F-4D97-AF65-F5344CB8AC3E}">
        <p14:creationId xmlns:p14="http://schemas.microsoft.com/office/powerpoint/2010/main" val="6404054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352 MHz Ssa Project status</a:t>
            </a:r>
            <a:endParaRPr lang="en-GB" dirty="0"/>
          </a:p>
        </p:txBody>
      </p:sp>
      <p:sp>
        <p:nvSpPr>
          <p:cNvPr id="5" name="Content Placeholder 4"/>
          <p:cNvSpPr>
            <a:spLocks noGrp="1"/>
          </p:cNvSpPr>
          <p:nvPr>
            <p:ph idx="1"/>
          </p:nvPr>
        </p:nvSpPr>
        <p:spPr>
          <a:xfrm>
            <a:off x="727200" y="1633364"/>
            <a:ext cx="6941144" cy="3503888"/>
          </a:xfrm>
        </p:spPr>
        <p:txBody>
          <a:bodyPr/>
          <a:lstStyle/>
          <a:p>
            <a:r>
              <a:rPr lang="en-US" dirty="0" smtClean="0"/>
              <a:t>SSA contract with JEMA France</a:t>
            </a:r>
            <a:endParaRPr lang="en-GB" dirty="0"/>
          </a:p>
          <a:p>
            <a:pPr marL="809625" lvl="2" indent="-271463">
              <a:buFont typeface="Arial" pitchFamily="34" charset="0"/>
              <a:buChar char="•"/>
            </a:pPr>
            <a:r>
              <a:rPr lang="en-US" dirty="0" smtClean="0"/>
              <a:t>1150 W RF pallet still requires some optimization to meet the specification. FAT for milestone 1 of the contract </a:t>
            </a:r>
            <a:r>
              <a:rPr lang="en-US" dirty="0"/>
              <a:t>is </a:t>
            </a:r>
            <a:r>
              <a:rPr lang="en-US" dirty="0" smtClean="0"/>
              <a:t>further delayed.</a:t>
            </a:r>
            <a:endParaRPr lang="en-US" dirty="0"/>
          </a:p>
          <a:p>
            <a:pPr marL="809625" lvl="2" indent="-271463">
              <a:buFont typeface="Arial" pitchFamily="34" charset="0"/>
              <a:buChar char="•"/>
            </a:pPr>
            <a:r>
              <a:rPr lang="en-US" dirty="0"/>
              <a:t>AC/DC converters under </a:t>
            </a:r>
            <a:r>
              <a:rPr lang="en-US" dirty="0" smtClean="0"/>
              <a:t>test also not ready for series production. JEMA proposes  </a:t>
            </a:r>
            <a:r>
              <a:rPr lang="en-US" dirty="0"/>
              <a:t>to use a commercial AC/DC converter </a:t>
            </a:r>
            <a:r>
              <a:rPr lang="en-US" dirty="0" smtClean="0"/>
              <a:t>to build </a:t>
            </a:r>
            <a:r>
              <a:rPr lang="en-US" dirty="0"/>
              <a:t>the </a:t>
            </a:r>
            <a:r>
              <a:rPr lang="en-US" dirty="0" smtClean="0"/>
              <a:t>9 kW RF module (8 RF pallets) and provisionally for the first 110 kW SSA. </a:t>
            </a:r>
          </a:p>
          <a:p>
            <a:pPr marL="809625" lvl="2" indent="-271463">
              <a:buFont typeface="Arial" pitchFamily="34" charset="0"/>
              <a:buChar char="•"/>
            </a:pPr>
            <a:r>
              <a:rPr lang="en-US" dirty="0" smtClean="0"/>
              <a:t>Nevertheless </a:t>
            </a:r>
            <a:r>
              <a:rPr lang="en-US" dirty="0"/>
              <a:t>JEMA is purchasing necessary components for the future milestones </a:t>
            </a:r>
            <a:r>
              <a:rPr lang="en-US" dirty="0" smtClean="0"/>
              <a:t>at </a:t>
            </a:r>
            <a:r>
              <a:rPr lang="en-US" dirty="0"/>
              <a:t>its own risk, </a:t>
            </a:r>
            <a:r>
              <a:rPr lang="en-US" dirty="0" smtClean="0"/>
              <a:t>allowing them to parallelize the work and minimize the delay for the first complete SSA.</a:t>
            </a:r>
            <a:endParaRPr lang="en-US" dirty="0"/>
          </a:p>
          <a:p>
            <a:pPr marL="1165225" lvl="3" indent="-271463">
              <a:buFont typeface="Arial" pitchFamily="34" charset="0"/>
              <a:buChar char="•"/>
            </a:pPr>
            <a:endParaRPr lang="en-US" dirty="0"/>
          </a:p>
          <a:p>
            <a:pPr marL="1165225" lvl="3" indent="-271463">
              <a:buFont typeface="Arial" pitchFamily="34" charset="0"/>
              <a:buChar char="•"/>
            </a:pPr>
            <a:endParaRPr lang="en-US" dirty="0"/>
          </a:p>
          <a:p>
            <a:pPr marL="1433512" lvl="4" indent="-271463">
              <a:buFont typeface="Arial" pitchFamily="34" charset="0"/>
              <a:buChar char="•"/>
            </a:pPr>
            <a:endParaRPr lang="pl-PL" dirty="0"/>
          </a:p>
          <a:p>
            <a:pPr marL="536575" lvl="1" indent="-271463">
              <a:buFont typeface="Symbol" pitchFamily="18" charset="2"/>
              <a:buChar char="Þ"/>
            </a:pPr>
            <a:endParaRPr lang="en-US" dirty="0"/>
          </a:p>
          <a:p>
            <a:pPr marL="536575" lvl="1" indent="-271463">
              <a:buFont typeface="Arial" pitchFamily="34" charset="0"/>
              <a:buChar char="•"/>
            </a:pPr>
            <a:endParaRPr lang="en-US" dirty="0"/>
          </a:p>
        </p:txBody>
      </p:sp>
      <p:sp>
        <p:nvSpPr>
          <p:cNvPr id="3" name="Slide Number Placeholder 2"/>
          <p:cNvSpPr>
            <a:spLocks noGrp="1"/>
          </p:cNvSpPr>
          <p:nvPr>
            <p:ph type="sldNum" sz="quarter" idx="11"/>
          </p:nvPr>
        </p:nvSpPr>
        <p:spPr/>
        <p:txBody>
          <a:bodyPr/>
          <a:lstStyle/>
          <a:p>
            <a:r>
              <a:rPr lang="en-US" noProof="0"/>
              <a:t>Page </a:t>
            </a:r>
            <a:fld id="{733122C9-A0B9-462F-8757-0847AD287B63}" type="slidenum">
              <a:rPr lang="en-US" noProof="0" smtClean="0"/>
              <a:pPr/>
              <a:t>15</a:t>
            </a:fld>
            <a:endParaRPr lang="en-US" noProof="0"/>
          </a:p>
        </p:txBody>
      </p:sp>
      <p:sp>
        <p:nvSpPr>
          <p:cNvPr id="6" name="Footer Placeholder 3">
            <a:extLst>
              <a:ext uri="{FF2B5EF4-FFF2-40B4-BE49-F238E27FC236}">
                <a16:creationId xmlns:a16="http://schemas.microsoft.com/office/drawing/2014/main" id="{B716AF9D-A9CE-476C-A17E-02D06877A858}"/>
              </a:ext>
            </a:extLst>
          </p:cNvPr>
          <p:cNvSpPr>
            <a:spLocks noGrp="1"/>
          </p:cNvSpPr>
          <p:nvPr>
            <p:ph type="ftr" sz="quarter" idx="12"/>
          </p:nvPr>
        </p:nvSpPr>
        <p:spPr>
          <a:xfrm>
            <a:off x="630001" y="5402791"/>
            <a:ext cx="6120000" cy="177074"/>
          </a:xfrm>
        </p:spPr>
        <p:txBody>
          <a:bodyPr/>
          <a:lstStyle/>
          <a:p>
            <a:r>
              <a:rPr lang="en-US" noProof="0" smtClean="0"/>
              <a:t>ASD Workshop – 24 January 2023      -        RF system     -       Jörn Jacob</a:t>
            </a:r>
            <a:endParaRPr lang="en-US" noProof="0" dirty="0"/>
          </a:p>
        </p:txBody>
      </p:sp>
    </p:spTree>
    <p:extLst>
      <p:ext uri="{BB962C8B-B14F-4D97-AF65-F5344CB8AC3E}">
        <p14:creationId xmlns:p14="http://schemas.microsoft.com/office/powerpoint/2010/main" val="4036236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l-PL" dirty="0"/>
              <a:t>352 MH</a:t>
            </a:r>
            <a:r>
              <a:rPr lang="pl-PL" cap="none" dirty="0"/>
              <a:t>z</a:t>
            </a:r>
            <a:r>
              <a:rPr lang="pl-PL" dirty="0"/>
              <a:t> Ssa Project status</a:t>
            </a:r>
            <a:endParaRPr lang="en-GB" dirty="0"/>
          </a:p>
        </p:txBody>
      </p:sp>
      <p:sp>
        <p:nvSpPr>
          <p:cNvPr id="4" name="Slide Number Placeholder 3"/>
          <p:cNvSpPr>
            <a:spLocks noGrp="1"/>
          </p:cNvSpPr>
          <p:nvPr>
            <p:ph type="sldNum" sz="quarter" idx="11"/>
          </p:nvPr>
        </p:nvSpPr>
        <p:spPr/>
        <p:txBody>
          <a:bodyPr/>
          <a:lstStyle/>
          <a:p>
            <a:r>
              <a:rPr lang="en-US" noProof="0" smtClean="0"/>
              <a:t>Page </a:t>
            </a:r>
            <a:fld id="{733122C9-A0B9-462F-8757-0847AD287B63}" type="slidenum">
              <a:rPr lang="en-US" noProof="0" smtClean="0"/>
              <a:pPr/>
              <a:t>16</a:t>
            </a:fld>
            <a:endParaRPr lang="en-US" noProof="0"/>
          </a:p>
        </p:txBody>
      </p:sp>
      <p:sp>
        <p:nvSpPr>
          <p:cNvPr id="5" name="Footer Placeholder 4"/>
          <p:cNvSpPr>
            <a:spLocks noGrp="1"/>
          </p:cNvSpPr>
          <p:nvPr>
            <p:ph type="ftr" sz="quarter" idx="12"/>
          </p:nvPr>
        </p:nvSpPr>
        <p:spPr/>
        <p:txBody>
          <a:bodyPr/>
          <a:lstStyle/>
          <a:p>
            <a:r>
              <a:rPr lang="en-US" smtClean="0"/>
              <a:t>ASD Workshop – 24 January 2023      -        RF system     -       Jörn Jacob</a:t>
            </a:r>
            <a:endParaRPr lang="en-US" dirty="0"/>
          </a:p>
        </p:txBody>
      </p:sp>
      <p:pic>
        <p:nvPicPr>
          <p:cNvPr id="10" name="Picture 9"/>
          <p:cNvPicPr>
            <a:picLocks noChangeAspect="1"/>
          </p:cNvPicPr>
          <p:nvPr/>
        </p:nvPicPr>
        <p:blipFill>
          <a:blip r:embed="rId2"/>
          <a:stretch>
            <a:fillRect/>
          </a:stretch>
        </p:blipFill>
        <p:spPr>
          <a:xfrm>
            <a:off x="189914" y="628362"/>
            <a:ext cx="8786242" cy="4623634"/>
          </a:xfrm>
          <a:prstGeom prst="rect">
            <a:avLst/>
          </a:prstGeom>
        </p:spPr>
      </p:pic>
      <p:sp>
        <p:nvSpPr>
          <p:cNvPr id="7" name="TextBox 6"/>
          <p:cNvSpPr txBox="1"/>
          <p:nvPr/>
        </p:nvSpPr>
        <p:spPr>
          <a:xfrm>
            <a:off x="4659646" y="1119600"/>
            <a:ext cx="4376850" cy="246221"/>
          </a:xfrm>
          <a:prstGeom prst="rect">
            <a:avLst/>
          </a:prstGeom>
          <a:noFill/>
        </p:spPr>
        <p:txBody>
          <a:bodyPr wrap="square" rtlCol="0">
            <a:spAutoFit/>
          </a:bodyPr>
          <a:lstStyle/>
          <a:p>
            <a:pPr marL="171450" indent="-171450">
              <a:buFont typeface="Symbol" panose="05050102010706020507" pitchFamily="18" charset="2"/>
              <a:buChar char="®"/>
            </a:pPr>
            <a:r>
              <a:rPr lang="en-US" sz="1000" b="1" dirty="0" smtClean="0">
                <a:solidFill>
                  <a:srgbClr val="ED7703"/>
                </a:solidFill>
              </a:rPr>
              <a:t>RF Pallet </a:t>
            </a:r>
            <a:r>
              <a:rPr lang="en-US" sz="1000" dirty="0" smtClean="0">
                <a:solidFill>
                  <a:srgbClr val="ED7703"/>
                </a:solidFill>
              </a:rPr>
              <a:t>under test since Sept. Optimization Pw: 1150 W / efficiency</a:t>
            </a:r>
            <a:endParaRPr lang="en-GB" sz="1000" dirty="0">
              <a:solidFill>
                <a:srgbClr val="ED7703"/>
              </a:solidFill>
            </a:endParaRPr>
          </a:p>
        </p:txBody>
      </p:sp>
      <p:sp>
        <p:nvSpPr>
          <p:cNvPr id="9" name="TextBox 8"/>
          <p:cNvSpPr txBox="1"/>
          <p:nvPr/>
        </p:nvSpPr>
        <p:spPr>
          <a:xfrm>
            <a:off x="4659646" y="1255506"/>
            <a:ext cx="4448858" cy="461665"/>
          </a:xfrm>
          <a:prstGeom prst="rect">
            <a:avLst/>
          </a:prstGeom>
          <a:noFill/>
        </p:spPr>
        <p:txBody>
          <a:bodyPr wrap="square" rtlCol="0">
            <a:spAutoFit/>
          </a:bodyPr>
          <a:lstStyle/>
          <a:p>
            <a:pPr marL="171450" indent="-171450">
              <a:lnSpc>
                <a:spcPct val="80000"/>
              </a:lnSpc>
              <a:buFont typeface="Symbol" panose="05050102010706020507" pitchFamily="18" charset="2"/>
              <a:buChar char="®"/>
            </a:pPr>
            <a:r>
              <a:rPr lang="en-US" sz="1000" dirty="0" smtClean="0">
                <a:solidFill>
                  <a:schemeClr val="accent5">
                    <a:lumMod val="75000"/>
                  </a:schemeClr>
                </a:solidFill>
              </a:rPr>
              <a:t>JEMA has anticipated </a:t>
            </a:r>
            <a:r>
              <a:rPr lang="en-US" sz="1000" b="1" dirty="0" smtClean="0">
                <a:solidFill>
                  <a:schemeClr val="accent5">
                    <a:lumMod val="75000"/>
                  </a:schemeClr>
                </a:solidFill>
              </a:rPr>
              <a:t>RF module </a:t>
            </a:r>
            <a:r>
              <a:rPr lang="en-US" sz="1000" dirty="0" smtClean="0">
                <a:solidFill>
                  <a:schemeClr val="accent5">
                    <a:lumMod val="75000"/>
                  </a:schemeClr>
                </a:solidFill>
              </a:rPr>
              <a:t>fab. at its own risk, x8 combiner ready</a:t>
            </a:r>
          </a:p>
          <a:p>
            <a:pPr marL="355600" indent="-174625">
              <a:lnSpc>
                <a:spcPct val="80000"/>
              </a:lnSpc>
              <a:buFont typeface="Wingdings" panose="05000000000000000000" pitchFamily="2" charset="2"/>
              <a:buChar char="Ø"/>
            </a:pPr>
            <a:r>
              <a:rPr lang="en-US" sz="1000" dirty="0" smtClean="0">
                <a:solidFill>
                  <a:srgbClr val="ED7703"/>
                </a:solidFill>
              </a:rPr>
              <a:t>AC/DC converter still under debugging </a:t>
            </a:r>
            <a:r>
              <a:rPr lang="en-US" sz="1000" dirty="0" smtClean="0">
                <a:solidFill>
                  <a:srgbClr val="ED7703"/>
                </a:solidFill>
                <a:sym typeface="Symbol" panose="05050102010706020507" pitchFamily="18" charset="2"/>
              </a:rPr>
              <a:t></a:t>
            </a:r>
            <a:r>
              <a:rPr lang="en-US" sz="1000" dirty="0" smtClean="0">
                <a:solidFill>
                  <a:srgbClr val="ED7703"/>
                </a:solidFill>
              </a:rPr>
              <a:t> final tests Jan/Feb 2023</a:t>
            </a:r>
          </a:p>
          <a:p>
            <a:pPr marL="355600" indent="-174625">
              <a:lnSpc>
                <a:spcPct val="80000"/>
              </a:lnSpc>
              <a:buFont typeface="Wingdings" panose="05000000000000000000" pitchFamily="2" charset="2"/>
              <a:buChar char="Ø"/>
            </a:pPr>
            <a:r>
              <a:rPr lang="en-US" sz="1000" dirty="0" smtClean="0">
                <a:solidFill>
                  <a:srgbClr val="ED7703"/>
                </a:solidFill>
              </a:rPr>
              <a:t>AC/DC from external company only for anticipated RF qualification</a:t>
            </a:r>
            <a:endParaRPr lang="en-GB" sz="1000" dirty="0"/>
          </a:p>
        </p:txBody>
      </p:sp>
      <p:sp>
        <p:nvSpPr>
          <p:cNvPr id="11" name="TextBox 10"/>
          <p:cNvSpPr txBox="1"/>
          <p:nvPr/>
        </p:nvSpPr>
        <p:spPr>
          <a:xfrm>
            <a:off x="5652120" y="1631788"/>
            <a:ext cx="3456384" cy="584775"/>
          </a:xfrm>
          <a:prstGeom prst="rect">
            <a:avLst/>
          </a:prstGeom>
          <a:noFill/>
        </p:spPr>
        <p:txBody>
          <a:bodyPr wrap="square" rtlCol="0">
            <a:spAutoFit/>
          </a:bodyPr>
          <a:lstStyle/>
          <a:p>
            <a:pPr marL="171450" indent="-171450">
              <a:lnSpc>
                <a:spcPct val="80000"/>
              </a:lnSpc>
              <a:buFont typeface="Symbol" panose="05050102010706020507" pitchFamily="18" charset="2"/>
              <a:buChar char="®"/>
            </a:pPr>
            <a:r>
              <a:rPr lang="en-US" sz="1000" dirty="0" smtClean="0">
                <a:solidFill>
                  <a:schemeClr val="accent6"/>
                </a:solidFill>
              </a:rPr>
              <a:t>SSA1 substantially delayed</a:t>
            </a:r>
          </a:p>
          <a:p>
            <a:pPr marL="171450" indent="-171450">
              <a:lnSpc>
                <a:spcPct val="80000"/>
              </a:lnSpc>
              <a:buFont typeface="Symbol" panose="05050102010706020507" pitchFamily="18" charset="2"/>
              <a:buChar char="®"/>
            </a:pPr>
            <a:r>
              <a:rPr lang="en-US" sz="1000" dirty="0" smtClean="0">
                <a:solidFill>
                  <a:schemeClr val="accent6"/>
                </a:solidFill>
              </a:rPr>
              <a:t>SSA6 probably slightly delayed as well</a:t>
            </a:r>
          </a:p>
          <a:p>
            <a:pPr marL="171450" indent="-171450">
              <a:lnSpc>
                <a:spcPct val="80000"/>
              </a:lnSpc>
              <a:buFont typeface="Symbol" panose="05050102010706020507" pitchFamily="18" charset="2"/>
              <a:buChar char="®"/>
            </a:pPr>
            <a:r>
              <a:rPr lang="en-US" sz="1000" dirty="0" smtClean="0">
                <a:solidFill>
                  <a:schemeClr val="accent6"/>
                </a:solidFill>
              </a:rPr>
              <a:t>Still connection to Cav#1 at 23/24 winter SD</a:t>
            </a:r>
          </a:p>
          <a:p>
            <a:pPr marL="171450" indent="-171450">
              <a:lnSpc>
                <a:spcPct val="80000"/>
              </a:lnSpc>
              <a:buFont typeface="Symbol" panose="05050102010706020507" pitchFamily="18" charset="2"/>
              <a:buChar char="®"/>
            </a:pPr>
            <a:r>
              <a:rPr lang="en-US" sz="1000" dirty="0" smtClean="0">
                <a:solidFill>
                  <a:schemeClr val="accent6"/>
                </a:solidFill>
              </a:rPr>
              <a:t>Connection to Cav#6 likely delayed to March 24 SD </a:t>
            </a:r>
            <a:endParaRPr lang="en-GB" sz="1000" dirty="0">
              <a:solidFill>
                <a:schemeClr val="accent6"/>
              </a:solidFill>
            </a:endParaRPr>
          </a:p>
        </p:txBody>
      </p:sp>
      <p:sp>
        <p:nvSpPr>
          <p:cNvPr id="12" name="TextBox 11"/>
          <p:cNvSpPr txBox="1"/>
          <p:nvPr/>
        </p:nvSpPr>
        <p:spPr>
          <a:xfrm>
            <a:off x="3513452" y="2222854"/>
            <a:ext cx="2786740" cy="1631216"/>
          </a:xfrm>
          <a:prstGeom prst="rect">
            <a:avLst/>
          </a:prstGeom>
          <a:noFill/>
        </p:spPr>
        <p:txBody>
          <a:bodyPr wrap="square" rtlCol="0">
            <a:spAutoFit/>
          </a:bodyPr>
          <a:lstStyle/>
          <a:p>
            <a:pPr marL="171450" indent="-171450">
              <a:lnSpc>
                <a:spcPct val="80000"/>
              </a:lnSpc>
              <a:spcAft>
                <a:spcPts val="600"/>
              </a:spcAft>
              <a:buFont typeface="Arial" panose="020B0604020202020204" pitchFamily="34" charset="0"/>
              <a:buChar char="•"/>
            </a:pPr>
            <a:r>
              <a:rPr lang="en-US" sz="1000" dirty="0" smtClean="0">
                <a:solidFill>
                  <a:srgbClr val="00B050"/>
                </a:solidFill>
              </a:rPr>
              <a:t>Cavities 1 and 6 disconnected from klystron in October 2023 </a:t>
            </a:r>
          </a:p>
          <a:p>
            <a:pPr marL="355600" lvl="1" indent="-174625">
              <a:lnSpc>
                <a:spcPct val="80000"/>
              </a:lnSpc>
              <a:spcAft>
                <a:spcPts val="600"/>
              </a:spcAft>
              <a:buFont typeface="Wingdings" panose="05000000000000000000" pitchFamily="2" charset="2"/>
              <a:buChar char="Ø"/>
              <a:tabLst>
                <a:tab pos="355600" algn="l"/>
              </a:tabLst>
            </a:pPr>
            <a:r>
              <a:rPr lang="en-US" sz="1000" dirty="0">
                <a:solidFill>
                  <a:srgbClr val="00B050"/>
                </a:solidFill>
              </a:rPr>
              <a:t>Time needed to prepare installation of SSAs and connection to cavities</a:t>
            </a:r>
          </a:p>
          <a:p>
            <a:pPr marL="355600" lvl="1" indent="-174625">
              <a:lnSpc>
                <a:spcPct val="80000"/>
              </a:lnSpc>
              <a:spcAft>
                <a:spcPts val="600"/>
              </a:spcAft>
              <a:buFont typeface="Symbol" panose="05050102010706020507" pitchFamily="18" charset="2"/>
              <a:buChar char="Þ"/>
              <a:tabLst>
                <a:tab pos="355600" algn="l"/>
              </a:tabLst>
            </a:pPr>
            <a:r>
              <a:rPr lang="en-US" sz="1000" dirty="0" smtClean="0">
                <a:solidFill>
                  <a:srgbClr val="00B050"/>
                </a:solidFill>
              </a:rPr>
              <a:t>Last run of 2023 with 11 cavities</a:t>
            </a:r>
          </a:p>
          <a:p>
            <a:pPr marL="541338" lvl="2" indent="-182563">
              <a:lnSpc>
                <a:spcPct val="80000"/>
              </a:lnSpc>
              <a:spcAft>
                <a:spcPts val="600"/>
              </a:spcAft>
              <a:buFont typeface="Wingdings" panose="05000000000000000000" pitchFamily="2" charset="2"/>
              <a:buChar char="Ø"/>
              <a:tabLst>
                <a:tab pos="355600" algn="l"/>
              </a:tabLst>
            </a:pPr>
            <a:r>
              <a:rPr lang="en-US" sz="1000" dirty="0">
                <a:solidFill>
                  <a:srgbClr val="00B050"/>
                </a:solidFill>
              </a:rPr>
              <a:t>in operation right now as RF ECO mode: full beam performance achieved</a:t>
            </a:r>
            <a:endParaRPr lang="en-GB" sz="1000" dirty="0">
              <a:solidFill>
                <a:srgbClr val="00B050"/>
              </a:solidFill>
            </a:endParaRPr>
          </a:p>
          <a:p>
            <a:pPr marL="355600" lvl="1" indent="-174625">
              <a:lnSpc>
                <a:spcPct val="80000"/>
              </a:lnSpc>
              <a:spcAft>
                <a:spcPts val="600"/>
              </a:spcAft>
              <a:buFont typeface="Symbol" panose="05050102010706020507" pitchFamily="18" charset="2"/>
              <a:buChar char="Þ"/>
              <a:tabLst>
                <a:tab pos="355600" algn="l"/>
              </a:tabLst>
            </a:pPr>
            <a:r>
              <a:rPr lang="en-US" sz="1000" dirty="0" smtClean="0">
                <a:solidFill>
                  <a:srgbClr val="00B050"/>
                </a:solidFill>
              </a:rPr>
              <a:t>1</a:t>
            </a:r>
            <a:r>
              <a:rPr lang="en-US" sz="1000" baseline="30000" dirty="0" smtClean="0">
                <a:solidFill>
                  <a:srgbClr val="00B050"/>
                </a:solidFill>
              </a:rPr>
              <a:t>st</a:t>
            </a:r>
            <a:r>
              <a:rPr lang="en-US" sz="1000" dirty="0" smtClean="0">
                <a:solidFill>
                  <a:srgbClr val="00B050"/>
                </a:solidFill>
              </a:rPr>
              <a:t> run 2024 with 12 cavities, i.e. still 1 spare</a:t>
            </a:r>
          </a:p>
        </p:txBody>
      </p:sp>
      <p:cxnSp>
        <p:nvCxnSpPr>
          <p:cNvPr id="13" name="Straight Arrow Connector 12"/>
          <p:cNvCxnSpPr/>
          <p:nvPr/>
        </p:nvCxnSpPr>
        <p:spPr>
          <a:xfrm flipV="1">
            <a:off x="4716016" y="2001698"/>
            <a:ext cx="504056" cy="212274"/>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76056" y="4291724"/>
            <a:ext cx="2160240" cy="215444"/>
          </a:xfrm>
          <a:prstGeom prst="rect">
            <a:avLst/>
          </a:prstGeom>
          <a:noFill/>
        </p:spPr>
        <p:txBody>
          <a:bodyPr wrap="square" rtlCol="0">
            <a:spAutoFit/>
          </a:bodyPr>
          <a:lstStyle/>
          <a:p>
            <a:pPr marL="171450" indent="-171450">
              <a:lnSpc>
                <a:spcPct val="80000"/>
              </a:lnSpc>
              <a:spcAft>
                <a:spcPts val="600"/>
              </a:spcAft>
              <a:buFont typeface="Symbol" panose="05050102010706020507" pitchFamily="18" charset="2"/>
              <a:buChar char="®"/>
            </a:pPr>
            <a:r>
              <a:rPr lang="en-US" sz="1000" dirty="0" smtClean="0">
                <a:solidFill>
                  <a:schemeClr val="bg2">
                    <a:lumMod val="75000"/>
                  </a:schemeClr>
                </a:solidFill>
              </a:rPr>
              <a:t>ESRF preparation on schedule</a:t>
            </a:r>
          </a:p>
        </p:txBody>
      </p:sp>
    </p:spTree>
    <p:extLst>
      <p:ext uri="{BB962C8B-B14F-4D97-AF65-F5344CB8AC3E}">
        <p14:creationId xmlns:p14="http://schemas.microsoft.com/office/powerpoint/2010/main" val="15028347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760827" y="664361"/>
            <a:ext cx="3206910" cy="2160240"/>
          </a:xfrm>
          <a:prstGeom prst="rect">
            <a:avLst/>
          </a:prstGeom>
        </p:spPr>
      </p:pic>
      <p:sp>
        <p:nvSpPr>
          <p:cNvPr id="12" name="Oval 11"/>
          <p:cNvSpPr/>
          <p:nvPr/>
        </p:nvSpPr>
        <p:spPr>
          <a:xfrm>
            <a:off x="6408892" y="1272321"/>
            <a:ext cx="69769" cy="19121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307626" y="1336596"/>
            <a:ext cx="288032" cy="6297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p:txBody>
          <a:bodyPr/>
          <a:lstStyle/>
          <a:p>
            <a:r>
              <a:rPr lang="en-US" dirty="0" smtClean="0"/>
              <a:t>STATUS - </a:t>
            </a:r>
            <a:r>
              <a:rPr lang="en-US" dirty="0" smtClean="0">
                <a:solidFill>
                  <a:schemeClr val="accent5">
                    <a:lumMod val="40000"/>
                    <a:lumOff val="60000"/>
                  </a:schemeClr>
                </a:solidFill>
              </a:rPr>
              <a:t>4</a:t>
            </a:r>
            <a:r>
              <a:rPr lang="en-US" baseline="30000" dirty="0" smtClean="0">
                <a:solidFill>
                  <a:schemeClr val="accent5">
                    <a:lumMod val="40000"/>
                    <a:lumOff val="60000"/>
                  </a:schemeClr>
                </a:solidFill>
              </a:rPr>
              <a:t>th</a:t>
            </a:r>
            <a:r>
              <a:rPr lang="en-US" dirty="0" smtClean="0">
                <a:solidFill>
                  <a:schemeClr val="accent5">
                    <a:lumMod val="40000"/>
                    <a:lumOff val="60000"/>
                  </a:schemeClr>
                </a:solidFill>
              </a:rPr>
              <a:t> harmonic RF system </a:t>
            </a:r>
            <a:r>
              <a:rPr lang="en-US" dirty="0" smtClean="0"/>
              <a:t>for </a:t>
            </a:r>
            <a:r>
              <a:rPr lang="en-US" dirty="0" smtClean="0">
                <a:solidFill>
                  <a:schemeClr val="accent6">
                    <a:lumMod val="40000"/>
                    <a:lumOff val="60000"/>
                  </a:schemeClr>
                </a:solidFill>
              </a:rPr>
              <a:t>bunch lengthening</a:t>
            </a:r>
            <a:endParaRPr lang="en-GB" dirty="0">
              <a:solidFill>
                <a:schemeClr val="accent6">
                  <a:lumMod val="40000"/>
                  <a:lumOff val="60000"/>
                </a:schemeClr>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val="2895890049"/>
              </p:ext>
            </p:extLst>
          </p:nvPr>
        </p:nvGraphicFramePr>
        <p:xfrm>
          <a:off x="184557" y="653453"/>
          <a:ext cx="5477741" cy="2317410"/>
        </p:xfrm>
        <a:graphic>
          <a:graphicData uri="http://schemas.openxmlformats.org/drawingml/2006/table">
            <a:tbl>
              <a:tblPr firstRow="1" bandRow="1">
                <a:tableStyleId>{5C22544A-7EE6-4342-B048-85BDC9FD1C3A}</a:tableStyleId>
              </a:tblPr>
              <a:tblGrid>
                <a:gridCol w="1958460">
                  <a:extLst>
                    <a:ext uri="{9D8B030D-6E8A-4147-A177-3AD203B41FA5}">
                      <a16:colId xmlns:a16="http://schemas.microsoft.com/office/drawing/2014/main" val="20000"/>
                    </a:ext>
                  </a:extLst>
                </a:gridCol>
                <a:gridCol w="1187173">
                  <a:extLst>
                    <a:ext uri="{9D8B030D-6E8A-4147-A177-3AD203B41FA5}">
                      <a16:colId xmlns:a16="http://schemas.microsoft.com/office/drawing/2014/main" val="20001"/>
                    </a:ext>
                  </a:extLst>
                </a:gridCol>
                <a:gridCol w="1247406">
                  <a:extLst>
                    <a:ext uri="{9D8B030D-6E8A-4147-A177-3AD203B41FA5}">
                      <a16:colId xmlns:a16="http://schemas.microsoft.com/office/drawing/2014/main" val="20002"/>
                    </a:ext>
                  </a:extLst>
                </a:gridCol>
                <a:gridCol w="1084702">
                  <a:extLst>
                    <a:ext uri="{9D8B030D-6E8A-4147-A177-3AD203B41FA5}">
                      <a16:colId xmlns:a16="http://schemas.microsoft.com/office/drawing/2014/main" val="20003"/>
                    </a:ext>
                  </a:extLst>
                </a:gridCol>
              </a:tblGrid>
              <a:tr h="523362">
                <a:tc>
                  <a:txBody>
                    <a:bodyPr/>
                    <a:lstStyle/>
                    <a:p>
                      <a:r>
                        <a:rPr lang="en-US" sz="1400" b="0" dirty="0" smtClean="0"/>
                        <a:t>For</a:t>
                      </a:r>
                      <a:r>
                        <a:rPr lang="en-US" sz="1400" b="0" baseline="0" dirty="0" smtClean="0"/>
                        <a:t> all modes: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noProof="0" dirty="0" smtClean="0">
                          <a:solidFill>
                            <a:schemeClr val="accent4">
                              <a:lumMod val="60000"/>
                              <a:lumOff val="40000"/>
                            </a:schemeClr>
                          </a:solidFill>
                          <a:latin typeface="+mn-lt"/>
                          <a:ea typeface="+mn-ea"/>
                          <a:cs typeface="+mn-cs"/>
                          <a:sym typeface="Symbol"/>
                        </a:rPr>
                        <a:t>Hor. Emit. </a:t>
                      </a:r>
                      <a:r>
                        <a:rPr kumimoji="0" lang="en-GB" sz="1600" b="0" i="1" u="none" strike="noStrike" kern="0" cap="none" spc="0" normalizeH="0" baseline="0" noProof="0" dirty="0" smtClean="0">
                          <a:ln>
                            <a:noFill/>
                          </a:ln>
                          <a:solidFill>
                            <a:schemeClr val="accent4">
                              <a:lumMod val="60000"/>
                              <a:lumOff val="40000"/>
                            </a:schemeClr>
                          </a:solidFill>
                          <a:effectLst/>
                          <a:uLnTx/>
                          <a:uFillTx/>
                          <a:sym typeface="Symbol"/>
                        </a:rPr>
                        <a:t></a:t>
                      </a:r>
                      <a:r>
                        <a:rPr kumimoji="0" lang="en-GB" sz="1400" b="0" i="1" u="none" strike="noStrike" kern="0" cap="none" spc="0" normalizeH="0" baseline="-25000" noProof="0" dirty="0" smtClean="0">
                          <a:ln>
                            <a:noFill/>
                          </a:ln>
                          <a:solidFill>
                            <a:schemeClr val="accent4">
                              <a:lumMod val="60000"/>
                              <a:lumOff val="40000"/>
                            </a:schemeClr>
                          </a:solidFill>
                          <a:effectLst/>
                          <a:uLnTx/>
                          <a:uFillTx/>
                          <a:sym typeface="Symbol"/>
                        </a:rPr>
                        <a:t>z</a:t>
                      </a:r>
                      <a:r>
                        <a:rPr lang="en-US" sz="1400" b="0" dirty="0" smtClean="0">
                          <a:solidFill>
                            <a:schemeClr val="accent4">
                              <a:lumMod val="60000"/>
                              <a:lumOff val="40000"/>
                            </a:schemeClr>
                          </a:solidFill>
                        </a:rPr>
                        <a:t> = 135 pm</a:t>
                      </a:r>
                      <a:endParaRPr lang="en-GB" sz="1400" b="0" dirty="0" smtClean="0">
                        <a:solidFill>
                          <a:schemeClr val="accent4">
                            <a:lumMod val="60000"/>
                            <a:lumOff val="40000"/>
                          </a:schemeClr>
                        </a:solidFill>
                      </a:endParaRPr>
                    </a:p>
                  </a:txBody>
                  <a:tcPr/>
                </a:tc>
                <a:tc>
                  <a:txBody>
                    <a:bodyPr/>
                    <a:lstStyle/>
                    <a:p>
                      <a:pPr algn="ctr"/>
                      <a:r>
                        <a:rPr lang="en-US" sz="1400" dirty="0" err="1" smtClean="0"/>
                        <a:t>Multibunch</a:t>
                      </a:r>
                      <a:r>
                        <a:rPr lang="en-US" sz="1400" dirty="0" smtClean="0"/>
                        <a:t> 7/8 filling</a:t>
                      </a:r>
                      <a:endParaRPr lang="en-GB" sz="1400" dirty="0"/>
                    </a:p>
                  </a:txBody>
                  <a:tcPr/>
                </a:tc>
                <a:tc>
                  <a:txBody>
                    <a:bodyPr/>
                    <a:lstStyle/>
                    <a:p>
                      <a:pPr algn="ctr"/>
                      <a:r>
                        <a:rPr lang="en-US" sz="1400" dirty="0" smtClean="0"/>
                        <a:t>16-bunches</a:t>
                      </a:r>
                      <a:endParaRPr lang="en-GB" sz="1400" dirty="0"/>
                    </a:p>
                  </a:txBody>
                  <a:tcPr/>
                </a:tc>
                <a:tc>
                  <a:txBody>
                    <a:bodyPr/>
                    <a:lstStyle/>
                    <a:p>
                      <a:pPr algn="ctr"/>
                      <a:r>
                        <a:rPr lang="en-US" sz="1400" dirty="0" smtClean="0"/>
                        <a:t>4-bunches</a:t>
                      </a:r>
                      <a:endParaRPr lang="en-GB" sz="1400" dirty="0"/>
                    </a:p>
                  </a:txBody>
                  <a:tcPr/>
                </a:tc>
                <a:extLst>
                  <a:ext uri="{0D108BD9-81ED-4DB2-BD59-A6C34878D82A}">
                    <a16:rowId xmlns:a16="http://schemas.microsoft.com/office/drawing/2014/main" val="10000"/>
                  </a:ext>
                </a:extLst>
              </a:tr>
              <a:tr h="353754">
                <a:tc>
                  <a:txBody>
                    <a:bodyPr/>
                    <a:lstStyle/>
                    <a:p>
                      <a:r>
                        <a:rPr lang="en-US" sz="1400" dirty="0" smtClean="0"/>
                        <a:t>Total current</a:t>
                      </a:r>
                      <a:endParaRPr lang="en-GB" sz="1400" dirty="0"/>
                    </a:p>
                  </a:txBody>
                  <a:tcPr/>
                </a:tc>
                <a:tc>
                  <a:txBody>
                    <a:bodyPr/>
                    <a:lstStyle/>
                    <a:p>
                      <a:pPr algn="ctr"/>
                      <a:r>
                        <a:rPr lang="en-US" sz="1400" dirty="0" smtClean="0"/>
                        <a:t>200 mA</a:t>
                      </a:r>
                      <a:endParaRPr lang="en-GB" sz="1400" dirty="0"/>
                    </a:p>
                  </a:txBody>
                  <a:tcPr/>
                </a:tc>
                <a:tc>
                  <a:txBody>
                    <a:bodyPr/>
                    <a:lstStyle/>
                    <a:p>
                      <a:pPr algn="ctr"/>
                      <a:r>
                        <a:rPr lang="en-US" sz="1400" dirty="0" smtClean="0"/>
                        <a:t>92 mA</a:t>
                      </a:r>
                      <a:endParaRPr lang="en-GB" sz="1400" dirty="0"/>
                    </a:p>
                  </a:txBody>
                  <a:tcPr/>
                </a:tc>
                <a:tc>
                  <a:txBody>
                    <a:bodyPr/>
                    <a:lstStyle/>
                    <a:p>
                      <a:pPr algn="ctr"/>
                      <a:r>
                        <a:rPr lang="en-US" sz="1400" dirty="0" smtClean="0"/>
                        <a:t>40 mA</a:t>
                      </a:r>
                      <a:endParaRPr lang="en-GB" sz="1400" dirty="0"/>
                    </a:p>
                  </a:txBody>
                  <a:tcPr/>
                </a:tc>
                <a:extLst>
                  <a:ext uri="{0D108BD9-81ED-4DB2-BD59-A6C34878D82A}">
                    <a16:rowId xmlns:a16="http://schemas.microsoft.com/office/drawing/2014/main" val="10001"/>
                  </a:ext>
                </a:extLst>
              </a:tr>
              <a:tr h="353754">
                <a:tc>
                  <a:txBody>
                    <a:bodyPr/>
                    <a:lstStyle/>
                    <a:p>
                      <a:r>
                        <a:rPr lang="en-US" sz="1400" dirty="0" smtClean="0">
                          <a:solidFill>
                            <a:schemeClr val="accent5">
                              <a:lumMod val="75000"/>
                            </a:schemeClr>
                          </a:solidFill>
                        </a:rPr>
                        <a:t>Current</a:t>
                      </a:r>
                      <a:r>
                        <a:rPr lang="en-US" sz="1400" baseline="0" dirty="0" smtClean="0">
                          <a:solidFill>
                            <a:schemeClr val="accent5">
                              <a:lumMod val="75000"/>
                            </a:schemeClr>
                          </a:solidFill>
                        </a:rPr>
                        <a:t> per bunch</a:t>
                      </a:r>
                      <a:endParaRPr lang="en-US" sz="1400" dirty="0" smtClean="0">
                        <a:solidFill>
                          <a:schemeClr val="accent5">
                            <a:lumMod val="75000"/>
                          </a:schemeClr>
                        </a:solidFill>
                      </a:endParaRPr>
                    </a:p>
                  </a:txBody>
                  <a:tcPr/>
                </a:tc>
                <a:tc>
                  <a:txBody>
                    <a:bodyPr/>
                    <a:lstStyle/>
                    <a:p>
                      <a:pPr algn="ctr"/>
                      <a:r>
                        <a:rPr lang="en-US" sz="1400" dirty="0" smtClean="0">
                          <a:solidFill>
                            <a:schemeClr val="accent5">
                              <a:lumMod val="75000"/>
                            </a:schemeClr>
                          </a:solidFill>
                        </a:rPr>
                        <a:t>0.23 mA</a:t>
                      </a:r>
                      <a:endParaRPr lang="en-GB" sz="1400" dirty="0">
                        <a:solidFill>
                          <a:schemeClr val="accent5">
                            <a:lumMod val="75000"/>
                          </a:schemeClr>
                        </a:solidFill>
                      </a:endParaRPr>
                    </a:p>
                  </a:txBody>
                  <a:tcPr/>
                </a:tc>
                <a:tc>
                  <a:txBody>
                    <a:bodyPr/>
                    <a:lstStyle/>
                    <a:p>
                      <a:pPr algn="ctr"/>
                      <a:r>
                        <a:rPr lang="en-US" sz="1400" dirty="0" smtClean="0">
                          <a:solidFill>
                            <a:schemeClr val="accent5">
                              <a:lumMod val="75000"/>
                            </a:schemeClr>
                          </a:solidFill>
                        </a:rPr>
                        <a:t>5.75</a:t>
                      </a:r>
                      <a:r>
                        <a:rPr lang="en-US" sz="1400" baseline="0" dirty="0" smtClean="0">
                          <a:solidFill>
                            <a:schemeClr val="accent5">
                              <a:lumMod val="75000"/>
                            </a:schemeClr>
                          </a:solidFill>
                        </a:rPr>
                        <a:t> mA</a:t>
                      </a:r>
                      <a:endParaRPr lang="en-GB" sz="1400" dirty="0">
                        <a:solidFill>
                          <a:schemeClr val="accent5">
                            <a:lumMod val="75000"/>
                          </a:schemeClr>
                        </a:solidFill>
                      </a:endParaRPr>
                    </a:p>
                  </a:txBody>
                  <a:tcPr/>
                </a:tc>
                <a:tc>
                  <a:txBody>
                    <a:bodyPr/>
                    <a:lstStyle/>
                    <a:p>
                      <a:pPr algn="ctr"/>
                      <a:r>
                        <a:rPr lang="en-US" sz="1400" dirty="0" smtClean="0">
                          <a:solidFill>
                            <a:schemeClr val="accent5">
                              <a:lumMod val="75000"/>
                            </a:schemeClr>
                          </a:solidFill>
                        </a:rPr>
                        <a:t>10 mA</a:t>
                      </a:r>
                    </a:p>
                  </a:txBody>
                  <a:tcPr/>
                </a:tc>
                <a:extLst>
                  <a:ext uri="{0D108BD9-81ED-4DB2-BD59-A6C34878D82A}">
                    <a16:rowId xmlns:a16="http://schemas.microsoft.com/office/drawing/2014/main" val="10002"/>
                  </a:ext>
                </a:extLst>
              </a:tr>
              <a:tr h="353754">
                <a:tc>
                  <a:txBody>
                    <a:bodyPr/>
                    <a:lstStyle/>
                    <a:p>
                      <a:r>
                        <a:rPr lang="en-US" sz="1400" dirty="0" smtClean="0"/>
                        <a:t>Bunch length (calc.)</a:t>
                      </a:r>
                      <a:endParaRPr lang="en-GB" sz="1400" dirty="0"/>
                    </a:p>
                  </a:txBody>
                  <a:tcPr/>
                </a:tc>
                <a:tc>
                  <a:txBody>
                    <a:bodyPr/>
                    <a:lstStyle/>
                    <a:p>
                      <a:pPr algn="ctr"/>
                      <a:r>
                        <a:rPr lang="en-US" sz="1400" dirty="0" smtClean="0"/>
                        <a:t>13 </a:t>
                      </a:r>
                      <a:r>
                        <a:rPr lang="en-US" sz="1400" dirty="0" err="1" smtClean="0"/>
                        <a:t>ps</a:t>
                      </a:r>
                      <a:endParaRPr lang="en-GB" sz="1400" dirty="0"/>
                    </a:p>
                  </a:txBody>
                  <a:tcPr/>
                </a:tc>
                <a:tc>
                  <a:txBody>
                    <a:bodyPr/>
                    <a:lstStyle/>
                    <a:p>
                      <a:pPr algn="ctr"/>
                      <a:r>
                        <a:rPr lang="en-US" sz="1400" dirty="0" smtClean="0"/>
                        <a:t>31 </a:t>
                      </a:r>
                      <a:r>
                        <a:rPr lang="en-US" sz="1400" dirty="0" err="1" smtClean="0"/>
                        <a:t>ps</a:t>
                      </a:r>
                      <a:endParaRPr lang="en-GB" sz="1400" dirty="0"/>
                    </a:p>
                  </a:txBody>
                  <a:tcPr/>
                </a:tc>
                <a:tc>
                  <a:txBody>
                    <a:bodyPr/>
                    <a:lstStyle/>
                    <a:p>
                      <a:pPr algn="ctr"/>
                      <a:r>
                        <a:rPr lang="en-US" sz="1400" dirty="0" smtClean="0"/>
                        <a:t>37 </a:t>
                      </a:r>
                      <a:r>
                        <a:rPr lang="en-US" sz="1400" dirty="0" err="1" smtClean="0"/>
                        <a:t>ps</a:t>
                      </a:r>
                      <a:endParaRPr lang="en-GB" sz="1400" dirty="0"/>
                    </a:p>
                  </a:txBody>
                  <a:tcPr/>
                </a:tc>
                <a:extLst>
                  <a:ext uri="{0D108BD9-81ED-4DB2-BD59-A6C34878D82A}">
                    <a16:rowId xmlns:a16="http://schemas.microsoft.com/office/drawing/2014/main" val="10003"/>
                  </a:ext>
                </a:extLst>
              </a:tr>
              <a:tr h="3537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noProof="0" dirty="0" smtClean="0">
                          <a:solidFill>
                            <a:schemeClr val="accent6">
                              <a:lumMod val="75000"/>
                            </a:schemeClr>
                          </a:solidFill>
                          <a:latin typeface="+mn-lt"/>
                          <a:ea typeface="+mn-ea"/>
                          <a:cs typeface="+mn-cs"/>
                          <a:sym typeface="Symbol"/>
                        </a:rPr>
                        <a:t>Vert. Emit. </a:t>
                      </a:r>
                      <a:r>
                        <a:rPr kumimoji="0" lang="en-GB" sz="1600" b="0" i="1" u="none" strike="noStrike" kern="0" cap="none" spc="0" normalizeH="0" baseline="0" noProof="0" dirty="0" smtClean="0">
                          <a:ln>
                            <a:noFill/>
                          </a:ln>
                          <a:solidFill>
                            <a:schemeClr val="accent6">
                              <a:lumMod val="75000"/>
                            </a:schemeClr>
                          </a:solidFill>
                          <a:effectLst/>
                          <a:uLnTx/>
                          <a:uFillTx/>
                          <a:sym typeface="Symbol"/>
                        </a:rPr>
                        <a:t></a:t>
                      </a:r>
                      <a:r>
                        <a:rPr kumimoji="0" lang="en-GB" sz="1400" b="0" i="1" u="none" strike="noStrike" kern="0" cap="none" spc="0" normalizeH="0" baseline="-25000" noProof="0" dirty="0" smtClean="0">
                          <a:ln>
                            <a:noFill/>
                          </a:ln>
                          <a:solidFill>
                            <a:schemeClr val="accent6">
                              <a:lumMod val="75000"/>
                            </a:schemeClr>
                          </a:solidFill>
                          <a:effectLst/>
                          <a:uLnTx/>
                          <a:uFillTx/>
                          <a:sym typeface="Symbol"/>
                        </a:rPr>
                        <a:t>z</a:t>
                      </a:r>
                      <a:r>
                        <a:rPr lang="en-US" sz="1400" dirty="0" smtClean="0"/>
                        <a:t> </a:t>
                      </a:r>
                      <a:r>
                        <a:rPr lang="en-US" sz="1400" dirty="0" smtClean="0">
                          <a:solidFill>
                            <a:schemeClr val="accent6">
                              <a:lumMod val="75000"/>
                            </a:schemeClr>
                          </a:solidFill>
                        </a:rPr>
                        <a:t>set at</a:t>
                      </a:r>
                      <a:endParaRPr lang="en-GB" sz="1400" dirty="0" smtClean="0">
                        <a:solidFill>
                          <a:schemeClr val="accent6">
                            <a:lumMod val="7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accent6">
                              <a:lumMod val="75000"/>
                            </a:schemeClr>
                          </a:solidFill>
                        </a:rPr>
                        <a:t>10 pm</a:t>
                      </a:r>
                      <a:endParaRPr lang="en-GB" sz="1400" dirty="0" smtClean="0">
                        <a:solidFill>
                          <a:schemeClr val="accent6">
                            <a:lumMod val="75000"/>
                          </a:schemeClr>
                        </a:solidFill>
                      </a:endParaRPr>
                    </a:p>
                  </a:txBody>
                  <a:tcPr/>
                </a:tc>
                <a:tc>
                  <a:txBody>
                    <a:bodyPr/>
                    <a:lstStyle/>
                    <a:p>
                      <a:pPr algn="ctr"/>
                      <a:r>
                        <a:rPr lang="en-US" sz="1400" dirty="0" smtClean="0">
                          <a:solidFill>
                            <a:schemeClr val="accent6">
                              <a:lumMod val="75000"/>
                            </a:schemeClr>
                          </a:solidFill>
                        </a:rPr>
                        <a:t>20 pm</a:t>
                      </a:r>
                      <a:endParaRPr lang="en-GB" sz="1400" dirty="0">
                        <a:solidFill>
                          <a:schemeClr val="accent6">
                            <a:lumMod val="75000"/>
                          </a:schemeClr>
                        </a:solidFill>
                      </a:endParaRPr>
                    </a:p>
                  </a:txBody>
                  <a:tcPr/>
                </a:tc>
                <a:tc>
                  <a:txBody>
                    <a:bodyPr/>
                    <a:lstStyle/>
                    <a:p>
                      <a:pPr algn="ctr"/>
                      <a:r>
                        <a:rPr lang="en-US" sz="1400" dirty="0" smtClean="0">
                          <a:solidFill>
                            <a:schemeClr val="accent6">
                              <a:lumMod val="75000"/>
                            </a:schemeClr>
                          </a:solidFill>
                        </a:rPr>
                        <a:t>20 pm</a:t>
                      </a:r>
                      <a:endParaRPr lang="en-GB" sz="1400" dirty="0">
                        <a:solidFill>
                          <a:schemeClr val="accent6">
                            <a:lumMod val="75000"/>
                          </a:schemeClr>
                        </a:solidFill>
                      </a:endParaRPr>
                    </a:p>
                  </a:txBody>
                  <a:tcPr/>
                </a:tc>
                <a:extLst>
                  <a:ext uri="{0D108BD9-81ED-4DB2-BD59-A6C34878D82A}">
                    <a16:rowId xmlns:a16="http://schemas.microsoft.com/office/drawing/2014/main" val="304722533"/>
                  </a:ext>
                </a:extLst>
              </a:tr>
              <a:tr h="353754">
                <a:tc>
                  <a:txBody>
                    <a:bodyPr/>
                    <a:lstStyle/>
                    <a:p>
                      <a:r>
                        <a:rPr lang="en-US" sz="1400" dirty="0" err="1" smtClean="0">
                          <a:solidFill>
                            <a:srgbClr val="C00000"/>
                          </a:solidFill>
                        </a:rPr>
                        <a:t>Touschek</a:t>
                      </a:r>
                      <a:r>
                        <a:rPr lang="en-US" sz="1400" dirty="0" smtClean="0">
                          <a:solidFill>
                            <a:srgbClr val="C00000"/>
                          </a:solidFill>
                        </a:rPr>
                        <a:t> Lifetime</a:t>
                      </a:r>
                      <a:endParaRPr lang="en-GB" sz="1400" dirty="0">
                        <a:solidFill>
                          <a:srgbClr val="C00000"/>
                        </a:solidFill>
                      </a:endParaRPr>
                    </a:p>
                  </a:txBody>
                  <a:tcPr/>
                </a:tc>
                <a:tc>
                  <a:txBody>
                    <a:bodyPr/>
                    <a:lstStyle/>
                    <a:p>
                      <a:pPr algn="ctr"/>
                      <a:r>
                        <a:rPr lang="en-US" sz="1400" dirty="0" smtClean="0">
                          <a:solidFill>
                            <a:srgbClr val="C00000"/>
                          </a:solidFill>
                        </a:rPr>
                        <a:t>33 h</a:t>
                      </a:r>
                      <a:endParaRPr lang="en-GB" sz="1400" dirty="0">
                        <a:solidFill>
                          <a:srgbClr val="C00000"/>
                        </a:solidFill>
                      </a:endParaRPr>
                    </a:p>
                  </a:txBody>
                  <a:tcPr/>
                </a:tc>
                <a:tc>
                  <a:txBody>
                    <a:bodyPr/>
                    <a:lstStyle/>
                    <a:p>
                      <a:pPr algn="ctr"/>
                      <a:r>
                        <a:rPr lang="en-US" sz="1400" dirty="0" smtClean="0">
                          <a:solidFill>
                            <a:srgbClr val="C00000"/>
                          </a:solidFill>
                          <a:sym typeface="Symbol" panose="05050102010706020507" pitchFamily="18" charset="2"/>
                        </a:rPr>
                        <a:t> </a:t>
                      </a:r>
                      <a:r>
                        <a:rPr lang="en-US" sz="1400" dirty="0" smtClean="0">
                          <a:solidFill>
                            <a:srgbClr val="C00000"/>
                          </a:solidFill>
                        </a:rPr>
                        <a:t>4,5 h</a:t>
                      </a:r>
                      <a:endParaRPr lang="en-GB" sz="1400" dirty="0">
                        <a:solidFill>
                          <a:srgbClr val="C00000"/>
                        </a:solidFill>
                      </a:endParaRPr>
                    </a:p>
                  </a:txBody>
                  <a:tcPr/>
                </a:tc>
                <a:tc>
                  <a:txBody>
                    <a:bodyPr/>
                    <a:lstStyle/>
                    <a:p>
                      <a:pPr algn="ctr"/>
                      <a:r>
                        <a:rPr lang="en-US" sz="1400" dirty="0" smtClean="0">
                          <a:solidFill>
                            <a:srgbClr val="C00000"/>
                          </a:solidFill>
                          <a:sym typeface="Symbol" panose="05050102010706020507" pitchFamily="18" charset="2"/>
                        </a:rPr>
                        <a:t> </a:t>
                      </a:r>
                      <a:r>
                        <a:rPr lang="en-US" sz="1400" dirty="0" smtClean="0">
                          <a:solidFill>
                            <a:srgbClr val="C00000"/>
                          </a:solidFill>
                        </a:rPr>
                        <a:t>4 h</a:t>
                      </a:r>
                      <a:endParaRPr lang="en-GB" sz="1400" dirty="0">
                        <a:solidFill>
                          <a:srgbClr val="C00000"/>
                        </a:solidFill>
                      </a:endParaRPr>
                    </a:p>
                  </a:txBody>
                  <a:tcPr/>
                </a:tc>
                <a:extLst>
                  <a:ext uri="{0D108BD9-81ED-4DB2-BD59-A6C34878D82A}">
                    <a16:rowId xmlns:a16="http://schemas.microsoft.com/office/drawing/2014/main" val="10004"/>
                  </a:ext>
                </a:extLst>
              </a:tr>
            </a:tbl>
          </a:graphicData>
        </a:graphic>
      </p:graphicFrame>
      <p:sp>
        <p:nvSpPr>
          <p:cNvPr id="19" name="Oval 18"/>
          <p:cNvSpPr/>
          <p:nvPr/>
        </p:nvSpPr>
        <p:spPr>
          <a:xfrm>
            <a:off x="3605432" y="2597669"/>
            <a:ext cx="1944217" cy="3731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ontent Placeholder 2"/>
          <p:cNvSpPr txBox="1">
            <a:spLocks/>
          </p:cNvSpPr>
          <p:nvPr/>
        </p:nvSpPr>
        <p:spPr bwMode="gray">
          <a:xfrm>
            <a:off x="184557" y="3012424"/>
            <a:ext cx="7513994" cy="2592145"/>
          </a:xfrm>
          <a:prstGeom prst="rect">
            <a:avLst/>
          </a:prstGeom>
        </p:spPr>
        <p:txBody>
          <a:bodyPr vert="horz" lIns="0" tIns="0" rIns="0" bIns="0" rtlCol="0" anchor="t" anchorCtr="0">
            <a:normAutofit fontScale="92500"/>
          </a:bodyPr>
          <a:lstStyle>
            <a:lvl1pPr marL="0" indent="0" algn="l" defTabSz="914400" rtl="0" eaLnBrk="1" latinLnBrk="0" hangingPunct="1">
              <a:spcBef>
                <a:spcPts val="0"/>
              </a:spcBef>
              <a:spcAft>
                <a:spcPts val="1000"/>
              </a:spcAft>
              <a:buFont typeface="Arial" pitchFamily="34" charset="0"/>
              <a:buNone/>
              <a:defRPr sz="1800" b="1" kern="120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accent6"/>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300"/>
              </a:spcAft>
              <a:buClr>
                <a:schemeClr val="accent6"/>
              </a:buClr>
              <a:buSzPct val="80000"/>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3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7312" lvl="2" algn="just">
              <a:spcAft>
                <a:spcPts val="600"/>
              </a:spcAft>
            </a:pPr>
            <a:r>
              <a:rPr lang="en-US" sz="1900" b="1" dirty="0" smtClean="0">
                <a:solidFill>
                  <a:schemeClr val="accent6"/>
                </a:solidFill>
              </a:rPr>
              <a:t>1</a:t>
            </a:r>
            <a:r>
              <a:rPr lang="en-US" sz="1900" b="1" baseline="30000" dirty="0" smtClean="0">
                <a:solidFill>
                  <a:schemeClr val="accent6"/>
                </a:solidFill>
              </a:rPr>
              <a:t>st</a:t>
            </a:r>
            <a:r>
              <a:rPr lang="en-US" sz="1900" b="1" dirty="0" smtClean="0">
                <a:solidFill>
                  <a:schemeClr val="accent6"/>
                </a:solidFill>
              </a:rPr>
              <a:t> Priority for high I / bunch (16 bunch and 4 x 10 mA)</a:t>
            </a:r>
          </a:p>
          <a:p>
            <a:pPr marL="269875" lvl="2" indent="-182563" algn="just">
              <a:spcAft>
                <a:spcPts val="600"/>
              </a:spcAft>
              <a:buFont typeface="Arial" pitchFamily="34" charset="0"/>
              <a:buChar char="•"/>
            </a:pPr>
            <a:r>
              <a:rPr lang="en-US" dirty="0" smtClean="0">
                <a:solidFill>
                  <a:srgbClr val="C00000"/>
                </a:solidFill>
              </a:rPr>
              <a:t>Reduced </a:t>
            </a:r>
            <a:r>
              <a:rPr lang="en-US" dirty="0" err="1" smtClean="0">
                <a:solidFill>
                  <a:srgbClr val="C00000"/>
                </a:solidFill>
              </a:rPr>
              <a:t>Touschek</a:t>
            </a:r>
            <a:r>
              <a:rPr lang="en-US" dirty="0" smtClean="0">
                <a:solidFill>
                  <a:srgbClr val="C00000"/>
                </a:solidFill>
              </a:rPr>
              <a:t> scattering, IBS and microwave instability:</a:t>
            </a:r>
          </a:p>
          <a:p>
            <a:pPr marL="730250" lvl="3" indent="-285750" algn="just">
              <a:spcAft>
                <a:spcPts val="0"/>
              </a:spcAft>
              <a:buFont typeface="Wingdings" panose="05000000000000000000" pitchFamily="2" charset="2"/>
              <a:buChar char="Ø"/>
            </a:pPr>
            <a:r>
              <a:rPr lang="en-US" dirty="0" smtClean="0"/>
              <a:t>Increased lifetime </a:t>
            </a:r>
            <a:r>
              <a:rPr lang="en-US" dirty="0" smtClean="0">
                <a:sym typeface="Symbol" panose="05050102010706020507" pitchFamily="18" charset="2"/>
              </a:rPr>
              <a:t></a:t>
            </a:r>
            <a:r>
              <a:rPr lang="en-US" dirty="0" smtClean="0"/>
              <a:t> less frequent injections, reduced loss rate and radiation load</a:t>
            </a:r>
          </a:p>
          <a:p>
            <a:pPr marL="730250" lvl="3" indent="-285750" algn="just">
              <a:spcAft>
                <a:spcPts val="0"/>
              </a:spcAft>
              <a:buFont typeface="Wingdings" panose="05000000000000000000" pitchFamily="2" charset="2"/>
              <a:buChar char="Ø"/>
            </a:pPr>
            <a:r>
              <a:rPr lang="en-US" dirty="0" smtClean="0"/>
              <a:t>Improved overall stability</a:t>
            </a:r>
          </a:p>
          <a:p>
            <a:pPr marL="730250" lvl="3" indent="-285750" algn="just">
              <a:spcAft>
                <a:spcPts val="0"/>
              </a:spcAft>
              <a:buFont typeface="Wingdings" panose="05000000000000000000" pitchFamily="2" charset="2"/>
              <a:buChar char="Ø"/>
            </a:pPr>
            <a:r>
              <a:rPr lang="en-US" dirty="0" smtClean="0"/>
              <a:t>Room for smaller In-Vacuum ID gaps</a:t>
            </a:r>
          </a:p>
          <a:p>
            <a:pPr marL="730250" lvl="3" indent="-285750" algn="just">
              <a:spcAft>
                <a:spcPts val="0"/>
              </a:spcAft>
              <a:buFont typeface="Wingdings" panose="05000000000000000000" pitchFamily="2" charset="2"/>
              <a:buChar char="Ø"/>
            </a:pPr>
            <a:r>
              <a:rPr lang="en-US" dirty="0"/>
              <a:t>a</a:t>
            </a:r>
            <a:r>
              <a:rPr lang="en-US" dirty="0" smtClean="0"/>
              <a:t>lleviate possible impact from future lattice developments like mini-beta straights</a:t>
            </a:r>
          </a:p>
          <a:p>
            <a:pPr marL="730250" lvl="3" indent="-285750" algn="just">
              <a:spcAft>
                <a:spcPts val="600"/>
              </a:spcAft>
              <a:buFont typeface="Wingdings" panose="05000000000000000000" pitchFamily="2" charset="2"/>
              <a:buChar char="Ø"/>
            </a:pPr>
            <a:r>
              <a:rPr lang="en-US" dirty="0" smtClean="0"/>
              <a:t>Reduced emittance and energy blow up</a:t>
            </a:r>
          </a:p>
          <a:p>
            <a:pPr marL="269875" lvl="2" indent="-182563" algn="just">
              <a:lnSpc>
                <a:spcPct val="100000"/>
              </a:lnSpc>
              <a:spcAft>
                <a:spcPts val="600"/>
              </a:spcAft>
              <a:buFont typeface="Arial" pitchFamily="34" charset="0"/>
              <a:buChar char="•"/>
            </a:pPr>
            <a:r>
              <a:rPr lang="en-US" dirty="0" smtClean="0">
                <a:solidFill>
                  <a:srgbClr val="C00000"/>
                </a:solidFill>
              </a:rPr>
              <a:t>Reduced heat-load and stress of critical chambers, like ceramic chambers or In-Vacuum IDs</a:t>
            </a:r>
          </a:p>
        </p:txBody>
      </p:sp>
      <p:sp>
        <p:nvSpPr>
          <p:cNvPr id="14" name="TextBox 13"/>
          <p:cNvSpPr txBox="1"/>
          <p:nvPr/>
        </p:nvSpPr>
        <p:spPr>
          <a:xfrm>
            <a:off x="7364282" y="1849388"/>
            <a:ext cx="1132041" cy="253916"/>
          </a:xfrm>
          <a:prstGeom prst="rect">
            <a:avLst/>
          </a:prstGeom>
          <a:noFill/>
        </p:spPr>
        <p:txBody>
          <a:bodyPr wrap="none" rtlCol="0">
            <a:spAutoFit/>
          </a:bodyPr>
          <a:lstStyle/>
          <a:p>
            <a:r>
              <a:rPr lang="en-US" sz="1050" b="1" i="1" dirty="0" smtClean="0">
                <a:solidFill>
                  <a:srgbClr val="C00000"/>
                </a:solidFill>
              </a:rPr>
              <a:t>H4 @ 1.41 </a:t>
            </a:r>
            <a:r>
              <a:rPr lang="en-US" sz="1050" b="1" i="1" dirty="0">
                <a:solidFill>
                  <a:srgbClr val="C00000"/>
                </a:solidFill>
              </a:rPr>
              <a:t>GHz</a:t>
            </a:r>
            <a:endParaRPr lang="en-GB" sz="1200" b="1" i="1" dirty="0">
              <a:solidFill>
                <a:srgbClr val="C00000"/>
              </a:solidFill>
            </a:endParaRPr>
          </a:p>
        </p:txBody>
      </p:sp>
      <p:sp>
        <p:nvSpPr>
          <p:cNvPr id="22" name="Rectangle 21"/>
          <p:cNvSpPr/>
          <p:nvPr/>
        </p:nvSpPr>
        <p:spPr>
          <a:xfrm>
            <a:off x="6376995" y="881764"/>
            <a:ext cx="1475476" cy="430887"/>
          </a:xfrm>
          <a:prstGeom prst="rect">
            <a:avLst/>
          </a:prstGeom>
        </p:spPr>
        <p:txBody>
          <a:bodyPr wrap="square">
            <a:spAutoFit/>
          </a:bodyPr>
          <a:lstStyle/>
          <a:p>
            <a:r>
              <a:rPr lang="en-US" sz="1100" b="1" dirty="0">
                <a:solidFill>
                  <a:srgbClr val="00B050"/>
                </a:solidFill>
              </a:rPr>
              <a:t>Bunch lengthening by a factor 2.5 to 3</a:t>
            </a:r>
          </a:p>
        </p:txBody>
      </p:sp>
      <p:sp>
        <p:nvSpPr>
          <p:cNvPr id="23" name="Footer Placeholder 22"/>
          <p:cNvSpPr>
            <a:spLocks noGrp="1"/>
          </p:cNvSpPr>
          <p:nvPr>
            <p:ph type="ftr" sz="quarter" idx="12"/>
          </p:nvPr>
        </p:nvSpPr>
        <p:spPr/>
        <p:txBody>
          <a:bodyPr/>
          <a:lstStyle/>
          <a:p>
            <a:r>
              <a:rPr lang="en-US" noProof="0" smtClean="0"/>
              <a:t>ASD Workshop – 24 January 2023      -        RF system     -       Jörn Jacob</a:t>
            </a:r>
            <a:endParaRPr lang="en-US" noProof="0"/>
          </a:p>
        </p:txBody>
      </p:sp>
      <p:sp>
        <p:nvSpPr>
          <p:cNvPr id="24" name="Slide Number Placeholder 23"/>
          <p:cNvSpPr>
            <a:spLocks noGrp="1"/>
          </p:cNvSpPr>
          <p:nvPr>
            <p:ph type="sldNum" sz="quarter" idx="11"/>
          </p:nvPr>
        </p:nvSpPr>
        <p:spPr/>
        <p:txBody>
          <a:bodyPr/>
          <a:lstStyle/>
          <a:p>
            <a:r>
              <a:rPr lang="en-US" noProof="0" smtClean="0"/>
              <a:t>Page </a:t>
            </a:r>
            <a:fld id="{733122C9-A0B9-462F-8757-0847AD287B63}" type="slidenum">
              <a:rPr lang="en-US" noProof="0" smtClean="0"/>
              <a:pPr/>
              <a:t>17</a:t>
            </a:fld>
            <a:endParaRPr lang="en-US" noProof="0"/>
          </a:p>
        </p:txBody>
      </p:sp>
    </p:spTree>
    <p:extLst>
      <p:ext uri="{BB962C8B-B14F-4D97-AF65-F5344CB8AC3E}">
        <p14:creationId xmlns:p14="http://schemas.microsoft.com/office/powerpoint/2010/main" val="3690111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85000"/>
                  </a:schemeClr>
                </a:solidFill>
              </a:rPr>
              <a:t>4</a:t>
            </a:r>
            <a:r>
              <a:rPr lang="en-US" baseline="30000" dirty="0" smtClean="0">
                <a:solidFill>
                  <a:schemeClr val="bg1">
                    <a:lumMod val="85000"/>
                  </a:schemeClr>
                </a:solidFill>
              </a:rPr>
              <a:t>th</a:t>
            </a:r>
            <a:r>
              <a:rPr lang="en-US" dirty="0" smtClean="0">
                <a:solidFill>
                  <a:schemeClr val="bg1">
                    <a:lumMod val="85000"/>
                  </a:schemeClr>
                </a:solidFill>
              </a:rPr>
              <a:t> harmonic </a:t>
            </a:r>
            <a:r>
              <a:rPr lang="en-US" dirty="0" smtClean="0">
                <a:solidFill>
                  <a:schemeClr val="accent5">
                    <a:lumMod val="60000"/>
                    <a:lumOff val="40000"/>
                  </a:schemeClr>
                </a:solidFill>
              </a:rPr>
              <a:t>2-cell - 1.41 GH</a:t>
            </a:r>
            <a:r>
              <a:rPr lang="en-US" cap="none" dirty="0" smtClean="0">
                <a:solidFill>
                  <a:schemeClr val="accent5">
                    <a:lumMod val="60000"/>
                    <a:lumOff val="40000"/>
                  </a:schemeClr>
                </a:solidFill>
              </a:rPr>
              <a:t>z</a:t>
            </a:r>
            <a:r>
              <a:rPr lang="en-US" dirty="0" smtClean="0">
                <a:solidFill>
                  <a:schemeClr val="accent5">
                    <a:lumMod val="60000"/>
                    <a:lumOff val="40000"/>
                  </a:schemeClr>
                </a:solidFill>
              </a:rPr>
              <a:t> - E020 mode cavity </a:t>
            </a:r>
            <a:r>
              <a:rPr lang="en-US" dirty="0" smtClean="0">
                <a:solidFill>
                  <a:schemeClr val="accent6">
                    <a:lumMod val="40000"/>
                    <a:lumOff val="60000"/>
                  </a:schemeClr>
                </a:solidFill>
              </a:rPr>
              <a:t>- in house R&amp;D</a:t>
            </a:r>
            <a:endParaRPr lang="en-GB" dirty="0">
              <a:solidFill>
                <a:schemeClr val="accent6">
                  <a:lumMod val="40000"/>
                  <a:lumOff val="60000"/>
                </a:schemeClr>
              </a:solidFill>
            </a:endParaRPr>
          </a:p>
        </p:txBody>
      </p:sp>
      <p:sp>
        <p:nvSpPr>
          <p:cNvPr id="3" name="Slide Number Placeholder 2"/>
          <p:cNvSpPr>
            <a:spLocks noGrp="1"/>
          </p:cNvSpPr>
          <p:nvPr>
            <p:ph type="sldNum" sz="quarter" idx="11"/>
          </p:nvPr>
        </p:nvSpPr>
        <p:spPr/>
        <p:txBody>
          <a:bodyPr/>
          <a:lstStyle/>
          <a:p>
            <a:r>
              <a:rPr lang="en-US" noProof="0" smtClean="0"/>
              <a:t>Page </a:t>
            </a:r>
            <a:fld id="{733122C9-A0B9-462F-8757-0847AD287B63}" type="slidenum">
              <a:rPr lang="en-US" noProof="0" smtClean="0"/>
              <a:pPr/>
              <a:t>18</a:t>
            </a:fld>
            <a:endParaRPr lang="en-US" noProof="0"/>
          </a:p>
        </p:txBody>
      </p:sp>
      <p:grpSp>
        <p:nvGrpSpPr>
          <p:cNvPr id="25" name="Group 24"/>
          <p:cNvGrpSpPr/>
          <p:nvPr/>
        </p:nvGrpSpPr>
        <p:grpSpPr>
          <a:xfrm>
            <a:off x="107504" y="707431"/>
            <a:ext cx="2883438" cy="2553880"/>
            <a:chOff x="221958" y="707431"/>
            <a:chExt cx="2883438" cy="2553880"/>
          </a:xfrm>
        </p:grpSpPr>
        <p:pic>
          <p:nvPicPr>
            <p:cNvPr id="19" name="Picture 18">
              <a:extLst>
                <a:ext uri="{FF2B5EF4-FFF2-40B4-BE49-F238E27FC236}">
                  <a16:creationId xmlns:a16="http://schemas.microsoft.com/office/drawing/2014/main" id="{91D97028-C0F1-4834-8ECE-43957A67BF08}"/>
                </a:ext>
              </a:extLst>
            </p:cNvPr>
            <p:cNvPicPr>
              <a:picLocks noChangeAspect="1"/>
            </p:cNvPicPr>
            <p:nvPr/>
          </p:nvPicPr>
          <p:blipFill rotWithShape="1">
            <a:blip r:embed="rId3">
              <a:extLst>
                <a:ext uri="{28A0092B-C50C-407E-A947-70E740481C1C}">
                  <a14:useLocalDpi xmlns:a14="http://schemas.microsoft.com/office/drawing/2010/main" val="0"/>
                </a:ext>
              </a:extLst>
            </a:blip>
            <a:srcRect l="26188" t="13418" r="30047" b="17938"/>
            <a:stretch/>
          </p:blipFill>
          <p:spPr>
            <a:xfrm>
              <a:off x="499607" y="807021"/>
              <a:ext cx="2605789" cy="2454290"/>
            </a:xfrm>
            <a:prstGeom prst="rect">
              <a:avLst/>
            </a:prstGeom>
          </p:spPr>
        </p:pic>
        <p:cxnSp>
          <p:nvCxnSpPr>
            <p:cNvPr id="20" name="Straight Arrow Connector 19"/>
            <p:cNvCxnSpPr/>
            <p:nvPr/>
          </p:nvCxnSpPr>
          <p:spPr>
            <a:xfrm flipV="1">
              <a:off x="221958" y="707431"/>
              <a:ext cx="1685746" cy="97680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9847627">
              <a:off x="557630" y="938548"/>
              <a:ext cx="874670" cy="276999"/>
            </a:xfrm>
            <a:prstGeom prst="rect">
              <a:avLst/>
            </a:prstGeom>
            <a:noFill/>
          </p:spPr>
          <p:txBody>
            <a:bodyPr wrap="square" rtlCol="0">
              <a:spAutoFit/>
            </a:bodyPr>
            <a:lstStyle/>
            <a:p>
              <a:r>
                <a:rPr lang="en-US" sz="1200" dirty="0" smtClean="0"/>
                <a:t>650 mm</a:t>
              </a:r>
              <a:endParaRPr lang="en-GB" sz="1200" dirty="0"/>
            </a:p>
          </p:txBody>
        </p:sp>
      </p:gr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2143" y="925612"/>
            <a:ext cx="1397922" cy="1222564"/>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1463" y="922195"/>
            <a:ext cx="2320750" cy="2124510"/>
          </a:xfrm>
          <a:prstGeom prst="rect">
            <a:avLst/>
          </a:prstGeom>
        </p:spPr>
      </p:pic>
      <p:cxnSp>
        <p:nvCxnSpPr>
          <p:cNvPr id="29" name="Straight Arrow Connector 28"/>
          <p:cNvCxnSpPr>
            <a:stCxn id="28" idx="3"/>
          </p:cNvCxnSpPr>
          <p:nvPr/>
        </p:nvCxnSpPr>
        <p:spPr>
          <a:xfrm>
            <a:off x="7452320" y="854482"/>
            <a:ext cx="394349" cy="257661"/>
          </a:xfrm>
          <a:prstGeom prst="straightConnector1">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1"/>
          </p:cNvCxnSpPr>
          <p:nvPr/>
        </p:nvCxnSpPr>
        <p:spPr>
          <a:xfrm flipH="1">
            <a:off x="4654145" y="1435309"/>
            <a:ext cx="981420" cy="54039"/>
          </a:xfrm>
          <a:prstGeom prst="straightConnector1">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35565" y="1112143"/>
            <a:ext cx="1827275" cy="646331"/>
          </a:xfrm>
          <a:prstGeom prst="rect">
            <a:avLst/>
          </a:prstGeom>
          <a:solidFill>
            <a:schemeClr val="tx2">
              <a:lumMod val="40000"/>
              <a:lumOff val="60000"/>
            </a:schemeClr>
          </a:solidFill>
        </p:spPr>
        <p:txBody>
          <a:bodyPr wrap="square" rtlCol="0">
            <a:spAutoFit/>
          </a:bodyPr>
          <a:lstStyle/>
          <a:p>
            <a:r>
              <a:rPr lang="en-US" sz="1200" dirty="0" smtClean="0"/>
              <a:t>Coaxial HOM damper, at zero of E020 H-field, </a:t>
            </a:r>
            <a:r>
              <a:rPr lang="en-US" sz="1200" dirty="0" err="1" smtClean="0"/>
              <a:t>overmoded</a:t>
            </a:r>
            <a:r>
              <a:rPr lang="en-US" sz="1200" dirty="0" smtClean="0"/>
              <a:t> at 1.4 GHz</a:t>
            </a:r>
            <a:endParaRPr lang="en-GB" sz="1200" dirty="0"/>
          </a:p>
        </p:txBody>
      </p:sp>
      <p:sp>
        <p:nvSpPr>
          <p:cNvPr id="28" name="TextBox 27"/>
          <p:cNvSpPr txBox="1"/>
          <p:nvPr/>
        </p:nvSpPr>
        <p:spPr>
          <a:xfrm>
            <a:off x="5249852" y="623649"/>
            <a:ext cx="2202468" cy="461665"/>
          </a:xfrm>
          <a:prstGeom prst="rect">
            <a:avLst/>
          </a:prstGeom>
          <a:solidFill>
            <a:schemeClr val="tx2">
              <a:lumMod val="40000"/>
              <a:lumOff val="60000"/>
            </a:schemeClr>
          </a:solidFill>
        </p:spPr>
        <p:txBody>
          <a:bodyPr wrap="square" rtlCol="0">
            <a:spAutoFit/>
          </a:bodyPr>
          <a:lstStyle/>
          <a:p>
            <a:r>
              <a:rPr lang="en-US" sz="1200" dirty="0" smtClean="0"/>
              <a:t>Ferrite LOM (E010 mode) </a:t>
            </a:r>
          </a:p>
          <a:p>
            <a:r>
              <a:rPr lang="en-US" sz="1200" dirty="0" smtClean="0"/>
              <a:t>&amp; HOM absorber</a:t>
            </a:r>
            <a:endParaRPr lang="en-GB" sz="1200" dirty="0"/>
          </a:p>
        </p:txBody>
      </p:sp>
      <p:cxnSp>
        <p:nvCxnSpPr>
          <p:cNvPr id="33" name="Straight Arrow Connector 32"/>
          <p:cNvCxnSpPr>
            <a:stCxn id="28" idx="1"/>
          </p:cNvCxnSpPr>
          <p:nvPr/>
        </p:nvCxnSpPr>
        <p:spPr>
          <a:xfrm flipH="1">
            <a:off x="4986670" y="854482"/>
            <a:ext cx="263182" cy="463955"/>
          </a:xfrm>
          <a:prstGeom prst="straightConnector1">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1" idx="1"/>
          </p:cNvCxnSpPr>
          <p:nvPr/>
        </p:nvCxnSpPr>
        <p:spPr>
          <a:xfrm flipH="1">
            <a:off x="5115171" y="1435309"/>
            <a:ext cx="520394" cy="558095"/>
          </a:xfrm>
          <a:prstGeom prst="straightConnector1">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744411" y="1802724"/>
            <a:ext cx="1750107" cy="1177245"/>
          </a:xfrm>
          <a:prstGeom prst="rect">
            <a:avLst/>
          </a:prstGeom>
          <a:solidFill>
            <a:schemeClr val="tx2">
              <a:lumMod val="40000"/>
              <a:lumOff val="60000"/>
            </a:schemeClr>
          </a:solidFill>
        </p:spPr>
        <p:txBody>
          <a:bodyPr wrap="square" rtlCol="0">
            <a:spAutoFit/>
          </a:bodyPr>
          <a:lstStyle/>
          <a:p>
            <a:r>
              <a:rPr lang="en-US" sz="1200" dirty="0" smtClean="0"/>
              <a:t>3 Stub filters to stop 4 propagating modes at 1.4 GHz otherwise damping accelerating E020 mode </a:t>
            </a:r>
          </a:p>
          <a:p>
            <a:r>
              <a:rPr lang="en-US" sz="1050" dirty="0" smtClean="0"/>
              <a:t>(TEM, TE11, TE21, TE31)</a:t>
            </a:r>
            <a:endParaRPr lang="en-GB" sz="1050" dirty="0"/>
          </a:p>
        </p:txBody>
      </p:sp>
      <p:cxnSp>
        <p:nvCxnSpPr>
          <p:cNvPr id="52" name="Straight Arrow Connector 51"/>
          <p:cNvCxnSpPr>
            <a:stCxn id="43" idx="1"/>
          </p:cNvCxnSpPr>
          <p:nvPr/>
        </p:nvCxnSpPr>
        <p:spPr>
          <a:xfrm flipH="1" flipV="1">
            <a:off x="5342861" y="2014872"/>
            <a:ext cx="401550" cy="376475"/>
          </a:xfrm>
          <a:prstGeom prst="straightConnector1">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3" idx="1"/>
          </p:cNvCxnSpPr>
          <p:nvPr/>
        </p:nvCxnSpPr>
        <p:spPr>
          <a:xfrm flipH="1" flipV="1">
            <a:off x="5382685" y="1957568"/>
            <a:ext cx="361726" cy="433779"/>
          </a:xfrm>
          <a:prstGeom prst="straightConnector1">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43" idx="1"/>
          </p:cNvCxnSpPr>
          <p:nvPr/>
        </p:nvCxnSpPr>
        <p:spPr>
          <a:xfrm flipH="1" flipV="1">
            <a:off x="5488027" y="1912988"/>
            <a:ext cx="256384" cy="478359"/>
          </a:xfrm>
          <a:prstGeom prst="straightConnector1">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9"/>
          <p:cNvSpPr>
            <a:spLocks noGrp="1"/>
          </p:cNvSpPr>
          <p:nvPr>
            <p:ph idx="1"/>
          </p:nvPr>
        </p:nvSpPr>
        <p:spPr>
          <a:xfrm>
            <a:off x="5635565" y="3217540"/>
            <a:ext cx="3257760" cy="2185325"/>
          </a:xfrm>
        </p:spPr>
        <p:txBody>
          <a:bodyPr>
            <a:normAutofit fontScale="70000" lnSpcReduction="20000"/>
          </a:bodyPr>
          <a:lstStyle/>
          <a:p>
            <a:r>
              <a:rPr lang="en-US" dirty="0" smtClean="0"/>
              <a:t>Mechanical design well in progress</a:t>
            </a:r>
          </a:p>
          <a:p>
            <a:pPr marL="357188" lvl="2" indent="-177800">
              <a:buFont typeface="Wingdings" panose="05000000000000000000" pitchFamily="2" charset="2"/>
              <a:buChar char="ü"/>
            </a:pPr>
            <a:r>
              <a:rPr lang="en-US" dirty="0" smtClean="0"/>
              <a:t>Elaborate water cooling</a:t>
            </a:r>
          </a:p>
          <a:p>
            <a:pPr marL="357188" lvl="2" indent="-177800">
              <a:buFont typeface="Wingdings" panose="05000000000000000000" pitchFamily="2" charset="2"/>
              <a:buChar char="ü"/>
            </a:pPr>
            <a:r>
              <a:rPr lang="en-US" dirty="0" smtClean="0">
                <a:sym typeface="Symbol" panose="05050102010706020507" pitchFamily="18" charset="2"/>
              </a:rPr>
              <a:t>Detailed design including assembly processes and sequences</a:t>
            </a:r>
          </a:p>
          <a:p>
            <a:pPr marL="357188" lvl="2" indent="-177800">
              <a:buFont typeface="Wingdings" panose="05000000000000000000" pitchFamily="2" charset="2"/>
              <a:buChar char="ü"/>
            </a:pPr>
            <a:r>
              <a:rPr lang="en-US" dirty="0" smtClean="0">
                <a:sym typeface="Symbol" panose="05050102010706020507" pitchFamily="18" charset="2"/>
              </a:rPr>
              <a:t>3D model in progress</a:t>
            </a:r>
          </a:p>
          <a:p>
            <a:pPr marL="357188" lvl="2" indent="-177800">
              <a:buFont typeface="Wingdings" panose="05000000000000000000" pitchFamily="2" charset="2"/>
              <a:buChar char="ü"/>
            </a:pPr>
            <a:r>
              <a:rPr lang="en-US" dirty="0" smtClean="0">
                <a:sym typeface="Symbol" panose="05050102010706020507" pitchFamily="18" charset="2"/>
              </a:rPr>
              <a:t>Then 2D drawings by MEG</a:t>
            </a:r>
          </a:p>
          <a:p>
            <a:pPr marL="357188" lvl="2" indent="-177800">
              <a:buFont typeface="Wingdings" panose="05000000000000000000" pitchFamily="2" charset="2"/>
              <a:buChar char="ü"/>
            </a:pPr>
            <a:r>
              <a:rPr lang="en-US" dirty="0" smtClean="0">
                <a:sym typeface="Symbol" panose="05050102010706020507" pitchFamily="18" charset="2"/>
              </a:rPr>
              <a:t>CFT planned this spring:</a:t>
            </a:r>
          </a:p>
          <a:p>
            <a:pPr marL="714376" lvl="3" indent="-177800">
              <a:buFont typeface="Wingdings" panose="05000000000000000000" pitchFamily="2" charset="2"/>
              <a:buChar char="ü"/>
            </a:pPr>
            <a:r>
              <a:rPr lang="en-US" dirty="0" smtClean="0">
                <a:sym typeface="Symbol" panose="05050102010706020507" pitchFamily="18" charset="2"/>
              </a:rPr>
              <a:t>1 prototype</a:t>
            </a:r>
          </a:p>
          <a:p>
            <a:pPr marL="714376" lvl="3" indent="-177800">
              <a:buFont typeface="Wingdings" panose="05000000000000000000" pitchFamily="2" charset="2"/>
              <a:buChar char="ü"/>
            </a:pPr>
            <a:r>
              <a:rPr lang="en-US" dirty="0" smtClean="0">
                <a:sym typeface="Symbol" panose="05050102010706020507" pitchFamily="18" charset="2"/>
              </a:rPr>
              <a:t>Conditional order of 2 or 3 series cavities</a:t>
            </a:r>
          </a:p>
          <a:p>
            <a:pPr marL="357188" lvl="2" indent="-177800">
              <a:buFont typeface="Wingdings" panose="05000000000000000000" pitchFamily="2" charset="2"/>
              <a:buChar char="ü"/>
            </a:pPr>
            <a:r>
              <a:rPr lang="en-US" dirty="0" smtClean="0">
                <a:sym typeface="Symbol" panose="05050102010706020507" pitchFamily="18" charset="2"/>
              </a:rPr>
              <a:t>Launch also CFT for SSAs for power tests</a:t>
            </a:r>
            <a:endParaRPr lang="en-GB" dirty="0"/>
          </a:p>
        </p:txBody>
      </p:sp>
      <p:sp>
        <p:nvSpPr>
          <p:cNvPr id="62" name="Content Placeholder 9"/>
          <p:cNvSpPr txBox="1">
            <a:spLocks/>
          </p:cNvSpPr>
          <p:nvPr/>
        </p:nvSpPr>
        <p:spPr bwMode="gray">
          <a:xfrm>
            <a:off x="235453" y="3181413"/>
            <a:ext cx="5252574" cy="2320042"/>
          </a:xfrm>
          <a:prstGeom prst="rect">
            <a:avLst/>
          </a:prstGeom>
        </p:spPr>
        <p:txBody>
          <a:bodyPr vert="horz" lIns="0" tIns="0" rIns="0" bIns="0" rtlCol="0" anchor="t" anchorCtr="0">
            <a:normAutofit fontScale="77500" lnSpcReduction="20000"/>
          </a:bodyPr>
          <a:lstStyle>
            <a:lvl1pPr marL="0" indent="0" algn="l" defTabSz="914400" rtl="0" eaLnBrk="1" latinLnBrk="0" hangingPunct="1">
              <a:spcBef>
                <a:spcPts val="0"/>
              </a:spcBef>
              <a:spcAft>
                <a:spcPts val="1000"/>
              </a:spcAft>
              <a:buFont typeface="Arial" pitchFamily="34" charset="0"/>
              <a:buNone/>
              <a:defRPr sz="1800" b="1" kern="120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accent6"/>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300"/>
              </a:spcAft>
              <a:buClr>
                <a:schemeClr val="accent6"/>
              </a:buClr>
              <a:buSzPct val="80000"/>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3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Features:</a:t>
            </a:r>
          </a:p>
          <a:p>
            <a:pPr marL="357188" lvl="2" indent="-177800">
              <a:buFont typeface="Wingdings" panose="05000000000000000000" pitchFamily="2" charset="2"/>
              <a:buChar char="ü"/>
            </a:pPr>
            <a:r>
              <a:rPr lang="en-US" dirty="0" smtClean="0"/>
              <a:t>E020 mode: low R/Q and high Q</a:t>
            </a:r>
            <a:r>
              <a:rPr lang="en-US" baseline="-25000" dirty="0" smtClean="0"/>
              <a:t>0</a:t>
            </a:r>
            <a:r>
              <a:rPr lang="en-US" dirty="0" smtClean="0"/>
              <a:t> (first proposed by N. Yamamoto/KEK)</a:t>
            </a:r>
          </a:p>
          <a:p>
            <a:pPr marL="357188" lvl="2" indent="-177800">
              <a:buFont typeface="Wingdings" panose="05000000000000000000" pitchFamily="2" charset="2"/>
              <a:buChar char="ü"/>
            </a:pPr>
            <a:r>
              <a:rPr lang="en-US" dirty="0" smtClean="0"/>
              <a:t>Elaborate coaxial LOM/HOM damper (ESRF design)</a:t>
            </a:r>
          </a:p>
          <a:p>
            <a:pPr marL="357188" lvl="2" indent="-177800">
              <a:buFont typeface="Wingdings" panose="05000000000000000000" pitchFamily="2" charset="2"/>
              <a:buChar char="ü"/>
            </a:pPr>
            <a:r>
              <a:rPr lang="en-US" dirty="0"/>
              <a:t>M</a:t>
            </a:r>
            <a:r>
              <a:rPr lang="en-US" dirty="0" smtClean="0"/>
              <a:t>agnetic inter-cell coupling: Q</a:t>
            </a:r>
            <a:r>
              <a:rPr lang="en-US" baseline="-25000" dirty="0" smtClean="0"/>
              <a:t>0</a:t>
            </a:r>
            <a:r>
              <a:rPr lang="en-US" dirty="0" smtClean="0"/>
              <a:t> degradation </a:t>
            </a:r>
            <a:r>
              <a:rPr lang="en-US" dirty="0" smtClean="0">
                <a:sym typeface="Symbol" panose="05050102010706020507" pitchFamily="18" charset="2"/>
              </a:rPr>
              <a:t></a:t>
            </a:r>
            <a:r>
              <a:rPr lang="en-US" dirty="0" smtClean="0"/>
              <a:t> abandoned:</a:t>
            </a:r>
          </a:p>
          <a:p>
            <a:pPr marL="465138" lvl="2" indent="-285750">
              <a:buFont typeface="Symbol" panose="05050102010706020507" pitchFamily="18" charset="2"/>
              <a:buChar char="®"/>
            </a:pPr>
            <a:r>
              <a:rPr lang="en-US" dirty="0" smtClean="0"/>
              <a:t>Study of pair of adjacent but decoupled cells requiring additional azimuthal HOM dampers (as on drawings)</a:t>
            </a:r>
          </a:p>
          <a:p>
            <a:pPr marL="465138" lvl="2" indent="-285750">
              <a:buFont typeface="Symbol" panose="05050102010706020507" pitchFamily="18" charset="2"/>
              <a:buChar char="®"/>
            </a:pPr>
            <a:r>
              <a:rPr lang="en-US" dirty="0" smtClean="0">
                <a:solidFill>
                  <a:srgbClr val="C00000"/>
                </a:solidFill>
              </a:rPr>
              <a:t>Retained</a:t>
            </a:r>
            <a:r>
              <a:rPr lang="en-US" dirty="0" smtClean="0"/>
              <a:t> recent solution: </a:t>
            </a:r>
            <a:r>
              <a:rPr lang="en-US" dirty="0" smtClean="0">
                <a:solidFill>
                  <a:srgbClr val="C00000"/>
                </a:solidFill>
              </a:rPr>
              <a:t>2 electrically coupled cells </a:t>
            </a:r>
            <a:r>
              <a:rPr lang="en-US" dirty="0" smtClean="0"/>
              <a:t>(ESRF design):</a:t>
            </a:r>
          </a:p>
          <a:p>
            <a:pPr marL="822326" lvl="3" indent="-285750">
              <a:buFont typeface="Wingdings" panose="05000000000000000000" pitchFamily="2" charset="2"/>
              <a:buChar char="Ø"/>
            </a:pPr>
            <a:r>
              <a:rPr lang="en-US" dirty="0" smtClean="0"/>
              <a:t>High Q</a:t>
            </a:r>
            <a:r>
              <a:rPr lang="en-US" baseline="-25000" dirty="0" smtClean="0"/>
              <a:t>0</a:t>
            </a:r>
            <a:r>
              <a:rPr lang="en-US" dirty="0" smtClean="0"/>
              <a:t> </a:t>
            </a:r>
            <a:r>
              <a:rPr lang="en-US" dirty="0">
                <a:sym typeface="Symbol" panose="05050102010706020507" pitchFamily="18" charset="2"/>
              </a:rPr>
              <a:t> 35000</a:t>
            </a:r>
            <a:r>
              <a:rPr lang="en-US" dirty="0" smtClean="0"/>
              <a:t> </a:t>
            </a:r>
          </a:p>
          <a:p>
            <a:pPr marL="822326" lvl="3" indent="-285750">
              <a:buFont typeface="Wingdings" panose="05000000000000000000" pitchFamily="2" charset="2"/>
              <a:buChar char="Ø"/>
            </a:pPr>
            <a:r>
              <a:rPr lang="en-US" dirty="0" smtClean="0"/>
              <a:t>R/Q reduced from 44 to 33 Ohm/cell</a:t>
            </a:r>
          </a:p>
          <a:p>
            <a:pPr marL="822326" lvl="3" indent="-285750">
              <a:buFont typeface="Wingdings" panose="05000000000000000000" pitchFamily="2" charset="2"/>
              <a:buChar char="Ø"/>
            </a:pPr>
            <a:r>
              <a:rPr lang="en-US" dirty="0" smtClean="0"/>
              <a:t>No additional azimuthal HOM dampers needed</a:t>
            </a:r>
            <a:endParaRPr lang="en-GB" dirty="0"/>
          </a:p>
        </p:txBody>
      </p:sp>
      <p:sp>
        <p:nvSpPr>
          <p:cNvPr id="63" name="TextBox 62"/>
          <p:cNvSpPr txBox="1"/>
          <p:nvPr/>
        </p:nvSpPr>
        <p:spPr>
          <a:xfrm>
            <a:off x="2553263" y="636166"/>
            <a:ext cx="1332196" cy="646331"/>
          </a:xfrm>
          <a:prstGeom prst="rect">
            <a:avLst/>
          </a:prstGeom>
          <a:solidFill>
            <a:schemeClr val="tx2">
              <a:lumMod val="40000"/>
              <a:lumOff val="60000"/>
            </a:schemeClr>
          </a:solidFill>
        </p:spPr>
        <p:txBody>
          <a:bodyPr wrap="square" rtlCol="0">
            <a:spAutoFit/>
          </a:bodyPr>
          <a:lstStyle/>
          <a:p>
            <a:r>
              <a:rPr lang="en-US" sz="1200" dirty="0"/>
              <a:t>Vacuum ports on HOM dampers </a:t>
            </a:r>
            <a:r>
              <a:rPr lang="en-US" sz="1200" dirty="0" smtClean="0"/>
              <a:t>preserving </a:t>
            </a:r>
            <a:r>
              <a:rPr lang="en-US" sz="1200" dirty="0"/>
              <a:t>Q0</a:t>
            </a:r>
          </a:p>
        </p:txBody>
      </p:sp>
      <p:cxnSp>
        <p:nvCxnSpPr>
          <p:cNvPr id="64" name="Straight Arrow Connector 63"/>
          <p:cNvCxnSpPr/>
          <p:nvPr/>
        </p:nvCxnSpPr>
        <p:spPr>
          <a:xfrm flipH="1">
            <a:off x="2613531" y="1282497"/>
            <a:ext cx="136266" cy="254397"/>
          </a:xfrm>
          <a:prstGeom prst="straightConnector1">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63" idx="2"/>
          </p:cNvCxnSpPr>
          <p:nvPr/>
        </p:nvCxnSpPr>
        <p:spPr>
          <a:xfrm>
            <a:off x="3219361" y="1282497"/>
            <a:ext cx="290449" cy="254397"/>
          </a:xfrm>
          <a:prstGeom prst="straightConnector1">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Footer Placeholder 69"/>
          <p:cNvSpPr>
            <a:spLocks noGrp="1"/>
          </p:cNvSpPr>
          <p:nvPr>
            <p:ph type="ftr" sz="quarter" idx="12"/>
          </p:nvPr>
        </p:nvSpPr>
        <p:spPr/>
        <p:txBody>
          <a:bodyPr/>
          <a:lstStyle/>
          <a:p>
            <a:r>
              <a:rPr lang="en-US" smtClean="0"/>
              <a:t>ASD Workshop – 24 January 2023      -        RF system     -       Jörn Jacob</a:t>
            </a:r>
            <a:endParaRPr lang="en-US" dirty="0"/>
          </a:p>
        </p:txBody>
      </p:sp>
    </p:spTree>
    <p:extLst>
      <p:ext uri="{BB962C8B-B14F-4D97-AF65-F5344CB8AC3E}">
        <p14:creationId xmlns:p14="http://schemas.microsoft.com/office/powerpoint/2010/main" val="1541981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45"/>
          <p:cNvGrpSpPr>
            <a:grpSpLocks noChangeAspect="1"/>
          </p:cNvGrpSpPr>
          <p:nvPr/>
        </p:nvGrpSpPr>
        <p:grpSpPr bwMode="auto">
          <a:xfrm>
            <a:off x="3553860" y="656896"/>
            <a:ext cx="1034185" cy="1151889"/>
            <a:chOff x="3856494" y="676814"/>
            <a:chExt cx="1292731" cy="1439862"/>
          </a:xfrm>
        </p:grpSpPr>
        <p:pic>
          <p:nvPicPr>
            <p:cNvPr id="26" name="Picture 15" descr="Reduced JJ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8241" y="676814"/>
              <a:ext cx="11525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7"/>
            <p:cNvSpPr txBox="1">
              <a:spLocks noChangeArrowheads="1"/>
            </p:cNvSpPr>
            <p:nvPr/>
          </p:nvSpPr>
          <p:spPr bwMode="auto">
            <a:xfrm>
              <a:off x="3856494" y="1726621"/>
              <a:ext cx="129273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smtClean="0">
                  <a:solidFill>
                    <a:schemeClr val="bg1"/>
                  </a:solidFill>
                </a:rPr>
                <a:t>Jörn Jacob</a:t>
              </a:r>
              <a:endParaRPr lang="en-US" altLang="en-US" sz="1200" dirty="0">
                <a:solidFill>
                  <a:schemeClr val="bg1"/>
                </a:solidFill>
              </a:endParaRPr>
            </a:p>
          </p:txBody>
        </p:sp>
      </p:grpSp>
      <p:sp>
        <p:nvSpPr>
          <p:cNvPr id="2" name="Title 1"/>
          <p:cNvSpPr>
            <a:spLocks noGrp="1"/>
          </p:cNvSpPr>
          <p:nvPr>
            <p:ph type="title"/>
          </p:nvPr>
        </p:nvSpPr>
        <p:spPr/>
        <p:txBody>
          <a:bodyPr/>
          <a:lstStyle/>
          <a:p>
            <a:r>
              <a:rPr lang="en-US" dirty="0" smtClean="0">
                <a:solidFill>
                  <a:schemeClr val="accent4">
                    <a:lumMod val="60000"/>
                    <a:lumOff val="40000"/>
                  </a:schemeClr>
                </a:solidFill>
              </a:rPr>
              <a:t> Thank you for your attention !</a:t>
            </a:r>
            <a:endParaRPr lang="en-GB" dirty="0">
              <a:solidFill>
                <a:schemeClr val="accent4">
                  <a:lumMod val="60000"/>
                  <a:lumOff val="40000"/>
                </a:schemeClr>
              </a:solidFill>
            </a:endParaRPr>
          </a:p>
        </p:txBody>
      </p:sp>
      <p:sp>
        <p:nvSpPr>
          <p:cNvPr id="4" name="Footer Placeholder 3"/>
          <p:cNvSpPr>
            <a:spLocks noGrp="1"/>
          </p:cNvSpPr>
          <p:nvPr>
            <p:ph type="ftr" sz="quarter" idx="12"/>
          </p:nvPr>
        </p:nvSpPr>
        <p:spPr>
          <a:xfrm>
            <a:off x="655781" y="5443252"/>
            <a:ext cx="6120000" cy="177074"/>
          </a:xfrm>
        </p:spPr>
        <p:txBody>
          <a:bodyPr/>
          <a:lstStyle/>
          <a:p>
            <a:r>
              <a:rPr lang="en-US" noProof="0" smtClean="0"/>
              <a:t>ASD Workshop – 24 January 2023      -        RF system     -       Jörn Jacob</a:t>
            </a:r>
            <a:endParaRPr lang="en-US" noProof="0" dirty="0"/>
          </a:p>
        </p:txBody>
      </p:sp>
      <p:sp>
        <p:nvSpPr>
          <p:cNvPr id="10" name="Rectangle 9"/>
          <p:cNvSpPr/>
          <p:nvPr/>
        </p:nvSpPr>
        <p:spPr>
          <a:xfrm>
            <a:off x="184970" y="1475723"/>
            <a:ext cx="2210405" cy="398607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oup 63"/>
          <p:cNvGrpSpPr>
            <a:grpSpLocks noChangeAspect="1"/>
          </p:cNvGrpSpPr>
          <p:nvPr/>
        </p:nvGrpSpPr>
        <p:grpSpPr>
          <a:xfrm>
            <a:off x="1335368" y="2108980"/>
            <a:ext cx="938568" cy="1031822"/>
            <a:chOff x="7684296" y="3730856"/>
            <a:chExt cx="1158725" cy="1273852"/>
          </a:xfrm>
        </p:grpSpPr>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3477" y="3730856"/>
              <a:ext cx="1149178" cy="861884"/>
            </a:xfrm>
            <a:prstGeom prst="rect">
              <a:avLst/>
            </a:prstGeom>
          </p:spPr>
        </p:pic>
        <p:sp>
          <p:nvSpPr>
            <p:cNvPr id="57" name="Rectangle 56"/>
            <p:cNvSpPr/>
            <p:nvPr/>
          </p:nvSpPr>
          <p:spPr>
            <a:xfrm>
              <a:off x="7693843" y="4540671"/>
              <a:ext cx="1149178" cy="464037"/>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 Box 26"/>
            <p:cNvSpPr txBox="1">
              <a:spLocks noChangeArrowheads="1"/>
            </p:cNvSpPr>
            <p:nvPr/>
          </p:nvSpPr>
          <p:spPr bwMode="auto">
            <a:xfrm>
              <a:off x="7684296" y="4462551"/>
              <a:ext cx="11495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smtClean="0">
                  <a:solidFill>
                    <a:schemeClr val="bg1"/>
                  </a:solidFill>
                </a:rPr>
                <a:t>Mathieu Morati</a:t>
              </a:r>
              <a:endParaRPr lang="en-US" altLang="en-US" sz="1200" dirty="0">
                <a:solidFill>
                  <a:schemeClr val="bg1"/>
                </a:solidFill>
              </a:endParaRPr>
            </a:p>
          </p:txBody>
        </p:sp>
      </p:grpSp>
      <p:grpSp>
        <p:nvGrpSpPr>
          <p:cNvPr id="73" name="Group 72"/>
          <p:cNvGrpSpPr>
            <a:grpSpLocks noChangeAspect="1"/>
          </p:cNvGrpSpPr>
          <p:nvPr/>
        </p:nvGrpSpPr>
        <p:grpSpPr>
          <a:xfrm>
            <a:off x="329720" y="1750039"/>
            <a:ext cx="924788" cy="1147096"/>
            <a:chOff x="-295646" y="3263897"/>
            <a:chExt cx="1245936" cy="1545445"/>
          </a:xfrm>
        </p:grpSpPr>
        <p:pic>
          <p:nvPicPr>
            <p:cNvPr id="17" name="Picture 18" descr="Reduced MD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961" y="3263897"/>
              <a:ext cx="121443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29"/>
            <p:cNvSpPr txBox="1">
              <a:spLocks noChangeArrowheads="1"/>
            </p:cNvSpPr>
            <p:nvPr/>
          </p:nvSpPr>
          <p:spPr bwMode="auto">
            <a:xfrm>
              <a:off x="-295646" y="4187356"/>
              <a:ext cx="1245936" cy="62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a:solidFill>
                    <a:schemeClr val="bg1"/>
                  </a:solidFill>
                </a:rPr>
                <a:t>Marc </a:t>
              </a:r>
              <a:r>
                <a:rPr lang="en-US" altLang="en-US" sz="1200" dirty="0" err="1">
                  <a:solidFill>
                    <a:schemeClr val="bg1"/>
                  </a:solidFill>
                </a:rPr>
                <a:t>Dubrulle</a:t>
              </a:r>
              <a:endParaRPr lang="en-US" altLang="en-US" sz="1200" dirty="0">
                <a:solidFill>
                  <a:schemeClr val="bg1"/>
                </a:solidFill>
              </a:endParaRPr>
            </a:p>
          </p:txBody>
        </p:sp>
      </p:grpSp>
      <p:grpSp>
        <p:nvGrpSpPr>
          <p:cNvPr id="74" name="Group 73"/>
          <p:cNvGrpSpPr>
            <a:grpSpLocks noChangeAspect="1"/>
          </p:cNvGrpSpPr>
          <p:nvPr/>
        </p:nvGrpSpPr>
        <p:grpSpPr>
          <a:xfrm>
            <a:off x="330785" y="2947744"/>
            <a:ext cx="946151" cy="1166324"/>
            <a:chOff x="1403350" y="2179638"/>
            <a:chExt cx="1182688" cy="1457907"/>
          </a:xfrm>
        </p:grpSpPr>
        <p:pic>
          <p:nvPicPr>
            <p:cNvPr id="15" name="Picture 14" descr="Reduced HD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350" y="2179638"/>
              <a:ext cx="1182688"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0"/>
            <p:cNvSpPr txBox="1">
              <a:spLocks noChangeArrowheads="1"/>
            </p:cNvSpPr>
            <p:nvPr/>
          </p:nvSpPr>
          <p:spPr bwMode="auto">
            <a:xfrm>
              <a:off x="1474786" y="3060463"/>
              <a:ext cx="1111251" cy="57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err="1">
                  <a:solidFill>
                    <a:schemeClr val="bg1"/>
                  </a:solidFill>
                </a:rPr>
                <a:t>Hervé</a:t>
              </a:r>
              <a:r>
                <a:rPr lang="en-US" altLang="en-US" sz="1200" dirty="0">
                  <a:solidFill>
                    <a:schemeClr val="bg1"/>
                  </a:solidFill>
                </a:rPr>
                <a:t> Delamare</a:t>
              </a:r>
            </a:p>
          </p:txBody>
        </p:sp>
      </p:grpSp>
      <p:grpSp>
        <p:nvGrpSpPr>
          <p:cNvPr id="52" name="Group 59"/>
          <p:cNvGrpSpPr>
            <a:grpSpLocks noChangeAspect="1"/>
          </p:cNvGrpSpPr>
          <p:nvPr/>
        </p:nvGrpSpPr>
        <p:grpSpPr bwMode="auto">
          <a:xfrm>
            <a:off x="1359678" y="3277719"/>
            <a:ext cx="909287" cy="1165950"/>
            <a:chOff x="1331241" y="2402208"/>
            <a:chExt cx="1137263" cy="1457739"/>
          </a:xfrm>
        </p:grpSpPr>
        <p:pic>
          <p:nvPicPr>
            <p:cNvPr id="53" name="Picture 46" descr="C:\Users\jacob\Documents\AA__RF matters\RF GROUP PERSONEL\Group Photos\henrissat - adjust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241" y="2402208"/>
              <a:ext cx="1080121"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 Box 30"/>
            <p:cNvSpPr txBox="1">
              <a:spLocks noChangeArrowheads="1"/>
            </p:cNvSpPr>
            <p:nvPr/>
          </p:nvSpPr>
          <p:spPr bwMode="auto">
            <a:xfrm>
              <a:off x="1398885" y="3282747"/>
              <a:ext cx="1069619" cy="5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err="1"/>
                <a:t>Philppe</a:t>
              </a:r>
              <a:r>
                <a:rPr lang="en-US" altLang="en-US" sz="1200" dirty="0"/>
                <a:t> </a:t>
              </a:r>
              <a:r>
                <a:rPr lang="en-US" altLang="en-US" sz="1200" dirty="0" err="1"/>
                <a:t>Henrissat</a:t>
              </a:r>
              <a:endParaRPr lang="en-US" altLang="en-US" sz="1200" dirty="0"/>
            </a:p>
          </p:txBody>
        </p:sp>
      </p:grpSp>
      <p:grpSp>
        <p:nvGrpSpPr>
          <p:cNvPr id="20" name="Group 19"/>
          <p:cNvGrpSpPr/>
          <p:nvPr/>
        </p:nvGrpSpPr>
        <p:grpSpPr>
          <a:xfrm>
            <a:off x="5966625" y="667916"/>
            <a:ext cx="3069871" cy="1982693"/>
            <a:chOff x="5966625" y="667916"/>
            <a:chExt cx="3069871" cy="1982693"/>
          </a:xfrm>
        </p:grpSpPr>
        <p:sp>
          <p:nvSpPr>
            <p:cNvPr id="99" name="Rectangle 98"/>
            <p:cNvSpPr/>
            <p:nvPr/>
          </p:nvSpPr>
          <p:spPr>
            <a:xfrm>
              <a:off x="5966625" y="667916"/>
              <a:ext cx="3069871" cy="198269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1" name="Group 70"/>
            <p:cNvGrpSpPr>
              <a:grpSpLocks noChangeAspect="1"/>
            </p:cNvGrpSpPr>
            <p:nvPr/>
          </p:nvGrpSpPr>
          <p:grpSpPr>
            <a:xfrm>
              <a:off x="7016710" y="720521"/>
              <a:ext cx="923290" cy="1151889"/>
              <a:chOff x="1260475" y="3706448"/>
              <a:chExt cx="1154113" cy="1439863"/>
            </a:xfrm>
          </p:grpSpPr>
          <p:pic>
            <p:nvPicPr>
              <p:cNvPr id="14" name="Picture 13" descr="Reduced GG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60475" y="3706448"/>
                <a:ext cx="115411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36"/>
              <p:cNvSpPr txBox="1">
                <a:spLocks noChangeArrowheads="1"/>
              </p:cNvSpPr>
              <p:nvPr/>
            </p:nvSpPr>
            <p:spPr bwMode="auto">
              <a:xfrm>
                <a:off x="1331913" y="4577473"/>
                <a:ext cx="1008062"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a:solidFill>
                      <a:schemeClr val="bg1"/>
                    </a:solidFill>
                  </a:rPr>
                  <a:t>Georges Gautier</a:t>
                </a:r>
              </a:p>
            </p:txBody>
          </p:sp>
        </p:grpSp>
        <p:grpSp>
          <p:nvGrpSpPr>
            <p:cNvPr id="70" name="Group 69"/>
            <p:cNvGrpSpPr>
              <a:grpSpLocks noChangeAspect="1"/>
            </p:cNvGrpSpPr>
            <p:nvPr/>
          </p:nvGrpSpPr>
          <p:grpSpPr>
            <a:xfrm>
              <a:off x="6008486" y="1197796"/>
              <a:ext cx="949961" cy="1151888"/>
              <a:chOff x="144463" y="3765814"/>
              <a:chExt cx="1187450" cy="1439862"/>
            </a:xfrm>
          </p:grpSpPr>
          <p:pic>
            <p:nvPicPr>
              <p:cNvPr id="19" name="Picture 21" descr="Reduced NM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388" y="3765814"/>
                <a:ext cx="11525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37"/>
              <p:cNvSpPr txBox="1">
                <a:spLocks noChangeArrowheads="1"/>
              </p:cNvSpPr>
              <p:nvPr/>
            </p:nvSpPr>
            <p:spPr bwMode="auto">
              <a:xfrm>
                <a:off x="144463" y="4679520"/>
                <a:ext cx="1116013"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a:solidFill>
                      <a:schemeClr val="bg1"/>
                    </a:solidFill>
                  </a:rPr>
                  <a:t>Nicolas Michel</a:t>
                </a:r>
              </a:p>
            </p:txBody>
          </p:sp>
        </p:grpSp>
        <p:grpSp>
          <p:nvGrpSpPr>
            <p:cNvPr id="80" name="Group 79"/>
            <p:cNvGrpSpPr>
              <a:grpSpLocks noChangeAspect="1"/>
            </p:cNvGrpSpPr>
            <p:nvPr/>
          </p:nvGrpSpPr>
          <p:grpSpPr>
            <a:xfrm>
              <a:off x="7860189" y="1424800"/>
              <a:ext cx="1081168" cy="1151891"/>
              <a:chOff x="2762036" y="3624263"/>
              <a:chExt cx="1351460" cy="1439863"/>
            </a:xfrm>
          </p:grpSpPr>
          <p:pic>
            <p:nvPicPr>
              <p:cNvPr id="18" name="Picture 19" descr="Reduced MDD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71789" y="3624263"/>
                <a:ext cx="11525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39"/>
              <p:cNvSpPr txBox="1">
                <a:spLocks noChangeArrowheads="1"/>
              </p:cNvSpPr>
              <p:nvPr/>
            </p:nvSpPr>
            <p:spPr bwMode="auto">
              <a:xfrm>
                <a:off x="2762036" y="4481168"/>
                <a:ext cx="135146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smtClean="0">
                    <a:solidFill>
                      <a:schemeClr val="bg1"/>
                    </a:solidFill>
                  </a:rPr>
                  <a:t>Massimiliano De </a:t>
                </a:r>
                <a:r>
                  <a:rPr lang="en-US" altLang="en-US" sz="1200" dirty="0" err="1">
                    <a:solidFill>
                      <a:schemeClr val="bg1"/>
                    </a:solidFill>
                  </a:rPr>
                  <a:t>Donno</a:t>
                </a:r>
                <a:endParaRPr lang="en-US" altLang="en-US" sz="1200" dirty="0">
                  <a:solidFill>
                    <a:schemeClr val="bg1"/>
                  </a:solidFill>
                </a:endParaRPr>
              </a:p>
            </p:txBody>
          </p:sp>
        </p:grpSp>
        <p:sp>
          <p:nvSpPr>
            <p:cNvPr id="95" name="TextBox 94"/>
            <p:cNvSpPr txBox="1"/>
            <p:nvPr/>
          </p:nvSpPr>
          <p:spPr>
            <a:xfrm>
              <a:off x="7966869" y="714016"/>
              <a:ext cx="994609" cy="738664"/>
            </a:xfrm>
            <a:prstGeom prst="rect">
              <a:avLst/>
            </a:prstGeom>
            <a:noFill/>
          </p:spPr>
          <p:txBody>
            <a:bodyPr wrap="square" rtlCol="0">
              <a:spAutoFit/>
            </a:bodyPr>
            <a:lstStyle/>
            <a:p>
              <a:r>
                <a:rPr lang="en-US" sz="1400" dirty="0" smtClean="0">
                  <a:solidFill>
                    <a:srgbClr val="002060"/>
                  </a:solidFill>
                </a:rPr>
                <a:t>LLRF, Control, Timing…</a:t>
              </a:r>
            </a:p>
          </p:txBody>
        </p:sp>
      </p:grpSp>
      <p:grpSp>
        <p:nvGrpSpPr>
          <p:cNvPr id="23" name="Group 22"/>
          <p:cNvGrpSpPr/>
          <p:nvPr/>
        </p:nvGrpSpPr>
        <p:grpSpPr>
          <a:xfrm>
            <a:off x="2497300" y="1845410"/>
            <a:ext cx="3358940" cy="1755633"/>
            <a:chOff x="2450113" y="3696694"/>
            <a:chExt cx="3358940" cy="1755633"/>
          </a:xfrm>
        </p:grpSpPr>
        <p:sp>
          <p:nvSpPr>
            <p:cNvPr id="103" name="Rectangle 102"/>
            <p:cNvSpPr/>
            <p:nvPr/>
          </p:nvSpPr>
          <p:spPr>
            <a:xfrm>
              <a:off x="2450113" y="3696694"/>
              <a:ext cx="3358940" cy="1755633"/>
            </a:xfrm>
            <a:prstGeom prst="rect">
              <a:avLst/>
            </a:prstGeom>
            <a:solidFill>
              <a:schemeClr val="bg1">
                <a:lumMod val="8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8" name="Group 67"/>
            <p:cNvGrpSpPr>
              <a:grpSpLocks noChangeAspect="1"/>
            </p:cNvGrpSpPr>
            <p:nvPr/>
          </p:nvGrpSpPr>
          <p:grpSpPr>
            <a:xfrm>
              <a:off x="2520892" y="4153644"/>
              <a:ext cx="1458593" cy="1053096"/>
              <a:chOff x="7213255" y="1014101"/>
              <a:chExt cx="1823241" cy="1316373"/>
            </a:xfrm>
          </p:grpSpPr>
          <p:pic>
            <p:nvPicPr>
              <p:cNvPr id="65" name="Picture 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8749" y="1023965"/>
                <a:ext cx="1737747" cy="1303310"/>
              </a:xfrm>
              <a:prstGeom prst="rect">
                <a:avLst/>
              </a:prstGeom>
            </p:spPr>
          </p:pic>
          <p:sp>
            <p:nvSpPr>
              <p:cNvPr id="66" name="Rectangle 65"/>
              <p:cNvSpPr/>
              <p:nvPr/>
            </p:nvSpPr>
            <p:spPr>
              <a:xfrm>
                <a:off x="8532236" y="1014101"/>
                <a:ext cx="504260" cy="13131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p:cNvSpPr/>
              <p:nvPr/>
            </p:nvSpPr>
            <p:spPr>
              <a:xfrm>
                <a:off x="7213255" y="1017299"/>
                <a:ext cx="246725" cy="13131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3" name="Group 62"/>
            <p:cNvGrpSpPr>
              <a:grpSpLocks noChangeAspect="1"/>
            </p:cNvGrpSpPr>
            <p:nvPr/>
          </p:nvGrpSpPr>
          <p:grpSpPr>
            <a:xfrm>
              <a:off x="4549481" y="4369668"/>
              <a:ext cx="1149004" cy="1032691"/>
              <a:chOff x="5224098" y="2627358"/>
              <a:chExt cx="1330691" cy="1195987"/>
            </a:xfrm>
          </p:grpSpPr>
          <p:pic>
            <p:nvPicPr>
              <p:cNvPr id="59" name="Picture 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24464" y="2639809"/>
                <a:ext cx="1330325" cy="1088206"/>
              </a:xfrm>
              <a:prstGeom prst="rect">
                <a:avLst/>
              </a:prstGeom>
            </p:spPr>
          </p:pic>
          <p:sp>
            <p:nvSpPr>
              <p:cNvPr id="60" name="Rectangle 59"/>
              <p:cNvSpPr/>
              <p:nvPr/>
            </p:nvSpPr>
            <p:spPr>
              <a:xfrm>
                <a:off x="6172569" y="2627358"/>
                <a:ext cx="382220" cy="11006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5224098" y="3389838"/>
                <a:ext cx="948105" cy="426325"/>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 Box 26"/>
              <p:cNvSpPr txBox="1">
                <a:spLocks noChangeArrowheads="1"/>
              </p:cNvSpPr>
              <p:nvPr/>
            </p:nvSpPr>
            <p:spPr bwMode="auto">
              <a:xfrm>
                <a:off x="5224098" y="3361680"/>
                <a:ext cx="9481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smtClean="0">
                    <a:solidFill>
                      <a:schemeClr val="bg1"/>
                    </a:solidFill>
                  </a:rPr>
                  <a:t>Bernard </a:t>
                </a:r>
                <a:r>
                  <a:rPr lang="en-US" altLang="en-US" sz="1200" dirty="0" err="1" smtClean="0">
                    <a:solidFill>
                      <a:schemeClr val="bg1"/>
                    </a:solidFill>
                  </a:rPr>
                  <a:t>Cocat</a:t>
                </a:r>
                <a:endParaRPr lang="en-US" altLang="en-US" sz="1200" dirty="0">
                  <a:solidFill>
                    <a:schemeClr val="bg1"/>
                  </a:solidFill>
                </a:endParaRPr>
              </a:p>
            </p:txBody>
          </p:sp>
        </p:grpSp>
        <p:sp>
          <p:nvSpPr>
            <p:cNvPr id="8" name="Rectangle 7"/>
            <p:cNvSpPr/>
            <p:nvPr/>
          </p:nvSpPr>
          <p:spPr>
            <a:xfrm>
              <a:off x="2707825" y="5013376"/>
              <a:ext cx="883453" cy="364404"/>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 Box 42"/>
            <p:cNvSpPr txBox="1">
              <a:spLocks noChangeArrowheads="1"/>
            </p:cNvSpPr>
            <p:nvPr/>
          </p:nvSpPr>
          <p:spPr bwMode="auto">
            <a:xfrm>
              <a:off x="2686841" y="4988123"/>
              <a:ext cx="1008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smtClean="0">
                  <a:solidFill>
                    <a:schemeClr val="bg1"/>
                  </a:solidFill>
                </a:rPr>
                <a:t>Claude Richard</a:t>
              </a:r>
              <a:endParaRPr lang="en-US" altLang="en-US" sz="1200" dirty="0">
                <a:solidFill>
                  <a:schemeClr val="bg1"/>
                </a:solidFill>
              </a:endParaRPr>
            </a:p>
          </p:txBody>
        </p:sp>
        <p:sp>
          <p:nvSpPr>
            <p:cNvPr id="98" name="TextBox 97"/>
            <p:cNvSpPr txBox="1"/>
            <p:nvPr/>
          </p:nvSpPr>
          <p:spPr>
            <a:xfrm>
              <a:off x="4327354" y="3721596"/>
              <a:ext cx="1408797" cy="674031"/>
            </a:xfrm>
            <a:prstGeom prst="rect">
              <a:avLst/>
            </a:prstGeom>
            <a:noFill/>
          </p:spPr>
          <p:txBody>
            <a:bodyPr wrap="square" rtlCol="0">
              <a:spAutoFit/>
            </a:bodyPr>
            <a:lstStyle/>
            <a:p>
              <a:pPr marL="182563" indent="-182563">
                <a:lnSpc>
                  <a:spcPct val="90000"/>
                </a:lnSpc>
              </a:pPr>
              <a:r>
                <a:rPr lang="en-US" sz="1400" dirty="0" smtClean="0">
                  <a:solidFill>
                    <a:schemeClr val="accent1">
                      <a:lumMod val="60000"/>
                      <a:lumOff val="40000"/>
                    </a:schemeClr>
                  </a:solidFill>
                  <a:sym typeface="Symbol" panose="05050102010706020507" pitchFamily="18" charset="2"/>
                </a:rPr>
                <a:t>	RF </a:t>
              </a:r>
              <a:r>
                <a:rPr lang="en-US" sz="1400" dirty="0" smtClean="0">
                  <a:solidFill>
                    <a:schemeClr val="accent1">
                      <a:lumMod val="60000"/>
                      <a:lumOff val="40000"/>
                    </a:schemeClr>
                  </a:solidFill>
                </a:rPr>
                <a:t>Design &amp; Mechanical support</a:t>
              </a:r>
            </a:p>
          </p:txBody>
        </p:sp>
        <p:grpSp>
          <p:nvGrpSpPr>
            <p:cNvPr id="79" name="Group 78"/>
            <p:cNvGrpSpPr>
              <a:grpSpLocks noChangeAspect="1"/>
            </p:cNvGrpSpPr>
            <p:nvPr/>
          </p:nvGrpSpPr>
          <p:grpSpPr>
            <a:xfrm>
              <a:off x="3632776" y="3772919"/>
              <a:ext cx="920749" cy="1151889"/>
              <a:chOff x="4514481" y="3440434"/>
              <a:chExt cx="1150937" cy="1439863"/>
            </a:xfrm>
          </p:grpSpPr>
          <p:pic>
            <p:nvPicPr>
              <p:cNvPr id="5" name="Picture 5" descr="Reduced VS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14481" y="3440434"/>
                <a:ext cx="115093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3"/>
              <p:cNvSpPr txBox="1">
                <a:spLocks noChangeArrowheads="1"/>
              </p:cNvSpPr>
              <p:nvPr/>
            </p:nvSpPr>
            <p:spPr bwMode="auto">
              <a:xfrm>
                <a:off x="4642099" y="4340236"/>
                <a:ext cx="1008061"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a:solidFill>
                      <a:schemeClr val="bg1"/>
                    </a:solidFill>
                  </a:rPr>
                  <a:t>Vincent </a:t>
                </a:r>
                <a:r>
                  <a:rPr lang="en-US" altLang="en-US" sz="1200" dirty="0" err="1">
                    <a:solidFill>
                      <a:schemeClr val="bg1"/>
                    </a:solidFill>
                  </a:rPr>
                  <a:t>Serrière</a:t>
                </a:r>
                <a:endParaRPr lang="en-US" altLang="en-US" sz="1200" dirty="0">
                  <a:solidFill>
                    <a:schemeClr val="bg1"/>
                  </a:solidFill>
                </a:endParaRPr>
              </a:p>
            </p:txBody>
          </p:sp>
        </p:grpSp>
      </p:grpSp>
      <p:grpSp>
        <p:nvGrpSpPr>
          <p:cNvPr id="11" name="Group 10"/>
          <p:cNvGrpSpPr/>
          <p:nvPr/>
        </p:nvGrpSpPr>
        <p:grpSpPr>
          <a:xfrm>
            <a:off x="6844387" y="2820295"/>
            <a:ext cx="2207208" cy="1801638"/>
            <a:chOff x="6901296" y="3289548"/>
            <a:chExt cx="2207208" cy="1801638"/>
          </a:xfrm>
        </p:grpSpPr>
        <p:sp>
          <p:nvSpPr>
            <p:cNvPr id="102" name="Rectangle 101"/>
            <p:cNvSpPr/>
            <p:nvPr/>
          </p:nvSpPr>
          <p:spPr>
            <a:xfrm>
              <a:off x="6901296" y="3289548"/>
              <a:ext cx="2135199" cy="1801638"/>
            </a:xfrm>
            <a:prstGeom prst="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1" name="Group 80"/>
            <p:cNvGrpSpPr>
              <a:grpSpLocks noChangeAspect="1"/>
            </p:cNvGrpSpPr>
            <p:nvPr/>
          </p:nvGrpSpPr>
          <p:grpSpPr>
            <a:xfrm>
              <a:off x="6999416" y="3327456"/>
              <a:ext cx="1367621" cy="1174878"/>
              <a:chOff x="1697959" y="761168"/>
              <a:chExt cx="1709526" cy="1468599"/>
            </a:xfrm>
          </p:grpSpPr>
          <p:grpSp>
            <p:nvGrpSpPr>
              <p:cNvPr id="47" name="Group 46"/>
              <p:cNvGrpSpPr>
                <a:grpSpLocks noChangeAspect="1"/>
              </p:cNvGrpSpPr>
              <p:nvPr/>
            </p:nvGrpSpPr>
            <p:grpSpPr>
              <a:xfrm>
                <a:off x="1721388" y="761168"/>
                <a:ext cx="1686097" cy="1426535"/>
                <a:chOff x="2190750" y="895350"/>
                <a:chExt cx="1447802" cy="1224923"/>
              </a:xfrm>
            </p:grpSpPr>
            <p:pic>
              <p:nvPicPr>
                <p:cNvPr id="44" name="Picture 43"/>
                <p:cNvPicPr>
                  <a:picLocks noChangeAspect="1"/>
                </p:cNvPicPr>
                <p:nvPr/>
              </p:nvPicPr>
              <p:blipFill>
                <a:blip r:embed="rId14"/>
                <a:stretch>
                  <a:fillRect/>
                </a:stretch>
              </p:blipFill>
              <p:spPr>
                <a:xfrm>
                  <a:off x="2190751" y="909637"/>
                  <a:ext cx="1447801" cy="1184301"/>
                </a:xfrm>
                <a:prstGeom prst="rect">
                  <a:avLst/>
                </a:prstGeom>
              </p:spPr>
            </p:pic>
            <p:sp>
              <p:nvSpPr>
                <p:cNvPr id="45" name="Rectangle 44"/>
                <p:cNvSpPr/>
                <p:nvPr/>
              </p:nvSpPr>
              <p:spPr>
                <a:xfrm>
                  <a:off x="3206751" y="895350"/>
                  <a:ext cx="431800" cy="12181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2190750" y="1744452"/>
                  <a:ext cx="1016001" cy="375821"/>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Text Box 26"/>
              <p:cNvSpPr txBox="1">
                <a:spLocks noChangeArrowheads="1"/>
              </p:cNvSpPr>
              <p:nvPr/>
            </p:nvSpPr>
            <p:spPr bwMode="auto">
              <a:xfrm>
                <a:off x="1697959" y="1652685"/>
                <a:ext cx="1197792" cy="57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smtClean="0">
                    <a:solidFill>
                      <a:schemeClr val="bg1"/>
                    </a:solidFill>
                  </a:rPr>
                  <a:t>Alessandro </a:t>
                </a:r>
                <a:r>
                  <a:rPr lang="en-US" altLang="en-US" sz="1200" dirty="0" err="1" smtClean="0">
                    <a:solidFill>
                      <a:schemeClr val="bg1"/>
                    </a:solidFill>
                  </a:rPr>
                  <a:t>D’Elia</a:t>
                </a:r>
                <a:endParaRPr lang="en-US" altLang="en-US" sz="1200" dirty="0">
                  <a:solidFill>
                    <a:schemeClr val="bg1"/>
                  </a:solidFill>
                </a:endParaRPr>
              </a:p>
            </p:txBody>
          </p:sp>
        </p:grpSp>
        <p:grpSp>
          <p:nvGrpSpPr>
            <p:cNvPr id="78" name="Group 77"/>
            <p:cNvGrpSpPr>
              <a:grpSpLocks noChangeAspect="1"/>
            </p:cNvGrpSpPr>
            <p:nvPr/>
          </p:nvGrpSpPr>
          <p:grpSpPr>
            <a:xfrm>
              <a:off x="7978724" y="3865257"/>
              <a:ext cx="964126" cy="1151889"/>
              <a:chOff x="6260697" y="3940280"/>
              <a:chExt cx="1205157" cy="1439862"/>
            </a:xfrm>
          </p:grpSpPr>
          <p:pic>
            <p:nvPicPr>
              <p:cNvPr id="6" name="Picture 10" descr="Reduced DB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60697" y="3940280"/>
                <a:ext cx="11525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42"/>
              <p:cNvSpPr txBox="1">
                <a:spLocks noChangeArrowheads="1"/>
              </p:cNvSpPr>
              <p:nvPr/>
            </p:nvSpPr>
            <p:spPr bwMode="auto">
              <a:xfrm>
                <a:off x="6457791" y="4854089"/>
                <a:ext cx="1008063" cy="27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a:solidFill>
                      <a:schemeClr val="bg1"/>
                    </a:solidFill>
                  </a:rPr>
                  <a:t>Didier </a:t>
                </a:r>
                <a:r>
                  <a:rPr lang="en-US" altLang="en-US" sz="1200" dirty="0" err="1">
                    <a:solidFill>
                      <a:schemeClr val="bg1"/>
                    </a:solidFill>
                  </a:rPr>
                  <a:t>Boilot</a:t>
                </a:r>
                <a:endParaRPr lang="en-US" altLang="en-US" sz="1200" dirty="0">
                  <a:solidFill>
                    <a:schemeClr val="bg1"/>
                  </a:solidFill>
                </a:endParaRPr>
              </a:p>
            </p:txBody>
          </p:sp>
        </p:grpSp>
        <p:sp>
          <p:nvSpPr>
            <p:cNvPr id="96" name="TextBox 95"/>
            <p:cNvSpPr txBox="1"/>
            <p:nvPr/>
          </p:nvSpPr>
          <p:spPr>
            <a:xfrm>
              <a:off x="7963298" y="3423514"/>
              <a:ext cx="1145206" cy="307777"/>
            </a:xfrm>
            <a:prstGeom prst="rect">
              <a:avLst/>
            </a:prstGeom>
            <a:noFill/>
          </p:spPr>
          <p:txBody>
            <a:bodyPr wrap="square" rtlCol="0">
              <a:spAutoFit/>
            </a:bodyPr>
            <a:lstStyle/>
            <a:p>
              <a:pPr algn="ctr"/>
              <a:r>
                <a:rPr lang="en-US" sz="1400" dirty="0" smtClean="0">
                  <a:solidFill>
                    <a:schemeClr val="accent5">
                      <a:lumMod val="50000"/>
                    </a:schemeClr>
                  </a:solidFill>
                </a:rPr>
                <a:t>RF Cavities</a:t>
              </a:r>
            </a:p>
          </p:txBody>
        </p:sp>
      </p:grpSp>
      <p:sp>
        <p:nvSpPr>
          <p:cNvPr id="16" name="TextBox 15"/>
          <p:cNvSpPr txBox="1"/>
          <p:nvPr/>
        </p:nvSpPr>
        <p:spPr>
          <a:xfrm rot="19546569">
            <a:off x="2699443" y="2375828"/>
            <a:ext cx="955126" cy="553998"/>
          </a:xfrm>
          <a:prstGeom prst="rect">
            <a:avLst/>
          </a:prstGeom>
          <a:noFill/>
        </p:spPr>
        <p:txBody>
          <a:bodyPr wrap="square" rtlCol="0">
            <a:spAutoFit/>
          </a:bodyPr>
          <a:lstStyle/>
          <a:p>
            <a:r>
              <a:rPr lang="en-US" b="1" dirty="0" smtClean="0">
                <a:solidFill>
                  <a:schemeClr val="accent4"/>
                </a:solidFill>
              </a:rPr>
              <a:t>retired</a:t>
            </a:r>
            <a:r>
              <a:rPr lang="en-US" dirty="0" smtClean="0">
                <a:solidFill>
                  <a:schemeClr val="accent4"/>
                </a:solidFill>
              </a:rPr>
              <a:t> </a:t>
            </a:r>
            <a:r>
              <a:rPr lang="en-US" sz="1200" b="1" dirty="0" smtClean="0">
                <a:solidFill>
                  <a:schemeClr val="accent4"/>
                </a:solidFill>
              </a:rPr>
              <a:t>Feb 2023</a:t>
            </a:r>
            <a:endParaRPr lang="en-GB" sz="1200" b="1" dirty="0">
              <a:solidFill>
                <a:schemeClr val="accent4"/>
              </a:solidFill>
            </a:endParaRPr>
          </a:p>
        </p:txBody>
      </p:sp>
      <p:sp>
        <p:nvSpPr>
          <p:cNvPr id="13" name="TextBox 12"/>
          <p:cNvSpPr txBox="1"/>
          <p:nvPr/>
        </p:nvSpPr>
        <p:spPr>
          <a:xfrm>
            <a:off x="169505" y="664958"/>
            <a:ext cx="3255736" cy="738664"/>
          </a:xfrm>
          <a:prstGeom prst="rect">
            <a:avLst/>
          </a:prstGeom>
          <a:solidFill>
            <a:schemeClr val="accent1"/>
          </a:solidFill>
        </p:spPr>
        <p:txBody>
          <a:bodyPr wrap="square" rtlCol="0">
            <a:spAutoFit/>
          </a:bodyPr>
          <a:lstStyle/>
          <a:p>
            <a:r>
              <a:rPr lang="en-US" sz="1400" b="1" dirty="0" smtClean="0">
                <a:solidFill>
                  <a:schemeClr val="accent4">
                    <a:lumMod val="60000"/>
                    <a:lumOff val="40000"/>
                  </a:schemeClr>
                </a:solidFill>
              </a:rPr>
              <a:t>Thanks to the numerous colleagues from all ESRF divisions for their fruitful collaboration !</a:t>
            </a:r>
            <a:endParaRPr lang="en-GB" sz="1400" b="1" dirty="0">
              <a:solidFill>
                <a:schemeClr val="accent4">
                  <a:lumMod val="60000"/>
                  <a:lumOff val="40000"/>
                </a:schemeClr>
              </a:solidFill>
            </a:endParaRPr>
          </a:p>
        </p:txBody>
      </p:sp>
      <p:sp>
        <p:nvSpPr>
          <p:cNvPr id="7" name="TextBox 6"/>
          <p:cNvSpPr txBox="1"/>
          <p:nvPr/>
        </p:nvSpPr>
        <p:spPr>
          <a:xfrm>
            <a:off x="138110" y="1440378"/>
            <a:ext cx="2392003" cy="307777"/>
          </a:xfrm>
          <a:prstGeom prst="rect">
            <a:avLst/>
          </a:prstGeom>
          <a:noFill/>
        </p:spPr>
        <p:txBody>
          <a:bodyPr wrap="square" rtlCol="0">
            <a:spAutoFit/>
          </a:bodyPr>
          <a:lstStyle/>
          <a:p>
            <a:r>
              <a:rPr lang="en-US" sz="1400" dirty="0" err="1" smtClean="0">
                <a:solidFill>
                  <a:srgbClr val="002060"/>
                </a:solidFill>
              </a:rPr>
              <a:t>Linac</a:t>
            </a:r>
            <a:r>
              <a:rPr lang="en-US" sz="1400" dirty="0" smtClean="0">
                <a:solidFill>
                  <a:srgbClr val="002060"/>
                </a:solidFill>
              </a:rPr>
              <a:t> &amp; Injection/Extraction</a:t>
            </a:r>
          </a:p>
        </p:txBody>
      </p:sp>
      <p:sp>
        <p:nvSpPr>
          <p:cNvPr id="32" name="Slide Number Placeholder 31"/>
          <p:cNvSpPr>
            <a:spLocks noGrp="1"/>
          </p:cNvSpPr>
          <p:nvPr>
            <p:ph type="sldNum" sz="quarter" idx="11"/>
          </p:nvPr>
        </p:nvSpPr>
        <p:spPr>
          <a:xfrm>
            <a:off x="168693" y="5432971"/>
            <a:ext cx="413559" cy="177000"/>
          </a:xfrm>
        </p:spPr>
        <p:txBody>
          <a:bodyPr/>
          <a:lstStyle/>
          <a:p>
            <a:r>
              <a:rPr lang="en-US" noProof="0" dirty="0" smtClean="0"/>
              <a:t>Page </a:t>
            </a:r>
            <a:fld id="{733122C9-A0B9-462F-8757-0847AD287B63}" type="slidenum">
              <a:rPr lang="en-US" noProof="0" smtClean="0"/>
              <a:pPr/>
              <a:t>19</a:t>
            </a:fld>
            <a:endParaRPr lang="en-US" noProof="0" dirty="0"/>
          </a:p>
        </p:txBody>
      </p:sp>
      <p:sp>
        <p:nvSpPr>
          <p:cNvPr id="101" name="Rectangle 100"/>
          <p:cNvSpPr/>
          <p:nvPr/>
        </p:nvSpPr>
        <p:spPr>
          <a:xfrm>
            <a:off x="2483768" y="3669140"/>
            <a:ext cx="4299103" cy="1830227"/>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TextBox 96"/>
          <p:cNvSpPr txBox="1"/>
          <p:nvPr/>
        </p:nvSpPr>
        <p:spPr>
          <a:xfrm>
            <a:off x="4602024" y="3684849"/>
            <a:ext cx="1665939" cy="480131"/>
          </a:xfrm>
          <a:prstGeom prst="rect">
            <a:avLst/>
          </a:prstGeom>
          <a:noFill/>
        </p:spPr>
        <p:txBody>
          <a:bodyPr wrap="square" rtlCol="0">
            <a:spAutoFit/>
          </a:bodyPr>
          <a:lstStyle/>
          <a:p>
            <a:pPr>
              <a:lnSpc>
                <a:spcPct val="90000"/>
              </a:lnSpc>
            </a:pPr>
            <a:r>
              <a:rPr lang="en-US" sz="1400" dirty="0" smtClean="0">
                <a:solidFill>
                  <a:schemeClr val="accent5">
                    <a:lumMod val="75000"/>
                  </a:schemeClr>
                </a:solidFill>
              </a:rPr>
              <a:t>RF Power Amp’s - Klystrons, SSAs</a:t>
            </a:r>
          </a:p>
        </p:txBody>
      </p:sp>
      <p:grpSp>
        <p:nvGrpSpPr>
          <p:cNvPr id="94" name="Group 93"/>
          <p:cNvGrpSpPr>
            <a:grpSpLocks noChangeAspect="1"/>
          </p:cNvGrpSpPr>
          <p:nvPr/>
        </p:nvGrpSpPr>
        <p:grpSpPr>
          <a:xfrm>
            <a:off x="4074086" y="4098026"/>
            <a:ext cx="1201853" cy="1193754"/>
            <a:chOff x="5229441" y="2189263"/>
            <a:chExt cx="1502315" cy="1492194"/>
          </a:xfrm>
        </p:grpSpPr>
        <p:pic>
          <p:nvPicPr>
            <p:cNvPr id="90" name="Picture 8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29625" y="2210782"/>
              <a:ext cx="1502131" cy="1126598"/>
            </a:xfrm>
            <a:prstGeom prst="rect">
              <a:avLst/>
            </a:prstGeom>
          </p:spPr>
        </p:pic>
        <p:sp>
          <p:nvSpPr>
            <p:cNvPr id="91" name="Rectangle 90"/>
            <p:cNvSpPr/>
            <p:nvPr/>
          </p:nvSpPr>
          <p:spPr>
            <a:xfrm>
              <a:off x="5229441" y="2189263"/>
              <a:ext cx="399757" cy="140107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p:cNvSpPr/>
            <p:nvPr/>
          </p:nvSpPr>
          <p:spPr>
            <a:xfrm>
              <a:off x="5629198" y="3272913"/>
              <a:ext cx="1102558" cy="362262"/>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Text Box 26"/>
            <p:cNvSpPr txBox="1">
              <a:spLocks noChangeArrowheads="1"/>
            </p:cNvSpPr>
            <p:nvPr/>
          </p:nvSpPr>
          <p:spPr bwMode="auto">
            <a:xfrm>
              <a:off x="5562073" y="3104375"/>
              <a:ext cx="1169683" cy="57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smtClean="0">
                  <a:solidFill>
                    <a:schemeClr val="bg1"/>
                  </a:solidFill>
                </a:rPr>
                <a:t>Philippe Chappelet</a:t>
              </a:r>
              <a:endParaRPr lang="en-US" altLang="en-US" sz="1200" dirty="0">
                <a:solidFill>
                  <a:schemeClr val="bg1"/>
                </a:solidFill>
              </a:endParaRPr>
            </a:p>
          </p:txBody>
        </p:sp>
      </p:grpSp>
      <p:grpSp>
        <p:nvGrpSpPr>
          <p:cNvPr id="85" name="Group 84"/>
          <p:cNvGrpSpPr>
            <a:grpSpLocks noChangeAspect="1"/>
          </p:cNvGrpSpPr>
          <p:nvPr/>
        </p:nvGrpSpPr>
        <p:grpSpPr>
          <a:xfrm>
            <a:off x="3551490" y="3721596"/>
            <a:ext cx="919635" cy="1165289"/>
            <a:chOff x="4096100" y="2303528"/>
            <a:chExt cx="1149543" cy="1456612"/>
          </a:xfrm>
        </p:grpSpPr>
        <p:sp>
          <p:nvSpPr>
            <p:cNvPr id="84" name="Rectangle 83"/>
            <p:cNvSpPr/>
            <p:nvPr/>
          </p:nvSpPr>
          <p:spPr>
            <a:xfrm>
              <a:off x="4098836" y="2303528"/>
              <a:ext cx="1068750" cy="1456612"/>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Picture 8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43360" y="2386394"/>
              <a:ext cx="753688" cy="977281"/>
            </a:xfrm>
            <a:prstGeom prst="rect">
              <a:avLst/>
            </a:prstGeom>
          </p:spPr>
        </p:pic>
        <p:sp>
          <p:nvSpPr>
            <p:cNvPr id="83" name="Text Box 26"/>
            <p:cNvSpPr txBox="1">
              <a:spLocks noChangeArrowheads="1"/>
            </p:cNvSpPr>
            <p:nvPr/>
          </p:nvSpPr>
          <p:spPr bwMode="auto">
            <a:xfrm>
              <a:off x="4096100" y="3274176"/>
              <a:ext cx="11495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smtClean="0">
                  <a:solidFill>
                    <a:schemeClr val="bg1"/>
                  </a:solidFill>
                </a:rPr>
                <a:t>Pawel Borowiec</a:t>
              </a:r>
              <a:endParaRPr lang="en-US" altLang="en-US" sz="1200" dirty="0">
                <a:solidFill>
                  <a:schemeClr val="bg1"/>
                </a:solidFill>
              </a:endParaRPr>
            </a:p>
          </p:txBody>
        </p:sp>
      </p:grpSp>
      <p:grpSp>
        <p:nvGrpSpPr>
          <p:cNvPr id="89" name="Group 88"/>
          <p:cNvGrpSpPr>
            <a:grpSpLocks noChangeAspect="1"/>
          </p:cNvGrpSpPr>
          <p:nvPr/>
        </p:nvGrpSpPr>
        <p:grpSpPr>
          <a:xfrm>
            <a:off x="2597552" y="4241579"/>
            <a:ext cx="911832" cy="1018518"/>
            <a:chOff x="2646013" y="2362028"/>
            <a:chExt cx="1139791" cy="1273147"/>
          </a:xfrm>
        </p:grpSpPr>
        <p:pic>
          <p:nvPicPr>
            <p:cNvPr id="86" name="Picture 8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59067" y="2362028"/>
              <a:ext cx="1126737" cy="845052"/>
            </a:xfrm>
            <a:prstGeom prst="rect">
              <a:avLst/>
            </a:prstGeom>
          </p:spPr>
        </p:pic>
        <p:sp>
          <p:nvSpPr>
            <p:cNvPr id="87" name="Rectangle 86"/>
            <p:cNvSpPr/>
            <p:nvPr/>
          </p:nvSpPr>
          <p:spPr>
            <a:xfrm>
              <a:off x="2646013" y="3164963"/>
              <a:ext cx="1139789" cy="470212"/>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xt Box 26"/>
            <p:cNvSpPr txBox="1">
              <a:spLocks noChangeArrowheads="1"/>
            </p:cNvSpPr>
            <p:nvPr/>
          </p:nvSpPr>
          <p:spPr bwMode="auto">
            <a:xfrm>
              <a:off x="2689844" y="3145532"/>
              <a:ext cx="990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smtClean="0">
                  <a:solidFill>
                    <a:schemeClr val="bg1"/>
                  </a:solidFill>
                </a:rPr>
                <a:t>Claude Rival</a:t>
              </a:r>
              <a:endParaRPr lang="en-US" altLang="en-US" sz="1200" dirty="0">
                <a:solidFill>
                  <a:schemeClr val="bg1"/>
                </a:solidFill>
              </a:endParaRPr>
            </a:p>
          </p:txBody>
        </p:sp>
      </p:grpSp>
      <p:grpSp>
        <p:nvGrpSpPr>
          <p:cNvPr id="39" name="Group 38"/>
          <p:cNvGrpSpPr/>
          <p:nvPr/>
        </p:nvGrpSpPr>
        <p:grpSpPr>
          <a:xfrm>
            <a:off x="5239491" y="4197498"/>
            <a:ext cx="1753624" cy="1301979"/>
            <a:chOff x="5239491" y="4197498"/>
            <a:chExt cx="1753624" cy="1301979"/>
          </a:xfrm>
        </p:grpSpPr>
        <p:grpSp>
          <p:nvGrpSpPr>
            <p:cNvPr id="34" name="Group 33"/>
            <p:cNvGrpSpPr/>
            <p:nvPr/>
          </p:nvGrpSpPr>
          <p:grpSpPr>
            <a:xfrm>
              <a:off x="5239491" y="4197498"/>
              <a:ext cx="944172" cy="1280184"/>
              <a:chOff x="5239491" y="4197498"/>
              <a:chExt cx="944172" cy="1280184"/>
            </a:xfrm>
          </p:grpSpPr>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25293" y="4197498"/>
                <a:ext cx="741654" cy="988872"/>
              </a:xfrm>
              <a:prstGeom prst="rect">
                <a:avLst/>
              </a:prstGeom>
            </p:spPr>
          </p:pic>
          <p:sp>
            <p:nvSpPr>
              <p:cNvPr id="35" name="Rectangle 34"/>
              <p:cNvSpPr/>
              <p:nvPr/>
            </p:nvSpPr>
            <p:spPr>
              <a:xfrm>
                <a:off x="5319144" y="5060947"/>
                <a:ext cx="747803" cy="384964"/>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Text Box 26"/>
              <p:cNvSpPr txBox="1">
                <a:spLocks noChangeArrowheads="1"/>
              </p:cNvSpPr>
              <p:nvPr/>
            </p:nvSpPr>
            <p:spPr bwMode="auto">
              <a:xfrm>
                <a:off x="5239491" y="5016017"/>
                <a:ext cx="944172" cy="461665"/>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smtClean="0">
                    <a:solidFill>
                      <a:schemeClr val="bg1"/>
                    </a:solidFill>
                  </a:rPr>
                  <a:t>Clément </a:t>
                </a:r>
                <a:r>
                  <a:rPr lang="en-US" altLang="en-US" sz="1200" dirty="0" err="1" smtClean="0">
                    <a:solidFill>
                      <a:schemeClr val="bg1"/>
                    </a:solidFill>
                  </a:rPr>
                  <a:t>Sestito</a:t>
                </a:r>
                <a:endParaRPr lang="en-US" altLang="en-US" sz="1200" dirty="0">
                  <a:solidFill>
                    <a:schemeClr val="bg1"/>
                  </a:solidFill>
                </a:endParaRPr>
              </a:p>
            </p:txBody>
          </p:sp>
        </p:grpSp>
        <p:sp>
          <p:nvSpPr>
            <p:cNvPr id="108" name="Text Box 26"/>
            <p:cNvSpPr txBox="1">
              <a:spLocks noChangeArrowheads="1"/>
            </p:cNvSpPr>
            <p:nvPr/>
          </p:nvSpPr>
          <p:spPr bwMode="auto">
            <a:xfrm>
              <a:off x="5973420" y="5068590"/>
              <a:ext cx="1019695" cy="430887"/>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100" dirty="0" smtClean="0">
                  <a:solidFill>
                    <a:srgbClr val="132577"/>
                  </a:solidFill>
                </a:rPr>
                <a:t>Student Trainee,</a:t>
              </a:r>
              <a:r>
                <a:rPr lang="en-US" altLang="en-US" sz="1100" dirty="0">
                  <a:solidFill>
                    <a:srgbClr val="132577"/>
                  </a:solidFill>
                </a:rPr>
                <a:t> </a:t>
              </a:r>
              <a:r>
                <a:rPr lang="en-US" altLang="en-US" sz="1100" dirty="0" smtClean="0">
                  <a:solidFill>
                    <a:srgbClr val="132577"/>
                  </a:solidFill>
                </a:rPr>
                <a:t>2y</a:t>
              </a:r>
            </a:p>
          </p:txBody>
        </p:sp>
      </p:grpSp>
      <p:grpSp>
        <p:nvGrpSpPr>
          <p:cNvPr id="21" name="Group 20"/>
          <p:cNvGrpSpPr/>
          <p:nvPr/>
        </p:nvGrpSpPr>
        <p:grpSpPr>
          <a:xfrm>
            <a:off x="2765459" y="2182947"/>
            <a:ext cx="896874" cy="1400750"/>
            <a:chOff x="2769734" y="2144110"/>
            <a:chExt cx="896874" cy="1400750"/>
          </a:xfrm>
        </p:grpSpPr>
        <p:grpSp>
          <p:nvGrpSpPr>
            <p:cNvPr id="12" name="Group 11"/>
            <p:cNvGrpSpPr/>
            <p:nvPr/>
          </p:nvGrpSpPr>
          <p:grpSpPr>
            <a:xfrm>
              <a:off x="2769734" y="2144110"/>
              <a:ext cx="875821" cy="1346235"/>
              <a:chOff x="2769734" y="2144110"/>
              <a:chExt cx="875821" cy="1346235"/>
            </a:xfrm>
          </p:grpSpPr>
          <p:pic>
            <p:nvPicPr>
              <p:cNvPr id="3" name="Picture 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200000">
                <a:off x="2624417" y="2289427"/>
                <a:ext cx="1162534" cy="871900"/>
              </a:xfrm>
              <a:prstGeom prst="rect">
                <a:avLst/>
              </a:prstGeom>
            </p:spPr>
          </p:pic>
          <p:sp>
            <p:nvSpPr>
              <p:cNvPr id="9" name="Rectangle 8"/>
              <p:cNvSpPr/>
              <p:nvPr/>
            </p:nvSpPr>
            <p:spPr>
              <a:xfrm>
                <a:off x="2769958" y="3132554"/>
                <a:ext cx="875597" cy="357791"/>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9" name="Text Box 26"/>
            <p:cNvSpPr txBox="1">
              <a:spLocks noChangeArrowheads="1"/>
            </p:cNvSpPr>
            <p:nvPr/>
          </p:nvSpPr>
          <p:spPr bwMode="auto">
            <a:xfrm>
              <a:off x="2785317" y="3083195"/>
              <a:ext cx="881291" cy="461665"/>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smtClean="0">
                  <a:solidFill>
                    <a:schemeClr val="bg1"/>
                  </a:solidFill>
                </a:rPr>
                <a:t>Marc Dumas</a:t>
              </a:r>
              <a:endParaRPr lang="en-US" altLang="en-US" sz="1200" dirty="0">
                <a:solidFill>
                  <a:schemeClr val="bg1"/>
                </a:solidFill>
              </a:endParaRPr>
            </a:p>
          </p:txBody>
        </p:sp>
      </p:grpSp>
      <p:grpSp>
        <p:nvGrpSpPr>
          <p:cNvPr id="42" name="Group 41"/>
          <p:cNvGrpSpPr/>
          <p:nvPr/>
        </p:nvGrpSpPr>
        <p:grpSpPr>
          <a:xfrm>
            <a:off x="327990" y="4185071"/>
            <a:ext cx="1869555" cy="1272781"/>
            <a:chOff x="1256512" y="4131878"/>
            <a:chExt cx="1869555" cy="1272781"/>
          </a:xfrm>
        </p:grpSpPr>
        <p:sp>
          <p:nvSpPr>
            <p:cNvPr id="107" name="Text Box 26"/>
            <p:cNvSpPr txBox="1">
              <a:spLocks noChangeArrowheads="1"/>
            </p:cNvSpPr>
            <p:nvPr/>
          </p:nvSpPr>
          <p:spPr bwMode="auto">
            <a:xfrm>
              <a:off x="2111897" y="4942994"/>
              <a:ext cx="1014170" cy="461665"/>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smtClean="0">
                  <a:solidFill>
                    <a:srgbClr val="132577"/>
                  </a:solidFill>
                </a:rPr>
                <a:t>Student Trainee,</a:t>
              </a:r>
              <a:r>
                <a:rPr lang="en-US" altLang="en-US" sz="1200" dirty="0">
                  <a:solidFill>
                    <a:srgbClr val="132577"/>
                  </a:solidFill>
                </a:rPr>
                <a:t> </a:t>
              </a:r>
              <a:r>
                <a:rPr lang="en-US" altLang="en-US" sz="1200" dirty="0" smtClean="0">
                  <a:solidFill>
                    <a:srgbClr val="132577"/>
                  </a:solidFill>
                </a:rPr>
                <a:t>2y</a:t>
              </a:r>
            </a:p>
          </p:txBody>
        </p:sp>
        <p:grpSp>
          <p:nvGrpSpPr>
            <p:cNvPr id="41" name="Group 40"/>
            <p:cNvGrpSpPr/>
            <p:nvPr/>
          </p:nvGrpSpPr>
          <p:grpSpPr>
            <a:xfrm>
              <a:off x="1256512" y="4131878"/>
              <a:ext cx="933599" cy="1244701"/>
              <a:chOff x="1256512" y="4131878"/>
              <a:chExt cx="933599" cy="1244701"/>
            </a:xfrm>
          </p:grpSpPr>
          <p:grpSp>
            <p:nvGrpSpPr>
              <p:cNvPr id="22" name="Group 21"/>
              <p:cNvGrpSpPr/>
              <p:nvPr/>
            </p:nvGrpSpPr>
            <p:grpSpPr>
              <a:xfrm>
                <a:off x="1289403" y="4131878"/>
                <a:ext cx="900708" cy="1208584"/>
                <a:chOff x="374826" y="4139996"/>
                <a:chExt cx="900708" cy="1208584"/>
              </a:xfrm>
            </p:grpSpPr>
            <p:pic>
              <p:nvPicPr>
                <p:cNvPr id="28" name="Picture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6063" y="4139996"/>
                  <a:ext cx="899471" cy="1198695"/>
                </a:xfrm>
                <a:prstGeom prst="rect">
                  <a:avLst/>
                </a:prstGeom>
              </p:spPr>
            </p:pic>
            <p:sp>
              <p:nvSpPr>
                <p:cNvPr id="106" name="Rectangle 105"/>
                <p:cNvSpPr/>
                <p:nvPr/>
              </p:nvSpPr>
              <p:spPr>
                <a:xfrm>
                  <a:off x="374826" y="4963616"/>
                  <a:ext cx="887599" cy="384964"/>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4" name="Text Box 26"/>
              <p:cNvSpPr txBox="1">
                <a:spLocks noChangeArrowheads="1"/>
              </p:cNvSpPr>
              <p:nvPr/>
            </p:nvSpPr>
            <p:spPr bwMode="auto">
              <a:xfrm>
                <a:off x="1256512" y="4914914"/>
                <a:ext cx="904601" cy="461665"/>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err="1" smtClean="0">
                    <a:solidFill>
                      <a:schemeClr val="bg1"/>
                    </a:solidFill>
                  </a:rPr>
                  <a:t>Louay</a:t>
                </a:r>
                <a:r>
                  <a:rPr lang="en-US" altLang="en-US" sz="1200" dirty="0" smtClean="0">
                    <a:solidFill>
                      <a:schemeClr val="bg1"/>
                    </a:solidFill>
                  </a:rPr>
                  <a:t> </a:t>
                </a:r>
                <a:r>
                  <a:rPr lang="en-US" altLang="en-US" sz="1200" dirty="0" err="1" smtClean="0">
                    <a:solidFill>
                      <a:schemeClr val="bg1"/>
                    </a:solidFill>
                  </a:rPr>
                  <a:t>Khlaifi</a:t>
                </a:r>
                <a:endParaRPr lang="en-US" altLang="en-US" sz="1200" dirty="0">
                  <a:solidFill>
                    <a:schemeClr val="bg1"/>
                  </a:solidFill>
                </a:endParaRPr>
              </a:p>
            </p:txBody>
          </p:sp>
        </p:grpSp>
      </p:grpSp>
    </p:spTree>
    <p:extLst>
      <p:ext uri="{BB962C8B-B14F-4D97-AF65-F5344CB8AC3E}">
        <p14:creationId xmlns:p14="http://schemas.microsoft.com/office/powerpoint/2010/main" val="1305327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45"/>
          <p:cNvGrpSpPr>
            <a:grpSpLocks noChangeAspect="1"/>
          </p:cNvGrpSpPr>
          <p:nvPr/>
        </p:nvGrpSpPr>
        <p:grpSpPr bwMode="auto">
          <a:xfrm>
            <a:off x="3553860" y="656896"/>
            <a:ext cx="1034185" cy="1151889"/>
            <a:chOff x="3856494" y="676814"/>
            <a:chExt cx="1292731" cy="1439862"/>
          </a:xfrm>
        </p:grpSpPr>
        <p:pic>
          <p:nvPicPr>
            <p:cNvPr id="26" name="Picture 15" descr="Reduced JJ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8241" y="676814"/>
              <a:ext cx="11525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7"/>
            <p:cNvSpPr txBox="1">
              <a:spLocks noChangeArrowheads="1"/>
            </p:cNvSpPr>
            <p:nvPr/>
          </p:nvSpPr>
          <p:spPr bwMode="auto">
            <a:xfrm>
              <a:off x="3856494" y="1726621"/>
              <a:ext cx="129273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smtClean="0">
                  <a:solidFill>
                    <a:schemeClr val="bg1"/>
                  </a:solidFill>
                </a:rPr>
                <a:t>Jörn Jacob</a:t>
              </a:r>
              <a:endParaRPr lang="en-US" altLang="en-US" sz="1200" dirty="0">
                <a:solidFill>
                  <a:schemeClr val="bg1"/>
                </a:solidFill>
              </a:endParaRPr>
            </a:p>
          </p:txBody>
        </p:sp>
      </p:grpSp>
      <p:sp>
        <p:nvSpPr>
          <p:cNvPr id="2" name="Title 1"/>
          <p:cNvSpPr>
            <a:spLocks noGrp="1"/>
          </p:cNvSpPr>
          <p:nvPr>
            <p:ph type="title"/>
          </p:nvPr>
        </p:nvSpPr>
        <p:spPr/>
        <p:txBody>
          <a:bodyPr/>
          <a:lstStyle/>
          <a:p>
            <a:r>
              <a:rPr lang="en-US" dirty="0" smtClean="0">
                <a:solidFill>
                  <a:schemeClr val="accent4">
                    <a:lumMod val="60000"/>
                    <a:lumOff val="40000"/>
                  </a:schemeClr>
                </a:solidFill>
              </a:rPr>
              <a:t> Radio Frequency - RF Group</a:t>
            </a:r>
            <a:endParaRPr lang="en-GB" dirty="0">
              <a:solidFill>
                <a:schemeClr val="accent4">
                  <a:lumMod val="60000"/>
                  <a:lumOff val="40000"/>
                </a:schemeClr>
              </a:solidFill>
            </a:endParaRPr>
          </a:p>
        </p:txBody>
      </p:sp>
      <p:sp>
        <p:nvSpPr>
          <p:cNvPr id="4" name="Footer Placeholder 3"/>
          <p:cNvSpPr>
            <a:spLocks noGrp="1"/>
          </p:cNvSpPr>
          <p:nvPr>
            <p:ph type="ftr" sz="quarter" idx="12"/>
          </p:nvPr>
        </p:nvSpPr>
        <p:spPr>
          <a:xfrm>
            <a:off x="655781" y="5443252"/>
            <a:ext cx="6120000" cy="177074"/>
          </a:xfrm>
        </p:spPr>
        <p:txBody>
          <a:bodyPr/>
          <a:lstStyle/>
          <a:p>
            <a:r>
              <a:rPr lang="en-US" noProof="0" smtClean="0"/>
              <a:t>ASD Workshop – 24 January 2023      -        RF system     -       Jörn Jacob</a:t>
            </a:r>
            <a:endParaRPr lang="en-US" noProof="0" dirty="0"/>
          </a:p>
        </p:txBody>
      </p:sp>
      <p:sp>
        <p:nvSpPr>
          <p:cNvPr id="10" name="Rectangle 9"/>
          <p:cNvSpPr/>
          <p:nvPr/>
        </p:nvSpPr>
        <p:spPr>
          <a:xfrm>
            <a:off x="184970" y="1475723"/>
            <a:ext cx="2210405" cy="398607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oup 63"/>
          <p:cNvGrpSpPr>
            <a:grpSpLocks noChangeAspect="1"/>
          </p:cNvGrpSpPr>
          <p:nvPr/>
        </p:nvGrpSpPr>
        <p:grpSpPr>
          <a:xfrm>
            <a:off x="1335368" y="2108980"/>
            <a:ext cx="938568" cy="1031822"/>
            <a:chOff x="7684296" y="3730856"/>
            <a:chExt cx="1158725" cy="1273852"/>
          </a:xfrm>
        </p:grpSpPr>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3477" y="3730856"/>
              <a:ext cx="1149178" cy="861884"/>
            </a:xfrm>
            <a:prstGeom prst="rect">
              <a:avLst/>
            </a:prstGeom>
          </p:spPr>
        </p:pic>
        <p:sp>
          <p:nvSpPr>
            <p:cNvPr id="57" name="Rectangle 56"/>
            <p:cNvSpPr/>
            <p:nvPr/>
          </p:nvSpPr>
          <p:spPr>
            <a:xfrm>
              <a:off x="7693843" y="4540671"/>
              <a:ext cx="1149178" cy="464037"/>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 Box 26"/>
            <p:cNvSpPr txBox="1">
              <a:spLocks noChangeArrowheads="1"/>
            </p:cNvSpPr>
            <p:nvPr/>
          </p:nvSpPr>
          <p:spPr bwMode="auto">
            <a:xfrm>
              <a:off x="7684296" y="4462551"/>
              <a:ext cx="11495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smtClean="0">
                  <a:solidFill>
                    <a:schemeClr val="bg1"/>
                  </a:solidFill>
                </a:rPr>
                <a:t>Mathieu Morati</a:t>
              </a:r>
              <a:endParaRPr lang="en-US" altLang="en-US" sz="1200" dirty="0">
                <a:solidFill>
                  <a:schemeClr val="bg1"/>
                </a:solidFill>
              </a:endParaRPr>
            </a:p>
          </p:txBody>
        </p:sp>
      </p:grpSp>
      <p:grpSp>
        <p:nvGrpSpPr>
          <p:cNvPr id="73" name="Group 72"/>
          <p:cNvGrpSpPr>
            <a:grpSpLocks noChangeAspect="1"/>
          </p:cNvGrpSpPr>
          <p:nvPr/>
        </p:nvGrpSpPr>
        <p:grpSpPr>
          <a:xfrm>
            <a:off x="329720" y="1750039"/>
            <a:ext cx="924788" cy="1147096"/>
            <a:chOff x="-295646" y="3263897"/>
            <a:chExt cx="1245936" cy="1545445"/>
          </a:xfrm>
        </p:grpSpPr>
        <p:pic>
          <p:nvPicPr>
            <p:cNvPr id="17" name="Picture 18" descr="Reduced MD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961" y="3263897"/>
              <a:ext cx="121443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29"/>
            <p:cNvSpPr txBox="1">
              <a:spLocks noChangeArrowheads="1"/>
            </p:cNvSpPr>
            <p:nvPr/>
          </p:nvSpPr>
          <p:spPr bwMode="auto">
            <a:xfrm>
              <a:off x="-295646" y="4187356"/>
              <a:ext cx="1245936" cy="62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a:solidFill>
                    <a:schemeClr val="bg1"/>
                  </a:solidFill>
                </a:rPr>
                <a:t>Marc </a:t>
              </a:r>
              <a:r>
                <a:rPr lang="en-US" altLang="en-US" sz="1200" dirty="0" err="1">
                  <a:solidFill>
                    <a:schemeClr val="bg1"/>
                  </a:solidFill>
                </a:rPr>
                <a:t>Dubrulle</a:t>
              </a:r>
              <a:endParaRPr lang="en-US" altLang="en-US" sz="1200" dirty="0">
                <a:solidFill>
                  <a:schemeClr val="bg1"/>
                </a:solidFill>
              </a:endParaRPr>
            </a:p>
          </p:txBody>
        </p:sp>
      </p:grpSp>
      <p:grpSp>
        <p:nvGrpSpPr>
          <p:cNvPr id="74" name="Group 73"/>
          <p:cNvGrpSpPr>
            <a:grpSpLocks noChangeAspect="1"/>
          </p:cNvGrpSpPr>
          <p:nvPr/>
        </p:nvGrpSpPr>
        <p:grpSpPr>
          <a:xfrm>
            <a:off x="330785" y="2947744"/>
            <a:ext cx="946151" cy="1166324"/>
            <a:chOff x="1403350" y="2179638"/>
            <a:chExt cx="1182688" cy="1457907"/>
          </a:xfrm>
        </p:grpSpPr>
        <p:pic>
          <p:nvPicPr>
            <p:cNvPr id="15" name="Picture 14" descr="Reduced HD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350" y="2179638"/>
              <a:ext cx="1182688"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0"/>
            <p:cNvSpPr txBox="1">
              <a:spLocks noChangeArrowheads="1"/>
            </p:cNvSpPr>
            <p:nvPr/>
          </p:nvSpPr>
          <p:spPr bwMode="auto">
            <a:xfrm>
              <a:off x="1474786" y="3060463"/>
              <a:ext cx="1111251" cy="57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err="1">
                  <a:solidFill>
                    <a:schemeClr val="bg1"/>
                  </a:solidFill>
                </a:rPr>
                <a:t>Hervé</a:t>
              </a:r>
              <a:r>
                <a:rPr lang="en-US" altLang="en-US" sz="1200" dirty="0">
                  <a:solidFill>
                    <a:schemeClr val="bg1"/>
                  </a:solidFill>
                </a:rPr>
                <a:t> Delamare</a:t>
              </a:r>
            </a:p>
          </p:txBody>
        </p:sp>
      </p:grpSp>
      <p:grpSp>
        <p:nvGrpSpPr>
          <p:cNvPr id="52" name="Group 59"/>
          <p:cNvGrpSpPr>
            <a:grpSpLocks noChangeAspect="1"/>
          </p:cNvGrpSpPr>
          <p:nvPr/>
        </p:nvGrpSpPr>
        <p:grpSpPr bwMode="auto">
          <a:xfrm>
            <a:off x="1359678" y="3277719"/>
            <a:ext cx="909287" cy="1165950"/>
            <a:chOff x="1331241" y="2402208"/>
            <a:chExt cx="1137263" cy="1457739"/>
          </a:xfrm>
        </p:grpSpPr>
        <p:pic>
          <p:nvPicPr>
            <p:cNvPr id="53" name="Picture 46" descr="C:\Users\jacob\Documents\AA__RF matters\RF GROUP PERSONEL\Group Photos\henrissat - adjust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241" y="2402208"/>
              <a:ext cx="1080121"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 Box 30"/>
            <p:cNvSpPr txBox="1">
              <a:spLocks noChangeArrowheads="1"/>
            </p:cNvSpPr>
            <p:nvPr/>
          </p:nvSpPr>
          <p:spPr bwMode="auto">
            <a:xfrm>
              <a:off x="1398885" y="3282747"/>
              <a:ext cx="1069619" cy="5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err="1"/>
                <a:t>Philppe</a:t>
              </a:r>
              <a:r>
                <a:rPr lang="en-US" altLang="en-US" sz="1200" dirty="0"/>
                <a:t> </a:t>
              </a:r>
              <a:r>
                <a:rPr lang="en-US" altLang="en-US" sz="1200" dirty="0" err="1"/>
                <a:t>Henrissat</a:t>
              </a:r>
              <a:endParaRPr lang="en-US" altLang="en-US" sz="1200" dirty="0"/>
            </a:p>
          </p:txBody>
        </p:sp>
      </p:grpSp>
      <p:grpSp>
        <p:nvGrpSpPr>
          <p:cNvPr id="20" name="Group 19"/>
          <p:cNvGrpSpPr/>
          <p:nvPr/>
        </p:nvGrpSpPr>
        <p:grpSpPr>
          <a:xfrm>
            <a:off x="5966625" y="667916"/>
            <a:ext cx="3069871" cy="1982693"/>
            <a:chOff x="5966625" y="667916"/>
            <a:chExt cx="3069871" cy="1982693"/>
          </a:xfrm>
        </p:grpSpPr>
        <p:sp>
          <p:nvSpPr>
            <p:cNvPr id="99" name="Rectangle 98"/>
            <p:cNvSpPr/>
            <p:nvPr/>
          </p:nvSpPr>
          <p:spPr>
            <a:xfrm>
              <a:off x="5966625" y="667916"/>
              <a:ext cx="3069871" cy="198269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1" name="Group 70"/>
            <p:cNvGrpSpPr>
              <a:grpSpLocks noChangeAspect="1"/>
            </p:cNvGrpSpPr>
            <p:nvPr/>
          </p:nvGrpSpPr>
          <p:grpSpPr>
            <a:xfrm>
              <a:off x="7016710" y="720521"/>
              <a:ext cx="923290" cy="1151889"/>
              <a:chOff x="1260475" y="3706448"/>
              <a:chExt cx="1154113" cy="1439863"/>
            </a:xfrm>
          </p:grpSpPr>
          <p:pic>
            <p:nvPicPr>
              <p:cNvPr id="14" name="Picture 13" descr="Reduced GG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60475" y="3706448"/>
                <a:ext cx="115411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36"/>
              <p:cNvSpPr txBox="1">
                <a:spLocks noChangeArrowheads="1"/>
              </p:cNvSpPr>
              <p:nvPr/>
            </p:nvSpPr>
            <p:spPr bwMode="auto">
              <a:xfrm>
                <a:off x="1331913" y="4577473"/>
                <a:ext cx="1008062"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a:solidFill>
                      <a:schemeClr val="bg1"/>
                    </a:solidFill>
                  </a:rPr>
                  <a:t>Georges Gautier</a:t>
                </a:r>
              </a:p>
            </p:txBody>
          </p:sp>
        </p:grpSp>
        <p:grpSp>
          <p:nvGrpSpPr>
            <p:cNvPr id="70" name="Group 69"/>
            <p:cNvGrpSpPr>
              <a:grpSpLocks noChangeAspect="1"/>
            </p:cNvGrpSpPr>
            <p:nvPr/>
          </p:nvGrpSpPr>
          <p:grpSpPr>
            <a:xfrm>
              <a:off x="6008486" y="1197796"/>
              <a:ext cx="949961" cy="1151888"/>
              <a:chOff x="144463" y="3765814"/>
              <a:chExt cx="1187450" cy="1439862"/>
            </a:xfrm>
          </p:grpSpPr>
          <p:pic>
            <p:nvPicPr>
              <p:cNvPr id="19" name="Picture 21" descr="Reduced NM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388" y="3765814"/>
                <a:ext cx="11525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37"/>
              <p:cNvSpPr txBox="1">
                <a:spLocks noChangeArrowheads="1"/>
              </p:cNvSpPr>
              <p:nvPr/>
            </p:nvSpPr>
            <p:spPr bwMode="auto">
              <a:xfrm>
                <a:off x="144463" y="4679520"/>
                <a:ext cx="1116013"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a:solidFill>
                      <a:schemeClr val="bg1"/>
                    </a:solidFill>
                  </a:rPr>
                  <a:t>Nicolas Michel</a:t>
                </a:r>
              </a:p>
            </p:txBody>
          </p:sp>
        </p:grpSp>
        <p:grpSp>
          <p:nvGrpSpPr>
            <p:cNvPr id="80" name="Group 79"/>
            <p:cNvGrpSpPr>
              <a:grpSpLocks noChangeAspect="1"/>
            </p:cNvGrpSpPr>
            <p:nvPr/>
          </p:nvGrpSpPr>
          <p:grpSpPr>
            <a:xfrm>
              <a:off x="7860189" y="1424800"/>
              <a:ext cx="1081168" cy="1151891"/>
              <a:chOff x="2762036" y="3624263"/>
              <a:chExt cx="1351460" cy="1439863"/>
            </a:xfrm>
          </p:grpSpPr>
          <p:pic>
            <p:nvPicPr>
              <p:cNvPr id="18" name="Picture 19" descr="Reduced MDD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71789" y="3624263"/>
                <a:ext cx="11525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39"/>
              <p:cNvSpPr txBox="1">
                <a:spLocks noChangeArrowheads="1"/>
              </p:cNvSpPr>
              <p:nvPr/>
            </p:nvSpPr>
            <p:spPr bwMode="auto">
              <a:xfrm>
                <a:off x="2762036" y="4481168"/>
                <a:ext cx="135146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smtClean="0">
                    <a:solidFill>
                      <a:schemeClr val="bg1"/>
                    </a:solidFill>
                  </a:rPr>
                  <a:t>Massimiliano De </a:t>
                </a:r>
                <a:r>
                  <a:rPr lang="en-US" altLang="en-US" sz="1200" dirty="0" err="1">
                    <a:solidFill>
                      <a:schemeClr val="bg1"/>
                    </a:solidFill>
                  </a:rPr>
                  <a:t>Donno</a:t>
                </a:r>
                <a:endParaRPr lang="en-US" altLang="en-US" sz="1200" dirty="0">
                  <a:solidFill>
                    <a:schemeClr val="bg1"/>
                  </a:solidFill>
                </a:endParaRPr>
              </a:p>
            </p:txBody>
          </p:sp>
        </p:grpSp>
        <p:sp>
          <p:nvSpPr>
            <p:cNvPr id="95" name="TextBox 94"/>
            <p:cNvSpPr txBox="1"/>
            <p:nvPr/>
          </p:nvSpPr>
          <p:spPr>
            <a:xfrm>
              <a:off x="7966869" y="714016"/>
              <a:ext cx="994609" cy="738664"/>
            </a:xfrm>
            <a:prstGeom prst="rect">
              <a:avLst/>
            </a:prstGeom>
            <a:noFill/>
          </p:spPr>
          <p:txBody>
            <a:bodyPr wrap="square" rtlCol="0">
              <a:spAutoFit/>
            </a:bodyPr>
            <a:lstStyle/>
            <a:p>
              <a:r>
                <a:rPr lang="en-US" sz="1400" dirty="0" smtClean="0">
                  <a:solidFill>
                    <a:srgbClr val="002060"/>
                  </a:solidFill>
                </a:rPr>
                <a:t>LLRF, Control, Timing…</a:t>
              </a:r>
            </a:p>
          </p:txBody>
        </p:sp>
      </p:grpSp>
      <p:grpSp>
        <p:nvGrpSpPr>
          <p:cNvPr id="23" name="Group 22"/>
          <p:cNvGrpSpPr/>
          <p:nvPr/>
        </p:nvGrpSpPr>
        <p:grpSpPr>
          <a:xfrm>
            <a:off x="2497300" y="1845410"/>
            <a:ext cx="3358940" cy="1755633"/>
            <a:chOff x="2450113" y="3696694"/>
            <a:chExt cx="3358940" cy="1755633"/>
          </a:xfrm>
        </p:grpSpPr>
        <p:sp>
          <p:nvSpPr>
            <p:cNvPr id="103" name="Rectangle 102"/>
            <p:cNvSpPr/>
            <p:nvPr/>
          </p:nvSpPr>
          <p:spPr>
            <a:xfrm>
              <a:off x="2450113" y="3696694"/>
              <a:ext cx="3358940" cy="1755633"/>
            </a:xfrm>
            <a:prstGeom prst="rect">
              <a:avLst/>
            </a:prstGeom>
            <a:solidFill>
              <a:schemeClr val="bg1">
                <a:lumMod val="8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8" name="Group 67"/>
            <p:cNvGrpSpPr>
              <a:grpSpLocks noChangeAspect="1"/>
            </p:cNvGrpSpPr>
            <p:nvPr/>
          </p:nvGrpSpPr>
          <p:grpSpPr>
            <a:xfrm>
              <a:off x="2520892" y="4153644"/>
              <a:ext cx="1458593" cy="1053096"/>
              <a:chOff x="7213255" y="1014101"/>
              <a:chExt cx="1823241" cy="1316373"/>
            </a:xfrm>
          </p:grpSpPr>
          <p:pic>
            <p:nvPicPr>
              <p:cNvPr id="65" name="Picture 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8749" y="1023965"/>
                <a:ext cx="1737747" cy="1303310"/>
              </a:xfrm>
              <a:prstGeom prst="rect">
                <a:avLst/>
              </a:prstGeom>
            </p:spPr>
          </p:pic>
          <p:sp>
            <p:nvSpPr>
              <p:cNvPr id="66" name="Rectangle 65"/>
              <p:cNvSpPr/>
              <p:nvPr/>
            </p:nvSpPr>
            <p:spPr>
              <a:xfrm>
                <a:off x="8532236" y="1014101"/>
                <a:ext cx="504260" cy="13131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p:cNvSpPr/>
              <p:nvPr/>
            </p:nvSpPr>
            <p:spPr>
              <a:xfrm>
                <a:off x="7213255" y="1017299"/>
                <a:ext cx="246725" cy="13131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3" name="Group 62"/>
            <p:cNvGrpSpPr>
              <a:grpSpLocks noChangeAspect="1"/>
            </p:cNvGrpSpPr>
            <p:nvPr/>
          </p:nvGrpSpPr>
          <p:grpSpPr>
            <a:xfrm>
              <a:off x="4549481" y="4369668"/>
              <a:ext cx="1149004" cy="1032691"/>
              <a:chOff x="5224098" y="2627358"/>
              <a:chExt cx="1330691" cy="1195987"/>
            </a:xfrm>
          </p:grpSpPr>
          <p:pic>
            <p:nvPicPr>
              <p:cNvPr id="59" name="Picture 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24464" y="2639809"/>
                <a:ext cx="1330325" cy="1088206"/>
              </a:xfrm>
              <a:prstGeom prst="rect">
                <a:avLst/>
              </a:prstGeom>
            </p:spPr>
          </p:pic>
          <p:sp>
            <p:nvSpPr>
              <p:cNvPr id="60" name="Rectangle 59"/>
              <p:cNvSpPr/>
              <p:nvPr/>
            </p:nvSpPr>
            <p:spPr>
              <a:xfrm>
                <a:off x="6172569" y="2627358"/>
                <a:ext cx="382220" cy="11006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5224098" y="3389838"/>
                <a:ext cx="948105" cy="426325"/>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 Box 26"/>
              <p:cNvSpPr txBox="1">
                <a:spLocks noChangeArrowheads="1"/>
              </p:cNvSpPr>
              <p:nvPr/>
            </p:nvSpPr>
            <p:spPr bwMode="auto">
              <a:xfrm>
                <a:off x="5224098" y="3361680"/>
                <a:ext cx="9481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smtClean="0">
                    <a:solidFill>
                      <a:schemeClr val="bg1"/>
                    </a:solidFill>
                  </a:rPr>
                  <a:t>Bernard </a:t>
                </a:r>
                <a:r>
                  <a:rPr lang="en-US" altLang="en-US" sz="1200" dirty="0" err="1" smtClean="0">
                    <a:solidFill>
                      <a:schemeClr val="bg1"/>
                    </a:solidFill>
                  </a:rPr>
                  <a:t>Cocat</a:t>
                </a:r>
                <a:endParaRPr lang="en-US" altLang="en-US" sz="1200" dirty="0">
                  <a:solidFill>
                    <a:schemeClr val="bg1"/>
                  </a:solidFill>
                </a:endParaRPr>
              </a:p>
            </p:txBody>
          </p:sp>
        </p:grpSp>
        <p:sp>
          <p:nvSpPr>
            <p:cNvPr id="8" name="Rectangle 7"/>
            <p:cNvSpPr/>
            <p:nvPr/>
          </p:nvSpPr>
          <p:spPr>
            <a:xfrm>
              <a:off x="2707825" y="5013376"/>
              <a:ext cx="883453" cy="364404"/>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 Box 42"/>
            <p:cNvSpPr txBox="1">
              <a:spLocks noChangeArrowheads="1"/>
            </p:cNvSpPr>
            <p:nvPr/>
          </p:nvSpPr>
          <p:spPr bwMode="auto">
            <a:xfrm>
              <a:off x="2686841" y="4988123"/>
              <a:ext cx="1008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smtClean="0">
                  <a:solidFill>
                    <a:schemeClr val="bg1"/>
                  </a:solidFill>
                </a:rPr>
                <a:t>Claude Richard</a:t>
              </a:r>
              <a:endParaRPr lang="en-US" altLang="en-US" sz="1200" dirty="0">
                <a:solidFill>
                  <a:schemeClr val="bg1"/>
                </a:solidFill>
              </a:endParaRPr>
            </a:p>
          </p:txBody>
        </p:sp>
        <p:sp>
          <p:nvSpPr>
            <p:cNvPr id="98" name="TextBox 97"/>
            <p:cNvSpPr txBox="1"/>
            <p:nvPr/>
          </p:nvSpPr>
          <p:spPr>
            <a:xfrm>
              <a:off x="4327354" y="3721596"/>
              <a:ext cx="1408797" cy="674031"/>
            </a:xfrm>
            <a:prstGeom prst="rect">
              <a:avLst/>
            </a:prstGeom>
            <a:noFill/>
          </p:spPr>
          <p:txBody>
            <a:bodyPr wrap="square" rtlCol="0">
              <a:spAutoFit/>
            </a:bodyPr>
            <a:lstStyle/>
            <a:p>
              <a:pPr marL="182563" indent="-182563">
                <a:lnSpc>
                  <a:spcPct val="90000"/>
                </a:lnSpc>
              </a:pPr>
              <a:r>
                <a:rPr lang="en-US" sz="1400" dirty="0" smtClean="0">
                  <a:solidFill>
                    <a:schemeClr val="accent1">
                      <a:lumMod val="60000"/>
                      <a:lumOff val="40000"/>
                    </a:schemeClr>
                  </a:solidFill>
                  <a:sym typeface="Symbol" panose="05050102010706020507" pitchFamily="18" charset="2"/>
                </a:rPr>
                <a:t>	RF </a:t>
              </a:r>
              <a:r>
                <a:rPr lang="en-US" sz="1400" dirty="0" smtClean="0">
                  <a:solidFill>
                    <a:schemeClr val="accent1">
                      <a:lumMod val="60000"/>
                      <a:lumOff val="40000"/>
                    </a:schemeClr>
                  </a:solidFill>
                </a:rPr>
                <a:t>Design &amp; Mechanical support</a:t>
              </a:r>
            </a:p>
          </p:txBody>
        </p:sp>
        <p:grpSp>
          <p:nvGrpSpPr>
            <p:cNvPr id="79" name="Group 78"/>
            <p:cNvGrpSpPr>
              <a:grpSpLocks noChangeAspect="1"/>
            </p:cNvGrpSpPr>
            <p:nvPr/>
          </p:nvGrpSpPr>
          <p:grpSpPr>
            <a:xfrm>
              <a:off x="3632776" y="3772919"/>
              <a:ext cx="920749" cy="1151889"/>
              <a:chOff x="4514481" y="3440434"/>
              <a:chExt cx="1150937" cy="1439863"/>
            </a:xfrm>
          </p:grpSpPr>
          <p:pic>
            <p:nvPicPr>
              <p:cNvPr id="5" name="Picture 5" descr="Reduced VS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14481" y="3440434"/>
                <a:ext cx="115093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3"/>
              <p:cNvSpPr txBox="1">
                <a:spLocks noChangeArrowheads="1"/>
              </p:cNvSpPr>
              <p:nvPr/>
            </p:nvSpPr>
            <p:spPr bwMode="auto">
              <a:xfrm>
                <a:off x="4642099" y="4340236"/>
                <a:ext cx="1008061"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a:solidFill>
                      <a:schemeClr val="bg1"/>
                    </a:solidFill>
                  </a:rPr>
                  <a:t>Vincent </a:t>
                </a:r>
                <a:r>
                  <a:rPr lang="en-US" altLang="en-US" sz="1200" dirty="0" err="1">
                    <a:solidFill>
                      <a:schemeClr val="bg1"/>
                    </a:solidFill>
                  </a:rPr>
                  <a:t>Serrière</a:t>
                </a:r>
                <a:endParaRPr lang="en-US" altLang="en-US" sz="1200" dirty="0">
                  <a:solidFill>
                    <a:schemeClr val="bg1"/>
                  </a:solidFill>
                </a:endParaRPr>
              </a:p>
            </p:txBody>
          </p:sp>
        </p:grpSp>
      </p:grpSp>
      <p:grpSp>
        <p:nvGrpSpPr>
          <p:cNvPr id="11" name="Group 10"/>
          <p:cNvGrpSpPr/>
          <p:nvPr/>
        </p:nvGrpSpPr>
        <p:grpSpPr>
          <a:xfrm>
            <a:off x="6844387" y="2820295"/>
            <a:ext cx="2207208" cy="1801638"/>
            <a:chOff x="6901296" y="3289548"/>
            <a:chExt cx="2207208" cy="1801638"/>
          </a:xfrm>
        </p:grpSpPr>
        <p:sp>
          <p:nvSpPr>
            <p:cNvPr id="102" name="Rectangle 101"/>
            <p:cNvSpPr/>
            <p:nvPr/>
          </p:nvSpPr>
          <p:spPr>
            <a:xfrm>
              <a:off x="6901296" y="3289548"/>
              <a:ext cx="2135199" cy="1801638"/>
            </a:xfrm>
            <a:prstGeom prst="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1" name="Group 80"/>
            <p:cNvGrpSpPr>
              <a:grpSpLocks noChangeAspect="1"/>
            </p:cNvGrpSpPr>
            <p:nvPr/>
          </p:nvGrpSpPr>
          <p:grpSpPr>
            <a:xfrm>
              <a:off x="6999416" y="3327456"/>
              <a:ext cx="1367621" cy="1174878"/>
              <a:chOff x="1697959" y="761168"/>
              <a:chExt cx="1709526" cy="1468599"/>
            </a:xfrm>
          </p:grpSpPr>
          <p:grpSp>
            <p:nvGrpSpPr>
              <p:cNvPr id="47" name="Group 46"/>
              <p:cNvGrpSpPr>
                <a:grpSpLocks noChangeAspect="1"/>
              </p:cNvGrpSpPr>
              <p:nvPr/>
            </p:nvGrpSpPr>
            <p:grpSpPr>
              <a:xfrm>
                <a:off x="1721388" y="761168"/>
                <a:ext cx="1686097" cy="1426535"/>
                <a:chOff x="2190750" y="895350"/>
                <a:chExt cx="1447802" cy="1224923"/>
              </a:xfrm>
            </p:grpSpPr>
            <p:pic>
              <p:nvPicPr>
                <p:cNvPr id="44" name="Picture 43"/>
                <p:cNvPicPr>
                  <a:picLocks noChangeAspect="1"/>
                </p:cNvPicPr>
                <p:nvPr/>
              </p:nvPicPr>
              <p:blipFill>
                <a:blip r:embed="rId14"/>
                <a:stretch>
                  <a:fillRect/>
                </a:stretch>
              </p:blipFill>
              <p:spPr>
                <a:xfrm>
                  <a:off x="2190751" y="909637"/>
                  <a:ext cx="1447801" cy="1184301"/>
                </a:xfrm>
                <a:prstGeom prst="rect">
                  <a:avLst/>
                </a:prstGeom>
              </p:spPr>
            </p:pic>
            <p:sp>
              <p:nvSpPr>
                <p:cNvPr id="45" name="Rectangle 44"/>
                <p:cNvSpPr/>
                <p:nvPr/>
              </p:nvSpPr>
              <p:spPr>
                <a:xfrm>
                  <a:off x="3206751" y="895350"/>
                  <a:ext cx="431800" cy="12181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2190750" y="1744452"/>
                  <a:ext cx="1016001" cy="375821"/>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Text Box 26"/>
              <p:cNvSpPr txBox="1">
                <a:spLocks noChangeArrowheads="1"/>
              </p:cNvSpPr>
              <p:nvPr/>
            </p:nvSpPr>
            <p:spPr bwMode="auto">
              <a:xfrm>
                <a:off x="1697959" y="1652685"/>
                <a:ext cx="1197792" cy="57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smtClean="0">
                    <a:solidFill>
                      <a:schemeClr val="bg1"/>
                    </a:solidFill>
                  </a:rPr>
                  <a:t>Alessandro </a:t>
                </a:r>
                <a:r>
                  <a:rPr lang="en-US" altLang="en-US" sz="1200" dirty="0" err="1" smtClean="0">
                    <a:solidFill>
                      <a:schemeClr val="bg1"/>
                    </a:solidFill>
                  </a:rPr>
                  <a:t>D’Elia</a:t>
                </a:r>
                <a:endParaRPr lang="en-US" altLang="en-US" sz="1200" dirty="0">
                  <a:solidFill>
                    <a:schemeClr val="bg1"/>
                  </a:solidFill>
                </a:endParaRPr>
              </a:p>
            </p:txBody>
          </p:sp>
        </p:grpSp>
        <p:grpSp>
          <p:nvGrpSpPr>
            <p:cNvPr id="78" name="Group 77"/>
            <p:cNvGrpSpPr>
              <a:grpSpLocks noChangeAspect="1"/>
            </p:cNvGrpSpPr>
            <p:nvPr/>
          </p:nvGrpSpPr>
          <p:grpSpPr>
            <a:xfrm>
              <a:off x="7978724" y="3865257"/>
              <a:ext cx="964126" cy="1151889"/>
              <a:chOff x="6260697" y="3940280"/>
              <a:chExt cx="1205157" cy="1439862"/>
            </a:xfrm>
          </p:grpSpPr>
          <p:pic>
            <p:nvPicPr>
              <p:cNvPr id="6" name="Picture 10" descr="Reduced DB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60697" y="3940280"/>
                <a:ext cx="11525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42"/>
              <p:cNvSpPr txBox="1">
                <a:spLocks noChangeArrowheads="1"/>
              </p:cNvSpPr>
              <p:nvPr/>
            </p:nvSpPr>
            <p:spPr bwMode="auto">
              <a:xfrm>
                <a:off x="6457791" y="4854089"/>
                <a:ext cx="1008063" cy="27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a:solidFill>
                      <a:schemeClr val="bg1"/>
                    </a:solidFill>
                  </a:rPr>
                  <a:t>Didier </a:t>
                </a:r>
                <a:r>
                  <a:rPr lang="en-US" altLang="en-US" sz="1200" dirty="0" err="1">
                    <a:solidFill>
                      <a:schemeClr val="bg1"/>
                    </a:solidFill>
                  </a:rPr>
                  <a:t>Boilot</a:t>
                </a:r>
                <a:endParaRPr lang="en-US" altLang="en-US" sz="1200" dirty="0">
                  <a:solidFill>
                    <a:schemeClr val="bg1"/>
                  </a:solidFill>
                </a:endParaRPr>
              </a:p>
            </p:txBody>
          </p:sp>
        </p:grpSp>
        <p:sp>
          <p:nvSpPr>
            <p:cNvPr id="96" name="TextBox 95"/>
            <p:cNvSpPr txBox="1"/>
            <p:nvPr/>
          </p:nvSpPr>
          <p:spPr>
            <a:xfrm>
              <a:off x="7963298" y="3423514"/>
              <a:ext cx="1145206" cy="307777"/>
            </a:xfrm>
            <a:prstGeom prst="rect">
              <a:avLst/>
            </a:prstGeom>
            <a:noFill/>
          </p:spPr>
          <p:txBody>
            <a:bodyPr wrap="square" rtlCol="0">
              <a:spAutoFit/>
            </a:bodyPr>
            <a:lstStyle/>
            <a:p>
              <a:pPr algn="ctr"/>
              <a:r>
                <a:rPr lang="en-US" sz="1400" dirty="0" smtClean="0">
                  <a:solidFill>
                    <a:schemeClr val="accent5">
                      <a:lumMod val="50000"/>
                    </a:schemeClr>
                  </a:solidFill>
                </a:rPr>
                <a:t>RF Cavities</a:t>
              </a:r>
            </a:p>
          </p:txBody>
        </p:sp>
      </p:grpSp>
      <p:sp>
        <p:nvSpPr>
          <p:cNvPr id="16" name="TextBox 15"/>
          <p:cNvSpPr txBox="1"/>
          <p:nvPr/>
        </p:nvSpPr>
        <p:spPr>
          <a:xfrm rot="19546569">
            <a:off x="2699443" y="2375828"/>
            <a:ext cx="955126" cy="553998"/>
          </a:xfrm>
          <a:prstGeom prst="rect">
            <a:avLst/>
          </a:prstGeom>
          <a:noFill/>
        </p:spPr>
        <p:txBody>
          <a:bodyPr wrap="square" rtlCol="0">
            <a:spAutoFit/>
          </a:bodyPr>
          <a:lstStyle/>
          <a:p>
            <a:r>
              <a:rPr lang="en-US" b="1" dirty="0" smtClean="0">
                <a:solidFill>
                  <a:schemeClr val="accent4"/>
                </a:solidFill>
              </a:rPr>
              <a:t>retired</a:t>
            </a:r>
            <a:r>
              <a:rPr lang="en-US" dirty="0" smtClean="0">
                <a:solidFill>
                  <a:schemeClr val="accent4"/>
                </a:solidFill>
              </a:rPr>
              <a:t> </a:t>
            </a:r>
            <a:r>
              <a:rPr lang="en-US" sz="1200" b="1" dirty="0" smtClean="0">
                <a:solidFill>
                  <a:schemeClr val="accent4"/>
                </a:solidFill>
              </a:rPr>
              <a:t>Feb 2023</a:t>
            </a:r>
            <a:endParaRPr lang="en-GB" sz="1200" b="1" dirty="0">
              <a:solidFill>
                <a:schemeClr val="accent4"/>
              </a:solidFill>
            </a:endParaRPr>
          </a:p>
        </p:txBody>
      </p:sp>
      <p:sp>
        <p:nvSpPr>
          <p:cNvPr id="13" name="TextBox 12"/>
          <p:cNvSpPr txBox="1"/>
          <p:nvPr/>
        </p:nvSpPr>
        <p:spPr>
          <a:xfrm>
            <a:off x="1966161" y="752987"/>
            <a:ext cx="1918733" cy="646331"/>
          </a:xfrm>
          <a:prstGeom prst="rect">
            <a:avLst/>
          </a:prstGeom>
          <a:noFill/>
        </p:spPr>
        <p:txBody>
          <a:bodyPr wrap="square" rtlCol="0">
            <a:spAutoFit/>
          </a:bodyPr>
          <a:lstStyle/>
          <a:p>
            <a:r>
              <a:rPr lang="en-US" b="1" dirty="0" smtClean="0">
                <a:solidFill>
                  <a:srgbClr val="C00000"/>
                </a:solidFill>
              </a:rPr>
              <a:t>On behalf of the RF Group</a:t>
            </a:r>
            <a:endParaRPr lang="en-GB" b="1" dirty="0">
              <a:solidFill>
                <a:srgbClr val="C00000"/>
              </a:solidFill>
            </a:endParaRPr>
          </a:p>
        </p:txBody>
      </p:sp>
      <p:sp>
        <p:nvSpPr>
          <p:cNvPr id="7" name="TextBox 6"/>
          <p:cNvSpPr txBox="1"/>
          <p:nvPr/>
        </p:nvSpPr>
        <p:spPr>
          <a:xfrm>
            <a:off x="138110" y="1440378"/>
            <a:ext cx="2392003" cy="307777"/>
          </a:xfrm>
          <a:prstGeom prst="rect">
            <a:avLst/>
          </a:prstGeom>
          <a:noFill/>
        </p:spPr>
        <p:txBody>
          <a:bodyPr wrap="square" rtlCol="0">
            <a:spAutoFit/>
          </a:bodyPr>
          <a:lstStyle/>
          <a:p>
            <a:r>
              <a:rPr lang="en-US" sz="1400" dirty="0" err="1" smtClean="0">
                <a:solidFill>
                  <a:srgbClr val="002060"/>
                </a:solidFill>
              </a:rPr>
              <a:t>Linac</a:t>
            </a:r>
            <a:r>
              <a:rPr lang="en-US" sz="1400" dirty="0" smtClean="0">
                <a:solidFill>
                  <a:srgbClr val="002060"/>
                </a:solidFill>
              </a:rPr>
              <a:t> &amp; Injection/Extraction</a:t>
            </a:r>
          </a:p>
        </p:txBody>
      </p:sp>
      <p:sp>
        <p:nvSpPr>
          <p:cNvPr id="32" name="Slide Number Placeholder 31"/>
          <p:cNvSpPr>
            <a:spLocks noGrp="1"/>
          </p:cNvSpPr>
          <p:nvPr>
            <p:ph type="sldNum" sz="quarter" idx="11"/>
          </p:nvPr>
        </p:nvSpPr>
        <p:spPr>
          <a:xfrm>
            <a:off x="168693" y="5432971"/>
            <a:ext cx="413559" cy="177000"/>
          </a:xfrm>
        </p:spPr>
        <p:txBody>
          <a:bodyPr/>
          <a:lstStyle/>
          <a:p>
            <a:r>
              <a:rPr lang="en-US" noProof="0" dirty="0" smtClean="0"/>
              <a:t>Page </a:t>
            </a:r>
            <a:fld id="{733122C9-A0B9-462F-8757-0847AD287B63}" type="slidenum">
              <a:rPr lang="en-US" noProof="0" smtClean="0"/>
              <a:pPr/>
              <a:t>2</a:t>
            </a:fld>
            <a:endParaRPr lang="en-US" noProof="0" dirty="0"/>
          </a:p>
        </p:txBody>
      </p:sp>
      <p:sp>
        <p:nvSpPr>
          <p:cNvPr id="101" name="Rectangle 100"/>
          <p:cNvSpPr/>
          <p:nvPr/>
        </p:nvSpPr>
        <p:spPr>
          <a:xfrm>
            <a:off x="2483768" y="3669140"/>
            <a:ext cx="4299103" cy="1830227"/>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TextBox 96"/>
          <p:cNvSpPr txBox="1"/>
          <p:nvPr/>
        </p:nvSpPr>
        <p:spPr>
          <a:xfrm>
            <a:off x="4602024" y="3684849"/>
            <a:ext cx="1665939" cy="480131"/>
          </a:xfrm>
          <a:prstGeom prst="rect">
            <a:avLst/>
          </a:prstGeom>
          <a:noFill/>
        </p:spPr>
        <p:txBody>
          <a:bodyPr wrap="square" rtlCol="0">
            <a:spAutoFit/>
          </a:bodyPr>
          <a:lstStyle/>
          <a:p>
            <a:pPr>
              <a:lnSpc>
                <a:spcPct val="90000"/>
              </a:lnSpc>
            </a:pPr>
            <a:r>
              <a:rPr lang="en-US" sz="1400" dirty="0" smtClean="0">
                <a:solidFill>
                  <a:schemeClr val="accent5">
                    <a:lumMod val="75000"/>
                  </a:schemeClr>
                </a:solidFill>
              </a:rPr>
              <a:t>RF Power Amp’s - Klystrons, SSAs</a:t>
            </a:r>
          </a:p>
        </p:txBody>
      </p:sp>
      <p:grpSp>
        <p:nvGrpSpPr>
          <p:cNvPr id="94" name="Group 93"/>
          <p:cNvGrpSpPr>
            <a:grpSpLocks noChangeAspect="1"/>
          </p:cNvGrpSpPr>
          <p:nvPr/>
        </p:nvGrpSpPr>
        <p:grpSpPr>
          <a:xfrm>
            <a:off x="4074086" y="4098026"/>
            <a:ext cx="1201853" cy="1193754"/>
            <a:chOff x="5229441" y="2189263"/>
            <a:chExt cx="1502315" cy="1492194"/>
          </a:xfrm>
        </p:grpSpPr>
        <p:pic>
          <p:nvPicPr>
            <p:cNvPr id="90" name="Picture 8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29625" y="2210782"/>
              <a:ext cx="1502131" cy="1126598"/>
            </a:xfrm>
            <a:prstGeom prst="rect">
              <a:avLst/>
            </a:prstGeom>
          </p:spPr>
        </p:pic>
        <p:sp>
          <p:nvSpPr>
            <p:cNvPr id="91" name="Rectangle 90"/>
            <p:cNvSpPr/>
            <p:nvPr/>
          </p:nvSpPr>
          <p:spPr>
            <a:xfrm>
              <a:off x="5229441" y="2189263"/>
              <a:ext cx="399757" cy="140107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p:cNvSpPr/>
            <p:nvPr/>
          </p:nvSpPr>
          <p:spPr>
            <a:xfrm>
              <a:off x="5629198" y="3272913"/>
              <a:ext cx="1102558" cy="362262"/>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Text Box 26"/>
            <p:cNvSpPr txBox="1">
              <a:spLocks noChangeArrowheads="1"/>
            </p:cNvSpPr>
            <p:nvPr/>
          </p:nvSpPr>
          <p:spPr bwMode="auto">
            <a:xfrm>
              <a:off x="5562073" y="3104375"/>
              <a:ext cx="1169683" cy="57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smtClean="0">
                  <a:solidFill>
                    <a:schemeClr val="bg1"/>
                  </a:solidFill>
                </a:rPr>
                <a:t>Philippe Chappelet</a:t>
              </a:r>
              <a:endParaRPr lang="en-US" altLang="en-US" sz="1200" dirty="0">
                <a:solidFill>
                  <a:schemeClr val="bg1"/>
                </a:solidFill>
              </a:endParaRPr>
            </a:p>
          </p:txBody>
        </p:sp>
      </p:grpSp>
      <p:grpSp>
        <p:nvGrpSpPr>
          <p:cNvPr id="85" name="Group 84"/>
          <p:cNvGrpSpPr>
            <a:grpSpLocks noChangeAspect="1"/>
          </p:cNvGrpSpPr>
          <p:nvPr/>
        </p:nvGrpSpPr>
        <p:grpSpPr>
          <a:xfrm>
            <a:off x="3551490" y="3721596"/>
            <a:ext cx="919635" cy="1165289"/>
            <a:chOff x="4096100" y="2303528"/>
            <a:chExt cx="1149543" cy="1456612"/>
          </a:xfrm>
        </p:grpSpPr>
        <p:sp>
          <p:nvSpPr>
            <p:cNvPr id="84" name="Rectangle 83"/>
            <p:cNvSpPr/>
            <p:nvPr/>
          </p:nvSpPr>
          <p:spPr>
            <a:xfrm>
              <a:off x="4098836" y="2303528"/>
              <a:ext cx="1068750" cy="1456612"/>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Picture 8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43360" y="2386394"/>
              <a:ext cx="753688" cy="977281"/>
            </a:xfrm>
            <a:prstGeom prst="rect">
              <a:avLst/>
            </a:prstGeom>
          </p:spPr>
        </p:pic>
        <p:sp>
          <p:nvSpPr>
            <p:cNvPr id="83" name="Text Box 26"/>
            <p:cNvSpPr txBox="1">
              <a:spLocks noChangeArrowheads="1"/>
            </p:cNvSpPr>
            <p:nvPr/>
          </p:nvSpPr>
          <p:spPr bwMode="auto">
            <a:xfrm>
              <a:off x="4096100" y="3274176"/>
              <a:ext cx="11495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smtClean="0">
                  <a:solidFill>
                    <a:schemeClr val="bg1"/>
                  </a:solidFill>
                </a:rPr>
                <a:t>Pawel Borowiec</a:t>
              </a:r>
              <a:endParaRPr lang="en-US" altLang="en-US" sz="1200" dirty="0">
                <a:solidFill>
                  <a:schemeClr val="bg1"/>
                </a:solidFill>
              </a:endParaRPr>
            </a:p>
          </p:txBody>
        </p:sp>
      </p:grpSp>
      <p:grpSp>
        <p:nvGrpSpPr>
          <p:cNvPr id="89" name="Group 88"/>
          <p:cNvGrpSpPr>
            <a:grpSpLocks noChangeAspect="1"/>
          </p:cNvGrpSpPr>
          <p:nvPr/>
        </p:nvGrpSpPr>
        <p:grpSpPr>
          <a:xfrm>
            <a:off x="2597552" y="4241579"/>
            <a:ext cx="911832" cy="1018518"/>
            <a:chOff x="2646013" y="2362028"/>
            <a:chExt cx="1139791" cy="1273147"/>
          </a:xfrm>
        </p:grpSpPr>
        <p:pic>
          <p:nvPicPr>
            <p:cNvPr id="86" name="Picture 8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59067" y="2362028"/>
              <a:ext cx="1126737" cy="845052"/>
            </a:xfrm>
            <a:prstGeom prst="rect">
              <a:avLst/>
            </a:prstGeom>
          </p:spPr>
        </p:pic>
        <p:sp>
          <p:nvSpPr>
            <p:cNvPr id="87" name="Rectangle 86"/>
            <p:cNvSpPr/>
            <p:nvPr/>
          </p:nvSpPr>
          <p:spPr>
            <a:xfrm>
              <a:off x="2646013" y="3164963"/>
              <a:ext cx="1139789" cy="470212"/>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xt Box 26"/>
            <p:cNvSpPr txBox="1">
              <a:spLocks noChangeArrowheads="1"/>
            </p:cNvSpPr>
            <p:nvPr/>
          </p:nvSpPr>
          <p:spPr bwMode="auto">
            <a:xfrm>
              <a:off x="2689844" y="3145532"/>
              <a:ext cx="990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smtClean="0">
                  <a:solidFill>
                    <a:schemeClr val="bg1"/>
                  </a:solidFill>
                </a:rPr>
                <a:t>Claude Rival</a:t>
              </a:r>
              <a:endParaRPr lang="en-US" altLang="en-US" sz="1200" dirty="0">
                <a:solidFill>
                  <a:schemeClr val="bg1"/>
                </a:solidFill>
              </a:endParaRPr>
            </a:p>
          </p:txBody>
        </p:sp>
      </p:grpSp>
      <p:grpSp>
        <p:nvGrpSpPr>
          <p:cNvPr id="39" name="Group 38"/>
          <p:cNvGrpSpPr/>
          <p:nvPr/>
        </p:nvGrpSpPr>
        <p:grpSpPr>
          <a:xfrm>
            <a:off x="5239491" y="4197498"/>
            <a:ext cx="1753624" cy="1301979"/>
            <a:chOff x="5239491" y="4197498"/>
            <a:chExt cx="1753624" cy="1301979"/>
          </a:xfrm>
        </p:grpSpPr>
        <p:grpSp>
          <p:nvGrpSpPr>
            <p:cNvPr id="34" name="Group 33"/>
            <p:cNvGrpSpPr/>
            <p:nvPr/>
          </p:nvGrpSpPr>
          <p:grpSpPr>
            <a:xfrm>
              <a:off x="5239491" y="4197498"/>
              <a:ext cx="944172" cy="1280184"/>
              <a:chOff x="5239491" y="4197498"/>
              <a:chExt cx="944172" cy="1280184"/>
            </a:xfrm>
          </p:grpSpPr>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25293" y="4197498"/>
                <a:ext cx="741654" cy="988872"/>
              </a:xfrm>
              <a:prstGeom prst="rect">
                <a:avLst/>
              </a:prstGeom>
            </p:spPr>
          </p:pic>
          <p:sp>
            <p:nvSpPr>
              <p:cNvPr id="35" name="Rectangle 34"/>
              <p:cNvSpPr/>
              <p:nvPr/>
            </p:nvSpPr>
            <p:spPr>
              <a:xfrm>
                <a:off x="5319144" y="5060947"/>
                <a:ext cx="747803" cy="384964"/>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Text Box 26"/>
              <p:cNvSpPr txBox="1">
                <a:spLocks noChangeArrowheads="1"/>
              </p:cNvSpPr>
              <p:nvPr/>
            </p:nvSpPr>
            <p:spPr bwMode="auto">
              <a:xfrm>
                <a:off x="5239491" y="5016017"/>
                <a:ext cx="944172" cy="461665"/>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smtClean="0">
                    <a:solidFill>
                      <a:schemeClr val="bg1"/>
                    </a:solidFill>
                  </a:rPr>
                  <a:t>Clément </a:t>
                </a:r>
                <a:r>
                  <a:rPr lang="en-US" altLang="en-US" sz="1200" dirty="0" err="1" smtClean="0">
                    <a:solidFill>
                      <a:schemeClr val="bg1"/>
                    </a:solidFill>
                  </a:rPr>
                  <a:t>Sestito</a:t>
                </a:r>
                <a:endParaRPr lang="en-US" altLang="en-US" sz="1200" dirty="0">
                  <a:solidFill>
                    <a:schemeClr val="bg1"/>
                  </a:solidFill>
                </a:endParaRPr>
              </a:p>
            </p:txBody>
          </p:sp>
        </p:grpSp>
        <p:sp>
          <p:nvSpPr>
            <p:cNvPr id="108" name="Text Box 26"/>
            <p:cNvSpPr txBox="1">
              <a:spLocks noChangeArrowheads="1"/>
            </p:cNvSpPr>
            <p:nvPr/>
          </p:nvSpPr>
          <p:spPr bwMode="auto">
            <a:xfrm>
              <a:off x="5973420" y="5068590"/>
              <a:ext cx="1019695" cy="430887"/>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100" dirty="0" smtClean="0">
                  <a:solidFill>
                    <a:srgbClr val="132577"/>
                  </a:solidFill>
                </a:rPr>
                <a:t>Student Trainee,</a:t>
              </a:r>
              <a:r>
                <a:rPr lang="en-US" altLang="en-US" sz="1100" dirty="0">
                  <a:solidFill>
                    <a:srgbClr val="132577"/>
                  </a:solidFill>
                </a:rPr>
                <a:t> </a:t>
              </a:r>
              <a:r>
                <a:rPr lang="en-US" altLang="en-US" sz="1100" dirty="0" smtClean="0">
                  <a:solidFill>
                    <a:srgbClr val="132577"/>
                  </a:solidFill>
                </a:rPr>
                <a:t>2y</a:t>
              </a:r>
            </a:p>
          </p:txBody>
        </p:sp>
      </p:grpSp>
      <p:grpSp>
        <p:nvGrpSpPr>
          <p:cNvPr id="21" name="Group 20"/>
          <p:cNvGrpSpPr/>
          <p:nvPr/>
        </p:nvGrpSpPr>
        <p:grpSpPr>
          <a:xfrm>
            <a:off x="2765459" y="2182947"/>
            <a:ext cx="896874" cy="1400750"/>
            <a:chOff x="2769734" y="2144110"/>
            <a:chExt cx="896874" cy="1400750"/>
          </a:xfrm>
        </p:grpSpPr>
        <p:grpSp>
          <p:nvGrpSpPr>
            <p:cNvPr id="12" name="Group 11"/>
            <p:cNvGrpSpPr/>
            <p:nvPr/>
          </p:nvGrpSpPr>
          <p:grpSpPr>
            <a:xfrm>
              <a:off x="2769734" y="2144110"/>
              <a:ext cx="875821" cy="1346235"/>
              <a:chOff x="2769734" y="2144110"/>
              <a:chExt cx="875821" cy="1346235"/>
            </a:xfrm>
          </p:grpSpPr>
          <p:pic>
            <p:nvPicPr>
              <p:cNvPr id="3" name="Picture 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200000">
                <a:off x="2624417" y="2289427"/>
                <a:ext cx="1162534" cy="871900"/>
              </a:xfrm>
              <a:prstGeom prst="rect">
                <a:avLst/>
              </a:prstGeom>
            </p:spPr>
          </p:pic>
          <p:sp>
            <p:nvSpPr>
              <p:cNvPr id="9" name="Rectangle 8"/>
              <p:cNvSpPr/>
              <p:nvPr/>
            </p:nvSpPr>
            <p:spPr>
              <a:xfrm>
                <a:off x="2769958" y="3132554"/>
                <a:ext cx="875597" cy="357791"/>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9" name="Text Box 26"/>
            <p:cNvSpPr txBox="1">
              <a:spLocks noChangeArrowheads="1"/>
            </p:cNvSpPr>
            <p:nvPr/>
          </p:nvSpPr>
          <p:spPr bwMode="auto">
            <a:xfrm>
              <a:off x="2785317" y="3083195"/>
              <a:ext cx="881291" cy="461665"/>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smtClean="0">
                  <a:solidFill>
                    <a:schemeClr val="bg1"/>
                  </a:solidFill>
                </a:rPr>
                <a:t>Marc Dumas</a:t>
              </a:r>
              <a:endParaRPr lang="en-US" altLang="en-US" sz="1200" dirty="0">
                <a:solidFill>
                  <a:schemeClr val="bg1"/>
                </a:solidFill>
              </a:endParaRPr>
            </a:p>
          </p:txBody>
        </p:sp>
      </p:grpSp>
      <p:grpSp>
        <p:nvGrpSpPr>
          <p:cNvPr id="42" name="Group 41"/>
          <p:cNvGrpSpPr/>
          <p:nvPr/>
        </p:nvGrpSpPr>
        <p:grpSpPr>
          <a:xfrm>
            <a:off x="327990" y="4185071"/>
            <a:ext cx="1869555" cy="1272781"/>
            <a:chOff x="1256512" y="4131878"/>
            <a:chExt cx="1869555" cy="1272781"/>
          </a:xfrm>
        </p:grpSpPr>
        <p:sp>
          <p:nvSpPr>
            <p:cNvPr id="107" name="Text Box 26"/>
            <p:cNvSpPr txBox="1">
              <a:spLocks noChangeArrowheads="1"/>
            </p:cNvSpPr>
            <p:nvPr/>
          </p:nvSpPr>
          <p:spPr bwMode="auto">
            <a:xfrm>
              <a:off x="2111897" y="4942994"/>
              <a:ext cx="1014170" cy="461665"/>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smtClean="0">
                  <a:solidFill>
                    <a:srgbClr val="132577"/>
                  </a:solidFill>
                </a:rPr>
                <a:t>Student Trainee,</a:t>
              </a:r>
              <a:r>
                <a:rPr lang="en-US" altLang="en-US" sz="1200" dirty="0">
                  <a:solidFill>
                    <a:srgbClr val="132577"/>
                  </a:solidFill>
                </a:rPr>
                <a:t> </a:t>
              </a:r>
              <a:r>
                <a:rPr lang="en-US" altLang="en-US" sz="1200" dirty="0" smtClean="0">
                  <a:solidFill>
                    <a:srgbClr val="132577"/>
                  </a:solidFill>
                </a:rPr>
                <a:t>2y</a:t>
              </a:r>
            </a:p>
          </p:txBody>
        </p:sp>
        <p:grpSp>
          <p:nvGrpSpPr>
            <p:cNvPr id="41" name="Group 40"/>
            <p:cNvGrpSpPr/>
            <p:nvPr/>
          </p:nvGrpSpPr>
          <p:grpSpPr>
            <a:xfrm>
              <a:off x="1256512" y="4131878"/>
              <a:ext cx="933599" cy="1244701"/>
              <a:chOff x="1256512" y="4131878"/>
              <a:chExt cx="933599" cy="1244701"/>
            </a:xfrm>
          </p:grpSpPr>
          <p:grpSp>
            <p:nvGrpSpPr>
              <p:cNvPr id="22" name="Group 21"/>
              <p:cNvGrpSpPr/>
              <p:nvPr/>
            </p:nvGrpSpPr>
            <p:grpSpPr>
              <a:xfrm>
                <a:off x="1289403" y="4131878"/>
                <a:ext cx="900708" cy="1208584"/>
                <a:chOff x="374826" y="4139996"/>
                <a:chExt cx="900708" cy="1208584"/>
              </a:xfrm>
            </p:grpSpPr>
            <p:pic>
              <p:nvPicPr>
                <p:cNvPr id="28" name="Picture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6063" y="4139996"/>
                  <a:ext cx="899471" cy="1198695"/>
                </a:xfrm>
                <a:prstGeom prst="rect">
                  <a:avLst/>
                </a:prstGeom>
              </p:spPr>
            </p:pic>
            <p:sp>
              <p:nvSpPr>
                <p:cNvPr id="106" name="Rectangle 105"/>
                <p:cNvSpPr/>
                <p:nvPr/>
              </p:nvSpPr>
              <p:spPr>
                <a:xfrm>
                  <a:off x="374826" y="4963616"/>
                  <a:ext cx="887599" cy="384964"/>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4" name="Text Box 26"/>
              <p:cNvSpPr txBox="1">
                <a:spLocks noChangeArrowheads="1"/>
              </p:cNvSpPr>
              <p:nvPr/>
            </p:nvSpPr>
            <p:spPr bwMode="auto">
              <a:xfrm>
                <a:off x="1256512" y="4914914"/>
                <a:ext cx="904601" cy="461665"/>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dirty="0" err="1" smtClean="0">
                    <a:solidFill>
                      <a:schemeClr val="bg1"/>
                    </a:solidFill>
                  </a:rPr>
                  <a:t>Louay</a:t>
                </a:r>
                <a:r>
                  <a:rPr lang="en-US" altLang="en-US" sz="1200" dirty="0" smtClean="0">
                    <a:solidFill>
                      <a:schemeClr val="bg1"/>
                    </a:solidFill>
                  </a:rPr>
                  <a:t> </a:t>
                </a:r>
                <a:r>
                  <a:rPr lang="en-US" altLang="en-US" sz="1200" dirty="0" err="1" smtClean="0">
                    <a:solidFill>
                      <a:schemeClr val="bg1"/>
                    </a:solidFill>
                  </a:rPr>
                  <a:t>Khlaifi</a:t>
                </a:r>
                <a:endParaRPr lang="en-US" altLang="en-US" sz="1200" dirty="0">
                  <a:solidFill>
                    <a:schemeClr val="bg1"/>
                  </a:solidFill>
                </a:endParaRPr>
              </a:p>
            </p:txBody>
          </p:sp>
        </p:grpSp>
      </p:grpSp>
    </p:spTree>
    <p:extLst>
      <p:ext uri="{BB962C8B-B14F-4D97-AF65-F5344CB8AC3E}">
        <p14:creationId xmlns:p14="http://schemas.microsoft.com/office/powerpoint/2010/main" val="3671486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1+#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 calcmode="lin" valueType="num">
                                      <p:cBhvr>
                                        <p:cTn id="19" dur="1000" fill="hold"/>
                                        <p:tgtEl>
                                          <p:spTgt spid="16"/>
                                        </p:tgtEl>
                                        <p:attrNameLst>
                                          <p:attrName>style.rotation</p:attrName>
                                        </p:attrNameLst>
                                      </p:cBhvr>
                                      <p:tavLst>
                                        <p:tav tm="0">
                                          <p:val>
                                            <p:fltVal val="90"/>
                                          </p:val>
                                        </p:tav>
                                        <p:tav tm="100000">
                                          <p:val>
                                            <p:fltVal val="0"/>
                                          </p:val>
                                        </p:tav>
                                      </p:tavLst>
                                    </p:anim>
                                    <p:animEffect transition="in" filter="fade">
                                      <p:cBhvr>
                                        <p:cTn id="20" dur="1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GB" dirty="0"/>
          </a:p>
        </p:txBody>
      </p:sp>
      <p:sp>
        <p:nvSpPr>
          <p:cNvPr id="3" name="Content Placeholder 2"/>
          <p:cNvSpPr>
            <a:spLocks noGrp="1"/>
          </p:cNvSpPr>
          <p:nvPr>
            <p:ph idx="1"/>
          </p:nvPr>
        </p:nvSpPr>
        <p:spPr>
          <a:xfrm>
            <a:off x="743021" y="1344612"/>
            <a:ext cx="3409291" cy="2594493"/>
          </a:xfrm>
        </p:spPr>
        <p:txBody>
          <a:bodyPr>
            <a:normAutofit/>
          </a:bodyPr>
          <a:lstStyle/>
          <a:p>
            <a:pPr marL="285750" indent="-285750">
              <a:spcBef>
                <a:spcPts val="600"/>
              </a:spcBef>
              <a:spcAft>
                <a:spcPts val="600"/>
              </a:spcAft>
              <a:buFont typeface="Arial" panose="020B0604020202020204" pitchFamily="34" charset="0"/>
              <a:buChar char="•"/>
            </a:pPr>
            <a:r>
              <a:rPr lang="en-US" dirty="0" err="1" smtClean="0">
                <a:solidFill>
                  <a:srgbClr val="002060"/>
                </a:solidFill>
              </a:rPr>
              <a:t>Linac</a:t>
            </a:r>
            <a:endParaRPr lang="en-US" dirty="0" smtClean="0">
              <a:solidFill>
                <a:srgbClr val="002060"/>
              </a:solidFill>
            </a:endParaRPr>
          </a:p>
          <a:p>
            <a:pPr marL="285750" indent="-285750">
              <a:spcBef>
                <a:spcPts val="600"/>
              </a:spcBef>
              <a:spcAft>
                <a:spcPts val="600"/>
              </a:spcAft>
              <a:buFont typeface="Arial" panose="020B0604020202020204" pitchFamily="34" charset="0"/>
              <a:buChar char="•"/>
            </a:pPr>
            <a:r>
              <a:rPr lang="en-US" dirty="0" smtClean="0">
                <a:solidFill>
                  <a:srgbClr val="002060"/>
                </a:solidFill>
              </a:rPr>
              <a:t>Injection /Extraction</a:t>
            </a:r>
          </a:p>
          <a:p>
            <a:pPr marL="285750" indent="-285750">
              <a:spcBef>
                <a:spcPts val="600"/>
              </a:spcBef>
              <a:spcAft>
                <a:spcPts val="600"/>
              </a:spcAft>
              <a:buFont typeface="Arial" panose="020B0604020202020204" pitchFamily="34" charset="0"/>
              <a:buChar char="•"/>
            </a:pPr>
            <a:r>
              <a:rPr lang="en-US" dirty="0" smtClean="0">
                <a:solidFill>
                  <a:srgbClr val="002060"/>
                </a:solidFill>
              </a:rPr>
              <a:t>352 MHz RF System</a:t>
            </a:r>
          </a:p>
          <a:p>
            <a:pPr marL="539750" lvl="1" indent="-180975">
              <a:spcBef>
                <a:spcPts val="600"/>
              </a:spcBef>
              <a:spcAft>
                <a:spcPts val="600"/>
              </a:spcAft>
              <a:buFont typeface="Arial" panose="020B0604020202020204" pitchFamily="34" charset="0"/>
              <a:buChar char="•"/>
            </a:pPr>
            <a:r>
              <a:rPr lang="en-US" dirty="0" smtClean="0">
                <a:solidFill>
                  <a:srgbClr val="002060"/>
                </a:solidFill>
              </a:rPr>
              <a:t>Operation</a:t>
            </a:r>
          </a:p>
          <a:p>
            <a:pPr marL="539750" lvl="1" indent="-180975">
              <a:spcBef>
                <a:spcPts val="600"/>
              </a:spcBef>
              <a:spcAft>
                <a:spcPts val="600"/>
              </a:spcAft>
              <a:buFont typeface="Arial" panose="020B0604020202020204" pitchFamily="34" charset="0"/>
              <a:buChar char="•"/>
            </a:pPr>
            <a:r>
              <a:rPr lang="en-US" dirty="0" smtClean="0">
                <a:solidFill>
                  <a:srgbClr val="002060"/>
                </a:solidFill>
              </a:rPr>
              <a:t>New SSA</a:t>
            </a:r>
          </a:p>
          <a:p>
            <a:pPr marL="285750" indent="-285750">
              <a:spcBef>
                <a:spcPts val="600"/>
              </a:spcBef>
              <a:spcAft>
                <a:spcPts val="600"/>
              </a:spcAft>
              <a:buFont typeface="Arial" panose="020B0604020202020204" pitchFamily="34" charset="0"/>
              <a:buChar char="•"/>
            </a:pPr>
            <a:r>
              <a:rPr lang="en-US" dirty="0" smtClean="0">
                <a:solidFill>
                  <a:srgbClr val="002060"/>
                </a:solidFill>
              </a:rPr>
              <a:t>4</a:t>
            </a:r>
            <a:r>
              <a:rPr lang="en-US" baseline="30000" dirty="0" smtClean="0">
                <a:solidFill>
                  <a:srgbClr val="002060"/>
                </a:solidFill>
              </a:rPr>
              <a:t>th</a:t>
            </a:r>
            <a:r>
              <a:rPr lang="en-US" dirty="0" smtClean="0">
                <a:solidFill>
                  <a:srgbClr val="002060"/>
                </a:solidFill>
              </a:rPr>
              <a:t> harmonic RF system</a:t>
            </a:r>
          </a:p>
          <a:p>
            <a:pPr lvl="2"/>
            <a:endParaRPr lang="en-GB" dirty="0">
              <a:solidFill>
                <a:srgbClr val="002060"/>
              </a:solidFill>
            </a:endParaRPr>
          </a:p>
        </p:txBody>
      </p:sp>
      <p:sp>
        <p:nvSpPr>
          <p:cNvPr id="5" name="Footer Placeholder 4"/>
          <p:cNvSpPr>
            <a:spLocks noGrp="1"/>
          </p:cNvSpPr>
          <p:nvPr>
            <p:ph type="ftr" sz="quarter" idx="12"/>
          </p:nvPr>
        </p:nvSpPr>
        <p:spPr/>
        <p:txBody>
          <a:bodyPr/>
          <a:lstStyle/>
          <a:p>
            <a:r>
              <a:rPr lang="en-US" dirty="0" smtClean="0"/>
              <a:t>ASD Workshop – 24 January 2023      -        RF system     -       Jörn Jacob</a:t>
            </a:r>
            <a:endParaRPr lang="en-US" dirty="0"/>
          </a:p>
        </p:txBody>
      </p:sp>
      <p:sp>
        <p:nvSpPr>
          <p:cNvPr id="4" name="Slide Number Placeholder 3"/>
          <p:cNvSpPr>
            <a:spLocks noGrp="1"/>
          </p:cNvSpPr>
          <p:nvPr>
            <p:ph type="sldNum" sz="quarter" idx="11"/>
          </p:nvPr>
        </p:nvSpPr>
        <p:spPr/>
        <p:txBody>
          <a:bodyPr/>
          <a:lstStyle/>
          <a:p>
            <a:r>
              <a:rPr lang="en-US" noProof="0" smtClean="0"/>
              <a:t>Page </a:t>
            </a:r>
            <a:fld id="{733122C9-A0B9-462F-8757-0847AD287B63}" type="slidenum">
              <a:rPr lang="en-US" noProof="0" smtClean="0"/>
              <a:pPr/>
              <a:t>3</a:t>
            </a:fld>
            <a:endParaRPr lang="en-US" noProof="0"/>
          </a:p>
        </p:txBody>
      </p:sp>
      <p:pic>
        <p:nvPicPr>
          <p:cNvPr id="6" name="Picture 2"/>
          <p:cNvPicPr>
            <a:picLocks noChangeAspect="1" noChangeArrowheads="1"/>
          </p:cNvPicPr>
          <p:nvPr/>
        </p:nvPicPr>
        <p:blipFill rotWithShape="1">
          <a:blip r:embed="rId2" cstate="print"/>
          <a:srcRect t="5945" b="13077"/>
          <a:stretch/>
        </p:blipFill>
        <p:spPr bwMode="auto">
          <a:xfrm>
            <a:off x="4152312" y="1344613"/>
            <a:ext cx="4811688" cy="2594493"/>
          </a:xfrm>
          <a:prstGeom prst="rect">
            <a:avLst/>
          </a:prstGeom>
          <a:noFill/>
          <a:ln w="9525">
            <a:noFill/>
            <a:miter lim="800000"/>
            <a:headEnd/>
            <a:tailEnd/>
          </a:ln>
        </p:spPr>
      </p:pic>
    </p:spTree>
    <p:extLst>
      <p:ext uri="{BB962C8B-B14F-4D97-AF65-F5344CB8AC3E}">
        <p14:creationId xmlns:p14="http://schemas.microsoft.com/office/powerpoint/2010/main" val="1035518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Linac</a:t>
            </a:r>
            <a:endParaRPr lang="en-GB" dirty="0"/>
          </a:p>
        </p:txBody>
      </p:sp>
      <p:sp>
        <p:nvSpPr>
          <p:cNvPr id="4" name="Slide Number Placeholder 3"/>
          <p:cNvSpPr>
            <a:spLocks noGrp="1"/>
          </p:cNvSpPr>
          <p:nvPr>
            <p:ph type="sldNum" sz="quarter" idx="11"/>
          </p:nvPr>
        </p:nvSpPr>
        <p:spPr/>
        <p:txBody>
          <a:bodyPr/>
          <a:lstStyle/>
          <a:p>
            <a:r>
              <a:rPr lang="en-US" noProof="0" smtClean="0"/>
              <a:t>Page </a:t>
            </a:r>
            <a:fld id="{733122C9-A0B9-462F-8757-0847AD287B63}" type="slidenum">
              <a:rPr lang="en-US" noProof="0" smtClean="0"/>
              <a:pPr/>
              <a:t>4</a:t>
            </a:fld>
            <a:endParaRPr lang="en-US" noProof="0"/>
          </a:p>
        </p:txBody>
      </p:sp>
      <p:sp>
        <p:nvSpPr>
          <p:cNvPr id="5" name="Footer Placeholder 4"/>
          <p:cNvSpPr>
            <a:spLocks noGrp="1"/>
          </p:cNvSpPr>
          <p:nvPr>
            <p:ph type="ftr" sz="quarter" idx="12"/>
          </p:nvPr>
        </p:nvSpPr>
        <p:spPr/>
        <p:txBody>
          <a:bodyPr/>
          <a:lstStyle/>
          <a:p>
            <a:r>
              <a:rPr lang="en-US" smtClean="0"/>
              <a:t>ASD Workshop – 24 January 2023      -        RF system     -       Jörn Jacob</a:t>
            </a:r>
            <a:endParaRPr lang="en-US" dirty="0"/>
          </a:p>
        </p:txBody>
      </p:sp>
      <p:sp>
        <p:nvSpPr>
          <p:cNvPr id="7" name="Content Placeholder 2"/>
          <p:cNvSpPr txBox="1">
            <a:spLocks/>
          </p:cNvSpPr>
          <p:nvPr/>
        </p:nvSpPr>
        <p:spPr bwMode="gray">
          <a:xfrm>
            <a:off x="755576" y="1129307"/>
            <a:ext cx="8208424" cy="3096345"/>
          </a:xfrm>
          <a:prstGeom prst="rect">
            <a:avLst/>
          </a:prstGeom>
        </p:spPr>
        <p:txBody>
          <a:bodyPr vert="horz" lIns="0" tIns="0" rIns="0" bIns="0" rtlCol="0" anchor="t" anchorCtr="0">
            <a:normAutofit fontScale="70000" lnSpcReduction="20000"/>
          </a:bodyPr>
          <a:lstStyle>
            <a:lvl1pPr marL="0" indent="0" algn="l" defTabSz="914400" rtl="0" eaLnBrk="1" latinLnBrk="0" hangingPunct="1">
              <a:spcBef>
                <a:spcPts val="0"/>
              </a:spcBef>
              <a:spcAft>
                <a:spcPts val="1000"/>
              </a:spcAft>
              <a:buFont typeface="Arial" pitchFamily="34" charset="0"/>
              <a:buNone/>
              <a:defRPr sz="1800" b="1" kern="120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accent6"/>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300"/>
              </a:spcAft>
              <a:buClr>
                <a:schemeClr val="accent6"/>
              </a:buClr>
              <a:buSzPct val="80000"/>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3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Aft>
                <a:spcPts val="600"/>
              </a:spcAft>
            </a:pPr>
            <a:r>
              <a:rPr lang="en-US" dirty="0" smtClean="0"/>
              <a:t>Ongoing LINAC maintenance and update</a:t>
            </a:r>
            <a:endParaRPr lang="en-US" b="0" dirty="0" smtClean="0"/>
          </a:p>
          <a:p>
            <a:pPr marL="269875" lvl="2" indent="-182563" algn="just">
              <a:spcAft>
                <a:spcPts val="600"/>
              </a:spcAft>
              <a:buFont typeface="Arial" pitchFamily="34" charset="0"/>
              <a:buChar char="•"/>
            </a:pPr>
            <a:r>
              <a:rPr lang="en-US" dirty="0" smtClean="0"/>
              <a:t>Improved pre-</a:t>
            </a:r>
            <a:r>
              <a:rPr lang="en-US" dirty="0" err="1" smtClean="0"/>
              <a:t>buncher</a:t>
            </a:r>
            <a:r>
              <a:rPr lang="en-US" dirty="0" smtClean="0"/>
              <a:t> amplitude and phase control</a:t>
            </a:r>
          </a:p>
          <a:p>
            <a:pPr marL="730250" lvl="3" indent="-285750" algn="just">
              <a:spcAft>
                <a:spcPts val="600"/>
              </a:spcAft>
              <a:buFont typeface="Wingdings" panose="05000000000000000000" pitchFamily="2" charset="2"/>
              <a:buChar char="Ø"/>
            </a:pPr>
            <a:r>
              <a:rPr lang="en-US" dirty="0" smtClean="0"/>
              <a:t>NB: Signal </a:t>
            </a:r>
            <a:r>
              <a:rPr lang="en-US" dirty="0" err="1" smtClean="0"/>
              <a:t>directlty</a:t>
            </a:r>
            <a:r>
              <a:rPr lang="en-US" dirty="0" smtClean="0"/>
              <a:t> coupled from high power RF pulse of 1</a:t>
            </a:r>
            <a:r>
              <a:rPr lang="en-US" baseline="30000" dirty="0" smtClean="0"/>
              <a:t>st</a:t>
            </a:r>
            <a:r>
              <a:rPr lang="en-US" dirty="0" smtClean="0"/>
              <a:t> acceleration section</a:t>
            </a:r>
          </a:p>
          <a:p>
            <a:pPr marL="730250" lvl="3" indent="-285750" algn="just">
              <a:spcAft>
                <a:spcPts val="600"/>
              </a:spcAft>
              <a:buFont typeface="Wingdings" panose="05000000000000000000" pitchFamily="2" charset="2"/>
              <a:buChar char="Ø"/>
            </a:pPr>
            <a:r>
              <a:rPr lang="en-US" dirty="0" smtClean="0"/>
              <a:t>Motorized amplitude and phase modulators</a:t>
            </a:r>
          </a:p>
          <a:p>
            <a:pPr marL="730250" lvl="3" indent="-285750" algn="just">
              <a:spcAft>
                <a:spcPts val="600"/>
              </a:spcAft>
              <a:buFont typeface="Wingdings" panose="05000000000000000000" pitchFamily="2" charset="2"/>
              <a:buChar char="Ø"/>
            </a:pPr>
            <a:r>
              <a:rPr lang="en-US" dirty="0" smtClean="0"/>
              <a:t>2022: first tests with new phase modulator</a:t>
            </a:r>
          </a:p>
          <a:p>
            <a:pPr marL="730250" lvl="3" indent="-285750" algn="just">
              <a:spcAft>
                <a:spcPts val="600"/>
              </a:spcAft>
              <a:buFont typeface="Wingdings" panose="05000000000000000000" pitchFamily="2" charset="2"/>
              <a:buChar char="Ø"/>
            </a:pPr>
            <a:r>
              <a:rPr lang="en-US" dirty="0" smtClean="0"/>
              <a:t>2023: completion, including amplitude modulator</a:t>
            </a:r>
          </a:p>
          <a:p>
            <a:pPr marL="444500" lvl="3" indent="0" algn="just">
              <a:spcAft>
                <a:spcPts val="600"/>
              </a:spcAft>
              <a:buNone/>
            </a:pPr>
            <a:endParaRPr lang="en-US" dirty="0" smtClean="0"/>
          </a:p>
          <a:p>
            <a:pPr marL="269875" lvl="2" indent="-182563" algn="just">
              <a:lnSpc>
                <a:spcPct val="100000"/>
              </a:lnSpc>
              <a:spcAft>
                <a:spcPts val="600"/>
              </a:spcAft>
              <a:buFont typeface="Arial" pitchFamily="34" charset="0"/>
              <a:buChar char="•"/>
            </a:pPr>
            <a:r>
              <a:rPr lang="en-US" dirty="0" smtClean="0"/>
              <a:t>Replacement of obsolete Klystron focus power supplies</a:t>
            </a:r>
          </a:p>
          <a:p>
            <a:pPr marL="730250" lvl="3" indent="-285750" algn="just">
              <a:spcAft>
                <a:spcPts val="600"/>
              </a:spcAft>
              <a:buFont typeface="Wingdings" panose="05000000000000000000" pitchFamily="2" charset="2"/>
              <a:buChar char="Ø"/>
            </a:pPr>
            <a:r>
              <a:rPr lang="en-US" dirty="0" smtClean="0"/>
              <a:t>New power supplies in house</a:t>
            </a:r>
          </a:p>
          <a:p>
            <a:pPr marL="730250" lvl="3" indent="-285750" algn="just">
              <a:spcAft>
                <a:spcPts val="600"/>
              </a:spcAft>
              <a:buFont typeface="Wingdings" panose="05000000000000000000" pitchFamily="2" charset="2"/>
              <a:buChar char="Ø"/>
            </a:pPr>
            <a:r>
              <a:rPr lang="en-US" dirty="0" smtClean="0"/>
              <a:t>New PLC controller</a:t>
            </a:r>
          </a:p>
          <a:p>
            <a:pPr marL="730250" lvl="3" indent="-285750" algn="just">
              <a:spcAft>
                <a:spcPts val="600"/>
              </a:spcAft>
              <a:buFont typeface="Wingdings" panose="05000000000000000000" pitchFamily="2" charset="2"/>
              <a:buChar char="Ø"/>
            </a:pPr>
            <a:r>
              <a:rPr lang="en-US" dirty="0" smtClean="0"/>
              <a:t>2023: 1</a:t>
            </a:r>
            <a:r>
              <a:rPr lang="en-US" baseline="30000" dirty="0" smtClean="0"/>
              <a:t>st</a:t>
            </a:r>
            <a:r>
              <a:rPr lang="en-US" dirty="0" smtClean="0"/>
              <a:t> cubicle for modulator MOD 3 </a:t>
            </a:r>
          </a:p>
          <a:p>
            <a:pPr marL="730250" lvl="3" indent="-285750" algn="just">
              <a:spcAft>
                <a:spcPts val="600"/>
              </a:spcAft>
              <a:buFont typeface="Wingdings" panose="05000000000000000000" pitchFamily="2" charset="2"/>
              <a:buChar char="Ø"/>
            </a:pPr>
            <a:r>
              <a:rPr lang="en-US" dirty="0" smtClean="0"/>
              <a:t>Prototype for MOD 1 and MOD 2 </a:t>
            </a:r>
          </a:p>
          <a:p>
            <a:pPr marL="730250" lvl="3" indent="-285750" algn="just">
              <a:spcAft>
                <a:spcPts val="600"/>
              </a:spcAft>
              <a:buFont typeface="Wingdings" panose="05000000000000000000" pitchFamily="2" charset="2"/>
              <a:buChar char="Ø"/>
            </a:pPr>
            <a:r>
              <a:rPr lang="en-US" dirty="0" smtClean="0"/>
              <a:t>On wheels </a:t>
            </a:r>
            <a:r>
              <a:rPr lang="en-US" dirty="0" smtClean="0">
                <a:sym typeface="Symbol" panose="05050102010706020507" pitchFamily="18" charset="2"/>
              </a:rPr>
              <a:t> can be connected in short time to MOD 1 or 2 if needed</a:t>
            </a:r>
            <a:endParaRPr lang="en-US" dirty="0" smtClean="0"/>
          </a:p>
          <a:p>
            <a:pPr marL="444500" lvl="3" indent="0" algn="just">
              <a:spcAft>
                <a:spcPts val="600"/>
              </a:spcAft>
              <a:buNone/>
            </a:pPr>
            <a:endParaRPr lang="en-US" dirty="0" smtClean="0"/>
          </a:p>
          <a:p>
            <a:endParaRPr lang="en-GB" dirty="0"/>
          </a:p>
        </p:txBody>
      </p:sp>
    </p:spTree>
    <p:extLst>
      <p:ext uri="{BB962C8B-B14F-4D97-AF65-F5344CB8AC3E}">
        <p14:creationId xmlns:p14="http://schemas.microsoft.com/office/powerpoint/2010/main" val="1741826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Injection Extraction - INJEXT</a:t>
            </a:r>
            <a:endParaRPr lang="en-GB" dirty="0"/>
          </a:p>
        </p:txBody>
      </p:sp>
      <p:sp>
        <p:nvSpPr>
          <p:cNvPr id="4" name="Slide Number Placeholder 3"/>
          <p:cNvSpPr>
            <a:spLocks noGrp="1"/>
          </p:cNvSpPr>
          <p:nvPr>
            <p:ph type="sldNum" sz="quarter" idx="11"/>
          </p:nvPr>
        </p:nvSpPr>
        <p:spPr/>
        <p:txBody>
          <a:bodyPr/>
          <a:lstStyle/>
          <a:p>
            <a:r>
              <a:rPr lang="en-US" noProof="0" smtClean="0"/>
              <a:t>Page </a:t>
            </a:r>
            <a:fld id="{733122C9-A0B9-462F-8757-0847AD287B63}" type="slidenum">
              <a:rPr lang="en-US" noProof="0" smtClean="0"/>
              <a:pPr/>
              <a:t>5</a:t>
            </a:fld>
            <a:endParaRPr lang="en-US" noProof="0"/>
          </a:p>
        </p:txBody>
      </p:sp>
      <p:sp>
        <p:nvSpPr>
          <p:cNvPr id="5" name="Footer Placeholder 4"/>
          <p:cNvSpPr>
            <a:spLocks noGrp="1"/>
          </p:cNvSpPr>
          <p:nvPr>
            <p:ph type="ftr" sz="quarter" idx="12"/>
          </p:nvPr>
        </p:nvSpPr>
        <p:spPr/>
        <p:txBody>
          <a:bodyPr/>
          <a:lstStyle/>
          <a:p>
            <a:r>
              <a:rPr lang="en-US" smtClean="0"/>
              <a:t>ASD Workshop – 24 January 2023      -        RF system     -       Jörn Jacob</a:t>
            </a:r>
            <a:endParaRPr lang="en-US" dirty="0"/>
          </a:p>
        </p:txBody>
      </p:sp>
      <p:sp>
        <p:nvSpPr>
          <p:cNvPr id="7" name="Content Placeholder 2"/>
          <p:cNvSpPr txBox="1">
            <a:spLocks/>
          </p:cNvSpPr>
          <p:nvPr/>
        </p:nvSpPr>
        <p:spPr bwMode="gray">
          <a:xfrm>
            <a:off x="1115616" y="818047"/>
            <a:ext cx="6336704" cy="4389496"/>
          </a:xfrm>
          <a:prstGeom prst="rect">
            <a:avLst/>
          </a:prstGeom>
        </p:spPr>
        <p:txBody>
          <a:bodyPr vert="horz" lIns="0" tIns="0" rIns="0" bIns="0" rtlCol="0" anchor="t" anchorCtr="0">
            <a:normAutofit fontScale="70000" lnSpcReduction="20000"/>
          </a:bodyPr>
          <a:lstStyle>
            <a:lvl1pPr marL="0" indent="0" algn="l" defTabSz="914400" rtl="0" eaLnBrk="1" latinLnBrk="0" hangingPunct="1">
              <a:spcBef>
                <a:spcPts val="0"/>
              </a:spcBef>
              <a:spcAft>
                <a:spcPts val="1000"/>
              </a:spcAft>
              <a:buFont typeface="Arial" pitchFamily="34" charset="0"/>
              <a:buNone/>
              <a:defRPr sz="1800" b="1" kern="120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accent6"/>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300"/>
              </a:spcAft>
              <a:buClr>
                <a:schemeClr val="accent6"/>
              </a:buClr>
              <a:buSzPct val="80000"/>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3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Aft>
                <a:spcPts val="600"/>
              </a:spcAft>
            </a:pPr>
            <a:r>
              <a:rPr lang="en-US" dirty="0" smtClean="0"/>
              <a:t>Operation</a:t>
            </a:r>
          </a:p>
          <a:p>
            <a:pPr marL="730250" lvl="3" indent="-285750" algn="just">
              <a:spcAft>
                <a:spcPts val="600"/>
              </a:spcAft>
              <a:buFont typeface="Wingdings" panose="05000000000000000000" pitchFamily="2" charset="2"/>
              <a:buChar char="Ø"/>
            </a:pPr>
            <a:r>
              <a:rPr lang="en-US" dirty="0" smtClean="0">
                <a:solidFill>
                  <a:srgbClr val="C00000"/>
                </a:solidFill>
              </a:rPr>
              <a:t>6 beam losses </a:t>
            </a:r>
            <a:r>
              <a:rPr lang="en-US" dirty="0" smtClean="0"/>
              <a:t>attributed to </a:t>
            </a:r>
            <a:r>
              <a:rPr lang="en-US" dirty="0" smtClean="0">
                <a:solidFill>
                  <a:srgbClr val="C00000"/>
                </a:solidFill>
              </a:rPr>
              <a:t>injection kicker </a:t>
            </a:r>
            <a:r>
              <a:rPr lang="en-US" dirty="0" smtClean="0"/>
              <a:t>failures: </a:t>
            </a:r>
          </a:p>
          <a:p>
            <a:pPr marL="1179512" lvl="4" indent="-285750" algn="just">
              <a:spcAft>
                <a:spcPts val="600"/>
              </a:spcAft>
              <a:buFont typeface="Symbol" panose="05050102010706020507" pitchFamily="18" charset="2"/>
              <a:buChar char="®"/>
            </a:pPr>
            <a:r>
              <a:rPr lang="en-US" sz="1400" dirty="0" smtClean="0"/>
              <a:t>ongoing analysis and improvement of tricky interplay between fast kicker timing and non-synchronized high level control</a:t>
            </a:r>
            <a:endParaRPr lang="en-US" sz="1400" dirty="0"/>
          </a:p>
          <a:p>
            <a:pPr marL="730250" lvl="3" indent="-285750" algn="just">
              <a:spcAft>
                <a:spcPts val="600"/>
              </a:spcAft>
              <a:buFont typeface="Wingdings" panose="05000000000000000000" pitchFamily="2" charset="2"/>
              <a:buChar char="Ø"/>
            </a:pPr>
            <a:r>
              <a:rPr lang="en-US" dirty="0" smtClean="0">
                <a:solidFill>
                  <a:srgbClr val="C00000"/>
                </a:solidFill>
              </a:rPr>
              <a:t>1 beam loss </a:t>
            </a:r>
            <a:r>
              <a:rPr lang="en-US" dirty="0" smtClean="0"/>
              <a:t>due to </a:t>
            </a:r>
            <a:r>
              <a:rPr lang="en-US" dirty="0" smtClean="0">
                <a:solidFill>
                  <a:srgbClr val="C00000"/>
                </a:solidFill>
              </a:rPr>
              <a:t>S3 water cooling </a:t>
            </a:r>
            <a:r>
              <a:rPr lang="en-US" dirty="0" smtClean="0"/>
              <a:t>interlock</a:t>
            </a:r>
          </a:p>
          <a:p>
            <a:pPr marL="444500" lvl="3" indent="0" algn="just">
              <a:spcAft>
                <a:spcPts val="600"/>
              </a:spcAft>
              <a:buNone/>
            </a:pPr>
            <a:endParaRPr lang="en-US" dirty="0" smtClean="0"/>
          </a:p>
          <a:p>
            <a:pPr algn="just">
              <a:spcAft>
                <a:spcPts val="600"/>
              </a:spcAft>
            </a:pPr>
            <a:r>
              <a:rPr lang="en-US" dirty="0" smtClean="0"/>
              <a:t>Ongoing INJEXT preventive maintenance and upgrade</a:t>
            </a:r>
            <a:endParaRPr lang="en-US" b="0" dirty="0" smtClean="0"/>
          </a:p>
          <a:p>
            <a:pPr marL="269875" lvl="2" indent="-182563" algn="just">
              <a:spcAft>
                <a:spcPts val="600"/>
              </a:spcAft>
              <a:buFont typeface="Arial" pitchFamily="34" charset="0"/>
              <a:buChar char="•"/>
            </a:pPr>
            <a:r>
              <a:rPr lang="en-US" dirty="0" smtClean="0"/>
              <a:t>2022</a:t>
            </a:r>
          </a:p>
          <a:p>
            <a:pPr marL="730250" lvl="3" indent="-285750" algn="just">
              <a:spcAft>
                <a:spcPts val="600"/>
              </a:spcAft>
              <a:buFont typeface="Wingdings" panose="05000000000000000000" pitchFamily="2" charset="2"/>
              <a:buChar char="Ø"/>
            </a:pPr>
            <a:r>
              <a:rPr lang="en-US" dirty="0" smtClean="0"/>
              <a:t>New in house built SY-Bumper power supplies taken into operation for increased bump amplitude </a:t>
            </a:r>
            <a:r>
              <a:rPr lang="en-US" dirty="0" smtClean="0">
                <a:solidFill>
                  <a:schemeClr val="bg2"/>
                </a:solidFill>
              </a:rPr>
              <a:t>[</a:t>
            </a:r>
            <a:r>
              <a:rPr lang="en-US" dirty="0" smtClean="0">
                <a:solidFill>
                  <a:schemeClr val="bg2"/>
                </a:solidFill>
                <a:sym typeface="Symbol" panose="05050102010706020507" pitchFamily="18" charset="2"/>
              </a:rPr>
              <a:t> Simon White’s talk]</a:t>
            </a:r>
            <a:endParaRPr lang="en-US" dirty="0" smtClean="0">
              <a:solidFill>
                <a:schemeClr val="bg2"/>
              </a:solidFill>
            </a:endParaRPr>
          </a:p>
          <a:p>
            <a:pPr marL="730250" lvl="3" indent="-285750" algn="just">
              <a:spcAft>
                <a:spcPts val="600"/>
              </a:spcAft>
              <a:buFont typeface="Wingdings" panose="05000000000000000000" pitchFamily="2" charset="2"/>
              <a:buChar char="Ø"/>
            </a:pPr>
            <a:r>
              <a:rPr lang="en-US" dirty="0" smtClean="0"/>
              <a:t>Spare S3 in-vacuum septum magnet: almost fully assembled</a:t>
            </a:r>
          </a:p>
          <a:p>
            <a:pPr marL="269875" lvl="2" indent="-182563" algn="just">
              <a:lnSpc>
                <a:spcPct val="100000"/>
              </a:lnSpc>
              <a:spcAft>
                <a:spcPts val="600"/>
              </a:spcAft>
              <a:buFont typeface="Arial" pitchFamily="34" charset="0"/>
              <a:buChar char="•"/>
            </a:pPr>
            <a:r>
              <a:rPr lang="en-US" dirty="0" smtClean="0"/>
              <a:t>2023</a:t>
            </a:r>
          </a:p>
          <a:p>
            <a:pPr marL="730250" lvl="3" indent="-285750" algn="just">
              <a:spcAft>
                <a:spcPts val="600"/>
              </a:spcAft>
              <a:buFont typeface="Wingdings" panose="05000000000000000000" pitchFamily="2" charset="2"/>
              <a:buChar char="Ø"/>
            </a:pPr>
            <a:r>
              <a:rPr lang="en-US" dirty="0" smtClean="0"/>
              <a:t>Completion of spare S3</a:t>
            </a:r>
          </a:p>
          <a:p>
            <a:pPr marL="730250" lvl="3" indent="-285750" algn="just">
              <a:spcAft>
                <a:spcPts val="600"/>
              </a:spcAft>
              <a:buFont typeface="Wingdings" panose="05000000000000000000" pitchFamily="2" charset="2"/>
              <a:buChar char="Ø"/>
            </a:pPr>
            <a:r>
              <a:rPr lang="en-US" dirty="0" smtClean="0"/>
              <a:t>Improve control of S3 water cooling (implement flow measurement via PLC)</a:t>
            </a:r>
          </a:p>
          <a:p>
            <a:pPr marL="730250" lvl="3" indent="-285750" algn="just">
              <a:spcAft>
                <a:spcPts val="600"/>
              </a:spcAft>
              <a:buFont typeface="Wingdings" panose="05000000000000000000" pitchFamily="2" charset="2"/>
              <a:buChar char="Ø"/>
            </a:pPr>
            <a:r>
              <a:rPr lang="en-US" dirty="0" smtClean="0"/>
              <a:t>Procure spare booster in-vacuum septum Se1</a:t>
            </a:r>
          </a:p>
          <a:p>
            <a:pPr marL="1073150" lvl="4" indent="-179388" algn="just">
              <a:spcAft>
                <a:spcPts val="600"/>
              </a:spcAft>
              <a:buFont typeface="Arial" panose="020B0604020202020204" pitchFamily="34" charset="0"/>
              <a:buChar char="•"/>
            </a:pPr>
            <a:r>
              <a:rPr lang="en-US" sz="1400" dirty="0" smtClean="0"/>
              <a:t>Spare tank </a:t>
            </a:r>
            <a:r>
              <a:rPr lang="en-US" sz="1400" dirty="0" smtClean="0">
                <a:sym typeface="Symbol" panose="05050102010706020507" pitchFamily="18" charset="2"/>
              </a:rPr>
              <a:t> Vacuum Group</a:t>
            </a:r>
          </a:p>
          <a:p>
            <a:pPr marL="1073150" lvl="4" indent="-179388" algn="just">
              <a:spcAft>
                <a:spcPts val="600"/>
              </a:spcAft>
              <a:buFont typeface="Arial" panose="020B0604020202020204" pitchFamily="34" charset="0"/>
              <a:buChar char="•"/>
            </a:pPr>
            <a:r>
              <a:rPr lang="en-US" sz="1400" dirty="0" smtClean="0">
                <a:sym typeface="Symbol" panose="05050102010706020507" pitchFamily="18" charset="2"/>
              </a:rPr>
              <a:t>Planned CFT for spare magnet</a:t>
            </a:r>
          </a:p>
          <a:p>
            <a:pPr marL="1073150" lvl="4" indent="-179388" algn="just">
              <a:spcAft>
                <a:spcPts val="600"/>
              </a:spcAft>
              <a:buFont typeface="Symbol" panose="05050102010706020507" pitchFamily="18" charset="2"/>
              <a:buChar char="®"/>
            </a:pPr>
            <a:r>
              <a:rPr lang="en-US" sz="1400" dirty="0" smtClean="0">
                <a:sym typeface="Symbol" panose="05050102010706020507" pitchFamily="18" charset="2"/>
              </a:rPr>
              <a:t>Part of update campaign of 30 y old spare stock</a:t>
            </a:r>
            <a:endParaRPr lang="en-US" sz="1400" dirty="0"/>
          </a:p>
          <a:p>
            <a:pPr marL="730250" lvl="3" indent="-285750" algn="just">
              <a:spcAft>
                <a:spcPts val="600"/>
              </a:spcAft>
              <a:buFont typeface="Wingdings" panose="05000000000000000000" pitchFamily="2" charset="2"/>
              <a:buChar char="Ø"/>
            </a:pPr>
            <a:r>
              <a:rPr lang="en-US" dirty="0" smtClean="0"/>
              <a:t>Slow down kicker PS’s to reduce stored beam perturbation  </a:t>
            </a:r>
            <a:r>
              <a:rPr lang="en-US" dirty="0">
                <a:solidFill>
                  <a:schemeClr val="bg2"/>
                </a:solidFill>
              </a:rPr>
              <a:t>[</a:t>
            </a:r>
            <a:r>
              <a:rPr lang="en-US" dirty="0">
                <a:solidFill>
                  <a:schemeClr val="bg2"/>
                </a:solidFill>
                <a:sym typeface="Symbol" panose="05050102010706020507" pitchFamily="18" charset="2"/>
              </a:rPr>
              <a:t> Simon </a:t>
            </a:r>
            <a:r>
              <a:rPr lang="en-US" dirty="0" smtClean="0">
                <a:solidFill>
                  <a:schemeClr val="bg2"/>
                </a:solidFill>
                <a:sym typeface="Symbol" panose="05050102010706020507" pitchFamily="18" charset="2"/>
              </a:rPr>
              <a:t>White’s talk]</a:t>
            </a:r>
            <a:endParaRPr lang="en-US" dirty="0">
              <a:sym typeface="Symbol" panose="05050102010706020507" pitchFamily="18" charset="2"/>
            </a:endParaRPr>
          </a:p>
          <a:p>
            <a:pPr marL="730250" lvl="3" indent="-285750" algn="just">
              <a:spcAft>
                <a:spcPts val="600"/>
              </a:spcAft>
              <a:buFont typeface="Wingdings" panose="05000000000000000000" pitchFamily="2" charset="2"/>
              <a:buChar char="Ø"/>
            </a:pPr>
            <a:r>
              <a:rPr lang="en-US" dirty="0" smtClean="0"/>
              <a:t>Study of full sine excitation of S3 to minimize wake and stored beam perturbation, in view of moving S3 closer to the stored beam </a:t>
            </a:r>
            <a:r>
              <a:rPr lang="en-US" dirty="0">
                <a:solidFill>
                  <a:schemeClr val="bg2"/>
                </a:solidFill>
              </a:rPr>
              <a:t>[</a:t>
            </a:r>
            <a:r>
              <a:rPr lang="en-US" dirty="0">
                <a:solidFill>
                  <a:schemeClr val="bg2"/>
                </a:solidFill>
                <a:sym typeface="Symbol" panose="05050102010706020507" pitchFamily="18" charset="2"/>
              </a:rPr>
              <a:t> Simon </a:t>
            </a:r>
            <a:r>
              <a:rPr lang="en-US" dirty="0" smtClean="0">
                <a:solidFill>
                  <a:schemeClr val="bg2"/>
                </a:solidFill>
                <a:sym typeface="Symbol" panose="05050102010706020507" pitchFamily="18" charset="2"/>
              </a:rPr>
              <a:t>White’s </a:t>
            </a:r>
            <a:r>
              <a:rPr lang="en-US" dirty="0">
                <a:solidFill>
                  <a:schemeClr val="bg2"/>
                </a:solidFill>
                <a:sym typeface="Symbol" panose="05050102010706020507" pitchFamily="18" charset="2"/>
              </a:rPr>
              <a:t>talk</a:t>
            </a:r>
            <a:r>
              <a:rPr lang="en-US" dirty="0" smtClean="0">
                <a:solidFill>
                  <a:schemeClr val="bg2"/>
                </a:solidFill>
                <a:sym typeface="Symbol" panose="05050102010706020507" pitchFamily="18" charset="2"/>
              </a:rPr>
              <a:t>]</a:t>
            </a:r>
          </a:p>
          <a:p>
            <a:pPr marL="730250" lvl="3" indent="-285750" algn="just">
              <a:spcAft>
                <a:spcPts val="600"/>
              </a:spcAft>
              <a:buFont typeface="Wingdings" panose="05000000000000000000" pitchFamily="2" charset="2"/>
              <a:buChar char="Ø"/>
            </a:pPr>
            <a:endParaRPr lang="en-US" dirty="0"/>
          </a:p>
          <a:p>
            <a:pPr marL="444500" lvl="3" indent="0" algn="just">
              <a:spcAft>
                <a:spcPts val="600"/>
              </a:spcAft>
              <a:buNone/>
            </a:pPr>
            <a:endParaRPr lang="en-US" dirty="0" smtClean="0"/>
          </a:p>
          <a:p>
            <a:endParaRPr lang="en-GB" dirty="0"/>
          </a:p>
        </p:txBody>
      </p:sp>
    </p:spTree>
    <p:extLst>
      <p:ext uri="{BB962C8B-B14F-4D97-AF65-F5344CB8AC3E}">
        <p14:creationId xmlns:p14="http://schemas.microsoft.com/office/powerpoint/2010/main" val="27937639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352 MH</a:t>
            </a:r>
            <a:r>
              <a:rPr lang="en-US" cap="none" dirty="0" smtClean="0"/>
              <a:t>z</a:t>
            </a:r>
            <a:r>
              <a:rPr lang="en-US" dirty="0" smtClean="0"/>
              <a:t> Storage Ring RF </a:t>
            </a:r>
            <a:r>
              <a:rPr lang="en-US" dirty="0" smtClean="0">
                <a:solidFill>
                  <a:schemeClr val="accent5">
                    <a:lumMod val="60000"/>
                    <a:lumOff val="40000"/>
                  </a:schemeClr>
                </a:solidFill>
              </a:rPr>
              <a:t>- ECO Mode since END October 2022</a:t>
            </a:r>
            <a:endParaRPr lang="en-GB" dirty="0">
              <a:solidFill>
                <a:schemeClr val="accent5">
                  <a:lumMod val="60000"/>
                  <a:lumOff val="40000"/>
                </a:schemeClr>
              </a:solidFill>
            </a:endParaRPr>
          </a:p>
        </p:txBody>
      </p:sp>
      <p:sp>
        <p:nvSpPr>
          <p:cNvPr id="3" name="Slide Number Placeholder 2"/>
          <p:cNvSpPr>
            <a:spLocks noGrp="1"/>
          </p:cNvSpPr>
          <p:nvPr>
            <p:ph type="sldNum" sz="quarter" idx="11"/>
          </p:nvPr>
        </p:nvSpPr>
        <p:spPr/>
        <p:txBody>
          <a:bodyPr/>
          <a:lstStyle/>
          <a:p>
            <a:r>
              <a:rPr lang="en-US" noProof="0" smtClean="0"/>
              <a:t>Page </a:t>
            </a:r>
            <a:fld id="{733122C9-A0B9-462F-8757-0847AD287B63}" type="slidenum">
              <a:rPr lang="en-US" noProof="0" smtClean="0"/>
              <a:pPr/>
              <a:t>6</a:t>
            </a:fld>
            <a:endParaRPr lang="en-US" noProof="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866976"/>
            <a:ext cx="6516216" cy="2724634"/>
          </a:xfrm>
          <a:prstGeom prst="rect">
            <a:avLst/>
          </a:prstGeom>
        </p:spPr>
      </p:pic>
      <p:sp>
        <p:nvSpPr>
          <p:cNvPr id="6" name="TextBox 5"/>
          <p:cNvSpPr txBox="1"/>
          <p:nvPr/>
        </p:nvSpPr>
        <p:spPr>
          <a:xfrm>
            <a:off x="644312" y="622800"/>
            <a:ext cx="8319688" cy="2462213"/>
          </a:xfrm>
          <a:prstGeom prst="rect">
            <a:avLst/>
          </a:prstGeom>
          <a:solidFill>
            <a:schemeClr val="bg1"/>
          </a:solidFill>
        </p:spPr>
        <p:txBody>
          <a:bodyPr wrap="square" rtlCol="0">
            <a:spAutoFit/>
          </a:bodyPr>
          <a:lstStyle/>
          <a:p>
            <a:pPr lvl="0" algn="ctr">
              <a:tabLst>
                <a:tab pos="1793875" algn="l"/>
                <a:tab pos="3948113" algn="l"/>
              </a:tabLst>
            </a:pPr>
            <a:r>
              <a:rPr lang="en-US" sz="1600" b="1" dirty="0">
                <a:solidFill>
                  <a:prstClr val="black"/>
                </a:solidFill>
              </a:rPr>
              <a:t>P</a:t>
            </a:r>
            <a:r>
              <a:rPr lang="en-US" sz="1600" b="1" baseline="-25000" dirty="0">
                <a:solidFill>
                  <a:prstClr val="black"/>
                </a:solidFill>
              </a:rPr>
              <a:t>AC</a:t>
            </a:r>
            <a:r>
              <a:rPr lang="en-US" sz="1600" b="1" dirty="0">
                <a:solidFill>
                  <a:prstClr val="black"/>
                </a:solidFill>
              </a:rPr>
              <a:t> = [ </a:t>
            </a:r>
            <a:r>
              <a:rPr lang="en-US" sz="1600" b="1" dirty="0">
                <a:solidFill>
                  <a:srgbClr val="00B050"/>
                </a:solidFill>
              </a:rPr>
              <a:t>V</a:t>
            </a:r>
            <a:r>
              <a:rPr lang="en-US" sz="1600" b="1" baseline="-25000" dirty="0">
                <a:solidFill>
                  <a:srgbClr val="00B050"/>
                </a:solidFill>
              </a:rPr>
              <a:t>acc</a:t>
            </a:r>
            <a:r>
              <a:rPr lang="en-US" sz="1600" b="1" baseline="30000" dirty="0">
                <a:solidFill>
                  <a:srgbClr val="00B050"/>
                </a:solidFill>
              </a:rPr>
              <a:t>2</a:t>
            </a:r>
            <a:r>
              <a:rPr lang="en-US" sz="1600" b="1" dirty="0">
                <a:solidFill>
                  <a:prstClr val="black"/>
                </a:solidFill>
              </a:rPr>
              <a:t> / (</a:t>
            </a:r>
            <a:r>
              <a:rPr lang="en-US" sz="1600" b="1" dirty="0" err="1">
                <a:solidFill>
                  <a:srgbClr val="C00000"/>
                </a:solidFill>
              </a:rPr>
              <a:t>N</a:t>
            </a:r>
            <a:r>
              <a:rPr lang="en-US" sz="1600" b="1" baseline="-25000" dirty="0" err="1">
                <a:solidFill>
                  <a:srgbClr val="C00000"/>
                </a:solidFill>
              </a:rPr>
              <a:t>cav</a:t>
            </a:r>
            <a:r>
              <a:rPr lang="en-US" sz="1600" b="1" dirty="0">
                <a:solidFill>
                  <a:prstClr val="black"/>
                </a:solidFill>
              </a:rPr>
              <a:t> x 2R</a:t>
            </a:r>
            <a:r>
              <a:rPr lang="en-US" sz="1600" b="1" baseline="-25000" dirty="0">
                <a:solidFill>
                  <a:prstClr val="black"/>
                </a:solidFill>
              </a:rPr>
              <a:t>s</a:t>
            </a:r>
            <a:r>
              <a:rPr lang="en-US" sz="1600" b="1" dirty="0">
                <a:solidFill>
                  <a:prstClr val="black"/>
                </a:solidFill>
              </a:rPr>
              <a:t>) + </a:t>
            </a:r>
            <a:r>
              <a:rPr lang="en-US" sz="1600" b="1" dirty="0" err="1">
                <a:solidFill>
                  <a:prstClr val="black"/>
                </a:solidFill>
              </a:rPr>
              <a:t>P</a:t>
            </a:r>
            <a:r>
              <a:rPr lang="en-US" sz="1600" b="1" baseline="-25000" dirty="0" err="1">
                <a:solidFill>
                  <a:prstClr val="black"/>
                </a:solidFill>
              </a:rPr>
              <a:t>beam</a:t>
            </a:r>
            <a:r>
              <a:rPr lang="en-US" sz="1600" b="1" dirty="0">
                <a:solidFill>
                  <a:prstClr val="black"/>
                </a:solidFill>
              </a:rPr>
              <a:t> ] / </a:t>
            </a:r>
            <a:r>
              <a:rPr lang="en-US" sz="1600" b="1" dirty="0">
                <a:solidFill>
                  <a:srgbClr val="00B050"/>
                </a:solidFill>
                <a:sym typeface="Symbol" panose="05050102010706020507" pitchFamily="18" charset="2"/>
              </a:rPr>
              <a:t></a:t>
            </a:r>
            <a:r>
              <a:rPr lang="en-US" sz="1600" b="1" baseline="-25000" dirty="0" smtClean="0">
                <a:solidFill>
                  <a:srgbClr val="00B050"/>
                </a:solidFill>
                <a:sym typeface="Symbol" panose="05050102010706020507" pitchFamily="18" charset="2"/>
              </a:rPr>
              <a:t>RF/AC</a:t>
            </a:r>
            <a:endParaRPr lang="en-US" sz="1100" b="1" dirty="0" smtClean="0"/>
          </a:p>
          <a:p>
            <a:pPr>
              <a:spcAft>
                <a:spcPts val="600"/>
              </a:spcAft>
              <a:tabLst>
                <a:tab pos="1793875" algn="l"/>
                <a:tab pos="3948113" algn="l"/>
              </a:tabLst>
            </a:pPr>
            <a:r>
              <a:rPr lang="en-US" sz="1200" b="1" dirty="0" smtClean="0"/>
              <a:t>ECO mode:</a:t>
            </a:r>
          </a:p>
          <a:p>
            <a:pPr marL="285750" indent="-285750">
              <a:spcAft>
                <a:spcPts val="600"/>
              </a:spcAft>
              <a:buFont typeface="Arial" panose="020B0604020202020204" pitchFamily="34" charset="0"/>
              <a:buChar char="•"/>
              <a:tabLst>
                <a:tab pos="1793875" algn="l"/>
                <a:tab pos="3948113" algn="l"/>
              </a:tabLst>
            </a:pPr>
            <a:r>
              <a:rPr lang="en-US" sz="1200" b="1" dirty="0" smtClean="0">
                <a:solidFill>
                  <a:srgbClr val="00B050"/>
                </a:solidFill>
              </a:rPr>
              <a:t>Reduction of total </a:t>
            </a:r>
            <a:r>
              <a:rPr lang="en-US" sz="1200" b="1" dirty="0" err="1" smtClean="0">
                <a:solidFill>
                  <a:srgbClr val="00B050"/>
                </a:solidFill>
              </a:rPr>
              <a:t>V</a:t>
            </a:r>
            <a:r>
              <a:rPr lang="en-US" sz="1200" b="1" baseline="-25000" dirty="0" err="1" smtClean="0">
                <a:solidFill>
                  <a:srgbClr val="00B050"/>
                </a:solidFill>
              </a:rPr>
              <a:t>acc</a:t>
            </a:r>
            <a:r>
              <a:rPr lang="en-US" sz="1200" b="1" dirty="0" smtClean="0">
                <a:solidFill>
                  <a:srgbClr val="00B050"/>
                </a:solidFill>
              </a:rPr>
              <a:t> </a:t>
            </a:r>
            <a:r>
              <a:rPr lang="en-US" sz="1200" dirty="0" smtClean="0"/>
              <a:t>from</a:t>
            </a:r>
            <a:r>
              <a:rPr lang="en-US" sz="1200" b="1" dirty="0" smtClean="0"/>
              <a:t> 6.0 </a:t>
            </a:r>
            <a:r>
              <a:rPr lang="en-US" sz="1200" dirty="0" smtClean="0"/>
              <a:t>to</a:t>
            </a:r>
            <a:r>
              <a:rPr lang="en-US" sz="1200" b="1" dirty="0" smtClean="0"/>
              <a:t> </a:t>
            </a:r>
            <a:r>
              <a:rPr lang="en-US" sz="1200" b="1" dirty="0" smtClean="0">
                <a:solidFill>
                  <a:srgbClr val="00B050"/>
                </a:solidFill>
              </a:rPr>
              <a:t>5.5 MV</a:t>
            </a:r>
          </a:p>
          <a:p>
            <a:pPr marL="285750" indent="-285750">
              <a:spcAft>
                <a:spcPts val="600"/>
              </a:spcAft>
              <a:buFont typeface="Arial" panose="020B0604020202020204" pitchFamily="34" charset="0"/>
              <a:buChar char="•"/>
              <a:tabLst>
                <a:tab pos="1793875" algn="l"/>
                <a:tab pos="3948113" algn="l"/>
              </a:tabLst>
            </a:pPr>
            <a:r>
              <a:rPr lang="en-US" sz="1200" b="1" dirty="0" smtClean="0">
                <a:solidFill>
                  <a:srgbClr val="00B050"/>
                </a:solidFill>
              </a:rPr>
              <a:t>Increase AC to RF conversion efficiency: </a:t>
            </a:r>
          </a:p>
          <a:p>
            <a:pPr marL="742950" lvl="1" indent="-285750">
              <a:spcAft>
                <a:spcPts val="600"/>
              </a:spcAft>
              <a:buFont typeface="Symbol" panose="05050102010706020507" pitchFamily="18" charset="2"/>
              <a:buChar char="®"/>
              <a:tabLst>
                <a:tab pos="1793875" algn="l"/>
                <a:tab pos="3948113" algn="l"/>
              </a:tabLst>
            </a:pPr>
            <a:r>
              <a:rPr lang="en-US" sz="1200" dirty="0" smtClean="0"/>
              <a:t>10 years old 150 kW SSA in cell 25 haven’t yet drain voltage modulation and are operated way below nominal power on EBS, at 90 …100 kW, where the efficiency is low. </a:t>
            </a:r>
            <a:r>
              <a:rPr lang="en-US" sz="1200" dirty="0" smtClean="0">
                <a:solidFill>
                  <a:srgbClr val="0066FF"/>
                </a:solidFill>
              </a:rPr>
              <a:t>NB: new SSA from JEMA will have drain voltage modulation and better efficiency at low power like klystrons with anode modulation !</a:t>
            </a:r>
            <a:endParaRPr lang="en-US" sz="1200" dirty="0" smtClean="0"/>
          </a:p>
          <a:p>
            <a:pPr marL="742950" lvl="1" indent="-285750">
              <a:spcAft>
                <a:spcPts val="600"/>
              </a:spcAft>
              <a:buFont typeface="Symbol" panose="05050102010706020507" pitchFamily="18" charset="2"/>
              <a:buChar char="Þ"/>
              <a:tabLst>
                <a:tab pos="1793875" algn="l"/>
                <a:tab pos="3948113" algn="l"/>
              </a:tabLst>
            </a:pPr>
            <a:r>
              <a:rPr lang="en-US" sz="1200" dirty="0" smtClean="0"/>
              <a:t>Increase the share of Klystron power by increasing Cav 1 to 10 voltage from 4.5 to 5.0 MV</a:t>
            </a:r>
          </a:p>
          <a:p>
            <a:pPr marL="742950" lvl="1" indent="-285750">
              <a:spcAft>
                <a:spcPts val="600"/>
              </a:spcAft>
              <a:buFont typeface="Symbol" panose="05050102010706020507" pitchFamily="18" charset="2"/>
              <a:buChar char="Þ"/>
              <a:tabLst>
                <a:tab pos="1793875" algn="l"/>
                <a:tab pos="3948113" algn="l"/>
              </a:tabLst>
            </a:pPr>
            <a:r>
              <a:rPr lang="en-US" sz="1200" dirty="0" smtClean="0"/>
              <a:t>Operate with only 1 SSA e.g. Cav 13 at 0.5 MV</a:t>
            </a:r>
          </a:p>
          <a:p>
            <a:pPr marL="742950" lvl="1" indent="-285750">
              <a:spcAft>
                <a:spcPts val="600"/>
              </a:spcAft>
              <a:buFont typeface="Symbol" panose="05050102010706020507" pitchFamily="18" charset="2"/>
              <a:buChar char="Þ"/>
              <a:tabLst>
                <a:tab pos="1793875" algn="l"/>
                <a:tab pos="3948113" algn="l"/>
              </a:tabLst>
            </a:pPr>
            <a:r>
              <a:rPr lang="en-US" sz="1200" dirty="0" smtClean="0"/>
              <a:t>Gain in efficiency over-compensates adverse effect of lower </a:t>
            </a:r>
            <a:r>
              <a:rPr lang="en-US" sz="1200" dirty="0" err="1" smtClean="0"/>
              <a:t>N</a:t>
            </a:r>
            <a:r>
              <a:rPr lang="en-US" sz="1200" baseline="-25000" dirty="0" err="1" smtClean="0"/>
              <a:t>cav</a:t>
            </a:r>
            <a:endParaRPr lang="en-GB" sz="1050" baseline="-25000" dirty="0"/>
          </a:p>
        </p:txBody>
      </p:sp>
      <p:sp>
        <p:nvSpPr>
          <p:cNvPr id="7" name="TextBox 6"/>
          <p:cNvSpPr txBox="1"/>
          <p:nvPr/>
        </p:nvSpPr>
        <p:spPr>
          <a:xfrm>
            <a:off x="7086952" y="3085013"/>
            <a:ext cx="1908232" cy="2169825"/>
          </a:xfrm>
          <a:prstGeom prst="rect">
            <a:avLst/>
          </a:prstGeom>
          <a:solidFill>
            <a:schemeClr val="accent4">
              <a:lumMod val="20000"/>
              <a:lumOff val="80000"/>
            </a:schemeClr>
          </a:solidFill>
        </p:spPr>
        <p:txBody>
          <a:bodyPr wrap="square" rtlCol="0">
            <a:spAutoFit/>
          </a:bodyPr>
          <a:lstStyle/>
          <a:p>
            <a:pPr>
              <a:spcAft>
                <a:spcPts val="600"/>
              </a:spcAft>
              <a:tabLst>
                <a:tab pos="1793875" algn="l"/>
                <a:tab pos="3948113" algn="l"/>
              </a:tabLst>
            </a:pPr>
            <a:r>
              <a:rPr lang="en-US" sz="1200" b="1" dirty="0" smtClean="0">
                <a:solidFill>
                  <a:srgbClr val="00B050"/>
                </a:solidFill>
              </a:rPr>
              <a:t>RESULT:</a:t>
            </a:r>
          </a:p>
          <a:p>
            <a:pPr marL="182563" indent="-182563">
              <a:spcAft>
                <a:spcPts val="600"/>
              </a:spcAft>
              <a:buFont typeface="Wingdings" panose="05000000000000000000" pitchFamily="2" charset="2"/>
              <a:buChar char="Ø"/>
              <a:tabLst>
                <a:tab pos="1793875" algn="l"/>
                <a:tab pos="3948113" algn="l"/>
              </a:tabLst>
            </a:pPr>
            <a:r>
              <a:rPr lang="en-US" sz="1200" b="1" dirty="0" smtClean="0">
                <a:solidFill>
                  <a:srgbClr val="00B050"/>
                </a:solidFill>
              </a:rPr>
              <a:t>200 kW AC power savings </a:t>
            </a:r>
            <a:r>
              <a:rPr lang="en-US" sz="1200" dirty="0" smtClean="0"/>
              <a:t>at 200 mA</a:t>
            </a:r>
          </a:p>
          <a:p>
            <a:pPr marL="182563" indent="-182563">
              <a:spcAft>
                <a:spcPts val="600"/>
              </a:spcAft>
              <a:buFont typeface="Wingdings" panose="05000000000000000000" pitchFamily="2" charset="2"/>
              <a:buChar char="Ø"/>
              <a:tabLst>
                <a:tab pos="1793875" algn="l"/>
                <a:tab pos="3948113" algn="l"/>
              </a:tabLst>
            </a:pPr>
            <a:r>
              <a:rPr lang="en-US" sz="1200" b="1" dirty="0" smtClean="0">
                <a:solidFill>
                  <a:srgbClr val="00B050"/>
                </a:solidFill>
              </a:rPr>
              <a:t>Same beam lifetime</a:t>
            </a:r>
            <a:r>
              <a:rPr lang="en-US" sz="1200" dirty="0" smtClean="0">
                <a:solidFill>
                  <a:srgbClr val="00B050"/>
                </a:solidFill>
              </a:rPr>
              <a:t> </a:t>
            </a:r>
            <a:r>
              <a:rPr lang="en-US" sz="1200" dirty="0" smtClean="0"/>
              <a:t>for typical ID losses around 0.4 … 0.5 MeV/turn</a:t>
            </a:r>
          </a:p>
          <a:p>
            <a:pPr marL="182563" indent="-182563">
              <a:spcAft>
                <a:spcPts val="600"/>
              </a:spcAft>
              <a:buFont typeface="Wingdings" panose="05000000000000000000" pitchFamily="2" charset="2"/>
              <a:buChar char="Ø"/>
              <a:tabLst>
                <a:tab pos="1793875" algn="l"/>
                <a:tab pos="3948113" algn="l"/>
              </a:tabLst>
            </a:pPr>
            <a:r>
              <a:rPr lang="en-US" sz="1200" dirty="0" smtClean="0">
                <a:solidFill>
                  <a:schemeClr val="accent1">
                    <a:lumMod val="60000"/>
                    <a:lumOff val="40000"/>
                  </a:schemeClr>
                </a:solidFill>
              </a:rPr>
              <a:t>500 kW total savings possible if operation at 100 mA </a:t>
            </a:r>
            <a:endParaRPr lang="en-US" sz="1200" b="1" dirty="0" smtClean="0">
              <a:solidFill>
                <a:schemeClr val="accent1">
                  <a:lumMod val="60000"/>
                  <a:lumOff val="40000"/>
                </a:schemeClr>
              </a:solidFill>
            </a:endParaRPr>
          </a:p>
        </p:txBody>
      </p:sp>
      <p:sp>
        <p:nvSpPr>
          <p:cNvPr id="8" name="Footer Placeholder 7"/>
          <p:cNvSpPr>
            <a:spLocks noGrp="1"/>
          </p:cNvSpPr>
          <p:nvPr>
            <p:ph type="ftr" sz="quarter" idx="12"/>
          </p:nvPr>
        </p:nvSpPr>
        <p:spPr/>
        <p:txBody>
          <a:bodyPr/>
          <a:lstStyle/>
          <a:p>
            <a:r>
              <a:rPr lang="en-US" noProof="0" smtClean="0"/>
              <a:t>ASD Workshop – 24 January 2023      -        RF system     -       Jörn Jacob</a:t>
            </a:r>
            <a:endParaRPr lang="en-US" noProof="0"/>
          </a:p>
        </p:txBody>
      </p:sp>
    </p:spTree>
    <p:extLst>
      <p:ext uri="{BB962C8B-B14F-4D97-AF65-F5344CB8AC3E}">
        <p14:creationId xmlns:p14="http://schemas.microsoft.com/office/powerpoint/2010/main" val="1215549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60000"/>
                    <a:lumOff val="40000"/>
                  </a:schemeClr>
                </a:solidFill>
              </a:rPr>
              <a:t>352 MH</a:t>
            </a:r>
            <a:r>
              <a:rPr lang="en-US" cap="none" dirty="0" smtClean="0">
                <a:solidFill>
                  <a:schemeClr val="accent5">
                    <a:lumMod val="60000"/>
                    <a:lumOff val="40000"/>
                  </a:schemeClr>
                </a:solidFill>
              </a:rPr>
              <a:t>z</a:t>
            </a:r>
            <a:r>
              <a:rPr lang="en-US" dirty="0" smtClean="0">
                <a:solidFill>
                  <a:schemeClr val="accent5">
                    <a:lumMod val="60000"/>
                    <a:lumOff val="40000"/>
                  </a:schemeClr>
                </a:solidFill>
              </a:rPr>
              <a:t> Storage ring RF</a:t>
            </a:r>
            <a:r>
              <a:rPr lang="en-US" dirty="0" smtClean="0"/>
              <a:t>  </a:t>
            </a:r>
            <a:r>
              <a:rPr lang="en-US" dirty="0" smtClean="0">
                <a:solidFill>
                  <a:srgbClr val="FFC000"/>
                </a:solidFill>
              </a:rPr>
              <a:t>–  RF Beam losses in USM 2022</a:t>
            </a:r>
            <a:endParaRPr lang="en-GB" dirty="0">
              <a:solidFill>
                <a:srgbClr val="FFC000"/>
              </a:solidFill>
            </a:endParaRPr>
          </a:p>
        </p:txBody>
      </p:sp>
      <p:sp>
        <p:nvSpPr>
          <p:cNvPr id="4" name="Slide Number Placeholder 3"/>
          <p:cNvSpPr>
            <a:spLocks noGrp="1"/>
          </p:cNvSpPr>
          <p:nvPr>
            <p:ph type="sldNum" sz="quarter" idx="11"/>
          </p:nvPr>
        </p:nvSpPr>
        <p:spPr/>
        <p:txBody>
          <a:bodyPr/>
          <a:lstStyle/>
          <a:p>
            <a:r>
              <a:rPr lang="en-US" noProof="0" smtClean="0"/>
              <a:t>Page </a:t>
            </a:r>
            <a:fld id="{733122C9-A0B9-462F-8757-0847AD287B63}" type="slidenum">
              <a:rPr lang="en-US" noProof="0" smtClean="0"/>
              <a:pPr/>
              <a:t>7</a:t>
            </a:fld>
            <a:endParaRPr lang="en-US" noProof="0"/>
          </a:p>
        </p:txBody>
      </p:sp>
      <p:sp>
        <p:nvSpPr>
          <p:cNvPr id="5" name="Footer Placeholder 4"/>
          <p:cNvSpPr>
            <a:spLocks noGrp="1"/>
          </p:cNvSpPr>
          <p:nvPr>
            <p:ph type="ftr" sz="quarter" idx="12"/>
          </p:nvPr>
        </p:nvSpPr>
        <p:spPr/>
        <p:txBody>
          <a:bodyPr/>
          <a:lstStyle/>
          <a:p>
            <a:r>
              <a:rPr lang="en-US" smtClean="0"/>
              <a:t>ASD Workshop – 24 January 2023      -        RF system     -       Jörn Jacob</a:t>
            </a:r>
            <a:endParaRPr lang="en-US" dirty="0"/>
          </a:p>
        </p:txBody>
      </p:sp>
      <p:sp>
        <p:nvSpPr>
          <p:cNvPr id="6" name="Content Placeholder 2"/>
          <p:cNvSpPr txBox="1">
            <a:spLocks/>
          </p:cNvSpPr>
          <p:nvPr/>
        </p:nvSpPr>
        <p:spPr bwMode="gray">
          <a:xfrm>
            <a:off x="2967540" y="2999198"/>
            <a:ext cx="5976176" cy="2522597"/>
          </a:xfrm>
          <a:prstGeom prst="rect">
            <a:avLst/>
          </a:prstGeom>
        </p:spPr>
        <p:txBody>
          <a:bodyPr vert="horz" lIns="0" tIns="0" rIns="0" bIns="0" rtlCol="0" anchor="t" anchorCtr="0">
            <a:normAutofit fontScale="62500" lnSpcReduction="20000"/>
          </a:bodyPr>
          <a:lstStyle>
            <a:lvl1pPr marL="0" indent="0" algn="l" defTabSz="914400" rtl="0" eaLnBrk="1" latinLnBrk="0" hangingPunct="1">
              <a:spcBef>
                <a:spcPts val="0"/>
              </a:spcBef>
              <a:spcAft>
                <a:spcPts val="1000"/>
              </a:spcAft>
              <a:buFont typeface="Arial" pitchFamily="34" charset="0"/>
              <a:buNone/>
              <a:defRPr sz="1800" b="1" kern="120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accent6"/>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300"/>
              </a:spcAft>
              <a:buClr>
                <a:schemeClr val="accent6"/>
              </a:buClr>
              <a:buSzPct val="80000"/>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3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Aft>
                <a:spcPts val="600"/>
              </a:spcAft>
            </a:pPr>
            <a:r>
              <a:rPr lang="en-US" dirty="0" smtClean="0"/>
              <a:t>Remarkable events</a:t>
            </a:r>
          </a:p>
          <a:p>
            <a:pPr lvl="3" indent="-177800" algn="just">
              <a:spcAft>
                <a:spcPts val="600"/>
              </a:spcAft>
              <a:buFont typeface="Wingdings" panose="05000000000000000000" pitchFamily="2" charset="2"/>
              <a:buChar char="Ø"/>
            </a:pPr>
            <a:r>
              <a:rPr lang="en-US" dirty="0" smtClean="0"/>
              <a:t>8 cavity break downs on several cavities - followed by </a:t>
            </a:r>
            <a:r>
              <a:rPr lang="en-US" dirty="0" smtClean="0">
                <a:solidFill>
                  <a:srgbClr val="C00000"/>
                </a:solidFill>
              </a:rPr>
              <a:t>ceramic window leak </a:t>
            </a:r>
            <a:r>
              <a:rPr lang="en-US" dirty="0" smtClean="0"/>
              <a:t>on Cav7</a:t>
            </a:r>
          </a:p>
          <a:p>
            <a:pPr marL="808038" lvl="4" indent="-271463" algn="just">
              <a:spcAft>
                <a:spcPts val="600"/>
              </a:spcAft>
              <a:buFont typeface="Symbol" panose="05050102010706020507" pitchFamily="18" charset="2"/>
              <a:buChar char="®"/>
            </a:pPr>
            <a:r>
              <a:rPr lang="en-US" sz="1400" dirty="0" smtClean="0"/>
              <a:t>Insufficient protection </a:t>
            </a:r>
            <a:r>
              <a:rPr lang="en-US" sz="1400" dirty="0" smtClean="0">
                <a:solidFill>
                  <a:schemeClr val="accent6">
                    <a:lumMod val="60000"/>
                    <a:lumOff val="40000"/>
                  </a:schemeClr>
                </a:solidFill>
              </a:rPr>
              <a:t>=&gt; </a:t>
            </a:r>
            <a:r>
              <a:rPr lang="en-US" sz="1400" dirty="0" smtClean="0"/>
              <a:t>set lower interlock thresholds for cavity reflected power</a:t>
            </a:r>
          </a:p>
          <a:p>
            <a:pPr marL="808038" lvl="4" indent="-271463" algn="just">
              <a:spcAft>
                <a:spcPts val="600"/>
              </a:spcAft>
              <a:buFont typeface="Symbol" panose="05050102010706020507" pitchFamily="18" charset="2"/>
              <a:buChar char="®"/>
            </a:pPr>
            <a:r>
              <a:rPr lang="en-US" sz="1400" dirty="0" smtClean="0"/>
              <a:t>Thresholds slightly too low </a:t>
            </a:r>
            <a:r>
              <a:rPr lang="en-US" sz="1400" dirty="0">
                <a:solidFill>
                  <a:schemeClr val="accent6">
                    <a:lumMod val="60000"/>
                    <a:lumOff val="40000"/>
                  </a:schemeClr>
                </a:solidFill>
              </a:rPr>
              <a:t>=&gt;</a:t>
            </a:r>
            <a:r>
              <a:rPr lang="en-US" sz="1400" dirty="0" smtClean="0"/>
              <a:t> </a:t>
            </a:r>
            <a:r>
              <a:rPr lang="en-US" sz="1400" dirty="0" smtClean="0">
                <a:solidFill>
                  <a:srgbClr val="C00000"/>
                </a:solidFill>
              </a:rPr>
              <a:t>further trip on 29 June </a:t>
            </a:r>
            <a:r>
              <a:rPr lang="en-US" sz="1400" dirty="0">
                <a:solidFill>
                  <a:schemeClr val="accent6">
                    <a:lumMod val="60000"/>
                    <a:lumOff val="40000"/>
                  </a:schemeClr>
                </a:solidFill>
              </a:rPr>
              <a:t>=&gt; </a:t>
            </a:r>
            <a:r>
              <a:rPr lang="en-US" sz="1400" dirty="0" smtClean="0"/>
              <a:t>intervention for threshold re-adjustment </a:t>
            </a:r>
          </a:p>
          <a:p>
            <a:pPr marL="808038" lvl="4" indent="-271463" algn="just">
              <a:spcAft>
                <a:spcPts val="600"/>
              </a:spcAft>
              <a:buFont typeface="Symbol" panose="05050102010706020507" pitchFamily="18" charset="2"/>
              <a:buChar char="®"/>
            </a:pPr>
            <a:r>
              <a:rPr lang="en-US" sz="1400" dirty="0" smtClean="0">
                <a:solidFill>
                  <a:schemeClr val="accent5">
                    <a:lumMod val="75000"/>
                  </a:schemeClr>
                </a:solidFill>
              </a:rPr>
              <a:t>RF couplers should now be well protected !</a:t>
            </a:r>
          </a:p>
          <a:p>
            <a:pPr lvl="3" indent="-177800" algn="just">
              <a:spcAft>
                <a:spcPts val="600"/>
              </a:spcAft>
              <a:buFont typeface="Wingdings" panose="05000000000000000000" pitchFamily="2" charset="2"/>
              <a:buChar char="Ø"/>
            </a:pPr>
            <a:r>
              <a:rPr lang="en-US" dirty="0" smtClean="0"/>
              <a:t>SSA: twice wrong interlock from AC/DC converter PLC </a:t>
            </a:r>
            <a:r>
              <a:rPr lang="en-US" sz="1600" dirty="0">
                <a:solidFill>
                  <a:schemeClr val="accent6">
                    <a:lumMod val="60000"/>
                    <a:lumOff val="40000"/>
                  </a:schemeClr>
                </a:solidFill>
              </a:rPr>
              <a:t>=&gt;</a:t>
            </a:r>
            <a:r>
              <a:rPr lang="en-US" dirty="0" smtClean="0"/>
              <a:t> CPU </a:t>
            </a:r>
            <a:r>
              <a:rPr lang="en-US" dirty="0"/>
              <a:t>exchange </a:t>
            </a:r>
            <a:endParaRPr lang="en-US" dirty="0" smtClean="0"/>
          </a:p>
          <a:p>
            <a:pPr lvl="3" indent="-177800" algn="just">
              <a:spcAft>
                <a:spcPts val="600"/>
              </a:spcAft>
              <a:buFont typeface="Wingdings" panose="05000000000000000000" pitchFamily="2" charset="2"/>
              <a:buChar char="Ø"/>
            </a:pPr>
            <a:r>
              <a:rPr lang="en-US" sz="1400" dirty="0"/>
              <a:t>TRA1</a:t>
            </a:r>
            <a:r>
              <a:rPr lang="en-US" dirty="0" smtClean="0"/>
              <a:t>: tricky hunt finally revealing false interlock from ion pump controller of IP2</a:t>
            </a:r>
          </a:p>
          <a:p>
            <a:pPr marL="808038" lvl="4" indent="-271463" algn="just">
              <a:spcAft>
                <a:spcPts val="600"/>
              </a:spcAft>
              <a:buFont typeface="Symbol" panose="05050102010706020507" pitchFamily="18" charset="2"/>
              <a:buChar char="®"/>
            </a:pPr>
            <a:r>
              <a:rPr lang="en-US" sz="1400" dirty="0" smtClean="0"/>
              <a:t>4 trips </a:t>
            </a:r>
            <a:r>
              <a:rPr lang="en-US" sz="1400" dirty="0">
                <a:solidFill>
                  <a:schemeClr val="accent6">
                    <a:lumMod val="60000"/>
                    <a:lumOff val="40000"/>
                  </a:schemeClr>
                </a:solidFill>
              </a:rPr>
              <a:t>=&gt;</a:t>
            </a:r>
            <a:r>
              <a:rPr lang="en-US" sz="1400" dirty="0" smtClean="0"/>
              <a:t> finally strapped interlock, relying fully on IP1 for protection</a:t>
            </a:r>
          </a:p>
          <a:p>
            <a:pPr marL="808038" lvl="4" indent="-271463" algn="just">
              <a:spcAft>
                <a:spcPts val="600"/>
              </a:spcAft>
              <a:buFont typeface="Symbol" panose="05050102010706020507" pitchFamily="18" charset="2"/>
              <a:buChar char="®"/>
            </a:pPr>
            <a:r>
              <a:rPr lang="en-US" sz="1400" dirty="0" smtClean="0"/>
              <a:t>Last week: new problem with IP controller of TRA1, now on both IP1 and IP2</a:t>
            </a:r>
          </a:p>
          <a:p>
            <a:pPr marL="808038" lvl="4" indent="-271463" algn="just">
              <a:spcAft>
                <a:spcPts val="600"/>
              </a:spcAft>
              <a:buFont typeface="Symbol" panose="05050102010706020507" pitchFamily="18" charset="2"/>
              <a:buChar char="®"/>
            </a:pPr>
            <a:r>
              <a:rPr lang="en-US" sz="1400" dirty="0" smtClean="0"/>
              <a:t>Klystron itself not incriminated </a:t>
            </a:r>
            <a:r>
              <a:rPr lang="en-US" sz="1400" dirty="0">
                <a:solidFill>
                  <a:schemeClr val="accent6">
                    <a:lumMod val="60000"/>
                    <a:lumOff val="40000"/>
                  </a:schemeClr>
                </a:solidFill>
              </a:rPr>
              <a:t>=&gt;</a:t>
            </a:r>
            <a:r>
              <a:rPr lang="en-US" sz="1400" dirty="0" smtClean="0"/>
              <a:t> refurbishment of IP controllers under way </a:t>
            </a:r>
          </a:p>
          <a:p>
            <a:pPr lvl="3" indent="-177800" algn="just">
              <a:spcAft>
                <a:spcPts val="600"/>
              </a:spcAft>
              <a:buFont typeface="Wingdings" panose="05000000000000000000" pitchFamily="2" charset="2"/>
              <a:buChar char="Ø"/>
            </a:pPr>
            <a:r>
              <a:rPr lang="en-US" dirty="0" smtClean="0"/>
              <a:t>Human 1: @ Extremely hot June, mistake when reconnecting a fan (necessary urgent action)</a:t>
            </a:r>
          </a:p>
          <a:p>
            <a:pPr lvl="3" indent="-177800" algn="just">
              <a:spcAft>
                <a:spcPts val="600"/>
              </a:spcAft>
              <a:buFont typeface="Wingdings" panose="05000000000000000000" pitchFamily="2" charset="2"/>
              <a:buChar char="Ø"/>
            </a:pPr>
            <a:r>
              <a:rPr lang="en-US" sz="1400" dirty="0"/>
              <a:t>Human </a:t>
            </a:r>
            <a:r>
              <a:rPr lang="en-US" sz="1400" dirty="0" smtClean="0"/>
              <a:t>2: </a:t>
            </a:r>
            <a:r>
              <a:rPr lang="en-US" sz="1400" dirty="0" err="1" smtClean="0"/>
              <a:t>EmOff</a:t>
            </a:r>
            <a:r>
              <a:rPr lang="en-US" sz="1400" dirty="0" smtClean="0"/>
              <a:t> button on idle TRA2 triggered a stop on TRA1 in operation</a:t>
            </a:r>
            <a:endParaRPr lang="en-US" sz="1400" dirty="0"/>
          </a:p>
          <a:p>
            <a:pPr lvl="3" indent="-625475" algn="just">
              <a:spcAft>
                <a:spcPts val="600"/>
              </a:spcAft>
              <a:buFont typeface="Symbol" panose="05050102010706020507" pitchFamily="18" charset="2"/>
              <a:buChar char="®"/>
            </a:pPr>
            <a:endParaRPr lang="en-US" sz="1700" dirty="0"/>
          </a:p>
          <a:p>
            <a:pPr lvl="3" indent="-177800" algn="just">
              <a:spcAft>
                <a:spcPts val="600"/>
              </a:spcAft>
              <a:buFont typeface="Wingdings" panose="05000000000000000000" pitchFamily="2" charset="2"/>
              <a:buChar char="Ø"/>
            </a:pPr>
            <a:endParaRPr lang="en-US" dirty="0" smtClean="0"/>
          </a:p>
          <a:p>
            <a:pPr marL="444500" lvl="3" indent="0" algn="just">
              <a:spcAft>
                <a:spcPts val="600"/>
              </a:spcAft>
              <a:buNone/>
            </a:pPr>
            <a:endParaRPr lang="en-US" dirty="0" smtClean="0"/>
          </a:p>
          <a:p>
            <a:pPr marL="444500" lvl="3" indent="0" algn="just">
              <a:spcAft>
                <a:spcPts val="600"/>
              </a:spcAft>
              <a:buNone/>
            </a:pPr>
            <a:endParaRPr lang="en-US" dirty="0" smtClean="0"/>
          </a:p>
          <a:p>
            <a:endParaRPr lang="en-GB" dirty="0"/>
          </a:p>
        </p:txBody>
      </p:sp>
      <p:pic>
        <p:nvPicPr>
          <p:cNvPr id="8" name="Picture 7"/>
          <p:cNvPicPr>
            <a:picLocks noChangeAspect="1"/>
          </p:cNvPicPr>
          <p:nvPr/>
        </p:nvPicPr>
        <p:blipFill>
          <a:blip r:embed="rId2"/>
          <a:stretch>
            <a:fillRect/>
          </a:stretch>
        </p:blipFill>
        <p:spPr>
          <a:xfrm>
            <a:off x="198001" y="734958"/>
            <a:ext cx="2427091" cy="2414059"/>
          </a:xfrm>
          <a:prstGeom prst="rect">
            <a:avLst/>
          </a:prstGeom>
        </p:spPr>
      </p:pic>
      <p:sp>
        <p:nvSpPr>
          <p:cNvPr id="9" name="TextBox 8"/>
          <p:cNvSpPr txBox="1"/>
          <p:nvPr/>
        </p:nvSpPr>
        <p:spPr>
          <a:xfrm>
            <a:off x="107504" y="3127795"/>
            <a:ext cx="2517588" cy="1615827"/>
          </a:xfrm>
          <a:prstGeom prst="rect">
            <a:avLst/>
          </a:prstGeom>
          <a:noFill/>
        </p:spPr>
        <p:txBody>
          <a:bodyPr wrap="square" rtlCol="0">
            <a:spAutoFit/>
          </a:bodyPr>
          <a:lstStyle/>
          <a:p>
            <a:r>
              <a:rPr lang="en-US" sz="1200" dirty="0" smtClean="0">
                <a:solidFill>
                  <a:schemeClr val="accent1"/>
                </a:solidFill>
              </a:rPr>
              <a:t>26 Beam losses in USM due to RF</a:t>
            </a:r>
          </a:p>
          <a:p>
            <a:pPr marL="179388" indent="-179388">
              <a:spcBef>
                <a:spcPts val="600"/>
              </a:spcBef>
              <a:buFont typeface="Arial" panose="020B0604020202020204" pitchFamily="34" charset="0"/>
              <a:buChar char="•"/>
            </a:pPr>
            <a:r>
              <a:rPr lang="en-US" sz="1100" dirty="0" smtClean="0">
                <a:solidFill>
                  <a:schemeClr val="accent1"/>
                </a:solidFill>
              </a:rPr>
              <a:t>Including agreed 4.5 hours intervention to put cavity 7 in passive on 24 June</a:t>
            </a:r>
          </a:p>
          <a:p>
            <a:pPr marL="179388" indent="-179388">
              <a:spcBef>
                <a:spcPts val="600"/>
              </a:spcBef>
              <a:buFont typeface="Arial" panose="020B0604020202020204" pitchFamily="34" charset="0"/>
              <a:buChar char="•"/>
            </a:pPr>
            <a:r>
              <a:rPr lang="en-US" sz="1100" dirty="0" smtClean="0">
                <a:solidFill>
                  <a:schemeClr val="accent1"/>
                </a:solidFill>
              </a:rPr>
              <a:t>Each trip counted, even close-by trips that later concatenated to 1 longer interruption for EBS statistics</a:t>
            </a:r>
          </a:p>
        </p:txBody>
      </p:sp>
      <p:grpSp>
        <p:nvGrpSpPr>
          <p:cNvPr id="34" name="Group 33"/>
          <p:cNvGrpSpPr/>
          <p:nvPr/>
        </p:nvGrpSpPr>
        <p:grpSpPr>
          <a:xfrm>
            <a:off x="2625092" y="734958"/>
            <a:ext cx="2952328" cy="2193385"/>
            <a:chOff x="2625092" y="734958"/>
            <a:chExt cx="2952328" cy="2193385"/>
          </a:xfrm>
        </p:grpSpPr>
        <p:pic>
          <p:nvPicPr>
            <p:cNvPr id="30" name="Picture 29"/>
            <p:cNvPicPr>
              <a:picLocks noChangeAspect="1"/>
            </p:cNvPicPr>
            <p:nvPr/>
          </p:nvPicPr>
          <p:blipFill>
            <a:blip r:embed="rId3"/>
            <a:stretch>
              <a:fillRect/>
            </a:stretch>
          </p:blipFill>
          <p:spPr>
            <a:xfrm>
              <a:off x="2625092" y="734958"/>
              <a:ext cx="2952328" cy="2193385"/>
            </a:xfrm>
            <a:prstGeom prst="rect">
              <a:avLst/>
            </a:prstGeom>
          </p:spPr>
        </p:pic>
        <p:sp>
          <p:nvSpPr>
            <p:cNvPr id="32" name="TextBox 31"/>
            <p:cNvSpPr txBox="1"/>
            <p:nvPr/>
          </p:nvSpPr>
          <p:spPr>
            <a:xfrm>
              <a:off x="3760818" y="1359933"/>
              <a:ext cx="1075119" cy="430887"/>
            </a:xfrm>
            <a:prstGeom prst="rect">
              <a:avLst/>
            </a:prstGeom>
            <a:noFill/>
          </p:spPr>
          <p:txBody>
            <a:bodyPr wrap="square" rtlCol="0">
              <a:spAutoFit/>
            </a:bodyPr>
            <a:lstStyle/>
            <a:p>
              <a:r>
                <a:rPr lang="en-US" sz="1100" b="1" dirty="0" smtClean="0">
                  <a:solidFill>
                    <a:srgbClr val="FF0000"/>
                  </a:solidFill>
                </a:rPr>
                <a:t>Cav7 coupler failure</a:t>
              </a:r>
              <a:endParaRPr lang="en-GB" sz="1100" b="1" dirty="0">
                <a:solidFill>
                  <a:srgbClr val="FF0000"/>
                </a:solidFill>
              </a:endParaRPr>
            </a:p>
          </p:txBody>
        </p:sp>
        <p:sp>
          <p:nvSpPr>
            <p:cNvPr id="33" name="Right Brace 32"/>
            <p:cNvSpPr/>
            <p:nvPr/>
          </p:nvSpPr>
          <p:spPr>
            <a:xfrm>
              <a:off x="3690001" y="1298712"/>
              <a:ext cx="100121" cy="535641"/>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pic>
        <p:nvPicPr>
          <p:cNvPr id="37" name="Picture 36"/>
          <p:cNvPicPr>
            <a:picLocks noChangeAspect="1"/>
          </p:cNvPicPr>
          <p:nvPr/>
        </p:nvPicPr>
        <p:blipFill>
          <a:blip r:embed="rId4"/>
          <a:stretch>
            <a:fillRect/>
          </a:stretch>
        </p:blipFill>
        <p:spPr>
          <a:xfrm>
            <a:off x="5682209" y="734958"/>
            <a:ext cx="3261506" cy="2193385"/>
          </a:xfrm>
          <a:prstGeom prst="rect">
            <a:avLst/>
          </a:prstGeom>
        </p:spPr>
      </p:pic>
    </p:spTree>
    <p:extLst>
      <p:ext uri="{BB962C8B-B14F-4D97-AF65-F5344CB8AC3E}">
        <p14:creationId xmlns:p14="http://schemas.microsoft.com/office/powerpoint/2010/main" val="3982291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SR </a:t>
            </a:r>
            <a:r>
              <a:rPr lang="en-US" dirty="0" err="1" smtClean="0"/>
              <a:t>CAvities</a:t>
            </a:r>
            <a:endParaRPr lang="en-GB" dirty="0"/>
          </a:p>
        </p:txBody>
      </p:sp>
      <p:sp>
        <p:nvSpPr>
          <p:cNvPr id="4" name="Slide Number Placeholder 3"/>
          <p:cNvSpPr>
            <a:spLocks noGrp="1"/>
          </p:cNvSpPr>
          <p:nvPr>
            <p:ph type="sldNum" sz="quarter" idx="11"/>
          </p:nvPr>
        </p:nvSpPr>
        <p:spPr/>
        <p:txBody>
          <a:bodyPr/>
          <a:lstStyle/>
          <a:p>
            <a:r>
              <a:rPr lang="en-US" noProof="0" smtClean="0"/>
              <a:t>Page </a:t>
            </a:r>
            <a:fld id="{733122C9-A0B9-462F-8757-0847AD287B63}" type="slidenum">
              <a:rPr lang="en-US" noProof="0" smtClean="0"/>
              <a:pPr/>
              <a:t>8</a:t>
            </a:fld>
            <a:endParaRPr lang="en-US" noProof="0"/>
          </a:p>
        </p:txBody>
      </p:sp>
      <p:sp>
        <p:nvSpPr>
          <p:cNvPr id="5" name="Footer Placeholder 4"/>
          <p:cNvSpPr>
            <a:spLocks noGrp="1"/>
          </p:cNvSpPr>
          <p:nvPr>
            <p:ph type="ftr" sz="quarter" idx="12"/>
          </p:nvPr>
        </p:nvSpPr>
        <p:spPr/>
        <p:txBody>
          <a:bodyPr/>
          <a:lstStyle/>
          <a:p>
            <a:r>
              <a:rPr lang="en-US" smtClean="0"/>
              <a:t>ASD Workshop – 24 January 2023      -        RF system     -       Jörn Jacob</a:t>
            </a:r>
            <a:endParaRPr lang="en-US" dirty="0"/>
          </a:p>
        </p:txBody>
      </p:sp>
      <p:sp>
        <p:nvSpPr>
          <p:cNvPr id="6" name="Content Placeholder 2"/>
          <p:cNvSpPr txBox="1">
            <a:spLocks/>
          </p:cNvSpPr>
          <p:nvPr/>
        </p:nvSpPr>
        <p:spPr bwMode="gray">
          <a:xfrm>
            <a:off x="721945" y="769268"/>
            <a:ext cx="3778047" cy="4536504"/>
          </a:xfrm>
          <a:prstGeom prst="rect">
            <a:avLst/>
          </a:prstGeom>
        </p:spPr>
        <p:txBody>
          <a:bodyPr vert="horz" lIns="0" tIns="0" rIns="0" bIns="0" rtlCol="0" anchor="t" anchorCtr="0">
            <a:normAutofit fontScale="70000" lnSpcReduction="20000"/>
          </a:bodyPr>
          <a:lstStyle>
            <a:lvl1pPr marL="0" indent="0" algn="l" defTabSz="914400" rtl="0" eaLnBrk="1" latinLnBrk="0" hangingPunct="1">
              <a:spcBef>
                <a:spcPts val="0"/>
              </a:spcBef>
              <a:spcAft>
                <a:spcPts val="1000"/>
              </a:spcAft>
              <a:buFont typeface="Arial" pitchFamily="34" charset="0"/>
              <a:buNone/>
              <a:defRPr sz="1800" b="1" kern="120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accent6"/>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300"/>
              </a:spcAft>
              <a:buClr>
                <a:schemeClr val="accent6"/>
              </a:buClr>
              <a:buSzPct val="80000"/>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3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Aft>
                <a:spcPts val="600"/>
              </a:spcAft>
            </a:pPr>
            <a:r>
              <a:rPr lang="en-US" dirty="0" smtClean="0"/>
              <a:t>Cavity 4 coupler exchange</a:t>
            </a:r>
          </a:p>
          <a:p>
            <a:pPr lvl="3" indent="-177800" algn="just">
              <a:spcAft>
                <a:spcPts val="600"/>
              </a:spcAft>
              <a:buFont typeface="Wingdings" panose="05000000000000000000" pitchFamily="2" charset="2"/>
              <a:buChar char="Ø"/>
            </a:pPr>
            <a:r>
              <a:rPr lang="en-US" dirty="0" smtClean="0"/>
              <a:t>September 22: glow discharge observed on cav#4 coupler subsequent to wrong file configuration</a:t>
            </a:r>
          </a:p>
          <a:p>
            <a:pPr marL="808038" lvl="4" indent="-271463" algn="just">
              <a:spcAft>
                <a:spcPts val="600"/>
              </a:spcAft>
              <a:buFont typeface="Symbol" panose="05050102010706020507" pitchFamily="18" charset="2"/>
              <a:buChar char="®"/>
            </a:pPr>
            <a:r>
              <a:rPr lang="en-US" sz="1400" dirty="0" smtClean="0"/>
              <a:t>Degradation with time of this brand of couplers is known </a:t>
            </a:r>
          </a:p>
          <a:p>
            <a:pPr marL="808038" lvl="4" indent="-271463" algn="just">
              <a:spcAft>
                <a:spcPts val="600"/>
              </a:spcAft>
              <a:buFont typeface="Symbol" panose="05050102010706020507" pitchFamily="18" charset="2"/>
              <a:buChar char="®"/>
            </a:pPr>
            <a:r>
              <a:rPr lang="en-US" sz="1400" dirty="0" smtClean="0">
                <a:solidFill>
                  <a:srgbClr val="00B050"/>
                </a:solidFill>
              </a:rPr>
              <a:t>No impact on USM</a:t>
            </a:r>
            <a:r>
              <a:rPr lang="en-US" sz="1400" dirty="0" smtClean="0"/>
              <a:t>, however, Implementation of ECO mode postponed to last run</a:t>
            </a:r>
          </a:p>
          <a:p>
            <a:pPr marL="808038" lvl="4" indent="-271463" algn="just">
              <a:spcAft>
                <a:spcPts val="600"/>
              </a:spcAft>
              <a:buFont typeface="Symbol" panose="05050102010706020507" pitchFamily="18" charset="2"/>
              <a:buChar char="®"/>
            </a:pPr>
            <a:r>
              <a:rPr lang="en-US" sz="1400" dirty="0" smtClean="0"/>
              <a:t>Coupler exchanged in October shut down &amp; successfully reconditioned at restart</a:t>
            </a:r>
          </a:p>
          <a:p>
            <a:pPr marL="808038" lvl="4" indent="-271463" algn="just">
              <a:spcAft>
                <a:spcPts val="600"/>
              </a:spcAft>
              <a:buFont typeface="Symbol" panose="05050102010706020507" pitchFamily="18" charset="2"/>
              <a:buChar char="®"/>
            </a:pPr>
            <a:r>
              <a:rPr lang="en-US" sz="1400" dirty="0" smtClean="0">
                <a:solidFill>
                  <a:srgbClr val="00B050"/>
                </a:solidFill>
              </a:rPr>
              <a:t>ECO mode applied at October restart for last run</a:t>
            </a:r>
          </a:p>
          <a:p>
            <a:pPr marL="536575" lvl="4" indent="0" algn="just">
              <a:spcAft>
                <a:spcPts val="600"/>
              </a:spcAft>
              <a:buNone/>
            </a:pPr>
            <a:endParaRPr lang="en-US" sz="1400" dirty="0" smtClean="0">
              <a:solidFill>
                <a:srgbClr val="00B050"/>
              </a:solidFill>
            </a:endParaRPr>
          </a:p>
          <a:p>
            <a:pPr algn="just">
              <a:spcAft>
                <a:spcPts val="600"/>
              </a:spcAft>
            </a:pPr>
            <a:r>
              <a:rPr lang="en-US" dirty="0"/>
              <a:t>Cavity </a:t>
            </a:r>
            <a:r>
              <a:rPr lang="en-US" dirty="0" smtClean="0"/>
              <a:t>2 </a:t>
            </a:r>
            <a:r>
              <a:rPr lang="en-US" dirty="0" smtClean="0"/>
              <a:t>– obstruction of 1 water cooling circuit</a:t>
            </a:r>
            <a:endParaRPr lang="en-US" dirty="0"/>
          </a:p>
          <a:p>
            <a:pPr lvl="3" indent="-177800" algn="just">
              <a:spcAft>
                <a:spcPts val="600"/>
              </a:spcAft>
              <a:buFont typeface="Wingdings" panose="05000000000000000000" pitchFamily="2" charset="2"/>
              <a:buChar char="Ø"/>
            </a:pPr>
            <a:r>
              <a:rPr lang="en-US" dirty="0" smtClean="0"/>
              <a:t>Problem: bad tuning of cavity </a:t>
            </a:r>
            <a:r>
              <a:rPr lang="en-US" dirty="0" smtClean="0"/>
              <a:t>2 </a:t>
            </a:r>
            <a:r>
              <a:rPr lang="en-US" dirty="0" smtClean="0"/>
              <a:t>in RF low state after a beam trips in run 5 </a:t>
            </a:r>
            <a:endParaRPr lang="en-US" dirty="0"/>
          </a:p>
          <a:p>
            <a:pPr marL="808038" lvl="4" indent="-271463" algn="just">
              <a:spcAft>
                <a:spcPts val="600"/>
              </a:spcAft>
              <a:buFont typeface="Symbol" panose="05050102010706020507" pitchFamily="18" charset="2"/>
              <a:buChar char="®"/>
            </a:pPr>
            <a:r>
              <a:rPr lang="en-US" sz="1400" dirty="0" smtClean="0"/>
              <a:t>Longer thermal time constant</a:t>
            </a:r>
          </a:p>
          <a:p>
            <a:pPr marL="808038" lvl="4" indent="-271463" algn="just">
              <a:spcAft>
                <a:spcPts val="600"/>
              </a:spcAft>
              <a:buFont typeface="Symbol" panose="05050102010706020507" pitchFamily="18" charset="2"/>
              <a:buChar char="®"/>
            </a:pPr>
            <a:r>
              <a:rPr lang="en-US" sz="1400" dirty="0" smtClean="0"/>
              <a:t>Suspected partial obstruction</a:t>
            </a:r>
          </a:p>
          <a:p>
            <a:pPr marL="808038" lvl="4" indent="-271463" algn="just">
              <a:spcAft>
                <a:spcPts val="600"/>
              </a:spcAft>
              <a:buFont typeface="Symbol" panose="05050102010706020507" pitchFamily="18" charset="2"/>
              <a:buChar char="®"/>
            </a:pPr>
            <a:r>
              <a:rPr lang="en-US" sz="1400" dirty="0" smtClean="0"/>
              <a:t>New highly sensitive phase detector installed on tuning loop: mitigated problem for operation</a:t>
            </a:r>
          </a:p>
          <a:p>
            <a:pPr lvl="3" indent="-177800" algn="just">
              <a:spcAft>
                <a:spcPts val="600"/>
              </a:spcAft>
              <a:buFont typeface="Wingdings" panose="05000000000000000000" pitchFamily="2" charset="2"/>
              <a:buChar char="Ø"/>
            </a:pPr>
            <a:r>
              <a:rPr lang="en-US" sz="1400" dirty="0" smtClean="0"/>
              <a:t>Winter SD: Obstruction of one cooling channel confirmed (Disc + Nose cone cooling)</a:t>
            </a:r>
          </a:p>
          <a:p>
            <a:pPr marL="808038" lvl="4" indent="-271463" algn="just">
              <a:spcAft>
                <a:spcPts val="600"/>
              </a:spcAft>
              <a:buFont typeface="Symbol" panose="05050102010706020507" pitchFamily="18" charset="2"/>
              <a:buChar char="®"/>
            </a:pPr>
            <a:r>
              <a:rPr lang="en-US" sz="1400" dirty="0" smtClean="0"/>
              <a:t>Obstruction left inside manifold by piping supplier</a:t>
            </a:r>
          </a:p>
          <a:p>
            <a:pPr marL="808038" lvl="4" indent="-271463" algn="just">
              <a:spcAft>
                <a:spcPts val="600"/>
              </a:spcAft>
              <a:buFont typeface="Symbol" panose="05050102010706020507" pitchFamily="18" charset="2"/>
              <a:buChar char="®"/>
            </a:pPr>
            <a:r>
              <a:rPr lang="en-US" sz="1400" dirty="0" smtClean="0"/>
              <a:t>Present since the beginning of EBS operation</a:t>
            </a:r>
          </a:p>
          <a:p>
            <a:pPr marL="808038" lvl="4" indent="-271463" algn="just">
              <a:spcAft>
                <a:spcPts val="600"/>
              </a:spcAft>
              <a:buFont typeface="Symbol" panose="05050102010706020507" pitchFamily="18" charset="2"/>
              <a:buChar char="®"/>
            </a:pPr>
            <a:r>
              <a:rPr lang="en-US" sz="1400" dirty="0" smtClean="0">
                <a:solidFill>
                  <a:srgbClr val="00B050"/>
                </a:solidFill>
              </a:rPr>
              <a:t>Revealed during ECO mode due to increased Voltage and dissipation per cavity</a:t>
            </a:r>
            <a:endParaRPr lang="en-US" sz="1400" dirty="0">
              <a:solidFill>
                <a:srgbClr val="00B050"/>
              </a:solidFill>
            </a:endParaRPr>
          </a:p>
          <a:p>
            <a:pPr lvl="3" indent="-177800" algn="just">
              <a:spcAft>
                <a:spcPts val="600"/>
              </a:spcAft>
              <a:buFont typeface="Wingdings" panose="05000000000000000000" pitchFamily="2" charset="2"/>
              <a:buChar char="Ø"/>
            </a:pPr>
            <a:endParaRPr lang="en-US" sz="1400" dirty="0" smtClean="0"/>
          </a:p>
          <a:p>
            <a:pPr lvl="3" indent="-625475" algn="just">
              <a:spcAft>
                <a:spcPts val="600"/>
              </a:spcAft>
              <a:buFont typeface="Symbol" panose="05050102010706020507" pitchFamily="18" charset="2"/>
              <a:buChar char="®"/>
            </a:pPr>
            <a:endParaRPr lang="en-US" sz="1700" dirty="0"/>
          </a:p>
          <a:p>
            <a:pPr lvl="3" indent="-177800" algn="just">
              <a:spcAft>
                <a:spcPts val="600"/>
              </a:spcAft>
              <a:buFont typeface="Wingdings" panose="05000000000000000000" pitchFamily="2" charset="2"/>
              <a:buChar char="Ø"/>
            </a:pPr>
            <a:endParaRPr lang="en-US" dirty="0" smtClean="0"/>
          </a:p>
          <a:p>
            <a:pPr marL="444500" lvl="3" indent="0" algn="just">
              <a:spcAft>
                <a:spcPts val="600"/>
              </a:spcAft>
              <a:buNone/>
            </a:pPr>
            <a:endParaRPr lang="en-US" dirty="0" smtClean="0"/>
          </a:p>
          <a:p>
            <a:pPr marL="444500" lvl="3" indent="0" algn="just">
              <a:spcAft>
                <a:spcPts val="600"/>
              </a:spcAft>
              <a:buNone/>
            </a:pPr>
            <a:endParaRPr lang="en-US" dirty="0" smtClean="0"/>
          </a:p>
          <a:p>
            <a:endParaRPr lang="en-GB" dirty="0"/>
          </a:p>
        </p:txBody>
      </p:sp>
      <p:pic>
        <p:nvPicPr>
          <p:cNvPr id="8" name="Picture 7"/>
          <p:cNvPicPr>
            <a:picLocks noChangeAspect="1"/>
          </p:cNvPicPr>
          <p:nvPr/>
        </p:nvPicPr>
        <p:blipFill>
          <a:blip r:embed="rId2"/>
          <a:stretch>
            <a:fillRect/>
          </a:stretch>
        </p:blipFill>
        <p:spPr>
          <a:xfrm rot="16200000">
            <a:off x="6351118" y="2557394"/>
            <a:ext cx="3069433" cy="2271667"/>
          </a:xfrm>
          <a:prstGeom prst="rect">
            <a:avLst/>
          </a:prstGeom>
        </p:spPr>
      </p:pic>
      <p:pic>
        <p:nvPicPr>
          <p:cNvPr id="10" name="Picture 9">
            <a:extLst>
              <a:ext uri="{FF2B5EF4-FFF2-40B4-BE49-F238E27FC236}">
                <a16:creationId xmlns:a16="http://schemas.microsoft.com/office/drawing/2014/main" id="{89FB0B95-10B0-4DDA-8A9F-7D32FFE181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88024" y="761919"/>
            <a:ext cx="1796670" cy="4640872"/>
          </a:xfrm>
          <a:prstGeom prst="rect">
            <a:avLst/>
          </a:prstGeom>
        </p:spPr>
      </p:pic>
      <p:sp>
        <p:nvSpPr>
          <p:cNvPr id="11" name="TextBox 10"/>
          <p:cNvSpPr txBox="1"/>
          <p:nvPr/>
        </p:nvSpPr>
        <p:spPr>
          <a:xfrm>
            <a:off x="6584694" y="744259"/>
            <a:ext cx="2379305" cy="1461939"/>
          </a:xfrm>
          <a:prstGeom prst="rect">
            <a:avLst/>
          </a:prstGeom>
          <a:noFill/>
        </p:spPr>
        <p:txBody>
          <a:bodyPr wrap="square" rtlCol="0">
            <a:spAutoFit/>
          </a:bodyPr>
          <a:lstStyle/>
          <a:p>
            <a:pPr marL="182563" indent="-182563">
              <a:spcAft>
                <a:spcPts val="600"/>
              </a:spcAft>
              <a:buFont typeface="Arial" panose="020B0604020202020204" pitchFamily="34" charset="0"/>
              <a:buChar char="•"/>
            </a:pPr>
            <a:r>
              <a:rPr lang="en-US" sz="1200" dirty="0" smtClean="0"/>
              <a:t>Piece of cleaning paper probably forgotten by manifold manufacturer at factory</a:t>
            </a:r>
          </a:p>
          <a:p>
            <a:pPr marL="182563" indent="-182563">
              <a:spcAft>
                <a:spcPts val="600"/>
              </a:spcAft>
              <a:buFont typeface="Arial" panose="020B0604020202020204" pitchFamily="34" charset="0"/>
              <a:buChar char="•"/>
            </a:pPr>
            <a:r>
              <a:rPr lang="en-US" sz="1200" dirty="0" smtClean="0"/>
              <a:t>Obstruction of one sub circuit at 1</a:t>
            </a:r>
            <a:r>
              <a:rPr lang="en-US" sz="1200" baseline="30000" dirty="0" smtClean="0"/>
              <a:t>st</a:t>
            </a:r>
            <a:r>
              <a:rPr lang="en-US" sz="1200" dirty="0" smtClean="0"/>
              <a:t> pressurization on cavity 4 on the teststand</a:t>
            </a:r>
            <a:endParaRPr lang="en-GB" sz="1200" dirty="0"/>
          </a:p>
        </p:txBody>
      </p:sp>
    </p:spTree>
    <p:extLst>
      <p:ext uri="{BB962C8B-B14F-4D97-AF65-F5344CB8AC3E}">
        <p14:creationId xmlns:p14="http://schemas.microsoft.com/office/powerpoint/2010/main" val="48464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2D050"/>
                </a:solidFill>
              </a:rPr>
              <a:t>Gradual implementation of </a:t>
            </a:r>
            <a:r>
              <a:rPr lang="en-US" dirty="0" smtClean="0">
                <a:solidFill>
                  <a:srgbClr val="FF0000"/>
                </a:solidFill>
              </a:rPr>
              <a:t>10</a:t>
            </a:r>
            <a:r>
              <a:rPr lang="en-US" dirty="0" smtClean="0">
                <a:solidFill>
                  <a:srgbClr val="92D050"/>
                </a:solidFill>
              </a:rPr>
              <a:t> SSA (each 110 kW RF,  max 250 kW AC)</a:t>
            </a:r>
            <a:endParaRPr lang="en-GB" dirty="0">
              <a:solidFill>
                <a:srgbClr val="92D050"/>
              </a:solidFill>
            </a:endParaRPr>
          </a:p>
        </p:txBody>
      </p:sp>
      <p:sp>
        <p:nvSpPr>
          <p:cNvPr id="3" name="Slide Number Placeholder 2"/>
          <p:cNvSpPr>
            <a:spLocks noGrp="1"/>
          </p:cNvSpPr>
          <p:nvPr>
            <p:ph type="sldNum" sz="quarter" idx="11"/>
          </p:nvPr>
        </p:nvSpPr>
        <p:spPr/>
        <p:txBody>
          <a:bodyPr/>
          <a:lstStyle/>
          <a:p>
            <a:r>
              <a:rPr lang="en-US" noProof="0" smtClean="0"/>
              <a:t>Page </a:t>
            </a:r>
            <a:fld id="{733122C9-A0B9-462F-8757-0847AD287B63}" type="slidenum">
              <a:rPr lang="en-US" noProof="0" smtClean="0"/>
              <a:pPr/>
              <a:t>9</a:t>
            </a:fld>
            <a:endParaRPr lang="en-US" noProof="0"/>
          </a:p>
        </p:txBody>
      </p:sp>
      <p:sp>
        <p:nvSpPr>
          <p:cNvPr id="4" name="Footer Placeholder 3"/>
          <p:cNvSpPr>
            <a:spLocks noGrp="1"/>
          </p:cNvSpPr>
          <p:nvPr>
            <p:ph type="ftr" sz="quarter" idx="12"/>
          </p:nvPr>
        </p:nvSpPr>
        <p:spPr/>
        <p:txBody>
          <a:bodyPr/>
          <a:lstStyle/>
          <a:p>
            <a:r>
              <a:rPr lang="en-US" noProof="0" smtClean="0"/>
              <a:t>ASD Workshop – 24 January 2023      -        RF system     -       Jörn Jacob</a:t>
            </a:r>
            <a:endParaRPr lang="en-US" noProof="0" dirty="0"/>
          </a:p>
        </p:txBody>
      </p:sp>
      <p:sp>
        <p:nvSpPr>
          <p:cNvPr id="5" name="Oval 5"/>
          <p:cNvSpPr>
            <a:spLocks noChangeArrowheads="1"/>
          </p:cNvSpPr>
          <p:nvPr/>
        </p:nvSpPr>
        <p:spPr bwMode="auto">
          <a:xfrm>
            <a:off x="1024802" y="880462"/>
            <a:ext cx="7954963" cy="4384675"/>
          </a:xfrm>
          <a:prstGeom prst="ellipse">
            <a:avLst/>
          </a:prstGeom>
          <a:noFill/>
          <a:ln w="57150">
            <a:solidFill>
              <a:sysClr val="windowText" lastClr="000000">
                <a:lumMod val="50000"/>
                <a:lumOff val="50000"/>
              </a:sys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 name="AutoShape 384"/>
          <p:cNvSpPr>
            <a:spLocks noChangeArrowheads="1"/>
          </p:cNvSpPr>
          <p:nvPr/>
        </p:nvSpPr>
        <p:spPr bwMode="auto">
          <a:xfrm>
            <a:off x="3485510" y="934791"/>
            <a:ext cx="366960" cy="733663"/>
          </a:xfrm>
          <a:prstGeom prst="triangle">
            <a:avLst>
              <a:gd name="adj" fmla="val 50000"/>
            </a:avLst>
          </a:prstGeom>
          <a:noFill/>
          <a:ln w="9525" algn="ctr">
            <a:noFill/>
            <a:miter lim="800000"/>
            <a:headEnd/>
            <a:tailEnd/>
          </a:ln>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ysClr val="windowText" lastClr="000000"/>
              </a:solidFill>
              <a:effectLst/>
              <a:uLnTx/>
              <a:uFillTx/>
            </a:endParaRPr>
          </a:p>
        </p:txBody>
      </p:sp>
      <p:sp>
        <p:nvSpPr>
          <p:cNvPr id="7" name="AutoShape 755"/>
          <p:cNvSpPr>
            <a:spLocks noChangeArrowheads="1"/>
          </p:cNvSpPr>
          <p:nvPr/>
        </p:nvSpPr>
        <p:spPr bwMode="auto">
          <a:xfrm rot="780000" flipV="1">
            <a:off x="5769191" y="693307"/>
            <a:ext cx="186030" cy="388965"/>
          </a:xfrm>
          <a:prstGeom prst="octagon">
            <a:avLst>
              <a:gd name="adj" fmla="val 29287"/>
            </a:avLst>
          </a:prstGeom>
          <a:solidFill>
            <a:srgbClr val="FF9900"/>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ysClr val="windowText" lastClr="000000"/>
              </a:solidFill>
              <a:effectLst/>
              <a:uLnTx/>
              <a:uFillTx/>
            </a:endParaRPr>
          </a:p>
        </p:txBody>
      </p:sp>
      <p:sp>
        <p:nvSpPr>
          <p:cNvPr id="8" name="AutoShape 755"/>
          <p:cNvSpPr>
            <a:spLocks noChangeArrowheads="1"/>
          </p:cNvSpPr>
          <p:nvPr/>
        </p:nvSpPr>
        <p:spPr bwMode="auto">
          <a:xfrm rot="780000" flipV="1">
            <a:off x="6044223" y="761666"/>
            <a:ext cx="186030" cy="388965"/>
          </a:xfrm>
          <a:prstGeom prst="octagon">
            <a:avLst>
              <a:gd name="adj" fmla="val 29287"/>
            </a:avLst>
          </a:prstGeom>
          <a:solidFill>
            <a:srgbClr val="FF9900"/>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ysClr val="windowText" lastClr="000000"/>
              </a:solidFill>
              <a:effectLst/>
              <a:uLnTx/>
              <a:uFillTx/>
            </a:endParaRPr>
          </a:p>
        </p:txBody>
      </p:sp>
      <p:sp>
        <p:nvSpPr>
          <p:cNvPr id="9" name="AutoShape 755"/>
          <p:cNvSpPr>
            <a:spLocks noChangeArrowheads="1"/>
          </p:cNvSpPr>
          <p:nvPr/>
        </p:nvSpPr>
        <p:spPr bwMode="auto">
          <a:xfrm rot="780000" flipV="1">
            <a:off x="6327820" y="824716"/>
            <a:ext cx="186030" cy="388965"/>
          </a:xfrm>
          <a:prstGeom prst="octagon">
            <a:avLst>
              <a:gd name="adj" fmla="val 29287"/>
            </a:avLst>
          </a:prstGeom>
          <a:solidFill>
            <a:srgbClr val="FF9900"/>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ysClr val="windowText" lastClr="000000"/>
              </a:solidFill>
              <a:effectLst/>
              <a:uLnTx/>
              <a:uFillTx/>
            </a:endParaRPr>
          </a:p>
        </p:txBody>
      </p:sp>
      <p:sp>
        <p:nvSpPr>
          <p:cNvPr id="10" name="AutoShape 755"/>
          <p:cNvSpPr>
            <a:spLocks noChangeArrowheads="1"/>
          </p:cNvSpPr>
          <p:nvPr/>
        </p:nvSpPr>
        <p:spPr bwMode="auto">
          <a:xfrm rot="20820000" flipV="1">
            <a:off x="2909251" y="954666"/>
            <a:ext cx="186030" cy="388965"/>
          </a:xfrm>
          <a:prstGeom prst="octagon">
            <a:avLst>
              <a:gd name="adj" fmla="val 29287"/>
            </a:avLst>
          </a:prstGeom>
          <a:solidFill>
            <a:srgbClr val="FF9900"/>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ysClr val="windowText" lastClr="000000"/>
              </a:solidFill>
              <a:effectLst/>
              <a:uLnTx/>
              <a:uFillTx/>
            </a:endParaRPr>
          </a:p>
        </p:txBody>
      </p:sp>
      <p:sp>
        <p:nvSpPr>
          <p:cNvPr id="11" name="AutoShape 755"/>
          <p:cNvSpPr>
            <a:spLocks noChangeArrowheads="1"/>
          </p:cNvSpPr>
          <p:nvPr/>
        </p:nvSpPr>
        <p:spPr bwMode="auto">
          <a:xfrm rot="20820000" flipV="1">
            <a:off x="3186415" y="895541"/>
            <a:ext cx="186030" cy="388965"/>
          </a:xfrm>
          <a:prstGeom prst="octagon">
            <a:avLst>
              <a:gd name="adj" fmla="val 29287"/>
            </a:avLst>
          </a:prstGeom>
          <a:solidFill>
            <a:srgbClr val="FF9900"/>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ysClr val="windowText" lastClr="000000"/>
              </a:solidFill>
              <a:effectLst/>
              <a:uLnTx/>
              <a:uFillTx/>
            </a:endParaRPr>
          </a:p>
        </p:txBody>
      </p:sp>
      <p:sp>
        <p:nvSpPr>
          <p:cNvPr id="12" name="AutoShape 755"/>
          <p:cNvSpPr>
            <a:spLocks noChangeArrowheads="1"/>
          </p:cNvSpPr>
          <p:nvPr/>
        </p:nvSpPr>
        <p:spPr bwMode="auto">
          <a:xfrm rot="20820000" flipV="1">
            <a:off x="3468950" y="827890"/>
            <a:ext cx="186030" cy="388965"/>
          </a:xfrm>
          <a:prstGeom prst="octagon">
            <a:avLst>
              <a:gd name="adj" fmla="val 29287"/>
            </a:avLst>
          </a:prstGeom>
          <a:solidFill>
            <a:srgbClr val="FF9900"/>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ysClr val="windowText" lastClr="000000"/>
              </a:solidFill>
              <a:effectLst/>
              <a:uLnTx/>
              <a:uFillTx/>
            </a:endParaRPr>
          </a:p>
        </p:txBody>
      </p:sp>
      <p:sp>
        <p:nvSpPr>
          <p:cNvPr id="13" name="AutoShape 755"/>
          <p:cNvSpPr>
            <a:spLocks noChangeArrowheads="1"/>
          </p:cNvSpPr>
          <p:nvPr/>
        </p:nvSpPr>
        <p:spPr bwMode="auto">
          <a:xfrm rot="20820000" flipV="1">
            <a:off x="3752016" y="762539"/>
            <a:ext cx="186030" cy="388965"/>
          </a:xfrm>
          <a:prstGeom prst="octagon">
            <a:avLst>
              <a:gd name="adj" fmla="val 29287"/>
            </a:avLst>
          </a:prstGeom>
          <a:solidFill>
            <a:srgbClr val="FF9900"/>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ysClr val="windowText" lastClr="000000"/>
              </a:solidFill>
              <a:effectLst/>
              <a:uLnTx/>
              <a:uFillTx/>
            </a:endParaRPr>
          </a:p>
        </p:txBody>
      </p:sp>
      <p:sp>
        <p:nvSpPr>
          <p:cNvPr id="14" name="AutoShape 755"/>
          <p:cNvSpPr>
            <a:spLocks noChangeArrowheads="1"/>
          </p:cNvSpPr>
          <p:nvPr/>
        </p:nvSpPr>
        <p:spPr bwMode="auto">
          <a:xfrm rot="20820000" flipV="1">
            <a:off x="4032762" y="697723"/>
            <a:ext cx="186030" cy="388965"/>
          </a:xfrm>
          <a:prstGeom prst="octagon">
            <a:avLst>
              <a:gd name="adj" fmla="val 29287"/>
            </a:avLst>
          </a:prstGeom>
          <a:solidFill>
            <a:srgbClr val="FF9900"/>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ysClr val="windowText" lastClr="000000"/>
              </a:solidFill>
              <a:effectLst/>
              <a:uLnTx/>
              <a:uFillTx/>
            </a:endParaRPr>
          </a:p>
        </p:txBody>
      </p:sp>
      <p:cxnSp>
        <p:nvCxnSpPr>
          <p:cNvPr id="15" name="Straight Arrow Connector 14"/>
          <p:cNvCxnSpPr/>
          <p:nvPr/>
        </p:nvCxnSpPr>
        <p:spPr>
          <a:xfrm rot="780000" flipH="1" flipV="1">
            <a:off x="5758663" y="1068910"/>
            <a:ext cx="7144" cy="321989"/>
          </a:xfrm>
          <a:prstGeom prst="straightConnector1">
            <a:avLst/>
          </a:prstGeom>
          <a:noFill/>
          <a:ln w="28575" cap="flat" cmpd="sng" algn="ctr">
            <a:solidFill>
              <a:srgbClr val="0000FF"/>
            </a:solidFill>
            <a:prstDash val="solid"/>
            <a:headEnd type="none"/>
            <a:tailEnd type="triangle"/>
          </a:ln>
          <a:effectLst/>
        </p:spPr>
      </p:cxnSp>
      <p:cxnSp>
        <p:nvCxnSpPr>
          <p:cNvPr id="16" name="Straight Arrow Connector 15"/>
          <p:cNvCxnSpPr/>
          <p:nvPr/>
        </p:nvCxnSpPr>
        <p:spPr>
          <a:xfrm rot="780000" flipH="1" flipV="1">
            <a:off x="6036436" y="1135957"/>
            <a:ext cx="7144" cy="321989"/>
          </a:xfrm>
          <a:prstGeom prst="straightConnector1">
            <a:avLst/>
          </a:prstGeom>
          <a:noFill/>
          <a:ln w="28575" cap="flat" cmpd="sng" algn="ctr">
            <a:solidFill>
              <a:srgbClr val="0000FF"/>
            </a:solidFill>
            <a:prstDash val="solid"/>
            <a:headEnd type="none"/>
            <a:tailEnd type="triangle"/>
          </a:ln>
          <a:effectLst/>
        </p:spPr>
      </p:cxnSp>
      <p:cxnSp>
        <p:nvCxnSpPr>
          <p:cNvPr id="17" name="Straight Connector 16"/>
          <p:cNvCxnSpPr/>
          <p:nvPr/>
        </p:nvCxnSpPr>
        <p:spPr>
          <a:xfrm>
            <a:off x="6600912" y="1532866"/>
            <a:ext cx="214558" cy="93915"/>
          </a:xfrm>
          <a:prstGeom prst="line">
            <a:avLst/>
          </a:prstGeom>
          <a:noFill/>
          <a:ln w="28575" cap="flat" cmpd="sng" algn="ctr">
            <a:solidFill>
              <a:srgbClr val="0000FF"/>
            </a:solidFill>
            <a:prstDash val="solid"/>
          </a:ln>
          <a:effectLst/>
        </p:spPr>
      </p:cxnSp>
      <p:cxnSp>
        <p:nvCxnSpPr>
          <p:cNvPr id="18" name="Straight Arrow Connector 17"/>
          <p:cNvCxnSpPr/>
          <p:nvPr/>
        </p:nvCxnSpPr>
        <p:spPr>
          <a:xfrm flipH="1" flipV="1">
            <a:off x="3318378" y="1264064"/>
            <a:ext cx="65198" cy="267344"/>
          </a:xfrm>
          <a:prstGeom prst="straightConnector1">
            <a:avLst/>
          </a:prstGeom>
          <a:noFill/>
          <a:ln w="28575" cap="flat" cmpd="sng" algn="ctr">
            <a:solidFill>
              <a:srgbClr val="0000FF"/>
            </a:solidFill>
            <a:prstDash val="solid"/>
            <a:headEnd type="none"/>
            <a:tailEnd type="triangle"/>
          </a:ln>
          <a:effectLst/>
        </p:spPr>
      </p:cxnSp>
      <p:cxnSp>
        <p:nvCxnSpPr>
          <p:cNvPr id="19" name="Straight Arrow Connector 18"/>
          <p:cNvCxnSpPr/>
          <p:nvPr/>
        </p:nvCxnSpPr>
        <p:spPr>
          <a:xfrm flipH="1" flipV="1">
            <a:off x="3612793" y="1191611"/>
            <a:ext cx="96357" cy="293012"/>
          </a:xfrm>
          <a:prstGeom prst="straightConnector1">
            <a:avLst/>
          </a:prstGeom>
          <a:noFill/>
          <a:ln w="28575" cap="flat" cmpd="sng" algn="ctr">
            <a:solidFill>
              <a:srgbClr val="0000FF"/>
            </a:solidFill>
            <a:prstDash val="solid"/>
            <a:headEnd type="none"/>
            <a:tailEnd type="triangle"/>
          </a:ln>
          <a:effectLst/>
        </p:spPr>
      </p:cxnSp>
      <p:cxnSp>
        <p:nvCxnSpPr>
          <p:cNvPr id="20" name="Straight Arrow Connector 19"/>
          <p:cNvCxnSpPr/>
          <p:nvPr/>
        </p:nvCxnSpPr>
        <p:spPr>
          <a:xfrm flipH="1" flipV="1">
            <a:off x="3907530" y="1142968"/>
            <a:ext cx="69047" cy="340274"/>
          </a:xfrm>
          <a:prstGeom prst="straightConnector1">
            <a:avLst/>
          </a:prstGeom>
          <a:noFill/>
          <a:ln w="28575" cap="flat" cmpd="sng" algn="ctr">
            <a:solidFill>
              <a:srgbClr val="0000FF"/>
            </a:solidFill>
            <a:prstDash val="solid"/>
            <a:headEnd type="none"/>
            <a:tailEnd type="triangle"/>
          </a:ln>
          <a:effectLst/>
        </p:spPr>
      </p:cxnSp>
      <p:cxnSp>
        <p:nvCxnSpPr>
          <p:cNvPr id="21" name="Straight Arrow Connector 20"/>
          <p:cNvCxnSpPr/>
          <p:nvPr/>
        </p:nvCxnSpPr>
        <p:spPr>
          <a:xfrm rot="20820000" flipH="1" flipV="1">
            <a:off x="4224388" y="1073234"/>
            <a:ext cx="7144" cy="321989"/>
          </a:xfrm>
          <a:prstGeom prst="straightConnector1">
            <a:avLst/>
          </a:prstGeom>
          <a:noFill/>
          <a:ln w="28575" cap="flat" cmpd="sng" algn="ctr">
            <a:solidFill>
              <a:srgbClr val="0000FF"/>
            </a:solidFill>
            <a:prstDash val="solid"/>
            <a:headEnd type="none"/>
            <a:tailEnd type="triangle"/>
          </a:ln>
          <a:effectLst/>
        </p:spPr>
      </p:cxnSp>
      <p:sp>
        <p:nvSpPr>
          <p:cNvPr id="22" name="AutoShape 755"/>
          <p:cNvSpPr>
            <a:spLocks noChangeArrowheads="1"/>
          </p:cNvSpPr>
          <p:nvPr/>
        </p:nvSpPr>
        <p:spPr bwMode="auto">
          <a:xfrm flipV="1">
            <a:off x="4743814" y="5071506"/>
            <a:ext cx="186030" cy="388965"/>
          </a:xfrm>
          <a:prstGeom prst="octagon">
            <a:avLst>
              <a:gd name="adj" fmla="val 29287"/>
            </a:avLst>
          </a:prstGeom>
          <a:solidFill>
            <a:srgbClr val="FF9900"/>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ysClr val="windowText" lastClr="000000"/>
              </a:solidFill>
              <a:effectLst/>
              <a:uLnTx/>
              <a:uFillTx/>
            </a:endParaRPr>
          </a:p>
        </p:txBody>
      </p:sp>
      <p:sp>
        <p:nvSpPr>
          <p:cNvPr id="23" name="AutoShape 755"/>
          <p:cNvSpPr>
            <a:spLocks noChangeArrowheads="1"/>
          </p:cNvSpPr>
          <p:nvPr/>
        </p:nvSpPr>
        <p:spPr bwMode="auto">
          <a:xfrm flipV="1">
            <a:off x="5034326" y="5069145"/>
            <a:ext cx="186030" cy="388965"/>
          </a:xfrm>
          <a:prstGeom prst="octagon">
            <a:avLst>
              <a:gd name="adj" fmla="val 29287"/>
            </a:avLst>
          </a:prstGeom>
          <a:solidFill>
            <a:srgbClr val="FF9900"/>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ysClr val="windowText" lastClr="000000"/>
              </a:solidFill>
              <a:effectLst/>
              <a:uLnTx/>
              <a:uFillTx/>
            </a:endParaRPr>
          </a:p>
        </p:txBody>
      </p:sp>
      <p:sp>
        <p:nvSpPr>
          <p:cNvPr id="24" name="AutoShape 755"/>
          <p:cNvSpPr>
            <a:spLocks noChangeArrowheads="1"/>
          </p:cNvSpPr>
          <p:nvPr/>
        </p:nvSpPr>
        <p:spPr bwMode="auto">
          <a:xfrm flipV="1">
            <a:off x="5324838" y="5069145"/>
            <a:ext cx="186030" cy="388965"/>
          </a:xfrm>
          <a:prstGeom prst="octagon">
            <a:avLst>
              <a:gd name="adj" fmla="val 29287"/>
            </a:avLst>
          </a:prstGeom>
          <a:solidFill>
            <a:srgbClr val="FF9900"/>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ysClr val="windowText" lastClr="000000"/>
              </a:solidFill>
              <a:effectLst/>
              <a:uLnTx/>
              <a:uFillTx/>
            </a:endParaRPr>
          </a:p>
        </p:txBody>
      </p:sp>
      <p:sp>
        <p:nvSpPr>
          <p:cNvPr id="25" name="Text Box 11"/>
          <p:cNvSpPr txBox="1">
            <a:spLocks noChangeArrowheads="1"/>
          </p:cNvSpPr>
          <p:nvPr/>
        </p:nvSpPr>
        <p:spPr bwMode="auto">
          <a:xfrm>
            <a:off x="6472935" y="605359"/>
            <a:ext cx="732894" cy="338554"/>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C00000"/>
                </a:solidFill>
                <a:effectLst/>
                <a:uLnTx/>
                <a:uFillTx/>
              </a:rPr>
              <a:t>Cell 7</a:t>
            </a:r>
          </a:p>
        </p:txBody>
      </p:sp>
      <p:cxnSp>
        <p:nvCxnSpPr>
          <p:cNvPr id="26" name="Straight Arrow Connector 25"/>
          <p:cNvCxnSpPr/>
          <p:nvPr/>
        </p:nvCxnSpPr>
        <p:spPr>
          <a:xfrm flipH="1" flipV="1">
            <a:off x="3044826" y="1309882"/>
            <a:ext cx="48015" cy="182121"/>
          </a:xfrm>
          <a:prstGeom prst="straightConnector1">
            <a:avLst/>
          </a:prstGeom>
          <a:noFill/>
          <a:ln w="28575" cap="flat" cmpd="sng" algn="ctr">
            <a:solidFill>
              <a:srgbClr val="0000FF"/>
            </a:solidFill>
            <a:prstDash val="solid"/>
            <a:tailEnd type="triangle"/>
          </a:ln>
          <a:effectLst/>
        </p:spPr>
      </p:cxnSp>
      <p:grpSp>
        <p:nvGrpSpPr>
          <p:cNvPr id="27" name="Group 84"/>
          <p:cNvGrpSpPr/>
          <p:nvPr/>
        </p:nvGrpSpPr>
        <p:grpSpPr>
          <a:xfrm>
            <a:off x="3491862" y="2526221"/>
            <a:ext cx="898919" cy="900906"/>
            <a:chOff x="3059814" y="2974447"/>
            <a:chExt cx="898919" cy="900906"/>
          </a:xfrm>
        </p:grpSpPr>
        <p:sp>
          <p:nvSpPr>
            <p:cNvPr id="28" name="AutoShape 389"/>
            <p:cNvSpPr>
              <a:spLocks noChangeArrowheads="1"/>
            </p:cNvSpPr>
            <p:nvPr/>
          </p:nvSpPr>
          <p:spPr bwMode="auto">
            <a:xfrm rot="5400000">
              <a:off x="3059362" y="3058068"/>
              <a:ext cx="900906" cy="733663"/>
            </a:xfrm>
            <a:prstGeom prst="triangle">
              <a:avLst>
                <a:gd name="adj" fmla="val 50000"/>
              </a:avLst>
            </a:prstGeom>
            <a:solidFill>
              <a:srgbClr val="66FFFF"/>
            </a:solidFill>
            <a:ln w="19050" algn="ctr">
              <a:solidFill>
                <a:sysClr val="windowText" lastClr="000000"/>
              </a:solid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ysClr val="windowText" lastClr="000000"/>
                </a:solidFill>
                <a:effectLst/>
                <a:uLnTx/>
                <a:uFillTx/>
              </a:endParaRPr>
            </a:p>
          </p:txBody>
        </p:sp>
        <p:sp>
          <p:nvSpPr>
            <p:cNvPr id="29" name="Text Box 390"/>
            <p:cNvSpPr txBox="1">
              <a:spLocks noChangeArrowheads="1"/>
            </p:cNvSpPr>
            <p:nvPr/>
          </p:nvSpPr>
          <p:spPr bwMode="auto">
            <a:xfrm>
              <a:off x="3059814" y="3275092"/>
              <a:ext cx="898919" cy="307777"/>
            </a:xfrm>
            <a:prstGeom prst="rect">
              <a:avLst/>
            </a:prstGeom>
            <a:noFill/>
            <a:ln w="9525" algn="ctr">
              <a:noFill/>
              <a:miter lim="800000"/>
              <a:headEnd/>
              <a:tailEnd/>
            </a:ln>
          </p:spPr>
          <p:txBody>
            <a:bodyPr>
              <a:spAutoFit/>
            </a:bodyPr>
            <a:lstStyle/>
            <a:p>
              <a:pPr marL="266700" marR="0" lvl="0" indent="-26670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rPr>
                <a:t>KLYS 1</a:t>
              </a:r>
            </a:p>
          </p:txBody>
        </p:sp>
      </p:grpSp>
      <p:cxnSp>
        <p:nvCxnSpPr>
          <p:cNvPr id="30" name="Elbow Connector 29"/>
          <p:cNvCxnSpPr>
            <a:stCxn id="178" idx="0"/>
          </p:cNvCxnSpPr>
          <p:nvPr/>
        </p:nvCxnSpPr>
        <p:spPr>
          <a:xfrm rot="16200000" flipH="1">
            <a:off x="4596920" y="4833030"/>
            <a:ext cx="266082" cy="199233"/>
          </a:xfrm>
          <a:prstGeom prst="bentConnector3">
            <a:avLst>
              <a:gd name="adj1" fmla="val 50000"/>
            </a:avLst>
          </a:prstGeom>
          <a:noFill/>
          <a:ln w="28575" cap="flat" cmpd="sng" algn="ctr">
            <a:solidFill>
              <a:srgbClr val="0000FF"/>
            </a:solidFill>
            <a:prstDash val="solid"/>
            <a:tailEnd type="triangle"/>
          </a:ln>
          <a:effectLst/>
        </p:spPr>
      </p:cxnSp>
      <p:cxnSp>
        <p:nvCxnSpPr>
          <p:cNvPr id="34" name="Straight Connector 33"/>
          <p:cNvCxnSpPr>
            <a:stCxn id="28" idx="0"/>
          </p:cNvCxnSpPr>
          <p:nvPr/>
        </p:nvCxnSpPr>
        <p:spPr>
          <a:xfrm>
            <a:off x="4308695" y="2976674"/>
            <a:ext cx="552478" cy="1719"/>
          </a:xfrm>
          <a:prstGeom prst="line">
            <a:avLst/>
          </a:prstGeom>
          <a:noFill/>
          <a:ln w="28575" cap="flat" cmpd="sng" algn="ctr">
            <a:solidFill>
              <a:srgbClr val="0000FF"/>
            </a:solidFill>
            <a:prstDash val="solid"/>
          </a:ln>
          <a:effectLst/>
        </p:spPr>
      </p:cxnSp>
      <p:cxnSp>
        <p:nvCxnSpPr>
          <p:cNvPr id="35" name="Straight Connector 34"/>
          <p:cNvCxnSpPr/>
          <p:nvPr/>
        </p:nvCxnSpPr>
        <p:spPr>
          <a:xfrm flipV="1">
            <a:off x="4861173" y="2835518"/>
            <a:ext cx="80963" cy="147637"/>
          </a:xfrm>
          <a:prstGeom prst="line">
            <a:avLst/>
          </a:prstGeom>
          <a:noFill/>
          <a:ln w="28575" cap="flat" cmpd="sng" algn="ctr">
            <a:solidFill>
              <a:srgbClr val="0000FF"/>
            </a:solidFill>
            <a:prstDash val="solid"/>
          </a:ln>
          <a:effectLst/>
        </p:spPr>
      </p:cxnSp>
      <p:cxnSp>
        <p:nvCxnSpPr>
          <p:cNvPr id="36" name="Straight Connector 35"/>
          <p:cNvCxnSpPr>
            <a:stCxn id="125" idx="1"/>
          </p:cNvCxnSpPr>
          <p:nvPr/>
        </p:nvCxnSpPr>
        <p:spPr>
          <a:xfrm>
            <a:off x="4997688" y="2283894"/>
            <a:ext cx="9653" cy="237371"/>
          </a:xfrm>
          <a:prstGeom prst="line">
            <a:avLst/>
          </a:prstGeom>
          <a:noFill/>
          <a:ln w="28575" cap="flat" cmpd="sng" algn="ctr">
            <a:solidFill>
              <a:srgbClr val="0000FF"/>
            </a:solidFill>
            <a:prstDash val="dash"/>
          </a:ln>
          <a:effectLst/>
        </p:spPr>
      </p:cxnSp>
      <p:cxnSp>
        <p:nvCxnSpPr>
          <p:cNvPr id="37" name="Straight Connector 36"/>
          <p:cNvCxnSpPr/>
          <p:nvPr/>
        </p:nvCxnSpPr>
        <p:spPr>
          <a:xfrm>
            <a:off x="4999286" y="2556912"/>
            <a:ext cx="92868" cy="95250"/>
          </a:xfrm>
          <a:prstGeom prst="line">
            <a:avLst/>
          </a:prstGeom>
          <a:noFill/>
          <a:ln w="28575" cap="flat" cmpd="sng" algn="ctr">
            <a:solidFill>
              <a:srgbClr val="0000FF"/>
            </a:solidFill>
            <a:prstDash val="solid"/>
          </a:ln>
          <a:effectLst/>
        </p:spPr>
      </p:cxnSp>
      <p:cxnSp>
        <p:nvCxnSpPr>
          <p:cNvPr id="38" name="Straight Arrow Connector 37"/>
          <p:cNvCxnSpPr/>
          <p:nvPr/>
        </p:nvCxnSpPr>
        <p:spPr>
          <a:xfrm>
            <a:off x="5001667" y="2687880"/>
            <a:ext cx="2381" cy="161925"/>
          </a:xfrm>
          <a:prstGeom prst="straightConnector1">
            <a:avLst/>
          </a:prstGeom>
          <a:noFill/>
          <a:ln w="28575" cap="flat" cmpd="sng" algn="ctr">
            <a:solidFill>
              <a:srgbClr val="0000FF"/>
            </a:solidFill>
            <a:prstDash val="solid"/>
            <a:headEnd type="oval"/>
            <a:tailEnd type="oval"/>
          </a:ln>
          <a:effectLst/>
        </p:spPr>
      </p:cxnSp>
      <p:cxnSp>
        <p:nvCxnSpPr>
          <p:cNvPr id="39" name="Straight Arrow Connector 38"/>
          <p:cNvCxnSpPr/>
          <p:nvPr/>
        </p:nvCxnSpPr>
        <p:spPr>
          <a:xfrm flipV="1">
            <a:off x="5132636" y="2604537"/>
            <a:ext cx="592931" cy="4762"/>
          </a:xfrm>
          <a:prstGeom prst="straightConnector1">
            <a:avLst/>
          </a:prstGeom>
          <a:noFill/>
          <a:ln w="28575" cap="flat" cmpd="sng" algn="ctr">
            <a:solidFill>
              <a:srgbClr val="0000FF"/>
            </a:solidFill>
            <a:prstDash val="solid"/>
            <a:headEnd type="oval"/>
            <a:tailEnd type="none"/>
          </a:ln>
          <a:effectLst/>
        </p:spPr>
      </p:cxnSp>
      <p:cxnSp>
        <p:nvCxnSpPr>
          <p:cNvPr id="40" name="Straight Connector 39"/>
          <p:cNvCxnSpPr>
            <a:stCxn id="90" idx="0"/>
          </p:cNvCxnSpPr>
          <p:nvPr/>
        </p:nvCxnSpPr>
        <p:spPr>
          <a:xfrm flipH="1">
            <a:off x="5830342" y="2967857"/>
            <a:ext cx="599986" cy="5773"/>
          </a:xfrm>
          <a:prstGeom prst="line">
            <a:avLst/>
          </a:prstGeom>
          <a:noFill/>
          <a:ln w="28575" cap="flat" cmpd="sng" algn="ctr">
            <a:solidFill>
              <a:srgbClr val="0000FF"/>
            </a:solidFill>
            <a:prstDash val="solid"/>
          </a:ln>
          <a:effectLst/>
        </p:spPr>
      </p:cxnSp>
      <p:cxnSp>
        <p:nvCxnSpPr>
          <p:cNvPr id="41" name="Straight Connector 40"/>
          <p:cNvCxnSpPr/>
          <p:nvPr/>
        </p:nvCxnSpPr>
        <p:spPr>
          <a:xfrm flipH="1" flipV="1">
            <a:off x="5677943" y="2928387"/>
            <a:ext cx="166686" cy="50006"/>
          </a:xfrm>
          <a:prstGeom prst="line">
            <a:avLst/>
          </a:prstGeom>
          <a:noFill/>
          <a:ln w="28575" cap="flat" cmpd="sng" algn="ctr">
            <a:solidFill>
              <a:srgbClr val="0000FF"/>
            </a:solidFill>
            <a:prstDash val="solid"/>
          </a:ln>
          <a:effectLst/>
        </p:spPr>
      </p:cxnSp>
      <p:cxnSp>
        <p:nvCxnSpPr>
          <p:cNvPr id="42" name="Straight Arrow Connector 41"/>
          <p:cNvCxnSpPr/>
          <p:nvPr/>
        </p:nvCxnSpPr>
        <p:spPr>
          <a:xfrm>
            <a:off x="5723186" y="2604537"/>
            <a:ext cx="4762" cy="238125"/>
          </a:xfrm>
          <a:prstGeom prst="straightConnector1">
            <a:avLst/>
          </a:prstGeom>
          <a:noFill/>
          <a:ln w="28575" cap="flat" cmpd="sng" algn="ctr">
            <a:solidFill>
              <a:srgbClr val="0000FF"/>
            </a:solidFill>
            <a:prstDash val="solid"/>
            <a:tailEnd type="oval"/>
          </a:ln>
          <a:effectLst/>
        </p:spPr>
      </p:cxnSp>
      <p:cxnSp>
        <p:nvCxnSpPr>
          <p:cNvPr id="43" name="Straight Arrow Connector 42"/>
          <p:cNvCxnSpPr/>
          <p:nvPr/>
        </p:nvCxnSpPr>
        <p:spPr>
          <a:xfrm flipH="1">
            <a:off x="5724126" y="3054395"/>
            <a:ext cx="2386" cy="358427"/>
          </a:xfrm>
          <a:prstGeom prst="straightConnector1">
            <a:avLst/>
          </a:prstGeom>
          <a:noFill/>
          <a:ln w="28575" cap="flat" cmpd="sng" algn="ctr">
            <a:solidFill>
              <a:srgbClr val="0000FF"/>
            </a:solidFill>
            <a:prstDash val="solid"/>
            <a:headEnd type="oval"/>
            <a:tailEnd type="none"/>
          </a:ln>
          <a:effectLst/>
        </p:spPr>
      </p:cxnSp>
      <p:sp>
        <p:nvSpPr>
          <p:cNvPr id="44" name="Text Box 11"/>
          <p:cNvSpPr txBox="1">
            <a:spLocks noChangeArrowheads="1"/>
          </p:cNvSpPr>
          <p:nvPr/>
        </p:nvSpPr>
        <p:spPr bwMode="auto">
          <a:xfrm>
            <a:off x="2728519" y="605359"/>
            <a:ext cx="732894" cy="338554"/>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C00000"/>
                </a:solidFill>
                <a:effectLst/>
                <a:uLnTx/>
                <a:uFillTx/>
              </a:rPr>
              <a:t>Cell 5</a:t>
            </a:r>
          </a:p>
        </p:txBody>
      </p:sp>
      <p:sp>
        <p:nvSpPr>
          <p:cNvPr id="45" name="Rectangle 179"/>
          <p:cNvSpPr>
            <a:spLocks noChangeArrowheads="1"/>
          </p:cNvSpPr>
          <p:nvPr/>
        </p:nvSpPr>
        <p:spPr bwMode="auto">
          <a:xfrm>
            <a:off x="5882273" y="3048158"/>
            <a:ext cx="647700" cy="719137"/>
          </a:xfrm>
          <a:prstGeom prst="rect">
            <a:avLst/>
          </a:prstGeom>
          <a:noFill/>
          <a:ln w="38100" algn="ctr">
            <a:solidFill>
              <a:sysClr val="window" lastClr="FFFFFF">
                <a:lumMod val="75000"/>
              </a:sysClr>
            </a:solidFill>
            <a:miter lim="800000"/>
            <a:headEnd/>
            <a:tailEnd/>
          </a:ln>
          <a:effec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rial"/>
              <a:cs typeface="+mn-cs"/>
            </a:endParaRPr>
          </a:p>
        </p:txBody>
      </p:sp>
      <p:sp>
        <p:nvSpPr>
          <p:cNvPr id="46" name="Line 148"/>
          <p:cNvSpPr>
            <a:spLocks noChangeShapeType="1"/>
          </p:cNvSpPr>
          <p:nvPr/>
        </p:nvSpPr>
        <p:spPr bwMode="auto">
          <a:xfrm flipH="1" flipV="1">
            <a:off x="5717667" y="3396615"/>
            <a:ext cx="273557" cy="3810"/>
          </a:xfrm>
          <a:prstGeom prst="line">
            <a:avLst/>
          </a:prstGeom>
          <a:noFill/>
          <a:ln w="28575">
            <a:solidFill>
              <a:srgbClr val="0000FF"/>
            </a:solidFill>
            <a:round/>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47" name="Group 46"/>
          <p:cNvGrpSpPr/>
          <p:nvPr/>
        </p:nvGrpSpPr>
        <p:grpSpPr>
          <a:xfrm>
            <a:off x="5971922" y="3102141"/>
            <a:ext cx="372099" cy="603251"/>
            <a:chOff x="5971922" y="3102141"/>
            <a:chExt cx="372099" cy="603251"/>
          </a:xfrm>
        </p:grpSpPr>
        <p:sp>
          <p:nvSpPr>
            <p:cNvPr id="48" name="Line 167"/>
            <p:cNvSpPr>
              <a:spLocks noChangeShapeType="1"/>
            </p:cNvSpPr>
            <p:nvPr/>
          </p:nvSpPr>
          <p:spPr bwMode="auto">
            <a:xfrm flipH="1" flipV="1">
              <a:off x="6196234" y="3489492"/>
              <a:ext cx="0" cy="215900"/>
            </a:xfrm>
            <a:prstGeom prst="line">
              <a:avLst/>
            </a:prstGeom>
            <a:noFill/>
            <a:ln w="28575">
              <a:solidFill>
                <a:srgbClr val="0000FF"/>
              </a:solidFill>
              <a:round/>
              <a:headEnd/>
              <a:tailEnd type="triangle" w="med" len="me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9" name="Line 171"/>
            <p:cNvSpPr>
              <a:spLocks noChangeShapeType="1"/>
            </p:cNvSpPr>
            <p:nvPr/>
          </p:nvSpPr>
          <p:spPr bwMode="auto">
            <a:xfrm flipV="1">
              <a:off x="5992385" y="3695073"/>
              <a:ext cx="214080" cy="1588"/>
            </a:xfrm>
            <a:prstGeom prst="line">
              <a:avLst/>
            </a:prstGeom>
            <a:noFill/>
            <a:ln w="28575">
              <a:solidFill>
                <a:srgbClr val="3333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0" name="Line 169"/>
            <p:cNvSpPr>
              <a:spLocks noChangeShapeType="1"/>
            </p:cNvSpPr>
            <p:nvPr/>
          </p:nvSpPr>
          <p:spPr bwMode="auto">
            <a:xfrm flipV="1">
              <a:off x="5971922" y="3104522"/>
              <a:ext cx="234543" cy="6350"/>
            </a:xfrm>
            <a:prstGeom prst="line">
              <a:avLst/>
            </a:prstGeom>
            <a:noFill/>
            <a:ln w="28575">
              <a:solidFill>
                <a:srgbClr val="3333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1" name="Line 170"/>
            <p:cNvSpPr>
              <a:spLocks noChangeShapeType="1"/>
            </p:cNvSpPr>
            <p:nvPr/>
          </p:nvSpPr>
          <p:spPr bwMode="auto">
            <a:xfrm flipH="1">
              <a:off x="6191511" y="3111666"/>
              <a:ext cx="1574" cy="223838"/>
            </a:xfrm>
            <a:prstGeom prst="line">
              <a:avLst/>
            </a:prstGeom>
            <a:noFill/>
            <a:ln w="28575">
              <a:solidFill>
                <a:srgbClr val="0000FF"/>
              </a:solidFill>
              <a:round/>
              <a:headEnd/>
              <a:tailEnd type="triangle" w="med" len="me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52" name="Group 51"/>
            <p:cNvGrpSpPr/>
            <p:nvPr/>
          </p:nvGrpSpPr>
          <p:grpSpPr>
            <a:xfrm>
              <a:off x="6050654" y="3332815"/>
              <a:ext cx="293367" cy="167313"/>
              <a:chOff x="6050654" y="3332815"/>
              <a:chExt cx="293367" cy="167313"/>
            </a:xfrm>
          </p:grpSpPr>
          <p:sp>
            <p:nvSpPr>
              <p:cNvPr id="54" name="Rectangle 174"/>
              <p:cNvSpPr>
                <a:spLocks noChangeArrowheads="1"/>
              </p:cNvSpPr>
              <p:nvPr/>
            </p:nvSpPr>
            <p:spPr bwMode="auto">
              <a:xfrm>
                <a:off x="6050654" y="3332815"/>
                <a:ext cx="58263" cy="167035"/>
              </a:xfrm>
              <a:prstGeom prst="rect">
                <a:avLst/>
              </a:prstGeom>
              <a:solidFill>
                <a:srgbClr val="FF9900"/>
              </a:solidFill>
              <a:ln w="9525" algn="ctr">
                <a:solidFill>
                  <a:sysClr val="windowText" lastClr="000000"/>
                </a:solid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5" name="Rectangle 175"/>
              <p:cNvSpPr>
                <a:spLocks noChangeArrowheads="1"/>
              </p:cNvSpPr>
              <p:nvPr/>
            </p:nvSpPr>
            <p:spPr bwMode="auto">
              <a:xfrm>
                <a:off x="6109065" y="3333093"/>
                <a:ext cx="58263" cy="167035"/>
              </a:xfrm>
              <a:prstGeom prst="rect">
                <a:avLst/>
              </a:prstGeom>
              <a:solidFill>
                <a:srgbClr val="FF9900"/>
              </a:solidFill>
              <a:ln w="9525" algn="ctr">
                <a:solidFill>
                  <a:sysClr val="windowText" lastClr="000000"/>
                </a:solid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6" name="Rectangle 176"/>
              <p:cNvSpPr>
                <a:spLocks noChangeArrowheads="1"/>
              </p:cNvSpPr>
              <p:nvPr/>
            </p:nvSpPr>
            <p:spPr bwMode="auto">
              <a:xfrm>
                <a:off x="6165959" y="3333788"/>
                <a:ext cx="58263" cy="165199"/>
              </a:xfrm>
              <a:prstGeom prst="rect">
                <a:avLst/>
              </a:prstGeom>
              <a:solidFill>
                <a:srgbClr val="FF9900"/>
              </a:solidFill>
              <a:ln w="9525" algn="ctr">
                <a:solidFill>
                  <a:sysClr val="windowText" lastClr="000000"/>
                </a:solid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7" name="Rectangle 177"/>
              <p:cNvSpPr>
                <a:spLocks noChangeArrowheads="1"/>
              </p:cNvSpPr>
              <p:nvPr/>
            </p:nvSpPr>
            <p:spPr bwMode="auto">
              <a:xfrm>
                <a:off x="6226127" y="3334552"/>
                <a:ext cx="58263" cy="165199"/>
              </a:xfrm>
              <a:prstGeom prst="rect">
                <a:avLst/>
              </a:prstGeom>
              <a:solidFill>
                <a:srgbClr val="FF9900"/>
              </a:solidFill>
              <a:ln w="9525" algn="ctr">
                <a:solidFill>
                  <a:sysClr val="windowText" lastClr="000000"/>
                </a:solid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8" name="Rectangle 178"/>
              <p:cNvSpPr>
                <a:spLocks noChangeArrowheads="1"/>
              </p:cNvSpPr>
              <p:nvPr/>
            </p:nvSpPr>
            <p:spPr bwMode="auto">
              <a:xfrm>
                <a:off x="6285758" y="3333480"/>
                <a:ext cx="58263" cy="165199"/>
              </a:xfrm>
              <a:prstGeom prst="rect">
                <a:avLst/>
              </a:prstGeom>
              <a:solidFill>
                <a:srgbClr val="FF9900"/>
              </a:solidFill>
              <a:ln w="9525" algn="ctr">
                <a:solidFill>
                  <a:sysClr val="windowText" lastClr="000000"/>
                </a:solid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53" name="Line 168"/>
            <p:cNvSpPr>
              <a:spLocks noChangeShapeType="1"/>
            </p:cNvSpPr>
            <p:nvPr/>
          </p:nvSpPr>
          <p:spPr bwMode="auto">
            <a:xfrm>
              <a:off x="5990024" y="3102141"/>
              <a:ext cx="3148" cy="596901"/>
            </a:xfrm>
            <a:prstGeom prst="line">
              <a:avLst/>
            </a:prstGeom>
            <a:noFill/>
            <a:ln w="28575">
              <a:solidFill>
                <a:srgbClr val="3333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86" name="TextBox 139"/>
          <p:cNvSpPr txBox="1"/>
          <p:nvPr/>
        </p:nvSpPr>
        <p:spPr>
          <a:xfrm>
            <a:off x="6032345" y="4377207"/>
            <a:ext cx="1491983" cy="461665"/>
          </a:xfrm>
          <a:prstGeom prst="rect">
            <a:avLst/>
          </a:prstGeom>
          <a:solidFill>
            <a:schemeClr val="accent5">
              <a:lumMod val="20000"/>
              <a:lumOff val="80000"/>
            </a:schemeClr>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smtClean="0">
                <a:ln>
                  <a:noFill/>
                </a:ln>
                <a:effectLst/>
                <a:uLnTx/>
                <a:uFillTx/>
              </a:rPr>
              <a:t>3 existing  150 </a:t>
            </a:r>
            <a:r>
              <a:rPr kumimoji="0" lang="en-US" sz="1200" i="0" u="none" strike="noStrike" kern="0" cap="none" spc="0" normalizeH="0" baseline="0" noProof="0" dirty="0">
                <a:ln>
                  <a:noFill/>
                </a:ln>
                <a:effectLst/>
                <a:uLnTx/>
                <a:uFillTx/>
              </a:rPr>
              <a:t>kW </a:t>
            </a:r>
            <a:r>
              <a:rPr kumimoji="0" lang="en-US" sz="1200" i="0" u="none" strike="noStrike" kern="0" cap="none" spc="0" normalizeH="0" baseline="0" noProof="0" dirty="0" smtClean="0">
                <a:ln>
                  <a:noFill/>
                </a:ln>
                <a:effectLst/>
                <a:uLnTx/>
                <a:uFillTx/>
              </a:rPr>
              <a:t>SSAs / ELTA</a:t>
            </a:r>
            <a:endParaRPr kumimoji="0" lang="en-GB" sz="1200" i="0" u="none" strike="noStrike" kern="0" cap="none" spc="0" normalizeH="0" baseline="0" noProof="0" dirty="0">
              <a:ln>
                <a:noFill/>
              </a:ln>
              <a:effectLst/>
              <a:uLnTx/>
              <a:uFillTx/>
            </a:endParaRPr>
          </a:p>
        </p:txBody>
      </p:sp>
      <p:cxnSp>
        <p:nvCxnSpPr>
          <p:cNvPr id="87" name="Straight Arrow Connector 148"/>
          <p:cNvCxnSpPr>
            <a:stCxn id="176" idx="0"/>
          </p:cNvCxnSpPr>
          <p:nvPr/>
        </p:nvCxnSpPr>
        <p:spPr>
          <a:xfrm flipH="1">
            <a:off x="5127341" y="4801716"/>
            <a:ext cx="6626" cy="274076"/>
          </a:xfrm>
          <a:prstGeom prst="straightConnector1">
            <a:avLst/>
          </a:prstGeom>
          <a:noFill/>
          <a:ln w="28575" cap="flat" cmpd="sng" algn="ctr">
            <a:solidFill>
              <a:srgbClr val="0000FF"/>
            </a:solidFill>
            <a:prstDash val="solid"/>
            <a:tailEnd type="triangle"/>
          </a:ln>
          <a:effectLst/>
        </p:spPr>
      </p:cxnSp>
      <p:cxnSp>
        <p:nvCxnSpPr>
          <p:cNvPr id="88" name="Straight Arrow Connector 87"/>
          <p:cNvCxnSpPr>
            <a:stCxn id="5" idx="7"/>
          </p:cNvCxnSpPr>
          <p:nvPr/>
        </p:nvCxnSpPr>
        <p:spPr>
          <a:xfrm>
            <a:off x="7814787" y="1522582"/>
            <a:ext cx="237261" cy="146873"/>
          </a:xfrm>
          <a:prstGeom prst="straightConnector1">
            <a:avLst/>
          </a:prstGeom>
          <a:noFill/>
          <a:ln w="57150" cap="flat" cmpd="sng" algn="ctr">
            <a:solidFill>
              <a:sysClr val="window" lastClr="FFFFFF">
                <a:lumMod val="50000"/>
              </a:sysClr>
            </a:solidFill>
            <a:prstDash val="solid"/>
            <a:headEnd type="none" w="med" len="med"/>
            <a:tailEnd type="triangle" w="med" len="med"/>
          </a:ln>
          <a:effectLst/>
        </p:spPr>
      </p:cxnSp>
      <p:grpSp>
        <p:nvGrpSpPr>
          <p:cNvPr id="89" name="Group 12"/>
          <p:cNvGrpSpPr/>
          <p:nvPr/>
        </p:nvGrpSpPr>
        <p:grpSpPr>
          <a:xfrm>
            <a:off x="6430327" y="2517404"/>
            <a:ext cx="912299" cy="900906"/>
            <a:chOff x="1501849" y="3426609"/>
            <a:chExt cx="912299" cy="900906"/>
          </a:xfrm>
        </p:grpSpPr>
        <p:sp>
          <p:nvSpPr>
            <p:cNvPr id="90" name="AutoShape 389"/>
            <p:cNvSpPr>
              <a:spLocks noChangeArrowheads="1"/>
            </p:cNvSpPr>
            <p:nvPr/>
          </p:nvSpPr>
          <p:spPr bwMode="auto">
            <a:xfrm rot="16200000">
              <a:off x="1418228" y="3510230"/>
              <a:ext cx="900906" cy="733663"/>
            </a:xfrm>
            <a:prstGeom prst="triangle">
              <a:avLst>
                <a:gd name="adj" fmla="val 50000"/>
              </a:avLst>
            </a:prstGeom>
            <a:solidFill>
              <a:srgbClr val="66FFFF"/>
            </a:solidFill>
            <a:ln w="19050" algn="ctr">
              <a:solidFill>
                <a:sysClr val="windowText" lastClr="000000"/>
              </a:solid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ysClr val="windowText" lastClr="000000"/>
                </a:solidFill>
                <a:effectLst/>
                <a:uLnTx/>
                <a:uFillTx/>
              </a:endParaRPr>
            </a:p>
          </p:txBody>
        </p:sp>
        <p:sp>
          <p:nvSpPr>
            <p:cNvPr id="91" name="Text Box 390"/>
            <p:cNvSpPr txBox="1">
              <a:spLocks noChangeArrowheads="1"/>
            </p:cNvSpPr>
            <p:nvPr/>
          </p:nvSpPr>
          <p:spPr bwMode="auto">
            <a:xfrm>
              <a:off x="1515229" y="3731989"/>
              <a:ext cx="898919" cy="307777"/>
            </a:xfrm>
            <a:prstGeom prst="rect">
              <a:avLst/>
            </a:prstGeom>
            <a:noFill/>
            <a:ln w="9525" algn="ctr">
              <a:noFill/>
              <a:miter lim="800000"/>
              <a:headEnd/>
              <a:tailEnd/>
            </a:ln>
          </p:spPr>
          <p:txBody>
            <a:bodyPr>
              <a:spAutoFit/>
            </a:bodyPr>
            <a:lstStyle/>
            <a:p>
              <a:pPr marL="266700" marR="0" lvl="0" indent="-26670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rPr>
                <a:t>KLYS 2</a:t>
              </a:r>
            </a:p>
          </p:txBody>
        </p:sp>
      </p:grpSp>
      <p:cxnSp>
        <p:nvCxnSpPr>
          <p:cNvPr id="92" name="Straight Arrow Connector 91"/>
          <p:cNvCxnSpPr/>
          <p:nvPr/>
        </p:nvCxnSpPr>
        <p:spPr>
          <a:xfrm flipV="1">
            <a:off x="6285534" y="1215104"/>
            <a:ext cx="72802" cy="329114"/>
          </a:xfrm>
          <a:prstGeom prst="straightConnector1">
            <a:avLst/>
          </a:prstGeom>
          <a:noFill/>
          <a:ln w="28575" cap="flat" cmpd="sng" algn="ctr">
            <a:solidFill>
              <a:srgbClr val="0000FF"/>
            </a:solidFill>
            <a:prstDash val="solid"/>
            <a:headEnd type="none"/>
            <a:tailEnd type="triangle"/>
          </a:ln>
          <a:effectLst/>
        </p:spPr>
      </p:cxnSp>
      <p:sp>
        <p:nvSpPr>
          <p:cNvPr id="93" name="Isosceles Triangle 92"/>
          <p:cNvSpPr/>
          <p:nvPr/>
        </p:nvSpPr>
        <p:spPr>
          <a:xfrm>
            <a:off x="3239672" y="1746908"/>
            <a:ext cx="459374" cy="426337"/>
          </a:xfrm>
          <a:prstGeom prst="triangl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Isosceles Triangle 93"/>
          <p:cNvSpPr/>
          <p:nvPr/>
        </p:nvSpPr>
        <p:spPr>
          <a:xfrm>
            <a:off x="2719210" y="1749665"/>
            <a:ext cx="459374" cy="426337"/>
          </a:xfrm>
          <a:prstGeom prst="triangl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Isosceles Triangle 94"/>
          <p:cNvSpPr/>
          <p:nvPr/>
        </p:nvSpPr>
        <p:spPr>
          <a:xfrm>
            <a:off x="2195736" y="1749665"/>
            <a:ext cx="459374" cy="426337"/>
          </a:xfrm>
          <a:prstGeom prst="triangl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6" name="Straight Connector 95"/>
          <p:cNvCxnSpPr/>
          <p:nvPr/>
        </p:nvCxnSpPr>
        <p:spPr>
          <a:xfrm flipV="1">
            <a:off x="2422043" y="1492495"/>
            <a:ext cx="686297" cy="111198"/>
          </a:xfrm>
          <a:prstGeom prst="line">
            <a:avLst/>
          </a:prstGeom>
          <a:noFill/>
          <a:ln w="28575" cap="flat" cmpd="sng" algn="ctr">
            <a:solidFill>
              <a:srgbClr val="0000FF"/>
            </a:solidFill>
            <a:prstDash val="solid"/>
          </a:ln>
          <a:effectLst/>
        </p:spPr>
      </p:cxnSp>
      <p:cxnSp>
        <p:nvCxnSpPr>
          <p:cNvPr id="97" name="Straight Connector 96"/>
          <p:cNvCxnSpPr>
            <a:stCxn id="95" idx="0"/>
          </p:cNvCxnSpPr>
          <p:nvPr/>
        </p:nvCxnSpPr>
        <p:spPr>
          <a:xfrm flipV="1">
            <a:off x="2425423" y="1594410"/>
            <a:ext cx="0" cy="155255"/>
          </a:xfrm>
          <a:prstGeom prst="line">
            <a:avLst/>
          </a:prstGeom>
          <a:noFill/>
          <a:ln w="28575" cap="flat" cmpd="sng" algn="ctr">
            <a:solidFill>
              <a:srgbClr val="0000FF"/>
            </a:solidFill>
            <a:prstDash val="solid"/>
          </a:ln>
          <a:effectLst/>
        </p:spPr>
      </p:cxnSp>
      <p:cxnSp>
        <p:nvCxnSpPr>
          <p:cNvPr id="98" name="Straight Connector 97"/>
          <p:cNvCxnSpPr/>
          <p:nvPr/>
        </p:nvCxnSpPr>
        <p:spPr>
          <a:xfrm flipV="1">
            <a:off x="2953419" y="1531408"/>
            <a:ext cx="426777" cy="91274"/>
          </a:xfrm>
          <a:prstGeom prst="line">
            <a:avLst/>
          </a:prstGeom>
          <a:noFill/>
          <a:ln w="28575" cap="flat" cmpd="sng" algn="ctr">
            <a:solidFill>
              <a:srgbClr val="0000FF"/>
            </a:solidFill>
            <a:prstDash val="solid"/>
          </a:ln>
          <a:effectLst/>
        </p:spPr>
      </p:cxnSp>
      <p:cxnSp>
        <p:nvCxnSpPr>
          <p:cNvPr id="99" name="Straight Connector 98"/>
          <p:cNvCxnSpPr/>
          <p:nvPr/>
        </p:nvCxnSpPr>
        <p:spPr>
          <a:xfrm flipV="1">
            <a:off x="3469359" y="1603693"/>
            <a:ext cx="0" cy="155255"/>
          </a:xfrm>
          <a:prstGeom prst="line">
            <a:avLst/>
          </a:prstGeom>
          <a:noFill/>
          <a:ln w="28575" cap="flat" cmpd="sng" algn="ctr">
            <a:solidFill>
              <a:srgbClr val="0000FF"/>
            </a:solidFill>
            <a:prstDash val="solid"/>
          </a:ln>
          <a:effectLst/>
        </p:spPr>
      </p:cxnSp>
      <p:cxnSp>
        <p:nvCxnSpPr>
          <p:cNvPr id="100" name="Straight Connector 99"/>
          <p:cNvCxnSpPr/>
          <p:nvPr/>
        </p:nvCxnSpPr>
        <p:spPr>
          <a:xfrm flipV="1">
            <a:off x="3466214" y="1477926"/>
            <a:ext cx="244549" cy="132908"/>
          </a:xfrm>
          <a:prstGeom prst="line">
            <a:avLst/>
          </a:prstGeom>
          <a:noFill/>
          <a:ln w="28575" cap="flat" cmpd="sng" algn="ctr">
            <a:solidFill>
              <a:srgbClr val="0000FF"/>
            </a:solidFill>
            <a:prstDash val="solid"/>
          </a:ln>
          <a:effectLst/>
        </p:spPr>
      </p:cxnSp>
      <p:sp>
        <p:nvSpPr>
          <p:cNvPr id="101" name="Isosceles Triangle 100"/>
          <p:cNvSpPr/>
          <p:nvPr/>
        </p:nvSpPr>
        <p:spPr>
          <a:xfrm>
            <a:off x="5003389" y="1745113"/>
            <a:ext cx="459374" cy="426337"/>
          </a:xfrm>
          <a:prstGeom prst="triangl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2" name="Straight Connector 101"/>
          <p:cNvCxnSpPr/>
          <p:nvPr/>
        </p:nvCxnSpPr>
        <p:spPr>
          <a:xfrm flipV="1">
            <a:off x="5227451" y="1365339"/>
            <a:ext cx="510316" cy="185527"/>
          </a:xfrm>
          <a:prstGeom prst="line">
            <a:avLst/>
          </a:prstGeom>
          <a:noFill/>
          <a:ln w="28575" cap="flat" cmpd="sng" algn="ctr">
            <a:solidFill>
              <a:srgbClr val="0000FF"/>
            </a:solidFill>
            <a:prstDash val="solid"/>
          </a:ln>
          <a:effectLst/>
        </p:spPr>
      </p:cxnSp>
      <p:cxnSp>
        <p:nvCxnSpPr>
          <p:cNvPr id="103" name="Straight Connector 102"/>
          <p:cNvCxnSpPr>
            <a:stCxn id="101" idx="0"/>
          </p:cNvCxnSpPr>
          <p:nvPr/>
        </p:nvCxnSpPr>
        <p:spPr>
          <a:xfrm flipV="1">
            <a:off x="5233076" y="1547638"/>
            <a:ext cx="2667" cy="197475"/>
          </a:xfrm>
          <a:prstGeom prst="line">
            <a:avLst/>
          </a:prstGeom>
          <a:noFill/>
          <a:ln w="28575" cap="flat" cmpd="sng" algn="ctr">
            <a:solidFill>
              <a:srgbClr val="0000FF"/>
            </a:solidFill>
            <a:prstDash val="solid"/>
          </a:ln>
          <a:effectLst/>
        </p:spPr>
      </p:cxnSp>
      <p:sp>
        <p:nvSpPr>
          <p:cNvPr id="104" name="AutoShape 755"/>
          <p:cNvSpPr>
            <a:spLocks noChangeArrowheads="1"/>
          </p:cNvSpPr>
          <p:nvPr/>
        </p:nvSpPr>
        <p:spPr bwMode="auto">
          <a:xfrm rot="780000" flipV="1">
            <a:off x="6610887" y="890067"/>
            <a:ext cx="186030" cy="388965"/>
          </a:xfrm>
          <a:prstGeom prst="octagon">
            <a:avLst>
              <a:gd name="adj" fmla="val 29287"/>
            </a:avLst>
          </a:prstGeom>
          <a:solidFill>
            <a:srgbClr val="FF9900"/>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ysClr val="windowText" lastClr="000000"/>
              </a:solidFill>
              <a:effectLst/>
              <a:uLnTx/>
              <a:uFillTx/>
            </a:endParaRPr>
          </a:p>
        </p:txBody>
      </p:sp>
      <p:sp>
        <p:nvSpPr>
          <p:cNvPr id="105" name="AutoShape 755"/>
          <p:cNvSpPr>
            <a:spLocks noChangeArrowheads="1"/>
          </p:cNvSpPr>
          <p:nvPr/>
        </p:nvSpPr>
        <p:spPr bwMode="auto">
          <a:xfrm rot="780000" flipV="1">
            <a:off x="6906060" y="942901"/>
            <a:ext cx="186030" cy="388965"/>
          </a:xfrm>
          <a:prstGeom prst="octagon">
            <a:avLst>
              <a:gd name="adj" fmla="val 29287"/>
            </a:avLst>
          </a:prstGeom>
          <a:solidFill>
            <a:srgbClr val="FF9900"/>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ysClr val="windowText" lastClr="000000"/>
              </a:solidFill>
              <a:effectLst/>
              <a:uLnTx/>
              <a:uFillTx/>
            </a:endParaRPr>
          </a:p>
        </p:txBody>
      </p:sp>
      <p:sp>
        <p:nvSpPr>
          <p:cNvPr id="107" name="TextBox 144"/>
          <p:cNvSpPr txBox="1"/>
          <p:nvPr/>
        </p:nvSpPr>
        <p:spPr>
          <a:xfrm>
            <a:off x="4092560" y="3683157"/>
            <a:ext cx="981965" cy="577081"/>
          </a:xfrm>
          <a:prstGeom prst="rect">
            <a:avLst/>
          </a:prstGeom>
          <a:solidFill>
            <a:schemeClr val="accent4">
              <a:lumMod val="40000"/>
              <a:lumOff val="60000"/>
            </a:schemeClr>
          </a:solidFill>
          <a:ln>
            <a:solidFill>
              <a:srgbClr val="000066"/>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i="0" u="none" strike="noStrike" kern="0" cap="none" spc="0" normalizeH="0" baseline="0" noProof="0" dirty="0" smtClean="0">
                <a:ln>
                  <a:noFill/>
                </a:ln>
                <a:solidFill>
                  <a:schemeClr val="accent1">
                    <a:lumMod val="75000"/>
                  </a:schemeClr>
                </a:solidFill>
                <a:effectLst/>
                <a:uLnTx/>
                <a:uFillTx/>
              </a:rPr>
              <a:t>Space for 4</a:t>
            </a:r>
            <a:r>
              <a:rPr kumimoji="0" lang="en-US" sz="1050" i="0" u="none" strike="noStrike" kern="0" cap="none" spc="0" normalizeH="0" baseline="30000" noProof="0" dirty="0" smtClean="0">
                <a:ln>
                  <a:noFill/>
                </a:ln>
                <a:solidFill>
                  <a:schemeClr val="accent1">
                    <a:lumMod val="75000"/>
                  </a:schemeClr>
                </a:solidFill>
                <a:effectLst/>
                <a:uLnTx/>
                <a:uFillTx/>
              </a:rPr>
              <a:t>th</a:t>
            </a:r>
            <a:r>
              <a:rPr kumimoji="0" lang="en-US" sz="1050" i="0" u="none" strike="noStrike" kern="0" cap="none" spc="0" normalizeH="0" baseline="0" noProof="0" dirty="0" smtClean="0">
                <a:ln>
                  <a:noFill/>
                </a:ln>
                <a:solidFill>
                  <a:schemeClr val="accent1">
                    <a:lumMod val="75000"/>
                  </a:schemeClr>
                </a:solidFill>
                <a:effectLst/>
                <a:uLnTx/>
                <a:uFillTx/>
              </a:rPr>
              <a:t> harmonic </a:t>
            </a:r>
            <a:r>
              <a:rPr kumimoji="0" lang="en-US" sz="1050" i="0" u="none" strike="noStrike" kern="0" cap="none" spc="0" normalizeH="0" baseline="0" noProof="0" dirty="0">
                <a:ln>
                  <a:noFill/>
                </a:ln>
                <a:solidFill>
                  <a:schemeClr val="accent1">
                    <a:lumMod val="75000"/>
                  </a:schemeClr>
                </a:solidFill>
                <a:effectLst/>
                <a:uLnTx/>
                <a:uFillTx/>
              </a:rPr>
              <a:t>RF </a:t>
            </a:r>
            <a:r>
              <a:rPr kumimoji="0" lang="en-US" sz="1050" i="0" u="none" strike="noStrike" kern="0" cap="none" spc="0" normalizeH="0" baseline="0" noProof="0" dirty="0" smtClean="0">
                <a:ln>
                  <a:noFill/>
                </a:ln>
                <a:solidFill>
                  <a:schemeClr val="accent1">
                    <a:lumMod val="75000"/>
                  </a:schemeClr>
                </a:solidFill>
                <a:effectLst/>
                <a:uLnTx/>
                <a:uFillTx/>
              </a:rPr>
              <a:t>system</a:t>
            </a:r>
            <a:endParaRPr kumimoji="0" lang="en-US" sz="1050" i="0" u="none" strike="noStrike" kern="0" cap="none" spc="0" normalizeH="0" baseline="0" noProof="0" dirty="0">
              <a:ln>
                <a:noFill/>
              </a:ln>
              <a:solidFill>
                <a:schemeClr val="accent1">
                  <a:lumMod val="75000"/>
                </a:schemeClr>
              </a:solidFill>
              <a:effectLst/>
              <a:uLnTx/>
              <a:uFillTx/>
            </a:endParaRPr>
          </a:p>
        </p:txBody>
      </p:sp>
      <p:cxnSp>
        <p:nvCxnSpPr>
          <p:cNvPr id="108" name="Straight Arrow Connector 107">
            <a:extLst>
              <a:ext uri="{FF2B5EF4-FFF2-40B4-BE49-F238E27FC236}">
                <a16:creationId xmlns:a16="http://schemas.microsoft.com/office/drawing/2014/main" id="{8173565D-D0DD-41A1-B18E-FB68799676A1}"/>
              </a:ext>
            </a:extLst>
          </p:cNvPr>
          <p:cNvCxnSpPr>
            <a:cxnSpLocks/>
          </p:cNvCxnSpPr>
          <p:nvPr/>
        </p:nvCxnSpPr>
        <p:spPr>
          <a:xfrm flipH="1">
            <a:off x="4308695" y="4250698"/>
            <a:ext cx="2450" cy="814990"/>
          </a:xfrm>
          <a:prstGeom prst="straightConnector1">
            <a:avLst/>
          </a:prstGeom>
          <a:ln w="28575">
            <a:solidFill>
              <a:srgbClr val="000066"/>
            </a:solidFill>
            <a:tailEnd type="triangle"/>
          </a:ln>
        </p:spPr>
        <p:style>
          <a:lnRef idx="1">
            <a:schemeClr val="accent1"/>
          </a:lnRef>
          <a:fillRef idx="0">
            <a:schemeClr val="accent1"/>
          </a:fillRef>
          <a:effectRef idx="0">
            <a:schemeClr val="accent1"/>
          </a:effectRef>
          <a:fontRef idx="minor">
            <a:schemeClr val="tx1"/>
          </a:fontRef>
        </p:style>
      </p:cxnSp>
      <p:grpSp>
        <p:nvGrpSpPr>
          <p:cNvPr id="109" name="Group 11">
            <a:extLst>
              <a:ext uri="{FF2B5EF4-FFF2-40B4-BE49-F238E27FC236}">
                <a16:creationId xmlns:a16="http://schemas.microsoft.com/office/drawing/2014/main" id="{F95F94CF-9356-41FC-A796-7EBEBC5CC765}"/>
              </a:ext>
            </a:extLst>
          </p:cNvPr>
          <p:cNvGrpSpPr/>
          <p:nvPr/>
        </p:nvGrpSpPr>
        <p:grpSpPr>
          <a:xfrm>
            <a:off x="4103906" y="5145947"/>
            <a:ext cx="606368" cy="185298"/>
            <a:chOff x="3671858" y="5305292"/>
            <a:chExt cx="606368" cy="185298"/>
          </a:xfrm>
        </p:grpSpPr>
        <p:sp>
          <p:nvSpPr>
            <p:cNvPr id="110" name="AutoShape 755"/>
            <p:cNvSpPr>
              <a:spLocks noChangeArrowheads="1"/>
            </p:cNvSpPr>
            <p:nvPr/>
          </p:nvSpPr>
          <p:spPr bwMode="auto">
            <a:xfrm flipV="1">
              <a:off x="3879097" y="5310329"/>
              <a:ext cx="78018" cy="172941"/>
            </a:xfrm>
            <a:prstGeom prst="octagon">
              <a:avLst>
                <a:gd name="adj" fmla="val 29287"/>
              </a:avLst>
            </a:prstGeom>
            <a:solidFill>
              <a:srgbClr val="FF9900"/>
            </a:solidFill>
            <a:ln w="9525">
              <a:solidFill>
                <a:srgbClr val="000066"/>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i="0" u="none" strike="noStrike" kern="0" cap="none" spc="0" normalizeH="0" baseline="0" noProof="0" dirty="0">
                <a:ln>
                  <a:noFill/>
                </a:ln>
                <a:solidFill>
                  <a:sysClr val="windowText" lastClr="000000"/>
                </a:solidFill>
                <a:effectLst/>
                <a:uLnTx/>
                <a:uFillTx/>
              </a:endParaRPr>
            </a:p>
          </p:txBody>
        </p:sp>
        <p:sp>
          <p:nvSpPr>
            <p:cNvPr id="111" name="AutoShape 755"/>
            <p:cNvSpPr>
              <a:spLocks noChangeArrowheads="1"/>
            </p:cNvSpPr>
            <p:nvPr/>
          </p:nvSpPr>
          <p:spPr bwMode="auto">
            <a:xfrm flipV="1">
              <a:off x="3988064" y="5310329"/>
              <a:ext cx="78018" cy="172941"/>
            </a:xfrm>
            <a:prstGeom prst="octagon">
              <a:avLst>
                <a:gd name="adj" fmla="val 29287"/>
              </a:avLst>
            </a:prstGeom>
            <a:solidFill>
              <a:srgbClr val="FF9900"/>
            </a:solidFill>
            <a:ln w="9525">
              <a:solidFill>
                <a:srgbClr val="000066"/>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i="0" u="none" strike="noStrike" kern="0" cap="none" spc="0" normalizeH="0" baseline="0" noProof="0" dirty="0">
                <a:ln>
                  <a:noFill/>
                </a:ln>
                <a:solidFill>
                  <a:sysClr val="windowText" lastClr="000000"/>
                </a:solidFill>
                <a:effectLst/>
                <a:uLnTx/>
                <a:uFillTx/>
              </a:endParaRPr>
            </a:p>
          </p:txBody>
        </p:sp>
        <p:sp>
          <p:nvSpPr>
            <p:cNvPr id="112" name="AutoShape 755">
              <a:extLst>
                <a:ext uri="{FF2B5EF4-FFF2-40B4-BE49-F238E27FC236}">
                  <a16:creationId xmlns:a16="http://schemas.microsoft.com/office/drawing/2014/main" id="{35F3E823-48F4-4055-AD94-811E95537F3D}"/>
                </a:ext>
              </a:extLst>
            </p:cNvPr>
            <p:cNvSpPr>
              <a:spLocks noChangeArrowheads="1"/>
            </p:cNvSpPr>
            <p:nvPr/>
          </p:nvSpPr>
          <p:spPr bwMode="auto">
            <a:xfrm flipV="1">
              <a:off x="4093740" y="5317649"/>
              <a:ext cx="78018" cy="172941"/>
            </a:xfrm>
            <a:prstGeom prst="octagon">
              <a:avLst>
                <a:gd name="adj" fmla="val 29287"/>
              </a:avLst>
            </a:prstGeom>
            <a:solidFill>
              <a:srgbClr val="FF9900"/>
            </a:solidFill>
            <a:ln w="9525">
              <a:solidFill>
                <a:srgbClr val="000066"/>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i="0" u="none" strike="noStrike" kern="0" cap="none" spc="0" normalizeH="0" baseline="0" noProof="0" dirty="0">
                <a:ln>
                  <a:noFill/>
                </a:ln>
                <a:solidFill>
                  <a:sysClr val="windowText" lastClr="000000"/>
                </a:solidFill>
                <a:effectLst/>
                <a:uLnTx/>
                <a:uFillTx/>
              </a:endParaRPr>
            </a:p>
          </p:txBody>
        </p:sp>
        <p:sp>
          <p:nvSpPr>
            <p:cNvPr id="113" name="AutoShape 755">
              <a:extLst>
                <a:ext uri="{FF2B5EF4-FFF2-40B4-BE49-F238E27FC236}">
                  <a16:creationId xmlns:a16="http://schemas.microsoft.com/office/drawing/2014/main" id="{94396EB7-50D5-4B15-B1F4-46722C6C60C9}"/>
                </a:ext>
              </a:extLst>
            </p:cNvPr>
            <p:cNvSpPr>
              <a:spLocks noChangeArrowheads="1"/>
            </p:cNvSpPr>
            <p:nvPr/>
          </p:nvSpPr>
          <p:spPr bwMode="auto">
            <a:xfrm flipV="1">
              <a:off x="4200208" y="5314510"/>
              <a:ext cx="78018" cy="172941"/>
            </a:xfrm>
            <a:prstGeom prst="octagon">
              <a:avLst>
                <a:gd name="adj" fmla="val 29287"/>
              </a:avLst>
            </a:prstGeom>
            <a:solidFill>
              <a:srgbClr val="FF9900"/>
            </a:solidFill>
            <a:ln w="9525">
              <a:solidFill>
                <a:srgbClr val="000066"/>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i="0" u="none" strike="noStrike" kern="0" cap="none" spc="0" normalizeH="0" baseline="0" noProof="0" dirty="0">
                <a:ln>
                  <a:noFill/>
                </a:ln>
                <a:solidFill>
                  <a:sysClr val="windowText" lastClr="000000"/>
                </a:solidFill>
                <a:effectLst/>
                <a:uLnTx/>
                <a:uFillTx/>
              </a:endParaRPr>
            </a:p>
          </p:txBody>
        </p:sp>
        <p:sp>
          <p:nvSpPr>
            <p:cNvPr id="114" name="AutoShape 755">
              <a:extLst>
                <a:ext uri="{FF2B5EF4-FFF2-40B4-BE49-F238E27FC236}">
                  <a16:creationId xmlns:a16="http://schemas.microsoft.com/office/drawing/2014/main" id="{997E68F4-AB34-4479-B99F-F1F5EE18AA1B}"/>
                </a:ext>
              </a:extLst>
            </p:cNvPr>
            <p:cNvSpPr>
              <a:spLocks noChangeArrowheads="1"/>
            </p:cNvSpPr>
            <p:nvPr/>
          </p:nvSpPr>
          <p:spPr bwMode="auto">
            <a:xfrm flipV="1">
              <a:off x="3671858" y="5305292"/>
              <a:ext cx="78018" cy="172941"/>
            </a:xfrm>
            <a:prstGeom prst="octagon">
              <a:avLst>
                <a:gd name="adj" fmla="val 29287"/>
              </a:avLst>
            </a:prstGeom>
            <a:solidFill>
              <a:srgbClr val="FF9900"/>
            </a:solidFill>
            <a:ln w="9525">
              <a:solidFill>
                <a:srgbClr val="000066"/>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i="0" u="none" strike="noStrike" kern="0" cap="none" spc="0" normalizeH="0" baseline="0" noProof="0" dirty="0">
                <a:ln>
                  <a:noFill/>
                </a:ln>
                <a:solidFill>
                  <a:sysClr val="windowText" lastClr="000000"/>
                </a:solidFill>
                <a:effectLst/>
                <a:uLnTx/>
                <a:uFillTx/>
              </a:endParaRPr>
            </a:p>
          </p:txBody>
        </p:sp>
        <p:sp>
          <p:nvSpPr>
            <p:cNvPr id="115" name="AutoShape 755">
              <a:extLst>
                <a:ext uri="{FF2B5EF4-FFF2-40B4-BE49-F238E27FC236}">
                  <a16:creationId xmlns:a16="http://schemas.microsoft.com/office/drawing/2014/main" id="{FA0979C7-71DF-4F2F-8531-3C3CEB5CF5E5}"/>
                </a:ext>
              </a:extLst>
            </p:cNvPr>
            <p:cNvSpPr>
              <a:spLocks noChangeArrowheads="1"/>
            </p:cNvSpPr>
            <p:nvPr/>
          </p:nvSpPr>
          <p:spPr bwMode="auto">
            <a:xfrm flipV="1">
              <a:off x="3769631" y="5310997"/>
              <a:ext cx="78018" cy="172941"/>
            </a:xfrm>
            <a:prstGeom prst="octagon">
              <a:avLst>
                <a:gd name="adj" fmla="val 29287"/>
              </a:avLst>
            </a:prstGeom>
            <a:solidFill>
              <a:srgbClr val="FF9900"/>
            </a:solidFill>
            <a:ln w="9525">
              <a:solidFill>
                <a:srgbClr val="000066"/>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i="0" u="none" strike="noStrike" kern="0" cap="none" spc="0" normalizeH="0" baseline="0" noProof="0" dirty="0">
                <a:ln>
                  <a:noFill/>
                </a:ln>
                <a:solidFill>
                  <a:sysClr val="windowText" lastClr="000000"/>
                </a:solidFill>
                <a:effectLst/>
                <a:uLnTx/>
                <a:uFillTx/>
              </a:endParaRPr>
            </a:p>
          </p:txBody>
        </p:sp>
      </p:grpSp>
      <p:cxnSp>
        <p:nvCxnSpPr>
          <p:cNvPr id="116" name="Straight Arrow Connector 115"/>
          <p:cNvCxnSpPr/>
          <p:nvPr/>
        </p:nvCxnSpPr>
        <p:spPr>
          <a:xfrm flipV="1">
            <a:off x="6599638" y="1267747"/>
            <a:ext cx="54032" cy="276471"/>
          </a:xfrm>
          <a:prstGeom prst="straightConnector1">
            <a:avLst/>
          </a:prstGeom>
          <a:noFill/>
          <a:ln w="28575" cap="flat" cmpd="sng" algn="ctr">
            <a:solidFill>
              <a:srgbClr val="0000FF"/>
            </a:solidFill>
            <a:prstDash val="solid"/>
            <a:headEnd type="none"/>
            <a:tailEnd type="triangle"/>
          </a:ln>
          <a:effectLst/>
        </p:spPr>
      </p:cxnSp>
      <p:cxnSp>
        <p:nvCxnSpPr>
          <p:cNvPr id="117" name="Straight Arrow Connector 116"/>
          <p:cNvCxnSpPr/>
          <p:nvPr/>
        </p:nvCxnSpPr>
        <p:spPr>
          <a:xfrm flipV="1">
            <a:off x="6911878" y="1318939"/>
            <a:ext cx="41038" cy="188703"/>
          </a:xfrm>
          <a:prstGeom prst="straightConnector1">
            <a:avLst/>
          </a:prstGeom>
          <a:noFill/>
          <a:ln w="28575" cap="flat" cmpd="sng" algn="ctr">
            <a:solidFill>
              <a:srgbClr val="0000FF"/>
            </a:solidFill>
            <a:prstDash val="solid"/>
            <a:headEnd type="none"/>
            <a:tailEnd type="triangle"/>
          </a:ln>
          <a:effectLst/>
        </p:spPr>
      </p:cxnSp>
      <p:cxnSp>
        <p:nvCxnSpPr>
          <p:cNvPr id="118" name="Straight Connector 117"/>
          <p:cNvCxnSpPr/>
          <p:nvPr/>
        </p:nvCxnSpPr>
        <p:spPr>
          <a:xfrm flipV="1">
            <a:off x="5776737" y="1453422"/>
            <a:ext cx="222544" cy="90796"/>
          </a:xfrm>
          <a:prstGeom prst="line">
            <a:avLst/>
          </a:prstGeom>
          <a:noFill/>
          <a:ln w="28575" cap="flat" cmpd="sng" algn="ctr">
            <a:solidFill>
              <a:srgbClr val="0000FF"/>
            </a:solidFill>
            <a:prstDash val="solid"/>
          </a:ln>
          <a:effectLst/>
        </p:spPr>
      </p:cxnSp>
      <p:sp>
        <p:nvSpPr>
          <p:cNvPr id="119" name="Isosceles Triangle 118"/>
          <p:cNvSpPr/>
          <p:nvPr/>
        </p:nvSpPr>
        <p:spPr>
          <a:xfrm>
            <a:off x="5552127" y="1745113"/>
            <a:ext cx="459374" cy="426337"/>
          </a:xfrm>
          <a:prstGeom prst="triangl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0" name="Straight Connector 119"/>
          <p:cNvCxnSpPr>
            <a:stCxn id="119" idx="0"/>
          </p:cNvCxnSpPr>
          <p:nvPr/>
        </p:nvCxnSpPr>
        <p:spPr>
          <a:xfrm flipV="1">
            <a:off x="5781814" y="1547638"/>
            <a:ext cx="2667" cy="197475"/>
          </a:xfrm>
          <a:prstGeom prst="line">
            <a:avLst/>
          </a:prstGeom>
          <a:noFill/>
          <a:ln w="28575" cap="flat" cmpd="sng" algn="ctr">
            <a:solidFill>
              <a:srgbClr val="0000FF"/>
            </a:solidFill>
            <a:prstDash val="solid"/>
          </a:ln>
          <a:effectLst/>
        </p:spPr>
      </p:cxnSp>
      <p:sp>
        <p:nvSpPr>
          <p:cNvPr id="121" name="Isosceles Triangle 120"/>
          <p:cNvSpPr/>
          <p:nvPr/>
        </p:nvSpPr>
        <p:spPr>
          <a:xfrm>
            <a:off x="6056183" y="1745113"/>
            <a:ext cx="459374" cy="426337"/>
          </a:xfrm>
          <a:prstGeom prst="triangl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2" name="Straight Connector 121"/>
          <p:cNvCxnSpPr>
            <a:stCxn id="121" idx="0"/>
          </p:cNvCxnSpPr>
          <p:nvPr/>
        </p:nvCxnSpPr>
        <p:spPr>
          <a:xfrm flipH="1" flipV="1">
            <a:off x="6284391" y="1531408"/>
            <a:ext cx="1479" cy="213705"/>
          </a:xfrm>
          <a:prstGeom prst="line">
            <a:avLst/>
          </a:prstGeom>
          <a:noFill/>
          <a:ln w="28575" cap="flat" cmpd="sng" algn="ctr">
            <a:solidFill>
              <a:srgbClr val="0000FF"/>
            </a:solidFill>
            <a:prstDash val="solid"/>
          </a:ln>
          <a:effectLst/>
        </p:spPr>
      </p:cxnSp>
      <p:sp>
        <p:nvSpPr>
          <p:cNvPr id="123" name="Isosceles Triangle 122"/>
          <p:cNvSpPr/>
          <p:nvPr/>
        </p:nvSpPr>
        <p:spPr>
          <a:xfrm>
            <a:off x="6574279" y="1747949"/>
            <a:ext cx="459374" cy="426337"/>
          </a:xfrm>
          <a:prstGeom prst="triangl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TextBox 123"/>
          <p:cNvSpPr txBox="1"/>
          <p:nvPr/>
        </p:nvSpPr>
        <p:spPr>
          <a:xfrm>
            <a:off x="2165884" y="2166458"/>
            <a:ext cx="504573" cy="253916"/>
          </a:xfrm>
          <a:prstGeom prst="rect">
            <a:avLst/>
          </a:prstGeom>
          <a:noFill/>
        </p:spPr>
        <p:txBody>
          <a:bodyPr wrap="square" rtlCol="0">
            <a:spAutoFit/>
          </a:bodyPr>
          <a:lstStyle/>
          <a:p>
            <a:r>
              <a:rPr lang="en-US" sz="1050" b="1" dirty="0" smtClean="0">
                <a:solidFill>
                  <a:srgbClr val="0000FF"/>
                </a:solidFill>
              </a:rPr>
              <a:t>2023</a:t>
            </a:r>
            <a:endParaRPr lang="en-GB" sz="1050" b="1" dirty="0">
              <a:solidFill>
                <a:srgbClr val="0000FF"/>
              </a:solidFill>
            </a:endParaRPr>
          </a:p>
        </p:txBody>
      </p:sp>
      <p:sp>
        <p:nvSpPr>
          <p:cNvPr id="125" name="TextBox 124"/>
          <p:cNvSpPr txBox="1"/>
          <p:nvPr/>
        </p:nvSpPr>
        <p:spPr>
          <a:xfrm>
            <a:off x="4997688" y="2156936"/>
            <a:ext cx="521596" cy="253916"/>
          </a:xfrm>
          <a:prstGeom prst="rect">
            <a:avLst/>
          </a:prstGeom>
          <a:noFill/>
        </p:spPr>
        <p:txBody>
          <a:bodyPr wrap="square" rtlCol="0">
            <a:spAutoFit/>
          </a:bodyPr>
          <a:lstStyle/>
          <a:p>
            <a:r>
              <a:rPr lang="en-US" sz="1050" b="1" dirty="0" smtClean="0">
                <a:solidFill>
                  <a:srgbClr val="0000FF"/>
                </a:solidFill>
              </a:rPr>
              <a:t>2023</a:t>
            </a:r>
            <a:endParaRPr lang="en-GB" sz="1050" b="1" dirty="0">
              <a:solidFill>
                <a:srgbClr val="0000FF"/>
              </a:solidFill>
            </a:endParaRPr>
          </a:p>
        </p:txBody>
      </p:sp>
      <p:sp>
        <p:nvSpPr>
          <p:cNvPr id="126" name="TextBox 125"/>
          <p:cNvSpPr txBox="1"/>
          <p:nvPr/>
        </p:nvSpPr>
        <p:spPr>
          <a:xfrm>
            <a:off x="5558109" y="2160974"/>
            <a:ext cx="521596" cy="253916"/>
          </a:xfrm>
          <a:prstGeom prst="rect">
            <a:avLst/>
          </a:prstGeom>
          <a:noFill/>
        </p:spPr>
        <p:txBody>
          <a:bodyPr wrap="square" rtlCol="0">
            <a:spAutoFit/>
          </a:bodyPr>
          <a:lstStyle/>
          <a:p>
            <a:r>
              <a:rPr lang="en-US" sz="1050" b="1" dirty="0" smtClean="0">
                <a:solidFill>
                  <a:srgbClr val="0000FF"/>
                </a:solidFill>
              </a:rPr>
              <a:t>2024</a:t>
            </a:r>
            <a:endParaRPr lang="en-GB" sz="1050" b="1" dirty="0">
              <a:solidFill>
                <a:srgbClr val="0000FF"/>
              </a:solidFill>
            </a:endParaRPr>
          </a:p>
        </p:txBody>
      </p:sp>
      <p:sp>
        <p:nvSpPr>
          <p:cNvPr id="127" name="TextBox 126"/>
          <p:cNvSpPr txBox="1"/>
          <p:nvPr/>
        </p:nvSpPr>
        <p:spPr>
          <a:xfrm>
            <a:off x="6044344" y="2160974"/>
            <a:ext cx="521596" cy="253916"/>
          </a:xfrm>
          <a:prstGeom prst="rect">
            <a:avLst/>
          </a:prstGeom>
          <a:noFill/>
        </p:spPr>
        <p:txBody>
          <a:bodyPr wrap="square" rtlCol="0">
            <a:spAutoFit/>
          </a:bodyPr>
          <a:lstStyle/>
          <a:p>
            <a:r>
              <a:rPr lang="en-US" sz="1050" b="1" dirty="0" smtClean="0">
                <a:solidFill>
                  <a:srgbClr val="0000FF"/>
                </a:solidFill>
              </a:rPr>
              <a:t>2024</a:t>
            </a:r>
            <a:endParaRPr lang="en-GB" sz="1050" b="1" dirty="0">
              <a:solidFill>
                <a:srgbClr val="0000FF"/>
              </a:solidFill>
            </a:endParaRPr>
          </a:p>
        </p:txBody>
      </p:sp>
      <p:sp>
        <p:nvSpPr>
          <p:cNvPr id="128" name="TextBox 127"/>
          <p:cNvSpPr txBox="1"/>
          <p:nvPr/>
        </p:nvSpPr>
        <p:spPr>
          <a:xfrm>
            <a:off x="7154187" y="2161817"/>
            <a:ext cx="521596" cy="253916"/>
          </a:xfrm>
          <a:prstGeom prst="rect">
            <a:avLst/>
          </a:prstGeom>
          <a:noFill/>
        </p:spPr>
        <p:txBody>
          <a:bodyPr wrap="square" rtlCol="0">
            <a:spAutoFit/>
          </a:bodyPr>
          <a:lstStyle/>
          <a:p>
            <a:r>
              <a:rPr lang="en-US" sz="1050" b="1" dirty="0" smtClean="0">
                <a:solidFill>
                  <a:srgbClr val="0000FF"/>
                </a:solidFill>
              </a:rPr>
              <a:t>2025</a:t>
            </a:r>
            <a:endParaRPr lang="en-GB" sz="1050" b="1" dirty="0">
              <a:solidFill>
                <a:srgbClr val="0000FF"/>
              </a:solidFill>
            </a:endParaRPr>
          </a:p>
        </p:txBody>
      </p:sp>
      <p:sp>
        <p:nvSpPr>
          <p:cNvPr id="129" name="TextBox 128"/>
          <p:cNvSpPr txBox="1"/>
          <p:nvPr/>
        </p:nvSpPr>
        <p:spPr>
          <a:xfrm>
            <a:off x="3200520" y="2172617"/>
            <a:ext cx="521596" cy="253916"/>
          </a:xfrm>
          <a:prstGeom prst="rect">
            <a:avLst/>
          </a:prstGeom>
          <a:noFill/>
        </p:spPr>
        <p:txBody>
          <a:bodyPr wrap="square" rtlCol="0">
            <a:spAutoFit/>
          </a:bodyPr>
          <a:lstStyle/>
          <a:p>
            <a:r>
              <a:rPr lang="en-US" sz="1050" b="1" dirty="0" smtClean="0">
                <a:solidFill>
                  <a:srgbClr val="0000FF"/>
                </a:solidFill>
              </a:rPr>
              <a:t>2026</a:t>
            </a:r>
            <a:endParaRPr lang="en-GB" sz="1050" b="1" dirty="0">
              <a:solidFill>
                <a:srgbClr val="0000FF"/>
              </a:solidFill>
            </a:endParaRPr>
          </a:p>
        </p:txBody>
      </p:sp>
      <p:sp>
        <p:nvSpPr>
          <p:cNvPr id="130" name="TextBox 129"/>
          <p:cNvSpPr txBox="1"/>
          <p:nvPr/>
        </p:nvSpPr>
        <p:spPr>
          <a:xfrm>
            <a:off x="3687456" y="2166458"/>
            <a:ext cx="521596" cy="415498"/>
          </a:xfrm>
          <a:prstGeom prst="rect">
            <a:avLst/>
          </a:prstGeom>
          <a:noFill/>
        </p:spPr>
        <p:txBody>
          <a:bodyPr wrap="square" rtlCol="0">
            <a:spAutoFit/>
          </a:bodyPr>
          <a:lstStyle/>
          <a:p>
            <a:r>
              <a:rPr lang="en-US" sz="1050" b="1" dirty="0" smtClean="0">
                <a:solidFill>
                  <a:srgbClr val="0000FF"/>
                </a:solidFill>
              </a:rPr>
              <a:t>2026</a:t>
            </a:r>
          </a:p>
          <a:p>
            <a:r>
              <a:rPr lang="en-US" sz="1050" b="1" dirty="0" smtClean="0">
                <a:solidFill>
                  <a:srgbClr val="0000FF"/>
                </a:solidFill>
              </a:rPr>
              <a:t>Dec.</a:t>
            </a:r>
            <a:endParaRPr lang="en-GB" sz="1050" b="1" dirty="0">
              <a:solidFill>
                <a:srgbClr val="0000FF"/>
              </a:solidFill>
            </a:endParaRPr>
          </a:p>
        </p:txBody>
      </p:sp>
      <p:sp>
        <p:nvSpPr>
          <p:cNvPr id="131" name="TextBox 130"/>
          <p:cNvSpPr txBox="1"/>
          <p:nvPr/>
        </p:nvSpPr>
        <p:spPr>
          <a:xfrm>
            <a:off x="7295666" y="2692529"/>
            <a:ext cx="1763433" cy="738664"/>
          </a:xfrm>
          <a:prstGeom prst="rect">
            <a:avLst/>
          </a:prstGeom>
          <a:solidFill>
            <a:srgbClr val="66FFFF"/>
          </a:solidFill>
        </p:spPr>
        <p:txBody>
          <a:bodyPr wrap="square" rtlCol="0">
            <a:spAutoFit/>
          </a:bodyPr>
          <a:lstStyle/>
          <a:p>
            <a:pPr marL="171450" indent="-171450">
              <a:spcAft>
                <a:spcPts val="600"/>
              </a:spcAft>
              <a:buFont typeface="Arial" panose="020B0604020202020204" pitchFamily="34" charset="0"/>
              <a:buChar char="•"/>
            </a:pPr>
            <a:r>
              <a:rPr lang="en-US" sz="1050" dirty="0" smtClean="0"/>
              <a:t>Keep Klystron 2 if still spare klystrons left as a unique high power RF source for the teststand</a:t>
            </a:r>
            <a:endParaRPr lang="en-GB" sz="1050" dirty="0"/>
          </a:p>
        </p:txBody>
      </p:sp>
      <p:sp>
        <p:nvSpPr>
          <p:cNvPr id="132" name="TextBox 5">
            <a:extLst>
              <a:ext uri="{FF2B5EF4-FFF2-40B4-BE49-F238E27FC236}">
                <a16:creationId xmlns:a16="http://schemas.microsoft.com/office/drawing/2014/main" id="{DA5E52BA-620D-4E7A-98D5-6BB7F013BFD1}"/>
              </a:ext>
            </a:extLst>
          </p:cNvPr>
          <p:cNvSpPr txBox="1"/>
          <p:nvPr/>
        </p:nvSpPr>
        <p:spPr>
          <a:xfrm>
            <a:off x="2838329" y="1046645"/>
            <a:ext cx="3417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t>01</a:t>
            </a:r>
            <a:endParaRPr lang="en-GB" sz="1100" b="1" dirty="0"/>
          </a:p>
        </p:txBody>
      </p:sp>
      <p:sp>
        <p:nvSpPr>
          <p:cNvPr id="133" name="TextBox 6">
            <a:extLst>
              <a:ext uri="{FF2B5EF4-FFF2-40B4-BE49-F238E27FC236}">
                <a16:creationId xmlns:a16="http://schemas.microsoft.com/office/drawing/2014/main" id="{8BFB2567-B696-462B-9BFB-028CFFFCAB8C}"/>
              </a:ext>
            </a:extLst>
          </p:cNvPr>
          <p:cNvSpPr txBox="1"/>
          <p:nvPr/>
        </p:nvSpPr>
        <p:spPr>
          <a:xfrm>
            <a:off x="3113578" y="969125"/>
            <a:ext cx="3417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t>02</a:t>
            </a:r>
            <a:endParaRPr lang="en-GB" sz="1100" b="1" dirty="0"/>
          </a:p>
        </p:txBody>
      </p:sp>
      <p:sp>
        <p:nvSpPr>
          <p:cNvPr id="134" name="TextBox 7">
            <a:extLst>
              <a:ext uri="{FF2B5EF4-FFF2-40B4-BE49-F238E27FC236}">
                <a16:creationId xmlns:a16="http://schemas.microsoft.com/office/drawing/2014/main" id="{4E953B9F-BBE0-46A8-A5FA-06A0C9D6B8B6}"/>
              </a:ext>
            </a:extLst>
          </p:cNvPr>
          <p:cNvSpPr txBox="1"/>
          <p:nvPr/>
        </p:nvSpPr>
        <p:spPr>
          <a:xfrm>
            <a:off x="3397357" y="900560"/>
            <a:ext cx="3417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t>03</a:t>
            </a:r>
            <a:endParaRPr lang="en-GB" sz="1100" b="1" dirty="0"/>
          </a:p>
        </p:txBody>
      </p:sp>
      <p:sp>
        <p:nvSpPr>
          <p:cNvPr id="135" name="TextBox 8">
            <a:extLst>
              <a:ext uri="{FF2B5EF4-FFF2-40B4-BE49-F238E27FC236}">
                <a16:creationId xmlns:a16="http://schemas.microsoft.com/office/drawing/2014/main" id="{46EFBF3F-3DBC-429E-8EEF-B873AEADE4F8}"/>
              </a:ext>
            </a:extLst>
          </p:cNvPr>
          <p:cNvSpPr txBox="1"/>
          <p:nvPr/>
        </p:nvSpPr>
        <p:spPr>
          <a:xfrm>
            <a:off x="3676620" y="835483"/>
            <a:ext cx="3417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t>04</a:t>
            </a:r>
            <a:endParaRPr lang="en-GB" sz="1100" b="1" dirty="0"/>
          </a:p>
        </p:txBody>
      </p:sp>
      <p:sp>
        <p:nvSpPr>
          <p:cNvPr id="136" name="TextBox 9">
            <a:extLst>
              <a:ext uri="{FF2B5EF4-FFF2-40B4-BE49-F238E27FC236}">
                <a16:creationId xmlns:a16="http://schemas.microsoft.com/office/drawing/2014/main" id="{8B5C146A-1106-4B49-BEA0-C5B146C8ABE7}"/>
              </a:ext>
            </a:extLst>
          </p:cNvPr>
          <p:cNvSpPr txBox="1"/>
          <p:nvPr/>
        </p:nvSpPr>
        <p:spPr>
          <a:xfrm>
            <a:off x="3959019" y="787428"/>
            <a:ext cx="3417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t>05</a:t>
            </a:r>
            <a:endParaRPr lang="en-GB" sz="1100" b="1" dirty="0"/>
          </a:p>
        </p:txBody>
      </p:sp>
      <p:sp>
        <p:nvSpPr>
          <p:cNvPr id="137" name="TextBox 10">
            <a:extLst>
              <a:ext uri="{FF2B5EF4-FFF2-40B4-BE49-F238E27FC236}">
                <a16:creationId xmlns:a16="http://schemas.microsoft.com/office/drawing/2014/main" id="{460A57DF-681F-4AE1-8E71-4CD3D7E5B278}"/>
              </a:ext>
            </a:extLst>
          </p:cNvPr>
          <p:cNvSpPr txBox="1"/>
          <p:nvPr/>
        </p:nvSpPr>
        <p:spPr>
          <a:xfrm>
            <a:off x="5684993" y="807421"/>
            <a:ext cx="3417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t>06</a:t>
            </a:r>
            <a:endParaRPr lang="en-GB" sz="1100" b="1" dirty="0"/>
          </a:p>
        </p:txBody>
      </p:sp>
      <p:sp>
        <p:nvSpPr>
          <p:cNvPr id="138" name="TextBox 11">
            <a:extLst>
              <a:ext uri="{FF2B5EF4-FFF2-40B4-BE49-F238E27FC236}">
                <a16:creationId xmlns:a16="http://schemas.microsoft.com/office/drawing/2014/main" id="{BD9E72CB-65B2-4C02-8CDD-6E5E9D023EB3}"/>
              </a:ext>
            </a:extLst>
          </p:cNvPr>
          <p:cNvSpPr txBox="1"/>
          <p:nvPr/>
        </p:nvSpPr>
        <p:spPr>
          <a:xfrm>
            <a:off x="5980175" y="838796"/>
            <a:ext cx="3417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t>07</a:t>
            </a:r>
            <a:endParaRPr lang="en-GB" sz="1100" b="1" dirty="0"/>
          </a:p>
        </p:txBody>
      </p:sp>
      <p:sp>
        <p:nvSpPr>
          <p:cNvPr id="139" name="TextBox 12">
            <a:extLst>
              <a:ext uri="{FF2B5EF4-FFF2-40B4-BE49-F238E27FC236}">
                <a16:creationId xmlns:a16="http://schemas.microsoft.com/office/drawing/2014/main" id="{0458C0B2-C491-42DA-843A-539D77DD60C3}"/>
              </a:ext>
            </a:extLst>
          </p:cNvPr>
          <p:cNvSpPr txBox="1"/>
          <p:nvPr/>
        </p:nvSpPr>
        <p:spPr>
          <a:xfrm>
            <a:off x="6254919" y="903939"/>
            <a:ext cx="3417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t>08</a:t>
            </a:r>
            <a:endParaRPr lang="en-GB" sz="1100" b="1" dirty="0"/>
          </a:p>
        </p:txBody>
      </p:sp>
      <p:sp>
        <p:nvSpPr>
          <p:cNvPr id="140" name="TextBox 13">
            <a:extLst>
              <a:ext uri="{FF2B5EF4-FFF2-40B4-BE49-F238E27FC236}">
                <a16:creationId xmlns:a16="http://schemas.microsoft.com/office/drawing/2014/main" id="{012666A6-FF84-414E-8A0B-340B3545F671}"/>
              </a:ext>
            </a:extLst>
          </p:cNvPr>
          <p:cNvSpPr txBox="1"/>
          <p:nvPr/>
        </p:nvSpPr>
        <p:spPr>
          <a:xfrm>
            <a:off x="6543474" y="976950"/>
            <a:ext cx="3417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t>09</a:t>
            </a:r>
            <a:endParaRPr lang="en-GB" sz="1100" b="1" dirty="0"/>
          </a:p>
        </p:txBody>
      </p:sp>
      <p:sp>
        <p:nvSpPr>
          <p:cNvPr id="141" name="TextBox 14">
            <a:extLst>
              <a:ext uri="{FF2B5EF4-FFF2-40B4-BE49-F238E27FC236}">
                <a16:creationId xmlns:a16="http://schemas.microsoft.com/office/drawing/2014/main" id="{BC598C4E-2408-475C-BD93-416F54BD944D}"/>
              </a:ext>
            </a:extLst>
          </p:cNvPr>
          <p:cNvSpPr txBox="1"/>
          <p:nvPr/>
        </p:nvSpPr>
        <p:spPr>
          <a:xfrm>
            <a:off x="6819866" y="1042301"/>
            <a:ext cx="3417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t>10</a:t>
            </a:r>
            <a:endParaRPr lang="en-GB" sz="1100" b="1" dirty="0"/>
          </a:p>
        </p:txBody>
      </p:sp>
      <p:sp>
        <p:nvSpPr>
          <p:cNvPr id="142" name="TextBox 14">
            <a:extLst>
              <a:ext uri="{FF2B5EF4-FFF2-40B4-BE49-F238E27FC236}">
                <a16:creationId xmlns:a16="http://schemas.microsoft.com/office/drawing/2014/main" id="{BC598C4E-2408-475C-BD93-416F54BD944D}"/>
              </a:ext>
            </a:extLst>
          </p:cNvPr>
          <p:cNvSpPr txBox="1"/>
          <p:nvPr/>
        </p:nvSpPr>
        <p:spPr>
          <a:xfrm>
            <a:off x="4663508" y="5127753"/>
            <a:ext cx="3417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smtClean="0"/>
              <a:t>13</a:t>
            </a:r>
            <a:endParaRPr lang="en-GB" sz="1100" b="1" dirty="0"/>
          </a:p>
        </p:txBody>
      </p:sp>
      <p:sp>
        <p:nvSpPr>
          <p:cNvPr id="143" name="TextBox 14">
            <a:extLst>
              <a:ext uri="{FF2B5EF4-FFF2-40B4-BE49-F238E27FC236}">
                <a16:creationId xmlns:a16="http://schemas.microsoft.com/office/drawing/2014/main" id="{BC598C4E-2408-475C-BD93-416F54BD944D}"/>
              </a:ext>
            </a:extLst>
          </p:cNvPr>
          <p:cNvSpPr txBox="1"/>
          <p:nvPr/>
        </p:nvSpPr>
        <p:spPr>
          <a:xfrm>
            <a:off x="4956461" y="5137050"/>
            <a:ext cx="3417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smtClean="0"/>
              <a:t>12</a:t>
            </a:r>
            <a:endParaRPr lang="en-GB" sz="1100" b="1" dirty="0"/>
          </a:p>
        </p:txBody>
      </p:sp>
      <p:sp>
        <p:nvSpPr>
          <p:cNvPr id="144" name="TextBox 14">
            <a:extLst>
              <a:ext uri="{FF2B5EF4-FFF2-40B4-BE49-F238E27FC236}">
                <a16:creationId xmlns:a16="http://schemas.microsoft.com/office/drawing/2014/main" id="{BC598C4E-2408-475C-BD93-416F54BD944D}"/>
              </a:ext>
            </a:extLst>
          </p:cNvPr>
          <p:cNvSpPr txBox="1"/>
          <p:nvPr/>
        </p:nvSpPr>
        <p:spPr>
          <a:xfrm>
            <a:off x="5264127" y="5139416"/>
            <a:ext cx="3417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smtClean="0"/>
              <a:t>11</a:t>
            </a:r>
            <a:endParaRPr lang="en-GB" sz="1100" b="1" dirty="0"/>
          </a:p>
        </p:txBody>
      </p:sp>
      <p:sp>
        <p:nvSpPr>
          <p:cNvPr id="145" name="Isosceles Triangle 144"/>
          <p:cNvSpPr/>
          <p:nvPr/>
        </p:nvSpPr>
        <p:spPr>
          <a:xfrm>
            <a:off x="3744934" y="1746280"/>
            <a:ext cx="459374" cy="426337"/>
          </a:xfrm>
          <a:prstGeom prst="triangl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Isosceles Triangle 145"/>
          <p:cNvSpPr/>
          <p:nvPr/>
        </p:nvSpPr>
        <p:spPr>
          <a:xfrm>
            <a:off x="7132797" y="1741357"/>
            <a:ext cx="459374" cy="426337"/>
          </a:xfrm>
          <a:prstGeom prst="triangl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Isosceles Triangle 146"/>
          <p:cNvSpPr/>
          <p:nvPr/>
        </p:nvSpPr>
        <p:spPr>
          <a:xfrm>
            <a:off x="4253898" y="1748825"/>
            <a:ext cx="459374" cy="426337"/>
          </a:xfrm>
          <a:prstGeom prst="triangl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8" name="Straight Connector 147"/>
          <p:cNvCxnSpPr/>
          <p:nvPr/>
        </p:nvCxnSpPr>
        <p:spPr>
          <a:xfrm flipV="1">
            <a:off x="2948897" y="1603693"/>
            <a:ext cx="0" cy="155255"/>
          </a:xfrm>
          <a:prstGeom prst="line">
            <a:avLst/>
          </a:prstGeom>
          <a:noFill/>
          <a:ln w="28575" cap="flat" cmpd="sng" algn="ctr">
            <a:solidFill>
              <a:srgbClr val="0000FF"/>
            </a:solidFill>
            <a:prstDash val="solid"/>
          </a:ln>
          <a:effectLst/>
        </p:spPr>
      </p:cxnSp>
      <p:cxnSp>
        <p:nvCxnSpPr>
          <p:cNvPr id="149" name="Straight Connector 148"/>
          <p:cNvCxnSpPr/>
          <p:nvPr/>
        </p:nvCxnSpPr>
        <p:spPr>
          <a:xfrm flipH="1" flipV="1">
            <a:off x="3971260" y="1467293"/>
            <a:ext cx="3361" cy="289026"/>
          </a:xfrm>
          <a:prstGeom prst="line">
            <a:avLst/>
          </a:prstGeom>
          <a:noFill/>
          <a:ln w="28575" cap="flat" cmpd="sng" algn="ctr">
            <a:solidFill>
              <a:srgbClr val="0000FF"/>
            </a:solidFill>
            <a:prstDash val="solid"/>
          </a:ln>
          <a:effectLst/>
        </p:spPr>
      </p:cxnSp>
      <p:cxnSp>
        <p:nvCxnSpPr>
          <p:cNvPr id="150" name="Straight Connector 149"/>
          <p:cNvCxnSpPr/>
          <p:nvPr/>
        </p:nvCxnSpPr>
        <p:spPr>
          <a:xfrm flipV="1">
            <a:off x="4483585" y="1577045"/>
            <a:ext cx="0" cy="155255"/>
          </a:xfrm>
          <a:prstGeom prst="line">
            <a:avLst/>
          </a:prstGeom>
          <a:noFill/>
          <a:ln w="28575" cap="flat" cmpd="sng" algn="ctr">
            <a:solidFill>
              <a:srgbClr val="0000FF"/>
            </a:solidFill>
            <a:prstDash val="solid"/>
          </a:ln>
          <a:effectLst/>
        </p:spPr>
      </p:cxnSp>
      <p:cxnSp>
        <p:nvCxnSpPr>
          <p:cNvPr id="151" name="Straight Connector 150"/>
          <p:cNvCxnSpPr/>
          <p:nvPr/>
        </p:nvCxnSpPr>
        <p:spPr>
          <a:xfrm flipH="1" flipV="1">
            <a:off x="4257386" y="1359571"/>
            <a:ext cx="222504" cy="221347"/>
          </a:xfrm>
          <a:prstGeom prst="line">
            <a:avLst/>
          </a:prstGeom>
          <a:noFill/>
          <a:ln w="28575" cap="flat" cmpd="sng" algn="ctr">
            <a:solidFill>
              <a:srgbClr val="0000FF"/>
            </a:solidFill>
            <a:prstDash val="solid"/>
          </a:ln>
          <a:effectLst/>
        </p:spPr>
      </p:cxnSp>
      <p:cxnSp>
        <p:nvCxnSpPr>
          <p:cNvPr id="152" name="Straight Connector 151"/>
          <p:cNvCxnSpPr/>
          <p:nvPr/>
        </p:nvCxnSpPr>
        <p:spPr>
          <a:xfrm flipV="1">
            <a:off x="6803966" y="1597914"/>
            <a:ext cx="0" cy="155255"/>
          </a:xfrm>
          <a:prstGeom prst="line">
            <a:avLst/>
          </a:prstGeom>
          <a:noFill/>
          <a:ln w="28575" cap="flat" cmpd="sng" algn="ctr">
            <a:solidFill>
              <a:srgbClr val="0000FF"/>
            </a:solidFill>
            <a:prstDash val="solid"/>
          </a:ln>
          <a:effectLst/>
        </p:spPr>
      </p:cxnSp>
      <p:cxnSp>
        <p:nvCxnSpPr>
          <p:cNvPr id="153" name="Straight Connector 152"/>
          <p:cNvCxnSpPr/>
          <p:nvPr/>
        </p:nvCxnSpPr>
        <p:spPr>
          <a:xfrm flipV="1">
            <a:off x="7362484" y="1586102"/>
            <a:ext cx="0" cy="155255"/>
          </a:xfrm>
          <a:prstGeom prst="line">
            <a:avLst/>
          </a:prstGeom>
          <a:noFill/>
          <a:ln w="28575" cap="flat" cmpd="sng" algn="ctr">
            <a:solidFill>
              <a:srgbClr val="0000FF"/>
            </a:solidFill>
            <a:prstDash val="solid"/>
          </a:ln>
          <a:effectLst/>
        </p:spPr>
      </p:cxnSp>
      <p:cxnSp>
        <p:nvCxnSpPr>
          <p:cNvPr id="154" name="Straight Connector 153"/>
          <p:cNvCxnSpPr/>
          <p:nvPr/>
        </p:nvCxnSpPr>
        <p:spPr>
          <a:xfrm>
            <a:off x="6899742" y="1494513"/>
            <a:ext cx="457988" cy="105687"/>
          </a:xfrm>
          <a:prstGeom prst="line">
            <a:avLst/>
          </a:prstGeom>
          <a:noFill/>
          <a:ln w="28575" cap="flat" cmpd="sng" algn="ctr">
            <a:solidFill>
              <a:srgbClr val="0000FF"/>
            </a:solidFill>
            <a:prstDash val="solid"/>
          </a:ln>
          <a:effectLst/>
        </p:spPr>
      </p:cxnSp>
      <p:sp>
        <p:nvSpPr>
          <p:cNvPr id="155" name="TextBox 154"/>
          <p:cNvSpPr txBox="1"/>
          <p:nvPr/>
        </p:nvSpPr>
        <p:spPr>
          <a:xfrm>
            <a:off x="2684962" y="2172617"/>
            <a:ext cx="504573" cy="253916"/>
          </a:xfrm>
          <a:prstGeom prst="rect">
            <a:avLst/>
          </a:prstGeom>
          <a:noFill/>
        </p:spPr>
        <p:txBody>
          <a:bodyPr wrap="square" rtlCol="0">
            <a:spAutoFit/>
          </a:bodyPr>
          <a:lstStyle/>
          <a:p>
            <a:r>
              <a:rPr lang="en-US" sz="1050" b="1" dirty="0" smtClean="0">
                <a:solidFill>
                  <a:srgbClr val="0000FF"/>
                </a:solidFill>
              </a:rPr>
              <a:t>2026</a:t>
            </a:r>
            <a:endParaRPr lang="en-GB" sz="1050" b="1" dirty="0">
              <a:solidFill>
                <a:srgbClr val="0000FF"/>
              </a:solidFill>
            </a:endParaRPr>
          </a:p>
        </p:txBody>
      </p:sp>
      <p:sp>
        <p:nvSpPr>
          <p:cNvPr id="156" name="TextBox 155"/>
          <p:cNvSpPr txBox="1"/>
          <p:nvPr/>
        </p:nvSpPr>
        <p:spPr>
          <a:xfrm>
            <a:off x="4243846" y="2164337"/>
            <a:ext cx="521596" cy="415498"/>
          </a:xfrm>
          <a:prstGeom prst="rect">
            <a:avLst/>
          </a:prstGeom>
          <a:noFill/>
        </p:spPr>
        <p:txBody>
          <a:bodyPr wrap="square" rtlCol="0">
            <a:spAutoFit/>
          </a:bodyPr>
          <a:lstStyle/>
          <a:p>
            <a:r>
              <a:rPr lang="en-US" sz="1050" b="1" dirty="0" smtClean="0">
                <a:solidFill>
                  <a:srgbClr val="0000FF"/>
                </a:solidFill>
              </a:rPr>
              <a:t>2026</a:t>
            </a:r>
          </a:p>
          <a:p>
            <a:r>
              <a:rPr lang="en-US" sz="1050" b="1" dirty="0" smtClean="0">
                <a:solidFill>
                  <a:srgbClr val="0000FF"/>
                </a:solidFill>
              </a:rPr>
              <a:t>Dec.</a:t>
            </a:r>
            <a:endParaRPr lang="en-GB" sz="1050" b="1" dirty="0">
              <a:solidFill>
                <a:srgbClr val="0000FF"/>
              </a:solidFill>
            </a:endParaRPr>
          </a:p>
        </p:txBody>
      </p:sp>
      <p:sp>
        <p:nvSpPr>
          <p:cNvPr id="157" name="TextBox 156"/>
          <p:cNvSpPr txBox="1"/>
          <p:nvPr/>
        </p:nvSpPr>
        <p:spPr>
          <a:xfrm>
            <a:off x="6596679" y="2158805"/>
            <a:ext cx="521596" cy="253916"/>
          </a:xfrm>
          <a:prstGeom prst="rect">
            <a:avLst/>
          </a:prstGeom>
          <a:noFill/>
        </p:spPr>
        <p:txBody>
          <a:bodyPr wrap="square" rtlCol="0">
            <a:spAutoFit/>
          </a:bodyPr>
          <a:lstStyle/>
          <a:p>
            <a:r>
              <a:rPr lang="en-US" sz="1050" b="1" dirty="0" smtClean="0">
                <a:solidFill>
                  <a:srgbClr val="0000FF"/>
                </a:solidFill>
              </a:rPr>
              <a:t>2025</a:t>
            </a:r>
            <a:endParaRPr lang="en-GB" sz="1050" b="1" dirty="0">
              <a:solidFill>
                <a:srgbClr val="0000FF"/>
              </a:solidFill>
            </a:endParaRPr>
          </a:p>
        </p:txBody>
      </p:sp>
      <p:cxnSp>
        <p:nvCxnSpPr>
          <p:cNvPr id="158" name="Straight Connector 157"/>
          <p:cNvCxnSpPr/>
          <p:nvPr/>
        </p:nvCxnSpPr>
        <p:spPr>
          <a:xfrm>
            <a:off x="3464937" y="2569468"/>
            <a:ext cx="747023" cy="8427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3455680" y="2583185"/>
            <a:ext cx="747023" cy="8427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2" name="Text Box 11"/>
          <p:cNvSpPr txBox="1">
            <a:spLocks noChangeArrowheads="1"/>
          </p:cNvSpPr>
          <p:nvPr/>
        </p:nvSpPr>
        <p:spPr bwMode="auto">
          <a:xfrm>
            <a:off x="5482366" y="5244774"/>
            <a:ext cx="846707" cy="338554"/>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C00000"/>
                </a:solidFill>
                <a:effectLst/>
                <a:uLnTx/>
                <a:uFillTx/>
              </a:rPr>
              <a:t>Cell </a:t>
            </a:r>
            <a:r>
              <a:rPr kumimoji="0" lang="en-US" sz="1600" b="1" i="0" u="none" strike="noStrike" kern="0" cap="none" spc="0" normalizeH="0" baseline="0" noProof="0" dirty="0" smtClean="0">
                <a:ln>
                  <a:noFill/>
                </a:ln>
                <a:solidFill>
                  <a:srgbClr val="C00000"/>
                </a:solidFill>
                <a:effectLst/>
                <a:uLnTx/>
                <a:uFillTx/>
              </a:rPr>
              <a:t>25</a:t>
            </a:r>
            <a:endParaRPr kumimoji="0" lang="en-US" sz="1600" b="1" i="0" u="none" strike="noStrike" kern="0" cap="none" spc="0" normalizeH="0" baseline="0" noProof="0" dirty="0">
              <a:ln>
                <a:noFill/>
              </a:ln>
              <a:solidFill>
                <a:srgbClr val="C00000"/>
              </a:solidFill>
              <a:effectLst/>
              <a:uLnTx/>
              <a:uFillTx/>
            </a:endParaRPr>
          </a:p>
        </p:txBody>
      </p:sp>
      <p:sp>
        <p:nvSpPr>
          <p:cNvPr id="163" name="TextBox 162"/>
          <p:cNvSpPr txBox="1"/>
          <p:nvPr/>
        </p:nvSpPr>
        <p:spPr>
          <a:xfrm>
            <a:off x="1685266" y="2611726"/>
            <a:ext cx="1769462" cy="830997"/>
          </a:xfrm>
          <a:prstGeom prst="rect">
            <a:avLst/>
          </a:prstGeom>
          <a:solidFill>
            <a:schemeClr val="tx2">
              <a:lumMod val="40000"/>
              <a:lumOff val="60000"/>
            </a:schemeClr>
          </a:solidFill>
        </p:spPr>
        <p:txBody>
          <a:bodyPr wrap="square" rtlCol="0">
            <a:spAutoFit/>
          </a:bodyPr>
          <a:lstStyle/>
          <a:p>
            <a:r>
              <a:rPr lang="en-US" sz="1200" dirty="0" smtClean="0">
                <a:solidFill>
                  <a:srgbClr val="FF0000"/>
                </a:solidFill>
              </a:rPr>
              <a:t>Klystron 1 dismounted in Autumn 2026 to free space for last 2 SSAs for cavities 04 and 05</a:t>
            </a:r>
            <a:endParaRPr lang="en-GB" sz="1200" dirty="0">
              <a:solidFill>
                <a:srgbClr val="FF0000"/>
              </a:solidFill>
            </a:endParaRPr>
          </a:p>
        </p:txBody>
      </p:sp>
      <p:sp>
        <p:nvSpPr>
          <p:cNvPr id="164" name="TextBox 163"/>
          <p:cNvSpPr txBox="1"/>
          <p:nvPr/>
        </p:nvSpPr>
        <p:spPr>
          <a:xfrm>
            <a:off x="193467" y="816660"/>
            <a:ext cx="1899521" cy="1538883"/>
          </a:xfrm>
          <a:prstGeom prst="rect">
            <a:avLst/>
          </a:prstGeom>
          <a:solidFill>
            <a:schemeClr val="accent5">
              <a:lumMod val="20000"/>
              <a:lumOff val="80000"/>
            </a:schemeClr>
          </a:solidFill>
        </p:spPr>
        <p:txBody>
          <a:bodyPr wrap="square" rtlCol="0">
            <a:spAutoFit/>
          </a:bodyPr>
          <a:lstStyle/>
          <a:p>
            <a:pPr>
              <a:spcAft>
                <a:spcPts val="600"/>
              </a:spcAft>
            </a:pPr>
            <a:r>
              <a:rPr lang="en-US" sz="1200" b="1" dirty="0" smtClean="0">
                <a:solidFill>
                  <a:schemeClr val="accent5">
                    <a:lumMod val="75000"/>
                  </a:schemeClr>
                </a:solidFill>
              </a:rPr>
              <a:t>SAT</a:t>
            </a:r>
            <a:r>
              <a:rPr lang="en-US" sz="1200" dirty="0" smtClean="0">
                <a:solidFill>
                  <a:schemeClr val="accent5">
                    <a:lumMod val="75000"/>
                  </a:schemeClr>
                </a:solidFill>
              </a:rPr>
              <a:t> for each SSA connected to RF power </a:t>
            </a:r>
            <a:r>
              <a:rPr lang="en-US" sz="1200" b="1" dirty="0" smtClean="0">
                <a:solidFill>
                  <a:schemeClr val="accent5">
                    <a:lumMod val="75000"/>
                  </a:schemeClr>
                </a:solidFill>
              </a:rPr>
              <a:t>teststand</a:t>
            </a:r>
            <a:r>
              <a:rPr lang="en-US" sz="1200" dirty="0" smtClean="0">
                <a:solidFill>
                  <a:schemeClr val="accent5">
                    <a:lumMod val="75000"/>
                  </a:schemeClr>
                </a:solidFill>
              </a:rPr>
              <a:t>, switching between: </a:t>
            </a:r>
          </a:p>
          <a:p>
            <a:pPr marL="171450" indent="-171450">
              <a:spcAft>
                <a:spcPts val="600"/>
              </a:spcAft>
              <a:buFont typeface="Arial" panose="020B0604020202020204" pitchFamily="34" charset="0"/>
              <a:buChar char="•"/>
            </a:pPr>
            <a:r>
              <a:rPr lang="en-US" sz="1200" dirty="0" smtClean="0">
                <a:solidFill>
                  <a:schemeClr val="accent5">
                    <a:lumMod val="75000"/>
                  </a:schemeClr>
                </a:solidFill>
              </a:rPr>
              <a:t>cavity in teststand and </a:t>
            </a:r>
          </a:p>
          <a:p>
            <a:pPr marL="171450" indent="-171450">
              <a:spcAft>
                <a:spcPts val="600"/>
              </a:spcAft>
              <a:buFont typeface="Arial" panose="020B0604020202020204" pitchFamily="34" charset="0"/>
              <a:buChar char="•"/>
            </a:pPr>
            <a:r>
              <a:rPr lang="en-US" sz="1200" dirty="0" smtClean="0">
                <a:solidFill>
                  <a:schemeClr val="accent5">
                    <a:lumMod val="75000"/>
                  </a:schemeClr>
                </a:solidFill>
              </a:rPr>
              <a:t>load with variable mismatch (EH tuner)</a:t>
            </a:r>
            <a:endParaRPr lang="en-GB" sz="1200" dirty="0">
              <a:solidFill>
                <a:schemeClr val="accent5">
                  <a:lumMod val="75000"/>
                </a:schemeClr>
              </a:solidFill>
            </a:endParaRPr>
          </a:p>
        </p:txBody>
      </p:sp>
      <p:sp>
        <p:nvSpPr>
          <p:cNvPr id="165" name="TextBox 164"/>
          <p:cNvSpPr txBox="1"/>
          <p:nvPr/>
        </p:nvSpPr>
        <p:spPr>
          <a:xfrm>
            <a:off x="6467112" y="3502213"/>
            <a:ext cx="1280675" cy="276999"/>
          </a:xfrm>
          <a:prstGeom prst="rect">
            <a:avLst/>
          </a:prstGeom>
          <a:noFill/>
        </p:spPr>
        <p:txBody>
          <a:bodyPr wrap="square" rtlCol="0">
            <a:spAutoFit/>
          </a:bodyPr>
          <a:lstStyle/>
          <a:p>
            <a:r>
              <a:rPr lang="en-US" sz="1200" dirty="0" smtClean="0">
                <a:sym typeface="Symbol" panose="05050102010706020507" pitchFamily="18" charset="2"/>
              </a:rPr>
              <a:t> </a:t>
            </a:r>
            <a:r>
              <a:rPr lang="en-US" sz="1200" dirty="0" smtClean="0"/>
              <a:t>RF Teststand</a:t>
            </a:r>
            <a:endParaRPr lang="en-GB" sz="1200" dirty="0"/>
          </a:p>
        </p:txBody>
      </p:sp>
      <p:cxnSp>
        <p:nvCxnSpPr>
          <p:cNvPr id="173" name="Elbow Connector 172"/>
          <p:cNvCxnSpPr>
            <a:stCxn id="177" idx="0"/>
          </p:cNvCxnSpPr>
          <p:nvPr/>
        </p:nvCxnSpPr>
        <p:spPr>
          <a:xfrm rot="5400000">
            <a:off x="5393469" y="4830593"/>
            <a:ext cx="286709" cy="223435"/>
          </a:xfrm>
          <a:prstGeom prst="bentConnector3">
            <a:avLst>
              <a:gd name="adj1" fmla="val 50000"/>
            </a:avLst>
          </a:prstGeom>
          <a:noFill/>
          <a:ln w="28575" cap="flat" cmpd="sng" algn="ctr">
            <a:solidFill>
              <a:srgbClr val="0000FF"/>
            </a:solidFill>
            <a:prstDash val="solid"/>
            <a:tailEnd type="triangle"/>
          </a:ln>
          <a:effectLst/>
        </p:spPr>
      </p:cxnSp>
      <p:sp>
        <p:nvSpPr>
          <p:cNvPr id="176" name="Isosceles Triangle 175"/>
          <p:cNvSpPr/>
          <p:nvPr/>
        </p:nvSpPr>
        <p:spPr>
          <a:xfrm flipV="1">
            <a:off x="4904280" y="4375379"/>
            <a:ext cx="459374" cy="426337"/>
          </a:xfrm>
          <a:prstGeom prst="triangle">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7" name="Isosceles Triangle 176"/>
          <p:cNvSpPr/>
          <p:nvPr/>
        </p:nvSpPr>
        <p:spPr>
          <a:xfrm flipV="1">
            <a:off x="5418853" y="4372619"/>
            <a:ext cx="459374" cy="426337"/>
          </a:xfrm>
          <a:prstGeom prst="triangle">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8" name="Isosceles Triangle 177"/>
          <p:cNvSpPr/>
          <p:nvPr/>
        </p:nvSpPr>
        <p:spPr>
          <a:xfrm flipV="1">
            <a:off x="4400658" y="4373269"/>
            <a:ext cx="459374" cy="426337"/>
          </a:xfrm>
          <a:prstGeom prst="triangle">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3" name="TextBox 139"/>
          <p:cNvSpPr txBox="1"/>
          <p:nvPr/>
        </p:nvSpPr>
        <p:spPr>
          <a:xfrm>
            <a:off x="7665289" y="1723692"/>
            <a:ext cx="1426901" cy="461665"/>
          </a:xfrm>
          <a:prstGeom prst="rect">
            <a:avLst/>
          </a:prstGeom>
          <a:solidFill>
            <a:schemeClr val="accent5">
              <a:lumMod val="60000"/>
              <a:lumOff val="40000"/>
            </a:schemeClr>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smtClean="0">
                <a:ln>
                  <a:noFill/>
                </a:ln>
                <a:effectLst/>
                <a:uLnTx/>
                <a:uFillTx/>
              </a:rPr>
              <a:t>10 new 110 kW SSAs / </a:t>
            </a:r>
            <a:r>
              <a:rPr kumimoji="0" lang="en-US" sz="1200" i="0" u="none" strike="noStrike" kern="0" cap="none" spc="0" normalizeH="0" noProof="0" dirty="0" smtClean="0">
                <a:ln>
                  <a:noFill/>
                </a:ln>
                <a:effectLst/>
                <a:uLnTx/>
                <a:uFillTx/>
              </a:rPr>
              <a:t>JEMA F</a:t>
            </a:r>
            <a:endParaRPr kumimoji="0" lang="en-GB" sz="1200" i="0" u="none" strike="noStrike" kern="0" cap="none" spc="0" normalizeH="0" baseline="0" noProof="0" dirty="0">
              <a:ln>
                <a:noFill/>
              </a:ln>
              <a:effectLst/>
              <a:uLnTx/>
              <a:uFillTx/>
            </a:endParaRPr>
          </a:p>
        </p:txBody>
      </p:sp>
      <p:sp>
        <p:nvSpPr>
          <p:cNvPr id="160" name="TextBox 159"/>
          <p:cNvSpPr txBox="1"/>
          <p:nvPr/>
        </p:nvSpPr>
        <p:spPr>
          <a:xfrm>
            <a:off x="175767" y="3469028"/>
            <a:ext cx="3151100" cy="2000548"/>
          </a:xfrm>
          <a:prstGeom prst="rect">
            <a:avLst/>
          </a:prstGeom>
          <a:solidFill>
            <a:schemeClr val="accent6">
              <a:lumMod val="20000"/>
              <a:lumOff val="80000"/>
            </a:schemeClr>
          </a:solidFill>
        </p:spPr>
        <p:txBody>
          <a:bodyPr wrap="square" rtlCol="0">
            <a:spAutoFit/>
          </a:bodyPr>
          <a:lstStyle/>
          <a:p>
            <a:pPr>
              <a:spcAft>
                <a:spcPts val="600"/>
              </a:spcAft>
            </a:pPr>
            <a:r>
              <a:rPr lang="en-US" sz="1100" b="1" dirty="0" smtClean="0">
                <a:solidFill>
                  <a:schemeClr val="accent1">
                    <a:lumMod val="75000"/>
                  </a:schemeClr>
                </a:solidFill>
              </a:rPr>
              <a:t>TID/BIG</a:t>
            </a:r>
            <a:r>
              <a:rPr lang="en-US" sz="1100" dirty="0" smtClean="0">
                <a:solidFill>
                  <a:schemeClr val="accent1">
                    <a:lumMod val="75000"/>
                  </a:schemeClr>
                </a:solidFill>
              </a:rPr>
              <a:t> - Infrastructure </a:t>
            </a:r>
          </a:p>
          <a:p>
            <a:pPr marL="171450" indent="-171450">
              <a:spcAft>
                <a:spcPts val="600"/>
              </a:spcAft>
              <a:buFont typeface="Arial" panose="020B0604020202020204" pitchFamily="34" charset="0"/>
              <a:buChar char="•"/>
            </a:pPr>
            <a:r>
              <a:rPr lang="en-US" sz="1100" dirty="0" smtClean="0">
                <a:solidFill>
                  <a:schemeClr val="accent1">
                    <a:lumMod val="75000"/>
                  </a:schemeClr>
                </a:solidFill>
              </a:rPr>
              <a:t>10 x 240 VAC / 250 kVA transformers, MCB’s and switch board</a:t>
            </a:r>
          </a:p>
          <a:p>
            <a:pPr marL="357188" lvl="1" indent="-177800">
              <a:spcAft>
                <a:spcPts val="600"/>
              </a:spcAft>
              <a:buFont typeface="Wingdings" panose="05000000000000000000" pitchFamily="2" charset="2"/>
              <a:buChar char="Ø"/>
            </a:pPr>
            <a:r>
              <a:rPr lang="en-US" sz="1100" dirty="0" smtClean="0">
                <a:solidFill>
                  <a:schemeClr val="accent1">
                    <a:lumMod val="75000"/>
                  </a:schemeClr>
                </a:solidFill>
              </a:rPr>
              <a:t>Civil engineering for electrical station in place of obsolete SYRF HV transformers</a:t>
            </a:r>
          </a:p>
          <a:p>
            <a:pPr marL="171450" indent="-171450">
              <a:spcAft>
                <a:spcPts val="600"/>
              </a:spcAft>
              <a:buFont typeface="Arial" panose="020B0604020202020204" pitchFamily="34" charset="0"/>
              <a:buChar char="•"/>
            </a:pPr>
            <a:r>
              <a:rPr lang="en-US" sz="1100" dirty="0" smtClean="0">
                <a:solidFill>
                  <a:schemeClr val="accent1">
                    <a:lumMod val="75000"/>
                  </a:schemeClr>
                </a:solidFill>
              </a:rPr>
              <a:t>High &amp; low power cabling</a:t>
            </a:r>
          </a:p>
          <a:p>
            <a:pPr marL="171450" indent="-171450">
              <a:spcAft>
                <a:spcPts val="600"/>
              </a:spcAft>
              <a:buFont typeface="Arial" panose="020B0604020202020204" pitchFamily="34" charset="0"/>
              <a:buChar char="•"/>
            </a:pPr>
            <a:r>
              <a:rPr lang="en-US" sz="1100" dirty="0" smtClean="0">
                <a:solidFill>
                  <a:schemeClr val="accent1">
                    <a:lumMod val="75000"/>
                  </a:schemeClr>
                </a:solidFill>
              </a:rPr>
              <a:t>Cooling water distribution</a:t>
            </a:r>
          </a:p>
          <a:p>
            <a:pPr marL="171450" indent="-171450">
              <a:spcAft>
                <a:spcPts val="600"/>
              </a:spcAft>
              <a:buFont typeface="Arial" panose="020B0604020202020204" pitchFamily="34" charset="0"/>
              <a:buChar char="•"/>
            </a:pPr>
            <a:r>
              <a:rPr lang="en-US" sz="1100" dirty="0" smtClean="0">
                <a:solidFill>
                  <a:schemeClr val="accent1">
                    <a:lumMod val="75000"/>
                  </a:schemeClr>
                </a:solidFill>
              </a:rPr>
              <a:t>Several smaller adaptation works on existing services, well in progress</a:t>
            </a:r>
            <a:endParaRPr lang="en-GB" sz="1100" dirty="0">
              <a:solidFill>
                <a:schemeClr val="accent1">
                  <a:lumMod val="75000"/>
                </a:schemeClr>
              </a:solidFill>
            </a:endParaRPr>
          </a:p>
        </p:txBody>
      </p:sp>
    </p:spTree>
    <p:extLst>
      <p:ext uri="{BB962C8B-B14F-4D97-AF65-F5344CB8AC3E}">
        <p14:creationId xmlns:p14="http://schemas.microsoft.com/office/powerpoint/2010/main" val="1027033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wide-screen">
  <a:themeElements>
    <a:clrScheme name="ESRF">
      <a:dk1>
        <a:sysClr val="windowText" lastClr="000000"/>
      </a:dk1>
      <a:lt1>
        <a:sysClr val="window" lastClr="FFFFFF"/>
      </a:lt1>
      <a:dk2>
        <a:srgbClr val="B7B9BA"/>
      </a:dk2>
      <a:lt2>
        <a:srgbClr val="AF007C"/>
      </a:lt2>
      <a:accent1>
        <a:srgbClr val="132577"/>
      </a:accent1>
      <a:accent2>
        <a:srgbClr val="ED7703"/>
      </a:accent2>
      <a:accent3>
        <a:srgbClr val="F4A300"/>
      </a:accent3>
      <a:accent4>
        <a:srgbClr val="FFDD00"/>
      </a:accent4>
      <a:accent5>
        <a:srgbClr val="51A026"/>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wide-screen</Template>
  <TotalTime>0</TotalTime>
  <Words>2352</Words>
  <Application>Microsoft Office PowerPoint</Application>
  <PresentationFormat>On-screen Show (16:10)</PresentationFormat>
  <Paragraphs>365</Paragraphs>
  <Slides>19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ITCOfficinaSans LT Book</vt:lpstr>
      <vt:lpstr>Symbol</vt:lpstr>
      <vt:lpstr>Wingdings</vt:lpstr>
      <vt:lpstr>wide-screen</vt:lpstr>
      <vt:lpstr>PowerPoint Presentation</vt:lpstr>
      <vt:lpstr> Radio Frequency - RF Group</vt:lpstr>
      <vt:lpstr>outline</vt:lpstr>
      <vt:lpstr>Linac</vt:lpstr>
      <vt:lpstr>Injection Extraction - INJEXT</vt:lpstr>
      <vt:lpstr>352 MHz Storage Ring RF - ECO Mode since END October 2022</vt:lpstr>
      <vt:lpstr>352 MHz Storage ring RF  –  RF Beam losses in USM 2022</vt:lpstr>
      <vt:lpstr>… SR CAvities</vt:lpstr>
      <vt:lpstr>Gradual implementation of 10 SSA (each 110 kW RF,  max 250 kW AC)</vt:lpstr>
      <vt:lpstr>Challenge: gradual installation in existing klystron room</vt:lpstr>
      <vt:lpstr>Challenge: gradual installation in existing klystron room</vt:lpstr>
      <vt:lpstr>Cell 5: Gradual implementation Sequence</vt:lpstr>
      <vt:lpstr>Cell 5: Cooling water distribution – Ssa and loads</vt:lpstr>
      <vt:lpstr>352 MHz Ssa Project status</vt:lpstr>
      <vt:lpstr>352 MHz Ssa Project status</vt:lpstr>
      <vt:lpstr>352 MHz Ssa Project status</vt:lpstr>
      <vt:lpstr>STATUS - 4th harmonic RF system for bunch lengthening</vt:lpstr>
      <vt:lpstr>4th harmonic 2-cell - 1.41 GHz - E020 mode cavity - in house R&amp;D</vt:lpstr>
      <vt:lpstr> Thank you for your attention !</vt:lpstr>
    </vt:vector>
  </TitlesOfParts>
  <Company>ESRF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CLAVEL Corinne</dc:creator>
  <cp:lastModifiedBy>JACOB Jorn</cp:lastModifiedBy>
  <cp:revision>651</cp:revision>
  <cp:lastPrinted>2023-01-23T14:05:07Z</cp:lastPrinted>
  <dcterms:created xsi:type="dcterms:W3CDTF">2014-01-17T08:20:57Z</dcterms:created>
  <dcterms:modified xsi:type="dcterms:W3CDTF">2023-01-25T08:42:06Z</dcterms:modified>
</cp:coreProperties>
</file>