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80" r:id="rId2"/>
    <p:sldId id="266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04" r:id="rId13"/>
    <p:sldId id="314" r:id="rId14"/>
    <p:sldId id="263" r:id="rId15"/>
  </p:sldIdLst>
  <p:sldSz cx="9144000" cy="5715000" type="screen16x1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A2E17F"/>
    <a:srgbClr val="7F7FFF"/>
    <a:srgbClr val="F96B7F"/>
    <a:srgbClr val="FDC3F6"/>
    <a:srgbClr val="ED7703"/>
    <a:srgbClr val="B7B9BA"/>
    <a:srgbClr val="132577"/>
    <a:srgbClr val="4E5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97B3E-9B2E-4E3E-8225-342C73F20C9D}" v="32" dt="2020-04-30T08:10:06.049"/>
    <p1510:client id="{5660EB3E-8EF8-4DC6-9F21-B92FDFB5D34E}" v="55" dt="2020-04-30T08:39:00.047"/>
    <p1510:client id="{7EE435E5-32EF-4CC6-9345-E6A4BD3BDC42}" v="2" dt="2020-04-30T08:06:15.384"/>
    <p1510:client id="{B56A9804-7EC6-49A8-BABC-6C0A5C78926A}" v="2" dt="2020-04-30T08:14:23.868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194" d="100"/>
          <a:sy n="194" d="100"/>
        </p:scale>
        <p:origin x="1824" y="156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18/01/2023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ASD DAY 2023 - S. White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ASD DAY 2023 - S. White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ASD DAY 2023 - S. White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ASD DAY 2023 - S. White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print"/>
          <a:srcRect l="9524" t="12659" r="9524" b="36705"/>
          <a:stretch>
            <a:fillRect/>
          </a:stretch>
        </p:blipFill>
        <p:spPr>
          <a:xfrm>
            <a:off x="615876" y="4225652"/>
            <a:ext cx="4896544" cy="1225134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1489348"/>
            <a:ext cx="9144000" cy="12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Injectors and injection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2000" b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S. White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2000" b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400" i="1" dirty="0">
                <a:solidFill>
                  <a:schemeClr val="accent1"/>
                </a:solidFill>
                <a:latin typeface="+mj-lt"/>
              </a:rPr>
              <a:t>On behalf of the injection 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325A-CA11-4D6D-8D5A-61080CDD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Mid-Term factor 2 reduction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BFF1F-18AA-4596-B418-B82D2E29D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9770"/>
          <a:stretch/>
        </p:blipFill>
        <p:spPr bwMode="auto">
          <a:xfrm>
            <a:off x="474332" y="2275611"/>
            <a:ext cx="3168351" cy="936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37FC5FD8-1CD2-46E7-A10F-51E175717415}"/>
              </a:ext>
            </a:extLst>
          </p:cNvPr>
          <p:cNvSpPr/>
          <p:nvPr/>
        </p:nvSpPr>
        <p:spPr bwMode="auto">
          <a:xfrm>
            <a:off x="474332" y="2625136"/>
            <a:ext cx="1497074" cy="236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D3371CB-72E8-4699-A7B5-0703D34E051F}"/>
              </a:ext>
            </a:extLst>
          </p:cNvPr>
          <p:cNvSpPr txBox="1"/>
          <p:nvPr/>
        </p:nvSpPr>
        <p:spPr bwMode="auto">
          <a:xfrm>
            <a:off x="2479670" y="2275611"/>
            <a:ext cx="1072791" cy="36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26/09/22</a:t>
            </a: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179389-EFEF-4D70-A65E-D840773E6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75261" y="3370621"/>
            <a:ext cx="3162299" cy="962024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92955B67-6CB7-41E6-BE0E-4EBAAF4B0F08}"/>
              </a:ext>
            </a:extLst>
          </p:cNvPr>
          <p:cNvSpPr/>
          <p:nvPr/>
        </p:nvSpPr>
        <p:spPr bwMode="auto">
          <a:xfrm>
            <a:off x="1202715" y="3733158"/>
            <a:ext cx="1599902" cy="236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AECF270D-E203-4D64-9991-6B2F88377794}"/>
              </a:ext>
            </a:extLst>
          </p:cNvPr>
          <p:cNvSpPr txBox="1"/>
          <p:nvPr/>
        </p:nvSpPr>
        <p:spPr bwMode="auto">
          <a:xfrm>
            <a:off x="3039963" y="3396199"/>
            <a:ext cx="1072791" cy="36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26/09/22</a:t>
            </a: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EEBA92-EADD-453C-B998-A2B07ECAE756}"/>
              </a:ext>
            </a:extLst>
          </p:cNvPr>
          <p:cNvSpPr txBox="1"/>
          <p:nvPr/>
        </p:nvSpPr>
        <p:spPr bwMode="auto">
          <a:xfrm>
            <a:off x="4662793" y="2823571"/>
            <a:ext cx="914400" cy="365795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4" name="Arrow: Curved Right 11">
            <a:extLst>
              <a:ext uri="{FF2B5EF4-FFF2-40B4-BE49-F238E27FC236}">
                <a16:creationId xmlns:a16="http://schemas.microsoft.com/office/drawing/2014/main" id="{11FC88D9-FF95-40BB-806C-03A595707F8E}"/>
              </a:ext>
            </a:extLst>
          </p:cNvPr>
          <p:cNvSpPr/>
          <p:nvPr/>
        </p:nvSpPr>
        <p:spPr bwMode="auto">
          <a:xfrm rot="19611898">
            <a:off x="147611" y="2873889"/>
            <a:ext cx="632367" cy="1440034"/>
          </a:xfrm>
          <a:prstGeom prst="curvedRightArrow">
            <a:avLst>
              <a:gd name="adj1" fmla="val 25000"/>
              <a:gd name="adj2" fmla="val 50000"/>
              <a:gd name="adj3" fmla="val 226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F8C1E3-C0D9-4B48-ADB3-F64691AEC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144" y="2141176"/>
            <a:ext cx="4224868" cy="1724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F833B8-1483-4858-9AB6-86313A41F9F6}"/>
              </a:ext>
            </a:extLst>
          </p:cNvPr>
          <p:cNvSpPr txBox="1"/>
          <p:nvPr/>
        </p:nvSpPr>
        <p:spPr bwMode="auto">
          <a:xfrm>
            <a:off x="4553460" y="3937620"/>
            <a:ext cx="4267012" cy="1419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Font typeface="Arial"/>
              <a:buChar char="•"/>
              <a:defRPr/>
            </a:pPr>
            <a:r>
              <a:rPr sz="1000" dirty="0"/>
              <a:t>The septum S3 is displaced by 5mm as a whole, no modification of the existing design : </a:t>
            </a:r>
            <a:r>
              <a:rPr sz="1000" b="1" dirty="0"/>
              <a:t>the blade moves from 15mm to 10mm from the beam axis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1000" b="1" dirty="0"/>
              <a:t>SR chambers upstream and downstream S3 have to be replaced</a:t>
            </a:r>
            <a:r>
              <a:rPr sz="1000" b="0" dirty="0"/>
              <a:t>, most difficult is the long Al chamber (CH16inj)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1000" b="1" dirty="0"/>
              <a:t>S1 septum zone may need some modifications</a:t>
            </a:r>
            <a:r>
              <a:rPr sz="1000" b="0" dirty="0"/>
              <a:t> due to interferences with SR flanges and supports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1000" b="1" dirty="0"/>
              <a:t>All TL2 elements are kept</a:t>
            </a:r>
            <a:r>
              <a:rPr lang="en-US" sz="1000" b="1" dirty="0"/>
              <a:t>, a small PM dipole is needed to recover the trajectory</a:t>
            </a:r>
            <a:endParaRPr sz="10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1B2418-B57E-4909-8047-1573976F1560}"/>
              </a:ext>
            </a:extLst>
          </p:cNvPr>
          <p:cNvSpPr/>
          <p:nvPr/>
        </p:nvSpPr>
        <p:spPr>
          <a:xfrm>
            <a:off x="727200" y="625252"/>
            <a:ext cx="82504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Measurements have shown that the effective emittance growth scales with the bump amplitude</a:t>
            </a:r>
          </a:p>
          <a:p>
            <a:r>
              <a:rPr lang="en-US" sz="1400" b="1" dirty="0"/>
              <a:t>Proposal: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</a:rPr>
              <a:t>move the S3 blade closer to the stored beam and reduce the injection bump amplitude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Relatively modest modification and cost effective solution (~150keuros) to provide the factor 2 required by beam 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No impact on lifetime or injection efficiency (verified experimentally)</a:t>
            </a:r>
          </a:p>
          <a:p>
            <a:r>
              <a:rPr lang="en-US" sz="1400" b="1" dirty="0"/>
              <a:t>Timeline: </a:t>
            </a:r>
            <a:r>
              <a:rPr lang="en-US" sz="1400" dirty="0"/>
              <a:t>installation could take place at the earliest during winter SD 2023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F38604B7-D057-4D56-80C5-43B7BF3EC1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ASD DAY 2023 - S. White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A36B4C-5A70-4918-BC7B-90DA981E7ADE}"/>
              </a:ext>
            </a:extLst>
          </p:cNvPr>
          <p:cNvSpPr/>
          <p:nvPr/>
        </p:nvSpPr>
        <p:spPr>
          <a:xfrm>
            <a:off x="2688512" y="4664978"/>
            <a:ext cx="1394214" cy="646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D. Coulon, 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B. Ogier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7">
                <a:extLst>
                  <a:ext uri="{FF2B5EF4-FFF2-40B4-BE49-F238E27FC236}">
                    <a16:creationId xmlns:a16="http://schemas.microsoft.com/office/drawing/2014/main" id="{A96D5E6C-38C9-4842-AD4B-E04DE0D0E116}"/>
                  </a:ext>
                </a:extLst>
              </p:cNvPr>
              <p:cNvSpPr txBox="1"/>
              <p:nvPr/>
            </p:nvSpPr>
            <p:spPr bwMode="auto">
              <a:xfrm>
                <a:off x="173470" y="4441676"/>
                <a:ext cx="1826990" cy="11126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endParaRPr lang="en-US" sz="1400" b="1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sz="140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𝟏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𝟏𝟓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𝟏𝟖𝟖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𝒑𝒎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𝒓𝒂𝒅</m:t>
                      </m:r>
                    </m:oMath>
                  </m:oMathPara>
                </a14:m>
                <a:endParaRPr lang="en-US" sz="1400" b="1" i="1" dirty="0">
                  <a:solidFill>
                    <a:schemeClr val="tx1"/>
                  </a:solidFill>
                  <a:latin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𝟏𝟒𝟎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𝒑𝒎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𝒓𝒂𝒅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7">
                <a:extLst>
                  <a:ext uri="{FF2B5EF4-FFF2-40B4-BE49-F238E27FC236}">
                    <a16:creationId xmlns:a16="http://schemas.microsoft.com/office/drawing/2014/main" id="{A96D5E6C-38C9-4842-AD4B-E04DE0D0E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470" y="4441676"/>
                <a:ext cx="1826990" cy="11126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B6DF06-CECE-499A-B9BA-A729E54278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497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D4B1D-34C9-4F40-9EA2-2A4E53B53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Technical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B906-F90E-443B-A9CB-D7DE9091D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1"/>
            <a:ext cx="4348856" cy="4597593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High efficiency fully transparent injection compatible with low gap operation cannot be obtained with present systems: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dirty="0"/>
              <a:t>Entirely new injection scheme and systems required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b="1" dirty="0"/>
              <a:t>Complex technologies involved, advanced R&amp;D needed: </a:t>
            </a:r>
            <a:r>
              <a:rPr lang="en-US" sz="1400" dirty="0"/>
              <a:t>multi-year/ multi-millions development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Additional constraints: </a:t>
            </a:r>
            <a:r>
              <a:rPr lang="en-US" sz="1400" dirty="0"/>
              <a:t>no modification of SR, intervention compatible with USM planning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/>
              <a:t>2 technologies identified as potential candidates for ESRF: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b="1" dirty="0"/>
              <a:t>Non-linear kickers: </a:t>
            </a:r>
            <a:r>
              <a:rPr lang="en-US" sz="1400" dirty="0"/>
              <a:t>provides full transparency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b="1" dirty="0"/>
              <a:t>Fast injection kickers: </a:t>
            </a:r>
            <a:r>
              <a:rPr lang="en-US" sz="1400" dirty="0"/>
              <a:t>provides high efficiency and allows low gap operation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/>
                </a:solidFill>
              </a:rPr>
              <a:t>Methods can be combined to achieve design goals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</a:rPr>
              <a:t>Major developments required in both cases: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design studies and R&amp;D started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95100-BAED-456B-A774-F4CC87514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73" y="3616968"/>
            <a:ext cx="1479307" cy="1256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08E1B-A24A-4E2D-8D2E-8AAE45B5BEA8}"/>
              </a:ext>
            </a:extLst>
          </p:cNvPr>
          <p:cNvSpPr txBox="1"/>
          <p:nvPr/>
        </p:nvSpPr>
        <p:spPr>
          <a:xfrm>
            <a:off x="5828997" y="3650168"/>
            <a:ext cx="8194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NLK@MAXIV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5E17B-C40F-415C-A4E2-856623CAC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886" y="3544195"/>
            <a:ext cx="1562578" cy="1329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BC0902-3C4E-4D35-8C31-AA60399FC46B}"/>
              </a:ext>
            </a:extLst>
          </p:cNvPr>
          <p:cNvSpPr txBox="1"/>
          <p:nvPr/>
        </p:nvSpPr>
        <p:spPr>
          <a:xfrm>
            <a:off x="5508104" y="1059918"/>
            <a:ext cx="32398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Non-linear kicker (NLK) injection: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Injection kickers replaced by NLK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accent2"/>
                </a:solidFill>
              </a:rPr>
              <a:t>Entirely new injection cell design required</a:t>
            </a: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Stored beam does not see any field: </a:t>
            </a:r>
            <a:r>
              <a:rPr lang="en-US" sz="1000" dirty="0">
                <a:solidFill>
                  <a:schemeClr val="accent5"/>
                </a:solidFill>
              </a:rPr>
              <a:t>fully transparent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C00000"/>
                </a:solidFill>
              </a:rPr>
              <a:t>Potential degradation of injection efficiency: new booster needed?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1000" b="1" dirty="0"/>
              <a:t>Fast injection kicker: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Fast kicker added downstream </a:t>
            </a:r>
            <a:r>
              <a:rPr lang="en-US" sz="1000" dirty="0">
                <a:solidFill>
                  <a:schemeClr val="accent5"/>
                </a:solidFill>
              </a:rPr>
              <a:t>existing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C00000"/>
                </a:solidFill>
              </a:rPr>
              <a:t>Requires existing injection to be transparent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Acts on single bunch: </a:t>
            </a:r>
            <a:r>
              <a:rPr lang="en-US" sz="1000" dirty="0">
                <a:solidFill>
                  <a:schemeClr val="accent2"/>
                </a:solidFill>
              </a:rPr>
              <a:t>transparent only for multi-bunch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Reduces injection oscillations by factor 2: </a:t>
            </a:r>
            <a:r>
              <a:rPr lang="en-US" sz="1000" dirty="0">
                <a:solidFill>
                  <a:schemeClr val="accent5"/>
                </a:solidFill>
              </a:rPr>
              <a:t>100% efficiency, low gap operation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550B7F-B94C-4E0C-B662-0E7F60548EDC}"/>
              </a:ext>
            </a:extLst>
          </p:cNvPr>
          <p:cNvSpPr/>
          <p:nvPr/>
        </p:nvSpPr>
        <p:spPr>
          <a:xfrm>
            <a:off x="5364088" y="841276"/>
            <a:ext cx="3528392" cy="424847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0903B00-DE67-4DA0-9749-83B50D82E3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25EB1-CCEF-4335-A6FD-0EA42CD56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219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0D280-13B7-47B1-A4A7-65131409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PRoposed</a:t>
            </a:r>
            <a:r>
              <a:rPr lang="en-US" dirty="0"/>
              <a:t> Long term strategy for injection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7CB0C-EB66-488B-9CC1-6DD9A79C7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Proposal for long term strategy: guidance from </a:t>
            </a:r>
            <a:r>
              <a:rPr lang="en-US" dirty="0" err="1"/>
              <a:t>ExpD</a:t>
            </a:r>
            <a:r>
              <a:rPr lang="en-US" dirty="0"/>
              <a:t> is necessary to clearly define design goals and constraints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799EE-5CFE-417B-A37A-F561FBBD341F}"/>
              </a:ext>
            </a:extLst>
          </p:cNvPr>
          <p:cNvSpPr txBox="1"/>
          <p:nvPr/>
        </p:nvSpPr>
        <p:spPr>
          <a:xfrm>
            <a:off x="1864484" y="1561356"/>
            <a:ext cx="60198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Present situation: </a:t>
            </a:r>
            <a:r>
              <a:rPr lang="en-US" dirty="0"/>
              <a:t>at least factor 2 improvement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A178BE-9FB2-418B-B65C-F725AE61C4FB}"/>
              </a:ext>
            </a:extLst>
          </p:cNvPr>
          <p:cNvSpPr txBox="1"/>
          <p:nvPr/>
        </p:nvSpPr>
        <p:spPr>
          <a:xfrm>
            <a:off x="1994106" y="2196227"/>
            <a:ext cx="57606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Winter 2023 S3 displacement: </a:t>
            </a:r>
            <a:r>
              <a:rPr lang="en-US" dirty="0"/>
              <a:t>~factor 2 improvement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FA77DE-0D8D-4A10-A977-69659B7BC13D}"/>
              </a:ext>
            </a:extLst>
          </p:cNvPr>
          <p:cNvSpPr txBox="1"/>
          <p:nvPr/>
        </p:nvSpPr>
        <p:spPr>
          <a:xfrm>
            <a:off x="539553" y="3071108"/>
            <a:ext cx="381753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Non-linear kicker injection: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Multi-year development (3y?)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R&amp;D started: </a:t>
            </a:r>
            <a:r>
              <a:rPr lang="en-US" dirty="0">
                <a:solidFill>
                  <a:schemeClr val="accent2"/>
                </a:solidFill>
              </a:rPr>
              <a:t>integration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May require new booster (5y?)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3DD49-D155-4F57-BC29-35FCCAFEFB48}"/>
              </a:ext>
            </a:extLst>
          </p:cNvPr>
          <p:cNvSpPr txBox="1"/>
          <p:nvPr/>
        </p:nvSpPr>
        <p:spPr>
          <a:xfrm>
            <a:off x="4759712" y="3211888"/>
            <a:ext cx="398057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Shared oscillation with fast kicker: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Multi-year development (3y?)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R&amp;D started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183C129-0885-4432-A352-2F6B36609904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4874426" y="1930688"/>
            <a:ext cx="0" cy="26553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CA54906-185E-4B64-8730-316CAEDB158A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5400000">
            <a:off x="3408599" y="1605280"/>
            <a:ext cx="505549" cy="2426106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34566AE-C887-4033-883D-38AE707EF40F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5489049" y="1950935"/>
            <a:ext cx="646329" cy="1875575"/>
          </a:xfrm>
          <a:prstGeom prst="bentConnector3">
            <a:avLst>
              <a:gd name="adj1" fmla="val 40053"/>
            </a:avLst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0198DA6-A219-43F7-B10D-CBE28956945F}"/>
              </a:ext>
            </a:extLst>
          </p:cNvPr>
          <p:cNvSpPr txBox="1"/>
          <p:nvPr/>
        </p:nvSpPr>
        <p:spPr>
          <a:xfrm>
            <a:off x="2699792" y="4755603"/>
            <a:ext cx="41742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High efficiency transparent injection for low gap operation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448EEF0B-4077-4DB2-B9B2-16A39A1F8C59}"/>
              </a:ext>
            </a:extLst>
          </p:cNvPr>
          <p:cNvCxnSpPr>
            <a:cxnSpLocks/>
            <a:stCxn id="11" idx="2"/>
            <a:endCxn id="27" idx="0"/>
          </p:cNvCxnSpPr>
          <p:nvPr/>
        </p:nvCxnSpPr>
        <p:spPr>
          <a:xfrm rot="5400000">
            <a:off x="5458266" y="3463867"/>
            <a:ext cx="620385" cy="1963087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C165FD8F-36DD-46D9-A71F-AFAE922221E2}"/>
              </a:ext>
            </a:extLst>
          </p:cNvPr>
          <p:cNvCxnSpPr>
            <a:cxnSpLocks/>
            <a:stCxn id="10" idx="2"/>
            <a:endCxn id="27" idx="0"/>
          </p:cNvCxnSpPr>
          <p:nvPr/>
        </p:nvCxnSpPr>
        <p:spPr>
          <a:xfrm rot="16200000" flipH="1">
            <a:off x="3375534" y="3344223"/>
            <a:ext cx="484166" cy="2338594"/>
          </a:xfrm>
          <a:prstGeom prst="bentConnector3">
            <a:avLst>
              <a:gd name="adj1" fmla="val 36721"/>
            </a:avLst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71D07CC-9658-4EBA-959D-5F8C621EBAF8}"/>
              </a:ext>
            </a:extLst>
          </p:cNvPr>
          <p:cNvSpPr txBox="1"/>
          <p:nvPr/>
        </p:nvSpPr>
        <p:spPr>
          <a:xfrm>
            <a:off x="6874036" y="2708154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Perturbations ok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270929-F690-4D6F-82D4-51F846EAC5BA}"/>
              </a:ext>
            </a:extLst>
          </p:cNvPr>
          <p:cNvSpPr txBox="1"/>
          <p:nvPr/>
        </p:nvSpPr>
        <p:spPr>
          <a:xfrm>
            <a:off x="68949" y="2704050"/>
            <a:ext cx="2209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Perturbations not ok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BAE949-0167-4D41-A6D3-70909679E6FC}"/>
              </a:ext>
            </a:extLst>
          </p:cNvPr>
          <p:cNvSpPr txBox="1"/>
          <p:nvPr/>
        </p:nvSpPr>
        <p:spPr>
          <a:xfrm>
            <a:off x="309835" y="4602852"/>
            <a:ext cx="172756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Full transparency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984DE7-2932-43BD-AE9D-E3F597AFB56D}"/>
              </a:ext>
            </a:extLst>
          </p:cNvPr>
          <p:cNvSpPr txBox="1"/>
          <p:nvPr/>
        </p:nvSpPr>
        <p:spPr>
          <a:xfrm>
            <a:off x="7151838" y="4445410"/>
            <a:ext cx="146506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Low gap high efficiency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D2E71-86B4-416D-BD13-D626E05E6D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EF810-693A-4FD8-A8CA-23B44D3A0E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7814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598A8-4F30-4E2A-8E9E-8C2F38EA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23B4F-1372-4654-91D4-97C5B383B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Several improvement on the injectors: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Improvement of </a:t>
            </a:r>
            <a:r>
              <a:rPr lang="en-US" dirty="0" err="1"/>
              <a:t>Linac</a:t>
            </a:r>
            <a:r>
              <a:rPr lang="en-US" dirty="0"/>
              <a:t> to Booster transfer efficiency using RF phases demonstrated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New bumpers power supplies commissioned and operational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Injection perturbations further reduced: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Compensation of longitudinal oscillations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Semi-automated tuning of active compensation systems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Improved monitoring and characterization diagnostics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Fast trigger signal provided to ID15, no other requests received so far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Next steps: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Continue to improve existing systems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Improve </a:t>
            </a:r>
            <a:r>
              <a:rPr lang="en-US"/>
              <a:t>operation procedures </a:t>
            </a:r>
            <a:r>
              <a:rPr lang="en-US" dirty="0"/>
              <a:t>and monitoring to maintain optimal conditions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Injection perturbations: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Finalize and implement the S3 displacement: reduction of perturbation by a factor ~2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Continue R&amp;D on new injection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Guidance from </a:t>
            </a:r>
            <a:r>
              <a:rPr lang="en-US" dirty="0" err="1">
                <a:solidFill>
                  <a:srgbClr val="C00000"/>
                </a:solidFill>
              </a:rPr>
              <a:t>ExpD</a:t>
            </a:r>
            <a:r>
              <a:rPr lang="en-US" dirty="0">
                <a:solidFill>
                  <a:srgbClr val="C00000"/>
                </a:solidFill>
              </a:rPr>
              <a:t> to define specifications, design goals and constraints is essential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B4D1D-7C24-4263-A8A8-93313397B0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188D8-FCC7-4E7B-8A27-8FB3890F56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694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for your attention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45" b="13077"/>
          <a:stretch/>
        </p:blipFill>
        <p:spPr bwMode="auto">
          <a:xfrm>
            <a:off x="171762" y="639154"/>
            <a:ext cx="8792238" cy="474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34470-2426-4A7A-A50A-ADD77ED6FA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Booster studies</a:t>
            </a:r>
          </a:p>
          <a:p>
            <a:endParaRPr lang="en-GB" dirty="0"/>
          </a:p>
          <a:p>
            <a:r>
              <a:rPr lang="en-GB" dirty="0"/>
              <a:t>Injection studies</a:t>
            </a:r>
          </a:p>
          <a:p>
            <a:endParaRPr lang="en-GB" dirty="0"/>
          </a:p>
          <a:p>
            <a:r>
              <a:rPr lang="en-GB" dirty="0"/>
              <a:t>Future plans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09091-FD13-47B7-A87B-2B2FCF7C73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3BCCA-165B-4B45-9E4D-E42D47AB26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39E5-093E-4A11-A0A2-038EBC6A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F336-241B-4389-B3F7-D33C70ADD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Poor injection has multiple consequences that we would like to avoid: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/>
              <a:t>Inefficient electron production: </a:t>
            </a:r>
            <a:r>
              <a:rPr lang="en-US" dirty="0"/>
              <a:t>electrons lost during injection are wasted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/>
              <a:t>Losses in uncontrolled locations: </a:t>
            </a:r>
            <a:r>
              <a:rPr lang="en-US" dirty="0"/>
              <a:t>hardware activation or even damage (demagnetization of IDs for example)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/>
              <a:t>Longer injection period: </a:t>
            </a:r>
            <a:r>
              <a:rPr lang="en-US" dirty="0"/>
              <a:t>injectors more solicited, more energy consumption, longer “dark” time for beam lines that are perturbed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/>
              <a:t>Perturbations to beam lines: </a:t>
            </a:r>
            <a:r>
              <a:rPr lang="en-US" dirty="0"/>
              <a:t>data acquisition interrupted, non optimal use of beam time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In an ideal world: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/>
              <a:t>100% efficiency: </a:t>
            </a:r>
            <a:r>
              <a:rPr lang="en-US" dirty="0"/>
              <a:t>all the electrons produced at the gun used to produce x-rays in the SR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/>
              <a:t>Transparent injection: </a:t>
            </a:r>
            <a:r>
              <a:rPr lang="en-US" dirty="0"/>
              <a:t>injections invisible to the beam lines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What we have in reality: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/>
              <a:t>Imperfect transmission: </a:t>
            </a:r>
            <a:r>
              <a:rPr lang="en-US" dirty="0"/>
              <a:t>~50-60% </a:t>
            </a:r>
            <a:r>
              <a:rPr lang="en-US" dirty="0" err="1"/>
              <a:t>Linac</a:t>
            </a:r>
            <a:r>
              <a:rPr lang="en-US" dirty="0"/>
              <a:t> to Booster, ~70-80% Booster to SR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/>
              <a:t>Visible perturbations: </a:t>
            </a:r>
            <a:r>
              <a:rPr lang="en-US" dirty="0"/>
              <a:t>horizontal effective beam size increased by ~30% during injection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Injectors and injection studies aim at improving these aspects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066BC-E5AC-4493-B352-B41014015D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9BFDB-FD96-4217-B5DD-D967358E8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9081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CACF8-87CE-467C-A552-7B644BC7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LINAC to BOOSTER transmission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7A07E-CE04-42E1-AC11-A3158F52E999}"/>
              </a:ext>
            </a:extLst>
          </p:cNvPr>
          <p:cNvSpPr/>
          <p:nvPr/>
        </p:nvSpPr>
        <p:spPr>
          <a:xfrm>
            <a:off x="727200" y="697260"/>
            <a:ext cx="823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Identified limitations: </a:t>
            </a:r>
            <a:r>
              <a:rPr lang="en-US" sz="1400" dirty="0"/>
              <a:t>The optimal RF voltage for capture at injection energy is very low but the RF phase regulation loops are unstable at this low voltage</a:t>
            </a:r>
          </a:p>
          <a:p>
            <a:r>
              <a:rPr lang="en-US" sz="1400" b="1" dirty="0"/>
              <a:t>Consequences: </a:t>
            </a:r>
            <a:r>
              <a:rPr lang="en-US" sz="1400" dirty="0"/>
              <a:t>the voltage is increased to provide stable operation at the cost of transmission efficiency</a:t>
            </a:r>
          </a:p>
          <a:p>
            <a:r>
              <a:rPr lang="en-US" sz="1400" b="1" dirty="0"/>
              <a:t>Solution proposed: </a:t>
            </a:r>
            <a:r>
              <a:rPr lang="en-US" sz="1400" dirty="0"/>
              <a:t>operate the RF cavity out of phase at injection to increase their voltage and slowly bring them back in phase during the ramp in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9CD67-4D8D-498B-B9CE-074F955F4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14848" y="2209428"/>
            <a:ext cx="3857152" cy="2329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0DEF8A-3E8C-460A-B2C3-B8C414587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33440" y="2209428"/>
            <a:ext cx="3640058" cy="26528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FA0E67-54DD-4EB9-8CAF-7473D5B6EA62}"/>
              </a:ext>
            </a:extLst>
          </p:cNvPr>
          <p:cNvSpPr/>
          <p:nvPr/>
        </p:nvSpPr>
        <p:spPr bwMode="auto">
          <a:xfrm>
            <a:off x="5492029" y="2713484"/>
            <a:ext cx="1725705" cy="986117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E0A2D-32C9-483F-97F5-2E599D9603E1}"/>
              </a:ext>
            </a:extLst>
          </p:cNvPr>
          <p:cNvSpPr txBox="1"/>
          <p:nvPr/>
        </p:nvSpPr>
        <p:spPr bwMode="auto">
          <a:xfrm>
            <a:off x="5492029" y="3937620"/>
            <a:ext cx="1659295" cy="64011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Validation of increased individual cavity voltage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0AD6A2-9302-4917-BDFE-C0CB09F8C3B8}"/>
              </a:ext>
            </a:extLst>
          </p:cNvPr>
          <p:cNvSpPr/>
          <p:nvPr/>
        </p:nvSpPr>
        <p:spPr bwMode="auto">
          <a:xfrm>
            <a:off x="7329794" y="2493931"/>
            <a:ext cx="1154205" cy="795617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8738F-126D-4911-9241-BC9AB87880E4}"/>
              </a:ext>
            </a:extLst>
          </p:cNvPr>
          <p:cNvSpPr txBox="1"/>
          <p:nvPr/>
        </p:nvSpPr>
        <p:spPr bwMode="auto">
          <a:xfrm>
            <a:off x="7263312" y="3435800"/>
            <a:ext cx="1500906" cy="100587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b="1" dirty="0">
                <a:solidFill>
                  <a:schemeClr val="accent5"/>
                </a:solidFill>
              </a:rPr>
              <a:t>Reduction of the effective voltage improves the capture: 30% gain in end current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535DEE-98FA-46F0-8EAC-A625F9768E45}"/>
              </a:ext>
            </a:extLst>
          </p:cNvPr>
          <p:cNvSpPr/>
          <p:nvPr/>
        </p:nvSpPr>
        <p:spPr>
          <a:xfrm>
            <a:off x="639309" y="4567108"/>
            <a:ext cx="41487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ea typeface="Arial"/>
                <a:cs typeface="Arial"/>
              </a:rPr>
              <a:t>Phase ramping of each individual cavity has been implemented and tested</a:t>
            </a:r>
            <a:endParaRPr lang="en-US" sz="1400" b="1" dirty="0">
              <a:solidFill>
                <a:srgbClr val="C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  <a:cs typeface="Arial"/>
              </a:rPr>
              <a:t>70% transfer efficiency achieved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E9195D-4EE5-46A4-8EF6-070CB5995EDD}"/>
              </a:ext>
            </a:extLst>
          </p:cNvPr>
          <p:cNvSpPr/>
          <p:nvPr/>
        </p:nvSpPr>
        <p:spPr>
          <a:xfrm>
            <a:off x="4814814" y="5160709"/>
            <a:ext cx="4096121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T.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Perron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, G. Gautier, N.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Carmignani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F636C7D-BB52-4C89-8E58-5D614D5803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E4C95-B1A2-4FB7-92C7-BE164BB6D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199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84CAC-DFF0-44FF-8F0B-4794F1C3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bumpers PS operational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FECB12-202B-4215-A584-E9223B2FD798}"/>
              </a:ext>
            </a:extLst>
          </p:cNvPr>
          <p:cNvSpPr/>
          <p:nvPr/>
        </p:nvSpPr>
        <p:spPr>
          <a:xfrm>
            <a:off x="611560" y="697260"/>
            <a:ext cx="8352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As part of the refurbishment / upgrade of the booster, the bumpers power supplies were replaced.</a:t>
            </a:r>
          </a:p>
          <a:p>
            <a:endParaRPr lang="en-US" sz="1400" dirty="0"/>
          </a:p>
          <a:p>
            <a:r>
              <a:rPr lang="en-US" sz="1400" dirty="0"/>
              <a:t>This development was also motivated by the implementation of new optics with lower emittance in the booster requiring stronger bumpers.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A3EEB0-6999-41A1-860C-0A0CD816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788" y="3598173"/>
            <a:ext cx="2869372" cy="178794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CAF26A-AFF1-400A-9809-92237CB7D098}"/>
              </a:ext>
            </a:extLst>
          </p:cNvPr>
          <p:cNvCxnSpPr>
            <a:cxnSpLocks/>
          </p:cNvCxnSpPr>
          <p:nvPr/>
        </p:nvCxnSpPr>
        <p:spPr>
          <a:xfrm>
            <a:off x="3831566" y="4801716"/>
            <a:ext cx="1094722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659F5E-226A-4129-A5D0-D0DB307A5B0F}"/>
              </a:ext>
            </a:extLst>
          </p:cNvPr>
          <p:cNvSpPr txBox="1"/>
          <p:nvPr/>
        </p:nvSpPr>
        <p:spPr>
          <a:xfrm>
            <a:off x="3774482" y="4493939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4.5ms@4Hz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CD7CD-BD65-43CB-8726-55A29719E919}"/>
              </a:ext>
            </a:extLst>
          </p:cNvPr>
          <p:cNvSpPr txBox="1"/>
          <p:nvPr/>
        </p:nvSpPr>
        <p:spPr>
          <a:xfrm>
            <a:off x="615139" y="1777380"/>
            <a:ext cx="22972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bumpers: </a:t>
            </a:r>
            <a:r>
              <a:rPr lang="en-US" sz="1400" dirty="0"/>
              <a:t>major step towards implementation of new booster optics, could extract with 60% efficiency</a:t>
            </a:r>
          </a:p>
          <a:p>
            <a:endParaRPr lang="en-US" sz="1400" dirty="0"/>
          </a:p>
          <a:p>
            <a:r>
              <a:rPr lang="en-US" sz="1400" b="1" dirty="0"/>
              <a:t>Remaining limitation: </a:t>
            </a:r>
            <a:r>
              <a:rPr lang="en-US" sz="1400" dirty="0"/>
              <a:t>out of strength in septum SE1</a:t>
            </a:r>
          </a:p>
          <a:p>
            <a:endParaRPr lang="en-US" sz="1400" dirty="0"/>
          </a:p>
          <a:p>
            <a:r>
              <a:rPr lang="en-US" sz="1400" dirty="0"/>
              <a:t>Following a realignment of the 1</a:t>
            </a:r>
            <a:r>
              <a:rPr lang="en-US" sz="1400" baseline="30000" dirty="0"/>
              <a:t>st</a:t>
            </a:r>
            <a:r>
              <a:rPr lang="en-US" sz="1400" dirty="0"/>
              <a:t> TL2 </a:t>
            </a:r>
            <a:r>
              <a:rPr lang="en-US" sz="1400" dirty="0" err="1"/>
              <a:t>stripline</a:t>
            </a:r>
            <a:r>
              <a:rPr lang="en-US" sz="1400" dirty="0"/>
              <a:t> and full retuning of the transfer line additional margin gained on SE1: </a:t>
            </a:r>
            <a:r>
              <a:rPr lang="en-US" sz="1400" b="1" dirty="0">
                <a:solidFill>
                  <a:srgbClr val="C00000"/>
                </a:solidFill>
              </a:rPr>
              <a:t>test will proceed with this new configuration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511604-C832-49ED-9C35-EE177A6A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883" y="1713359"/>
            <a:ext cx="2767117" cy="3689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EC5E96-5687-4E78-8DD8-EB115B0FE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93" y="1707151"/>
            <a:ext cx="1583590" cy="1779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458A66-1B6E-484B-83BB-CAB40F850988}"/>
              </a:ext>
            </a:extLst>
          </p:cNvPr>
          <p:cNvSpPr txBox="1"/>
          <p:nvPr/>
        </p:nvSpPr>
        <p:spPr>
          <a:xfrm>
            <a:off x="4879707" y="2165921"/>
            <a:ext cx="1173252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Full In-house development by </a:t>
            </a:r>
          </a:p>
          <a:p>
            <a:r>
              <a:rPr lang="en-US" sz="1000" b="1" dirty="0" err="1"/>
              <a:t>injext</a:t>
            </a:r>
            <a:r>
              <a:rPr lang="en-US" sz="1000" b="1" dirty="0"/>
              <a:t> team</a:t>
            </a:r>
            <a:r>
              <a:rPr lang="en-US" sz="1000" b="1" dirty="0">
                <a:solidFill>
                  <a:srgbClr val="C00000"/>
                </a:solidFill>
              </a:rPr>
              <a:t>: in operation since last run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2BE5A7-713C-4419-8817-727E0B2DC485}"/>
              </a:ext>
            </a:extLst>
          </p:cNvPr>
          <p:cNvSpPr/>
          <p:nvPr/>
        </p:nvSpPr>
        <p:spPr>
          <a:xfrm>
            <a:off x="6289062" y="1539312"/>
            <a:ext cx="2582758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M.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Morati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, M.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Dubrulle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8208B234-32DD-4370-8D83-7C9A145BE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00D488-07B7-4988-8DA0-D0FC413164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6711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871D-5DE6-412E-A3EC-997D11DB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perturbations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CA37F-E83B-466F-B33D-D57B5DA32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41276"/>
            <a:ext cx="8236800" cy="43319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Beam lines can be disturbed by beam displacement or beam size increase during injection: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Prevents data acquisition during injection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Usable beam time reduced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These perturbations cannot be avoided with the present injection systems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Mitigation measures: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New kickers power supplies: significant improvement ~ factor 5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active compensation systems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Work-around: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fast trigger proof of principle in ID15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keep injection period at 1h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3" indent="0">
              <a:buNone/>
            </a:pPr>
            <a:endParaRPr lang="en-US" dirty="0"/>
          </a:p>
          <a:p>
            <a:pPr>
              <a:lnSpc>
                <a:spcPct val="70000"/>
              </a:lnSpc>
            </a:pPr>
            <a:r>
              <a:rPr lang="en-US" dirty="0">
                <a:solidFill>
                  <a:schemeClr val="tx1"/>
                </a:solidFill>
              </a:rPr>
              <a:t>Still not sufficient: </a:t>
            </a:r>
            <a:r>
              <a:rPr lang="en-US" b="0" dirty="0">
                <a:solidFill>
                  <a:schemeClr val="tx1"/>
                </a:solidFill>
              </a:rPr>
              <a:t>joint ASD-</a:t>
            </a:r>
            <a:r>
              <a:rPr lang="en-US" b="0" dirty="0" err="1">
                <a:solidFill>
                  <a:schemeClr val="tx1"/>
                </a:solidFill>
              </a:rPr>
              <a:t>ExpD</a:t>
            </a:r>
            <a:r>
              <a:rPr lang="en-US" b="0" dirty="0">
                <a:solidFill>
                  <a:schemeClr val="tx1"/>
                </a:solidFill>
              </a:rPr>
              <a:t> MDTs with ID16, ID15, ID13</a:t>
            </a:r>
          </a:p>
          <a:p>
            <a:pPr>
              <a:lnSpc>
                <a:spcPct val="70000"/>
              </a:lnSpc>
            </a:pPr>
            <a:r>
              <a:rPr lang="en-US" b="0" dirty="0">
                <a:solidFill>
                  <a:schemeClr val="tx1"/>
                </a:solidFill>
              </a:rPr>
              <a:t>and BM5 indicate that </a:t>
            </a:r>
            <a:r>
              <a:rPr lang="en-US" dirty="0">
                <a:solidFill>
                  <a:srgbClr val="C00000"/>
                </a:solidFill>
              </a:rPr>
              <a:t>at least another factor 2 reduction of </a:t>
            </a:r>
          </a:p>
          <a:p>
            <a:pPr>
              <a:lnSpc>
                <a:spcPct val="70000"/>
              </a:lnSpc>
            </a:pPr>
            <a:r>
              <a:rPr lang="en-US" dirty="0">
                <a:solidFill>
                  <a:srgbClr val="C00000"/>
                </a:solidFill>
              </a:rPr>
              <a:t>the perturbations is required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Perturbations are not the full story: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not compatible with low gaps operation (losses on IVU)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100% efficiency will not be achieved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BB70B-620E-4D79-A04D-9A1DA2665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993288"/>
            <a:ext cx="2366142" cy="165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FA3FF-456B-414A-913F-2E73116F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382" y="4226265"/>
            <a:ext cx="1022911" cy="792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7C10F4-19F4-4C02-909C-EA9064556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019" y="4729708"/>
            <a:ext cx="1021891" cy="792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4F19C2-2526-4326-93AD-4813DB0E7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902" y="4217161"/>
            <a:ext cx="1022911" cy="795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22D003-E5EA-4BD6-9DF5-AEBC5DDCA93C}"/>
              </a:ext>
            </a:extLst>
          </p:cNvPr>
          <p:cNvSpPr txBox="1"/>
          <p:nvPr/>
        </p:nvSpPr>
        <p:spPr>
          <a:xfrm>
            <a:off x="5751259" y="5126422"/>
            <a:ext cx="880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Quiet 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146C28-ED8C-4EFA-8897-867E9ED39AA1}"/>
              </a:ext>
            </a:extLst>
          </p:cNvPr>
          <p:cNvSpPr txBox="1"/>
          <p:nvPr/>
        </p:nvSpPr>
        <p:spPr>
          <a:xfrm>
            <a:off x="6822872" y="4320154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Injection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E3CEC-655D-48C8-A451-2A9069365C4F}"/>
              </a:ext>
            </a:extLst>
          </p:cNvPr>
          <p:cNvSpPr txBox="1"/>
          <p:nvPr/>
        </p:nvSpPr>
        <p:spPr>
          <a:xfrm>
            <a:off x="7762918" y="5044541"/>
            <a:ext cx="11295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Injection + compensation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6451092-C018-43BB-8F24-1697E389A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C0CDE-DC1F-4F9B-8074-4EC9581F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7398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B3F3-DBE9-4FEE-8EE0-39391162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compensation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5239B4-34BF-4A8B-93A3-14FE0281F9FA}"/>
              </a:ext>
            </a:extLst>
          </p:cNvPr>
          <p:cNvGrpSpPr/>
          <p:nvPr/>
        </p:nvGrpSpPr>
        <p:grpSpPr>
          <a:xfrm>
            <a:off x="726721" y="2837475"/>
            <a:ext cx="3740307" cy="2379230"/>
            <a:chOff x="110983" y="3254006"/>
            <a:chExt cx="3167096" cy="21279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28C933-D9F2-41C7-862A-741347C60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2" t="3017" b="3761"/>
            <a:stretch/>
          </p:blipFill>
          <p:spPr>
            <a:xfrm>
              <a:off x="263525" y="3316807"/>
              <a:ext cx="3014554" cy="18940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28F4A7-DC6D-4F3E-9AF5-8BE4B093654C}"/>
                </a:ext>
              </a:extLst>
            </p:cNvPr>
            <p:cNvSpPr txBox="1"/>
            <p:nvPr/>
          </p:nvSpPr>
          <p:spPr>
            <a:xfrm>
              <a:off x="1316150" y="5161756"/>
              <a:ext cx="518775" cy="220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time (s)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562726-A138-4A75-B769-3898DA9FBF56}"/>
                </a:ext>
              </a:extLst>
            </p:cNvPr>
            <p:cNvSpPr txBox="1"/>
            <p:nvPr/>
          </p:nvSpPr>
          <p:spPr>
            <a:xfrm rot="16200000">
              <a:off x="-777048" y="4142037"/>
              <a:ext cx="1984549" cy="208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Beam to master source phase (</a:t>
              </a:r>
              <a:r>
                <a:rPr lang="en-GB" sz="1000" dirty="0" err="1"/>
                <a:t>deg</a:t>
              </a:r>
              <a:r>
                <a:rPr lang="en-GB" sz="1000" dirty="0"/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118310-D17D-4B56-9240-2581DA738585}"/>
              </a:ext>
            </a:extLst>
          </p:cNvPr>
          <p:cNvGrpSpPr/>
          <p:nvPr/>
        </p:nvGrpSpPr>
        <p:grpSpPr>
          <a:xfrm>
            <a:off x="4860032" y="3020473"/>
            <a:ext cx="4226621" cy="2141283"/>
            <a:chOff x="4440788" y="3261508"/>
            <a:chExt cx="4226621" cy="21412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35ECE1-ADA7-4AC0-A9BC-8094B89B3373}"/>
                </a:ext>
              </a:extLst>
            </p:cNvPr>
            <p:cNvGrpSpPr/>
            <p:nvPr/>
          </p:nvGrpSpPr>
          <p:grpSpPr>
            <a:xfrm>
              <a:off x="4440788" y="3261508"/>
              <a:ext cx="3940984" cy="2141283"/>
              <a:chOff x="4363369" y="3538507"/>
              <a:chExt cx="3940984" cy="214128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FE036D-3FC5-4632-A956-76D9662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50" t="27542" r="19288" b="44716"/>
              <a:stretch/>
            </p:blipFill>
            <p:spPr>
              <a:xfrm>
                <a:off x="4363369" y="3538507"/>
                <a:ext cx="3940984" cy="192466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2FB3F9-B49D-45B9-A86A-131D9B5541A8}"/>
                  </a:ext>
                </a:extLst>
              </p:cNvPr>
              <p:cNvSpPr txBox="1"/>
              <p:nvPr/>
            </p:nvSpPr>
            <p:spPr>
              <a:xfrm>
                <a:off x="6502968" y="3835777"/>
                <a:ext cx="14975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Correction OFF</a:t>
                </a:r>
              </a:p>
              <a:p>
                <a:r>
                  <a:rPr lang="en-US" sz="1400" b="1" dirty="0">
                    <a:solidFill>
                      <a:srgbClr val="FF0000"/>
                    </a:solidFill>
                  </a:rPr>
                  <a:t>Correction ON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1C6F8C-CF6C-4D67-9933-DBD47D0DD592}"/>
                  </a:ext>
                </a:extLst>
              </p:cNvPr>
              <p:cNvSpPr txBox="1"/>
              <p:nvPr/>
            </p:nvSpPr>
            <p:spPr>
              <a:xfrm>
                <a:off x="5908873" y="5402791"/>
                <a:ext cx="8322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Sample #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124AD0-C350-466E-85B0-25F4C9D23905}"/>
                </a:ext>
              </a:extLst>
            </p:cNvPr>
            <p:cNvSpPr txBox="1"/>
            <p:nvPr/>
          </p:nvSpPr>
          <p:spPr>
            <a:xfrm rot="5400000">
              <a:off x="7902777" y="4145855"/>
              <a:ext cx="12522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Amplitude [mm]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B18D08-E4CF-453A-A760-D10E15DBB427}"/>
              </a:ext>
            </a:extLst>
          </p:cNvPr>
          <p:cNvCxnSpPr/>
          <p:nvPr/>
        </p:nvCxnSpPr>
        <p:spPr>
          <a:xfrm flipV="1">
            <a:off x="5652120" y="697260"/>
            <a:ext cx="0" cy="18002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EE1076-10A3-4D35-B03B-298A63FD7E14}"/>
              </a:ext>
            </a:extLst>
          </p:cNvPr>
          <p:cNvCxnSpPr>
            <a:cxnSpLocks/>
          </p:cNvCxnSpPr>
          <p:nvPr/>
        </p:nvCxnSpPr>
        <p:spPr>
          <a:xfrm>
            <a:off x="5652120" y="2497460"/>
            <a:ext cx="323197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BBCA43-0631-45A6-9593-619FB542A766}"/>
              </a:ext>
            </a:extLst>
          </p:cNvPr>
          <p:cNvCxnSpPr/>
          <p:nvPr/>
        </p:nvCxnSpPr>
        <p:spPr>
          <a:xfrm flipV="1">
            <a:off x="5652120" y="1129308"/>
            <a:ext cx="360040" cy="136815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DE03BB-1781-4C2B-8FCA-D12D4ACC6A29}"/>
              </a:ext>
            </a:extLst>
          </p:cNvPr>
          <p:cNvCxnSpPr>
            <a:cxnSpLocks/>
          </p:cNvCxnSpPr>
          <p:nvPr/>
        </p:nvCxnSpPr>
        <p:spPr>
          <a:xfrm>
            <a:off x="6012160" y="1129308"/>
            <a:ext cx="2592288" cy="135777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9C01D8-CC1D-4FF2-8EE2-75D5180B8583}"/>
              </a:ext>
            </a:extLst>
          </p:cNvPr>
          <p:cNvSpPr txBox="1"/>
          <p:nvPr/>
        </p:nvSpPr>
        <p:spPr>
          <a:xfrm>
            <a:off x="5758290" y="247327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60 </a:t>
            </a:r>
            <a:r>
              <a:rPr lang="en-US" dirty="0" err="1">
                <a:solidFill>
                  <a:schemeClr val="accent1"/>
                </a:solidFill>
                <a:latin typeface="Symbol" pitchFamily="2" charset="2"/>
              </a:rPr>
              <a:t>m</a:t>
            </a:r>
            <a:r>
              <a:rPr lang="en-US" dirty="0" err="1">
                <a:solidFill>
                  <a:schemeClr val="accent1"/>
                </a:solidFill>
              </a:rPr>
              <a:t>s</a:t>
            </a:r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8426A7-2308-467F-AC64-6124F8EC4F91}"/>
              </a:ext>
            </a:extLst>
          </p:cNvPr>
          <p:cNvCxnSpPr/>
          <p:nvPr/>
        </p:nvCxnSpPr>
        <p:spPr>
          <a:xfrm flipV="1">
            <a:off x="6012160" y="2353444"/>
            <a:ext cx="0" cy="133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2CA524-ED83-4DF9-9CFA-320CE7594CAB}"/>
              </a:ext>
            </a:extLst>
          </p:cNvPr>
          <p:cNvCxnSpPr/>
          <p:nvPr/>
        </p:nvCxnSpPr>
        <p:spPr>
          <a:xfrm flipV="1">
            <a:off x="8604448" y="2361429"/>
            <a:ext cx="0" cy="133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31461B1-816E-40E7-BAE0-1185EA65E5A9}"/>
              </a:ext>
            </a:extLst>
          </p:cNvPr>
          <p:cNvSpPr/>
          <p:nvPr/>
        </p:nvSpPr>
        <p:spPr>
          <a:xfrm>
            <a:off x="8133806" y="248816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150 </a:t>
            </a:r>
            <a:r>
              <a:rPr lang="en-US" dirty="0" err="1">
                <a:solidFill>
                  <a:schemeClr val="accent1"/>
                </a:solidFill>
              </a:rPr>
              <a:t>ms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84C222-7982-4FC8-B767-7BA0DFE9FEA2}"/>
              </a:ext>
            </a:extLst>
          </p:cNvPr>
          <p:cNvSpPr/>
          <p:nvPr/>
        </p:nvSpPr>
        <p:spPr>
          <a:xfrm>
            <a:off x="5404738" y="242026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</a:t>
            </a:r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7FE8EC-6B64-4599-AD09-7BDD4782B5D1}"/>
              </a:ext>
            </a:extLst>
          </p:cNvPr>
          <p:cNvSpPr/>
          <p:nvPr/>
        </p:nvSpPr>
        <p:spPr>
          <a:xfrm>
            <a:off x="726721" y="705074"/>
            <a:ext cx="4751922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slow kickers reduce the </a:t>
            </a:r>
            <a:r>
              <a:rPr lang="en-US" sz="1400" dirty="0" err="1"/>
              <a:t>betatron</a:t>
            </a:r>
            <a:r>
              <a:rPr lang="en-US" sz="1400" dirty="0"/>
              <a:t> oscillation due to imperfect closure, </a:t>
            </a:r>
            <a:r>
              <a:rPr lang="en-US" sz="1400" b="1" dirty="0"/>
              <a:t>but introduce synchrotron oscillations due to path lengthening </a:t>
            </a:r>
            <a:r>
              <a:rPr lang="en-US" sz="1400" dirty="0"/>
              <a:t>for about 20 turns</a:t>
            </a:r>
          </a:p>
          <a:p>
            <a:endParaRPr lang="en-US" sz="1400" dirty="0"/>
          </a:p>
          <a:p>
            <a:r>
              <a:rPr lang="en-US" sz="1400" b="1" dirty="0"/>
              <a:t>Consequences: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Energy oscillations without compensation </a:t>
            </a:r>
            <a:r>
              <a:rPr lang="en-US" sz="1400" dirty="0">
                <a:latin typeface="Symbol" pitchFamily="2" charset="2"/>
              </a:rPr>
              <a:t>D</a:t>
            </a:r>
            <a:r>
              <a:rPr lang="en-US" sz="1400" dirty="0"/>
              <a:t>E/E~0.001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Mostly a problem for BM beam lines with non-zero dispersion</a:t>
            </a:r>
          </a:p>
          <a:p>
            <a:endParaRPr lang="en-US" sz="15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9610EB-7055-4C93-BD7A-CEDB1F35B260}"/>
              </a:ext>
            </a:extLst>
          </p:cNvPr>
          <p:cNvSpPr/>
          <p:nvPr/>
        </p:nvSpPr>
        <p:spPr>
          <a:xfrm>
            <a:off x="2797232" y="5179280"/>
            <a:ext cx="3467681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J. Jacob, G. Gautier, B. Roche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40DC7A-C241-46E4-AF35-26555E6AF9EE}"/>
              </a:ext>
            </a:extLst>
          </p:cNvPr>
          <p:cNvSpPr/>
          <p:nvPr/>
        </p:nvSpPr>
        <p:spPr>
          <a:xfrm>
            <a:off x="6790549" y="676495"/>
            <a:ext cx="2173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phase of the RF cavities shifts with injection bump ramp-up of 60 </a:t>
            </a:r>
            <a:r>
              <a:rPr lang="en-US" sz="1200" dirty="0" err="1">
                <a:latin typeface="Symbol" pitchFamily="2" charset="2"/>
              </a:rPr>
              <a:t>m</a:t>
            </a:r>
            <a:r>
              <a:rPr lang="en-US" sz="1200" dirty="0" err="1"/>
              <a:t>s</a:t>
            </a:r>
            <a:r>
              <a:rPr lang="en-US" sz="1200" dirty="0"/>
              <a:t> and is then restored in 150 </a:t>
            </a:r>
            <a:r>
              <a:rPr lang="en-US" sz="1200" dirty="0" err="1"/>
              <a:t>ms.</a:t>
            </a:r>
            <a:r>
              <a:rPr lang="en-US" sz="1200" dirty="0"/>
              <a:t> 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887B27B4-155C-4BB9-955D-562EFD82B3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EBFFC-D559-4AD3-A544-B804E8037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3703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9C924A2-0901-43FA-9375-4A73CA472963}"/>
              </a:ext>
            </a:extLst>
          </p:cNvPr>
          <p:cNvSpPr/>
          <p:nvPr/>
        </p:nvSpPr>
        <p:spPr>
          <a:xfrm>
            <a:off x="4480302" y="3423692"/>
            <a:ext cx="200908" cy="1695823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9139033-AEA7-46F9-9657-FC9F2F4DCFB6}"/>
              </a:ext>
            </a:extLst>
          </p:cNvPr>
          <p:cNvCxnSpPr>
            <a:cxnSpLocks/>
          </p:cNvCxnSpPr>
          <p:nvPr/>
        </p:nvCxnSpPr>
        <p:spPr>
          <a:xfrm>
            <a:off x="4139952" y="3361556"/>
            <a:ext cx="273630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3ED630E2-E019-4801-8E33-1F40FC67662F}"/>
              </a:ext>
            </a:extLst>
          </p:cNvPr>
          <p:cNvSpPr/>
          <p:nvPr/>
        </p:nvSpPr>
        <p:spPr>
          <a:xfrm>
            <a:off x="4905118" y="3409836"/>
            <a:ext cx="200908" cy="1695823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C9F1CC3-0378-4BB6-A13D-1A18F124ED15}"/>
              </a:ext>
            </a:extLst>
          </p:cNvPr>
          <p:cNvSpPr/>
          <p:nvPr/>
        </p:nvSpPr>
        <p:spPr>
          <a:xfrm>
            <a:off x="5314233" y="3413526"/>
            <a:ext cx="200908" cy="1695823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55C670F-7952-4ED7-A589-55033AC70D80}"/>
              </a:ext>
            </a:extLst>
          </p:cNvPr>
          <p:cNvSpPr/>
          <p:nvPr/>
        </p:nvSpPr>
        <p:spPr>
          <a:xfrm>
            <a:off x="5741397" y="3417041"/>
            <a:ext cx="200908" cy="1695823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B410204-E6D6-4404-B8C9-C79C34A7F73D}"/>
              </a:ext>
            </a:extLst>
          </p:cNvPr>
          <p:cNvSpPr/>
          <p:nvPr/>
        </p:nvSpPr>
        <p:spPr>
          <a:xfrm>
            <a:off x="6203852" y="3409836"/>
            <a:ext cx="200908" cy="1695823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71CB84D-E9E3-4E7F-AC56-62F62C558C77}"/>
              </a:ext>
            </a:extLst>
          </p:cNvPr>
          <p:cNvSpPr/>
          <p:nvPr/>
        </p:nvSpPr>
        <p:spPr>
          <a:xfrm>
            <a:off x="6626982" y="3417041"/>
            <a:ext cx="200908" cy="1695823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C8C722F-89C6-40D0-909D-A64C54A73547}"/>
              </a:ext>
            </a:extLst>
          </p:cNvPr>
          <p:cNvSpPr/>
          <p:nvPr/>
        </p:nvSpPr>
        <p:spPr>
          <a:xfrm>
            <a:off x="4135148" y="3429181"/>
            <a:ext cx="200908" cy="1695823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E3864-B7B7-484E-9557-11146F3F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diagnostics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3C3E9-0672-4F24-97DB-0695A32F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714927"/>
            <a:ext cx="2909777" cy="2019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007C48-436A-4149-8889-7B294060E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97260"/>
            <a:ext cx="1220019" cy="2929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12967-265E-4F42-A49D-EA810B22B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23" y="3217540"/>
            <a:ext cx="3059765" cy="2055887"/>
          </a:xfrm>
          <a:prstGeom prst="rect">
            <a:avLst/>
          </a:pr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04404B13-D5EA-40CA-B346-44BE616519C9}"/>
              </a:ext>
            </a:extLst>
          </p:cNvPr>
          <p:cNvSpPr/>
          <p:nvPr/>
        </p:nvSpPr>
        <p:spPr>
          <a:xfrm rot="10800000">
            <a:off x="4499980" y="2327548"/>
            <a:ext cx="1220021" cy="2618179"/>
          </a:xfrm>
          <a:prstGeom prst="arc">
            <a:avLst>
              <a:gd name="adj1" fmla="val 16169698"/>
              <a:gd name="adj2" fmla="val 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F3D66AA0-E554-4854-AA4A-AA056C64257E}"/>
              </a:ext>
            </a:extLst>
          </p:cNvPr>
          <p:cNvSpPr/>
          <p:nvPr/>
        </p:nvSpPr>
        <p:spPr>
          <a:xfrm rot="10800000">
            <a:off x="6012148" y="2327547"/>
            <a:ext cx="1220021" cy="2618179"/>
          </a:xfrm>
          <a:prstGeom prst="arc">
            <a:avLst>
              <a:gd name="adj1" fmla="val 16169698"/>
              <a:gd name="adj2" fmla="val 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22C31B-B681-4BBA-A1AD-BDDE2410B626}"/>
              </a:ext>
            </a:extLst>
          </p:cNvPr>
          <p:cNvGrpSpPr/>
          <p:nvPr/>
        </p:nvGrpSpPr>
        <p:grpSpPr>
          <a:xfrm>
            <a:off x="4139952" y="3145532"/>
            <a:ext cx="3096344" cy="1983879"/>
            <a:chOff x="4139952" y="3145532"/>
            <a:chExt cx="3096344" cy="19838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30891EC-B2BF-481C-9094-F5550C9D17C6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52" y="3145532"/>
              <a:ext cx="0" cy="1983879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5577338-8433-4C18-9752-7D1DC686CF08}"/>
                </a:ext>
              </a:extLst>
            </p:cNvPr>
            <p:cNvCxnSpPr/>
            <p:nvPr/>
          </p:nvCxnSpPr>
          <p:spPr>
            <a:xfrm>
              <a:off x="4139952" y="5129411"/>
              <a:ext cx="3096344" cy="0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3494D26-F261-4ECA-81CD-5AB48FC0AE9A}"/>
                </a:ext>
              </a:extLst>
            </p:cNvPr>
            <p:cNvCxnSpPr/>
            <p:nvPr/>
          </p:nvCxnSpPr>
          <p:spPr>
            <a:xfrm>
              <a:off x="4139952" y="4945732"/>
              <a:ext cx="36004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1C16AF3-4925-49DA-AD1F-E4B23E8953DF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 flipH="1" flipV="1">
              <a:off x="4499980" y="3636637"/>
              <a:ext cx="12" cy="130909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D6F4EB-E24F-4AE0-B89B-FFEFACF28F02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56" y="4945732"/>
              <a:ext cx="576064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EC5AE0-1C33-4754-8163-72EB9DA95782}"/>
                </a:ext>
              </a:extLst>
            </p:cNvPr>
            <p:cNvCxnSpPr/>
            <p:nvPr/>
          </p:nvCxnSpPr>
          <p:spPr>
            <a:xfrm>
              <a:off x="5652120" y="4945731"/>
              <a:ext cx="36004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C27DA44-158B-422D-9E2A-F7C48CCEC9F7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H="1" flipV="1">
              <a:off x="6012148" y="3636636"/>
              <a:ext cx="12" cy="130909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590612-2D08-453E-AF1F-34B390632984}"/>
                </a:ext>
              </a:extLst>
            </p:cNvPr>
            <p:cNvCxnSpPr>
              <a:cxnSpLocks/>
            </p:cNvCxnSpPr>
            <p:nvPr/>
          </p:nvCxnSpPr>
          <p:spPr>
            <a:xfrm>
              <a:off x="6588224" y="4945731"/>
              <a:ext cx="576064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10AE64B-2F8B-4221-BEF7-FCA59AB714A2}"/>
              </a:ext>
            </a:extLst>
          </p:cNvPr>
          <p:cNvSpPr/>
          <p:nvPr/>
        </p:nvSpPr>
        <p:spPr>
          <a:xfrm>
            <a:off x="4485918" y="3433564"/>
            <a:ext cx="45719" cy="16958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C9E9A2-9723-42D9-9C23-C965C4AF30E2}"/>
              </a:ext>
            </a:extLst>
          </p:cNvPr>
          <p:cNvSpPr txBox="1"/>
          <p:nvPr/>
        </p:nvSpPr>
        <p:spPr>
          <a:xfrm>
            <a:off x="5346607" y="5124740"/>
            <a:ext cx="599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Time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77F22D-F063-41F3-90C3-9886252B194C}"/>
              </a:ext>
            </a:extLst>
          </p:cNvPr>
          <p:cNvSpPr txBox="1"/>
          <p:nvPr/>
        </p:nvSpPr>
        <p:spPr>
          <a:xfrm rot="16200000">
            <a:off x="3465730" y="4011614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Emittance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8EF556-F377-4C6B-9AAB-8C5470F14193}"/>
              </a:ext>
            </a:extLst>
          </p:cNvPr>
          <p:cNvSpPr txBox="1"/>
          <p:nvPr/>
        </p:nvSpPr>
        <p:spPr>
          <a:xfrm>
            <a:off x="4135148" y="2919635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Standard data: integration ~17ms, 15Hz acquisition</a:t>
            </a:r>
          </a:p>
          <a:p>
            <a:r>
              <a:rPr lang="en-US" sz="1000" dirty="0"/>
              <a:t>averaged over 1s, not synchronized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95D338E-7AFD-4BC7-A562-4070FF6D4345}"/>
              </a:ext>
            </a:extLst>
          </p:cNvPr>
          <p:cNvSpPr/>
          <p:nvPr/>
        </p:nvSpPr>
        <p:spPr>
          <a:xfrm>
            <a:off x="5993959" y="3433564"/>
            <a:ext cx="48464" cy="16958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25536FB-1070-4EAD-B89B-C4EB83FB95FE}"/>
              </a:ext>
            </a:extLst>
          </p:cNvPr>
          <p:cNvCxnSpPr/>
          <p:nvPr/>
        </p:nvCxnSpPr>
        <p:spPr>
          <a:xfrm>
            <a:off x="4572000" y="4729708"/>
            <a:ext cx="1368152" cy="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053049E-2678-41F5-B1F5-7A48D5180567}"/>
              </a:ext>
            </a:extLst>
          </p:cNvPr>
          <p:cNvSpPr txBox="1"/>
          <p:nvPr/>
        </p:nvSpPr>
        <p:spPr>
          <a:xfrm>
            <a:off x="4969716" y="4452709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250ms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722F7D-24FA-4BA7-94AB-2F546976466D}"/>
              </a:ext>
            </a:extLst>
          </p:cNvPr>
          <p:cNvSpPr txBox="1"/>
          <p:nvPr/>
        </p:nvSpPr>
        <p:spPr>
          <a:xfrm>
            <a:off x="4733016" y="3815670"/>
            <a:ext cx="1132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Triggered data: </a:t>
            </a:r>
          </a:p>
          <a:p>
            <a:r>
              <a:rPr lang="en-US" sz="1000" dirty="0"/>
              <a:t>integration ~2ms</a:t>
            </a:r>
          </a:p>
          <a:p>
            <a:r>
              <a:rPr lang="en-US" sz="1000" dirty="0"/>
              <a:t>synchronized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6EED71D-4466-4F19-8CC1-E524792D71C8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4514053" y="3555155"/>
            <a:ext cx="784984" cy="260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4B67F7B-A3FF-4824-8674-89AB3EDE863A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5299037" y="3555155"/>
            <a:ext cx="694921" cy="260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E06C2511-D42B-4D3E-92A1-0026D0C86596}"/>
              </a:ext>
            </a:extLst>
          </p:cNvPr>
          <p:cNvSpPr/>
          <p:nvPr/>
        </p:nvSpPr>
        <p:spPr>
          <a:xfrm>
            <a:off x="7380312" y="3908003"/>
            <a:ext cx="1428596" cy="923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F. Ewald, 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B. Roche, 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N.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Leclercq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FA9FB2-9A31-4277-82B6-60BD315497A1}"/>
              </a:ext>
            </a:extLst>
          </p:cNvPr>
          <p:cNvSpPr txBox="1"/>
          <p:nvPr/>
        </p:nvSpPr>
        <p:spPr>
          <a:xfrm>
            <a:off x="727200" y="764619"/>
            <a:ext cx="362877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Several improvement for the active compensation systems: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Semi-automated generation of the feedforward waveform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Multi-knobs (pairs) to tune kickers delays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Triggered emittance measurement: measures max. emittance blow-up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r>
              <a:rPr lang="en-US" sz="1300" b="1" dirty="0"/>
              <a:t>To be improved: </a:t>
            </a:r>
            <a:r>
              <a:rPr lang="en-US" sz="1300" dirty="0"/>
              <a:t>kickers delay adjustments are still manual</a:t>
            </a:r>
          </a:p>
        </p:txBody>
      </p:sp>
      <p:sp>
        <p:nvSpPr>
          <p:cNvPr id="62" name="Footer Placeholder 61">
            <a:extLst>
              <a:ext uri="{FF2B5EF4-FFF2-40B4-BE49-F238E27FC236}">
                <a16:creationId xmlns:a16="http://schemas.microsoft.com/office/drawing/2014/main" id="{BAE79FA1-173F-4E1B-B0FB-BBD17E89AC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4A8CBF-56F5-45AE-8889-30F3C9BCCD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0AC31-48B1-493A-9456-AD202EF50345}"/>
              </a:ext>
            </a:extLst>
          </p:cNvPr>
          <p:cNvSpPr txBox="1"/>
          <p:nvPr/>
        </p:nvSpPr>
        <p:spPr>
          <a:xfrm>
            <a:off x="581191" y="3084772"/>
            <a:ext cx="103848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Triggered</a:t>
            </a:r>
          </a:p>
          <a:p>
            <a:r>
              <a:rPr lang="en-US" sz="1000" b="1" dirty="0">
                <a:solidFill>
                  <a:srgbClr val="0000FF"/>
                </a:solidFill>
              </a:rPr>
              <a:t>Not triggered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FD1EB-0593-47F3-9FF2-5352C8BF4C8E}"/>
              </a:ext>
            </a:extLst>
          </p:cNvPr>
          <p:cNvSpPr txBox="1"/>
          <p:nvPr/>
        </p:nvSpPr>
        <p:spPr>
          <a:xfrm>
            <a:off x="1798304" y="3320740"/>
            <a:ext cx="165587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i="1" dirty="0"/>
              <a:t>Increase during Injections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C2625DC-4F23-4501-BD15-BDFBC0DF1B54}"/>
              </a:ext>
            </a:extLst>
          </p:cNvPr>
          <p:cNvCxnSpPr>
            <a:cxnSpLocks/>
          </p:cNvCxnSpPr>
          <p:nvPr/>
        </p:nvCxnSpPr>
        <p:spPr>
          <a:xfrm>
            <a:off x="2634857" y="3583649"/>
            <a:ext cx="324604" cy="3433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AEA0FB3-12E7-4BA6-9311-D39BEA87BE56}"/>
              </a:ext>
            </a:extLst>
          </p:cNvPr>
          <p:cNvCxnSpPr>
            <a:cxnSpLocks/>
          </p:cNvCxnSpPr>
          <p:nvPr/>
        </p:nvCxnSpPr>
        <p:spPr>
          <a:xfrm flipH="1">
            <a:off x="2366569" y="3574453"/>
            <a:ext cx="259675" cy="352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EB8BB70-8F66-4D26-A9C5-45B49BA2DE54}"/>
              </a:ext>
            </a:extLst>
          </p:cNvPr>
          <p:cNvCxnSpPr>
            <a:stCxn id="6" idx="2"/>
          </p:cNvCxnSpPr>
          <p:nvPr/>
        </p:nvCxnSpPr>
        <p:spPr>
          <a:xfrm>
            <a:off x="2626244" y="3566961"/>
            <a:ext cx="633022" cy="273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329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2408011-5A56-41B3-A5CF-DCA51490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788" y="2579411"/>
            <a:ext cx="2471571" cy="7960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F39A73-B614-4C99-970C-4F98CC77A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status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3F5D0B-8E93-4D97-9643-BBB42942B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65181" y="1705372"/>
            <a:ext cx="2410847" cy="775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70C73E-2E51-41AA-944C-FC7AFC7183F6}"/>
              </a:ext>
            </a:extLst>
          </p:cNvPr>
          <p:cNvSpPr/>
          <p:nvPr/>
        </p:nvSpPr>
        <p:spPr bwMode="auto">
          <a:xfrm>
            <a:off x="1979712" y="2012679"/>
            <a:ext cx="864096" cy="177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5907-A186-4A9A-9184-3D75DCD6C51D}"/>
              </a:ext>
            </a:extLst>
          </p:cNvPr>
          <p:cNvSpPr/>
          <p:nvPr/>
        </p:nvSpPr>
        <p:spPr bwMode="auto">
          <a:xfrm>
            <a:off x="2627784" y="2857500"/>
            <a:ext cx="810898" cy="21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87EAAD29-9D4D-4DA2-941D-686E34F856AC}"/>
              </a:ext>
            </a:extLst>
          </p:cNvPr>
          <p:cNvSpPr/>
          <p:nvPr/>
        </p:nvSpPr>
        <p:spPr bwMode="auto">
          <a:xfrm rot="19611909">
            <a:off x="546948" y="984292"/>
            <a:ext cx="632368" cy="1440035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480ECB-EAD2-4F85-A2A8-75D0939A1D9A}"/>
                  </a:ext>
                </a:extLst>
              </p:cNvPr>
              <p:cNvSpPr txBox="1"/>
              <p:nvPr/>
            </p:nvSpPr>
            <p:spPr bwMode="auto">
              <a:xfrm>
                <a:off x="6444208" y="913284"/>
                <a:ext cx="2027258" cy="2209387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/>
                  <a:ea typeface="Cambria Math"/>
                  <a:cs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𝝈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</a:rPr>
                        <m:t>𝑫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</a:rPr>
                        <m:t>𝟎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</a:rPr>
                        <m:t>)=</m:t>
                      </m:r>
                      <m:rad>
                        <m:radPr>
                          <m:degHide m:val="on"/>
                          <m:ctrlP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radPr>
                        <m:deg/>
                        <m:e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𝜷𝜺</m:t>
                          </m:r>
                        </m:e>
                      </m:rad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14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14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kumimoji="0" lang="en-US" sz="14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𝒑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4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kumimoji="0" lang="en-US" sz="14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sSub>
                        <m:sSubPr>
                          <m:ctrlP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kumimoji="0" lang="en-US" sz="1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𝟏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.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sSub>
                        <m:sSubPr>
                          <m:ctrlP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b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𝟐𝟐𝟓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 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𝒑𝒎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.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𝒓𝒂𝒅</m:t>
                      </m:r>
                    </m:oMath>
                  </m:oMathPara>
                </a14:m>
                <a:endPara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/>
                  <a:cs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b>
                          <m:r>
                            <a:rPr kumimoji="0" lang="en-US" sz="1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𝟏𝟒𝟎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 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𝒑𝒎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.</m:t>
                      </m:r>
                      <m:r>
                        <a:rPr kumimoji="0" lang="en-US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𝒓𝒂𝒅</m:t>
                      </m:r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Arial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480ECB-EAD2-4F85-A2A8-75D0939A1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4208" y="913284"/>
                <a:ext cx="2027258" cy="2209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6E2179D-1D52-4B45-AEB3-CA5BA7AB6E2E}"/>
              </a:ext>
            </a:extLst>
          </p:cNvPr>
          <p:cNvSpPr txBox="1"/>
          <p:nvPr/>
        </p:nvSpPr>
        <p:spPr>
          <a:xfrm>
            <a:off x="4103894" y="1812363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Conditions provided </a:t>
            </a:r>
          </a:p>
          <a:p>
            <a:r>
              <a:rPr lang="en-US" sz="1400" b="1" dirty="0"/>
              <a:t>during joint MDTs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C5C3A9-C3DB-4AE1-B1FC-FBB508377ECE}"/>
              </a:ext>
            </a:extLst>
          </p:cNvPr>
          <p:cNvSpPr txBox="1"/>
          <p:nvPr/>
        </p:nvSpPr>
        <p:spPr>
          <a:xfrm>
            <a:off x="4788433" y="2715836"/>
            <a:ext cx="184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Latest measurements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2C7441-4654-4923-90A2-D571A94D62CB}"/>
              </a:ext>
            </a:extLst>
          </p:cNvPr>
          <p:cNvSpPr txBox="1"/>
          <p:nvPr/>
        </p:nvSpPr>
        <p:spPr>
          <a:xfrm>
            <a:off x="683568" y="3562479"/>
            <a:ext cx="8280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Some improvements since joint ASD-</a:t>
            </a:r>
            <a:r>
              <a:rPr lang="en-US" sz="1200" b="1" dirty="0" err="1">
                <a:solidFill>
                  <a:srgbClr val="C00000"/>
                </a:solidFill>
              </a:rPr>
              <a:t>ExpD</a:t>
            </a:r>
            <a:r>
              <a:rPr lang="en-US" sz="1200" b="1" dirty="0">
                <a:solidFill>
                  <a:srgbClr val="C00000"/>
                </a:solidFill>
              </a:rPr>
              <a:t> MDTs (Dec. 2021) but the requested factor 2 is still not achieved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Short term incremental improvements: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we have finally received the electronic components necessary to lengthen the fall time of the kickers, bench test to start in the coming months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Reduced perturbation amplitude and frequency: more efficiency compensation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</a:rPr>
              <a:t>This will (most probably) not provide a factor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b="1" dirty="0"/>
              <a:t>How do we achieve the requested factor 2?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DD2A5D6-9694-41E8-9C47-BAFA29BF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3" y="772404"/>
            <a:ext cx="2592288" cy="816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EFC6915-855E-4C59-A2D3-ECB5CEE6D5E8}"/>
              </a:ext>
            </a:extLst>
          </p:cNvPr>
          <p:cNvSpPr/>
          <p:nvPr/>
        </p:nvSpPr>
        <p:spPr bwMode="auto">
          <a:xfrm>
            <a:off x="1331641" y="1046571"/>
            <a:ext cx="864096" cy="2267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Arrow: Curved Right 33">
            <a:extLst>
              <a:ext uri="{FF2B5EF4-FFF2-40B4-BE49-F238E27FC236}">
                <a16:creationId xmlns:a16="http://schemas.microsoft.com/office/drawing/2014/main" id="{5DA0E833-8994-4B03-88A5-B0BFE644D8AA}"/>
              </a:ext>
            </a:extLst>
          </p:cNvPr>
          <p:cNvSpPr/>
          <p:nvPr/>
        </p:nvSpPr>
        <p:spPr bwMode="auto">
          <a:xfrm rot="19611909">
            <a:off x="1227143" y="2330287"/>
            <a:ext cx="632368" cy="1440035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FB1C70-E936-40BD-BF22-9FE3FA2B8A14}"/>
              </a:ext>
            </a:extLst>
          </p:cNvPr>
          <p:cNvSpPr txBox="1"/>
          <p:nvPr/>
        </p:nvSpPr>
        <p:spPr>
          <a:xfrm>
            <a:off x="3680106" y="916357"/>
            <a:ext cx="2188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Emittance growth without compensation</a:t>
            </a: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EDB4FC99-7F63-4EFE-99EB-72D14B5646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ASD DAY 2023 - S. White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87EDF-B008-4AE1-81B0-6A342B0333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70862"/>
      </p:ext>
    </p:extLst>
  </p:cSld>
  <p:clrMapOvr>
    <a:masterClrMapping/>
  </p:clrMapOvr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14996</TotalTime>
  <Words>1565</Words>
  <Application>Microsoft Office PowerPoint</Application>
  <PresentationFormat>On-screen Show (16:10)</PresentationFormat>
  <Paragraphs>235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 Math</vt:lpstr>
      <vt:lpstr>ITCOfficinaSans LT Book</vt:lpstr>
      <vt:lpstr>Symbol</vt:lpstr>
      <vt:lpstr>Wingdings</vt:lpstr>
      <vt:lpstr>wide-screen</vt:lpstr>
      <vt:lpstr>PowerPoint Presentation</vt:lpstr>
      <vt:lpstr>outline</vt:lpstr>
      <vt:lpstr>Ideal injection</vt:lpstr>
      <vt:lpstr>Improving LINAC to BOOSTER transmission</vt:lpstr>
      <vt:lpstr>New bumpers PS operational</vt:lpstr>
      <vt:lpstr>Injection perturbations</vt:lpstr>
      <vt:lpstr>Longitudinal compensation</vt:lpstr>
      <vt:lpstr>Improved diagnostics</vt:lpstr>
      <vt:lpstr>Present status</vt:lpstr>
      <vt:lpstr>Mid-Term factor 2 reduction</vt:lpstr>
      <vt:lpstr>Long term Technical Solutions</vt:lpstr>
      <vt:lpstr>PRoposed Long term strategy for injection upgrade</vt:lpstr>
      <vt:lpstr>Summary</vt:lpstr>
      <vt:lpstr>Many thanks for your attention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WHITE Simon</cp:lastModifiedBy>
  <cp:revision>735</cp:revision>
  <cp:lastPrinted>2021-05-17T08:24:34Z</cp:lastPrinted>
  <dcterms:created xsi:type="dcterms:W3CDTF">2014-01-17T08:20:57Z</dcterms:created>
  <dcterms:modified xsi:type="dcterms:W3CDTF">2023-01-18T13:24:06Z</dcterms:modified>
</cp:coreProperties>
</file>