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56" r:id="rId2"/>
    <p:sldId id="257" r:id="rId3"/>
    <p:sldId id="261" r:id="rId4"/>
    <p:sldId id="305" r:id="rId5"/>
    <p:sldId id="306" r:id="rId6"/>
    <p:sldId id="266" r:id="rId7"/>
    <p:sldId id="258" r:id="rId8"/>
    <p:sldId id="264" r:id="rId9"/>
    <p:sldId id="303" r:id="rId10"/>
    <p:sldId id="262" r:id="rId11"/>
    <p:sldId id="265" r:id="rId12"/>
    <p:sldId id="259" r:id="rId13"/>
    <p:sldId id="263" r:id="rId14"/>
    <p:sldId id="304" r:id="rId15"/>
    <p:sldId id="30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5B107E-FB32-4014-ABDE-5D535278F814}" type="datetimeFigureOut">
              <a:rPr lang="en-GB" smtClean="0"/>
              <a:t>19/02/2026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C101FE-F6C7-49F8-8563-B450840904AB}" type="slidenum">
              <a:rPr lang="en-GB" smtClean="0"/>
              <a:t>‹#›</a:t>
            </a:fld>
            <a:endParaRPr lang="en-GB"/>
          </a:p>
        </p:txBody>
      </p:sp>
    </p:spTree>
    <p:extLst>
      <p:ext uri="{BB962C8B-B14F-4D97-AF65-F5344CB8AC3E}">
        <p14:creationId xmlns:p14="http://schemas.microsoft.com/office/powerpoint/2010/main" val="4258325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93813-A983-4646-9D8C-402DC882F7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D33FAC5-D03B-4714-9534-E9DDAA4670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9C1CEE5-E48F-48BA-AEF8-303A54EDD78A}"/>
              </a:ext>
            </a:extLst>
          </p:cNvPr>
          <p:cNvSpPr>
            <a:spLocks noGrp="1"/>
          </p:cNvSpPr>
          <p:nvPr>
            <p:ph type="dt" sz="half" idx="10"/>
          </p:nvPr>
        </p:nvSpPr>
        <p:spPr/>
        <p:txBody>
          <a:bodyPr/>
          <a:lstStyle/>
          <a:p>
            <a:fld id="{5848BFBE-2734-4E3C-9AB1-D739B430C4B7}" type="datetime1">
              <a:rPr lang="en-GB" smtClean="0"/>
              <a:t>19/02/2026</a:t>
            </a:fld>
            <a:endParaRPr lang="en-GB"/>
          </a:p>
        </p:txBody>
      </p:sp>
      <p:sp>
        <p:nvSpPr>
          <p:cNvPr id="5" name="Footer Placeholder 4">
            <a:extLst>
              <a:ext uri="{FF2B5EF4-FFF2-40B4-BE49-F238E27FC236}">
                <a16:creationId xmlns:a16="http://schemas.microsoft.com/office/drawing/2014/main" id="{1AF46EE8-3053-4789-B723-CECF0FC42C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253C85-7253-4131-93C9-E66FAA38D202}"/>
              </a:ext>
            </a:extLst>
          </p:cNvPr>
          <p:cNvSpPr>
            <a:spLocks noGrp="1"/>
          </p:cNvSpPr>
          <p:nvPr>
            <p:ph type="sldNum" sz="quarter" idx="12"/>
          </p:nvPr>
        </p:nvSpPr>
        <p:spPr/>
        <p:txBody>
          <a:bodyPr/>
          <a:lstStyle/>
          <a:p>
            <a:fld id="{27704C38-3202-47F9-B90E-5A6733EC2980}" type="slidenum">
              <a:rPr lang="en-GB" smtClean="0"/>
              <a:t>‹#›</a:t>
            </a:fld>
            <a:endParaRPr lang="en-GB"/>
          </a:p>
        </p:txBody>
      </p:sp>
    </p:spTree>
    <p:extLst>
      <p:ext uri="{BB962C8B-B14F-4D97-AF65-F5344CB8AC3E}">
        <p14:creationId xmlns:p14="http://schemas.microsoft.com/office/powerpoint/2010/main" val="2541168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0D36D-DB34-4D8F-A4B0-5217C2C0602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93C27A4-4B4C-496C-A288-DE5C1ED560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58AF8A-44EF-4B71-B140-83298CBB3A0C}"/>
              </a:ext>
            </a:extLst>
          </p:cNvPr>
          <p:cNvSpPr>
            <a:spLocks noGrp="1"/>
          </p:cNvSpPr>
          <p:nvPr>
            <p:ph type="dt" sz="half" idx="10"/>
          </p:nvPr>
        </p:nvSpPr>
        <p:spPr/>
        <p:txBody>
          <a:bodyPr/>
          <a:lstStyle/>
          <a:p>
            <a:fld id="{62C5A2E3-3BB1-43E5-A53A-F96AB9EA34C7}" type="datetime1">
              <a:rPr lang="en-GB" smtClean="0"/>
              <a:t>19/02/2026</a:t>
            </a:fld>
            <a:endParaRPr lang="en-GB"/>
          </a:p>
        </p:txBody>
      </p:sp>
      <p:sp>
        <p:nvSpPr>
          <p:cNvPr id="5" name="Footer Placeholder 4">
            <a:extLst>
              <a:ext uri="{FF2B5EF4-FFF2-40B4-BE49-F238E27FC236}">
                <a16:creationId xmlns:a16="http://schemas.microsoft.com/office/drawing/2014/main" id="{89686F06-73F3-4563-B3A5-A14CBB05FB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31E8EB-3AC7-4E9E-946F-782D36670936}"/>
              </a:ext>
            </a:extLst>
          </p:cNvPr>
          <p:cNvSpPr>
            <a:spLocks noGrp="1"/>
          </p:cNvSpPr>
          <p:nvPr>
            <p:ph type="sldNum" sz="quarter" idx="12"/>
          </p:nvPr>
        </p:nvSpPr>
        <p:spPr/>
        <p:txBody>
          <a:bodyPr/>
          <a:lstStyle/>
          <a:p>
            <a:fld id="{27704C38-3202-47F9-B90E-5A6733EC2980}" type="slidenum">
              <a:rPr lang="en-GB" smtClean="0"/>
              <a:t>‹#›</a:t>
            </a:fld>
            <a:endParaRPr lang="en-GB"/>
          </a:p>
        </p:txBody>
      </p:sp>
    </p:spTree>
    <p:extLst>
      <p:ext uri="{BB962C8B-B14F-4D97-AF65-F5344CB8AC3E}">
        <p14:creationId xmlns:p14="http://schemas.microsoft.com/office/powerpoint/2010/main" val="3856720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B60315-FF8E-4466-8DA2-3F7898357AC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DB9E34-87EA-45A4-9F8B-6B3774EE97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6E4EF7-BA3C-46F9-A094-ECF3B0E8E321}"/>
              </a:ext>
            </a:extLst>
          </p:cNvPr>
          <p:cNvSpPr>
            <a:spLocks noGrp="1"/>
          </p:cNvSpPr>
          <p:nvPr>
            <p:ph type="dt" sz="half" idx="10"/>
          </p:nvPr>
        </p:nvSpPr>
        <p:spPr/>
        <p:txBody>
          <a:bodyPr/>
          <a:lstStyle/>
          <a:p>
            <a:fld id="{1E10F369-3055-4121-AEAE-85B5F9385430}" type="datetime1">
              <a:rPr lang="en-GB" smtClean="0"/>
              <a:t>19/02/2026</a:t>
            </a:fld>
            <a:endParaRPr lang="en-GB"/>
          </a:p>
        </p:txBody>
      </p:sp>
      <p:sp>
        <p:nvSpPr>
          <p:cNvPr id="5" name="Footer Placeholder 4">
            <a:extLst>
              <a:ext uri="{FF2B5EF4-FFF2-40B4-BE49-F238E27FC236}">
                <a16:creationId xmlns:a16="http://schemas.microsoft.com/office/drawing/2014/main" id="{124B0745-4B41-4EA3-8913-0CBF29F26C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D480CA-D547-4A4F-80E3-E2086A304F63}"/>
              </a:ext>
            </a:extLst>
          </p:cNvPr>
          <p:cNvSpPr>
            <a:spLocks noGrp="1"/>
          </p:cNvSpPr>
          <p:nvPr>
            <p:ph type="sldNum" sz="quarter" idx="12"/>
          </p:nvPr>
        </p:nvSpPr>
        <p:spPr/>
        <p:txBody>
          <a:bodyPr/>
          <a:lstStyle/>
          <a:p>
            <a:fld id="{27704C38-3202-47F9-B90E-5A6733EC2980}" type="slidenum">
              <a:rPr lang="en-GB" smtClean="0"/>
              <a:t>‹#›</a:t>
            </a:fld>
            <a:endParaRPr lang="en-GB"/>
          </a:p>
        </p:txBody>
      </p:sp>
    </p:spTree>
    <p:extLst>
      <p:ext uri="{BB962C8B-B14F-4D97-AF65-F5344CB8AC3E}">
        <p14:creationId xmlns:p14="http://schemas.microsoft.com/office/powerpoint/2010/main" val="3855419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4A417-AD27-4A7A-8AE3-2AE9E745230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8935528-94EA-4AEE-894F-6F89EB7F5A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1D4269-2C46-409A-909E-15DF03E384AB}"/>
              </a:ext>
            </a:extLst>
          </p:cNvPr>
          <p:cNvSpPr>
            <a:spLocks noGrp="1"/>
          </p:cNvSpPr>
          <p:nvPr>
            <p:ph type="dt" sz="half" idx="10"/>
          </p:nvPr>
        </p:nvSpPr>
        <p:spPr/>
        <p:txBody>
          <a:bodyPr/>
          <a:lstStyle/>
          <a:p>
            <a:fld id="{2A936349-8EEF-4C58-8B4E-552E0E96F88D}" type="datetime1">
              <a:rPr lang="en-GB" smtClean="0"/>
              <a:t>19/02/2026</a:t>
            </a:fld>
            <a:endParaRPr lang="en-GB"/>
          </a:p>
        </p:txBody>
      </p:sp>
      <p:sp>
        <p:nvSpPr>
          <p:cNvPr id="5" name="Footer Placeholder 4">
            <a:extLst>
              <a:ext uri="{FF2B5EF4-FFF2-40B4-BE49-F238E27FC236}">
                <a16:creationId xmlns:a16="http://schemas.microsoft.com/office/drawing/2014/main" id="{F66D11B5-10F4-4BD2-9684-24A891D4F8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18AABF-C8BC-4E9C-A10D-295E3FD0C203}"/>
              </a:ext>
            </a:extLst>
          </p:cNvPr>
          <p:cNvSpPr>
            <a:spLocks noGrp="1"/>
          </p:cNvSpPr>
          <p:nvPr>
            <p:ph type="sldNum" sz="quarter" idx="12"/>
          </p:nvPr>
        </p:nvSpPr>
        <p:spPr/>
        <p:txBody>
          <a:bodyPr/>
          <a:lstStyle/>
          <a:p>
            <a:fld id="{27704C38-3202-47F9-B90E-5A6733EC2980}" type="slidenum">
              <a:rPr lang="en-GB" smtClean="0"/>
              <a:t>‹#›</a:t>
            </a:fld>
            <a:endParaRPr lang="en-GB"/>
          </a:p>
        </p:txBody>
      </p:sp>
    </p:spTree>
    <p:extLst>
      <p:ext uri="{BB962C8B-B14F-4D97-AF65-F5344CB8AC3E}">
        <p14:creationId xmlns:p14="http://schemas.microsoft.com/office/powerpoint/2010/main" val="4001836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9E1E8-278A-4F44-9F6A-59CBF9CFBD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AB2CAD5-0E29-44D5-A7EF-2561FB8A0C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415E72-3AB2-47FF-AABD-8FE9E96FA8DE}"/>
              </a:ext>
            </a:extLst>
          </p:cNvPr>
          <p:cNvSpPr>
            <a:spLocks noGrp="1"/>
          </p:cNvSpPr>
          <p:nvPr>
            <p:ph type="dt" sz="half" idx="10"/>
          </p:nvPr>
        </p:nvSpPr>
        <p:spPr/>
        <p:txBody>
          <a:bodyPr/>
          <a:lstStyle/>
          <a:p>
            <a:fld id="{F4834A0B-E643-44F3-B094-98869332A30E}" type="datetime1">
              <a:rPr lang="en-GB" smtClean="0"/>
              <a:t>19/02/2026</a:t>
            </a:fld>
            <a:endParaRPr lang="en-GB"/>
          </a:p>
        </p:txBody>
      </p:sp>
      <p:sp>
        <p:nvSpPr>
          <p:cNvPr id="5" name="Footer Placeholder 4">
            <a:extLst>
              <a:ext uri="{FF2B5EF4-FFF2-40B4-BE49-F238E27FC236}">
                <a16:creationId xmlns:a16="http://schemas.microsoft.com/office/drawing/2014/main" id="{97482314-65CE-4246-A3A8-62278786CF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70C720-75B6-43C3-AFC8-5240966DE0F8}"/>
              </a:ext>
            </a:extLst>
          </p:cNvPr>
          <p:cNvSpPr>
            <a:spLocks noGrp="1"/>
          </p:cNvSpPr>
          <p:nvPr>
            <p:ph type="sldNum" sz="quarter" idx="12"/>
          </p:nvPr>
        </p:nvSpPr>
        <p:spPr/>
        <p:txBody>
          <a:bodyPr/>
          <a:lstStyle/>
          <a:p>
            <a:fld id="{27704C38-3202-47F9-B90E-5A6733EC2980}" type="slidenum">
              <a:rPr lang="en-GB" smtClean="0"/>
              <a:t>‹#›</a:t>
            </a:fld>
            <a:endParaRPr lang="en-GB"/>
          </a:p>
        </p:txBody>
      </p:sp>
    </p:spTree>
    <p:extLst>
      <p:ext uri="{BB962C8B-B14F-4D97-AF65-F5344CB8AC3E}">
        <p14:creationId xmlns:p14="http://schemas.microsoft.com/office/powerpoint/2010/main" val="2382314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2EC27-5427-4A3C-B16D-EBC563966A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33D91F3-2588-4CA1-8AEB-697DEDA94F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19D005C-1D6C-4A38-A482-1156E468B9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2DB835B-89CA-4E8F-9B7B-7A942D3914DF}"/>
              </a:ext>
            </a:extLst>
          </p:cNvPr>
          <p:cNvSpPr>
            <a:spLocks noGrp="1"/>
          </p:cNvSpPr>
          <p:nvPr>
            <p:ph type="dt" sz="half" idx="10"/>
          </p:nvPr>
        </p:nvSpPr>
        <p:spPr/>
        <p:txBody>
          <a:bodyPr/>
          <a:lstStyle/>
          <a:p>
            <a:fld id="{EDF07BAD-5BD4-4E58-988F-18EFCC19DC66}" type="datetime1">
              <a:rPr lang="en-GB" smtClean="0"/>
              <a:t>19/02/2026</a:t>
            </a:fld>
            <a:endParaRPr lang="en-GB"/>
          </a:p>
        </p:txBody>
      </p:sp>
      <p:sp>
        <p:nvSpPr>
          <p:cNvPr id="6" name="Footer Placeholder 5">
            <a:extLst>
              <a:ext uri="{FF2B5EF4-FFF2-40B4-BE49-F238E27FC236}">
                <a16:creationId xmlns:a16="http://schemas.microsoft.com/office/drawing/2014/main" id="{C4402F86-F27D-4845-8019-B33848A5BA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9C0ABB3-31F4-498D-96CD-296BFBFE122F}"/>
              </a:ext>
            </a:extLst>
          </p:cNvPr>
          <p:cNvSpPr>
            <a:spLocks noGrp="1"/>
          </p:cNvSpPr>
          <p:nvPr>
            <p:ph type="sldNum" sz="quarter" idx="12"/>
          </p:nvPr>
        </p:nvSpPr>
        <p:spPr/>
        <p:txBody>
          <a:bodyPr/>
          <a:lstStyle/>
          <a:p>
            <a:fld id="{27704C38-3202-47F9-B90E-5A6733EC2980}" type="slidenum">
              <a:rPr lang="en-GB" smtClean="0"/>
              <a:t>‹#›</a:t>
            </a:fld>
            <a:endParaRPr lang="en-GB"/>
          </a:p>
        </p:txBody>
      </p:sp>
    </p:spTree>
    <p:extLst>
      <p:ext uri="{BB962C8B-B14F-4D97-AF65-F5344CB8AC3E}">
        <p14:creationId xmlns:p14="http://schemas.microsoft.com/office/powerpoint/2010/main" val="3905371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4F8EA-4312-4DE0-90A7-30BBBBB81E9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9CB6BB4-84AC-4794-9CD0-CA0976FCDF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3CEB56-157F-4E1B-9BD0-5943D9CF0F0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B7E3D4F-FE1F-4F82-A77B-7D16079A21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C8568B-4737-45F9-BB4F-B50E0668FC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FC33771-BD4B-4AE4-A79D-8BCCC61816D7}"/>
              </a:ext>
            </a:extLst>
          </p:cNvPr>
          <p:cNvSpPr>
            <a:spLocks noGrp="1"/>
          </p:cNvSpPr>
          <p:nvPr>
            <p:ph type="dt" sz="half" idx="10"/>
          </p:nvPr>
        </p:nvSpPr>
        <p:spPr/>
        <p:txBody>
          <a:bodyPr/>
          <a:lstStyle/>
          <a:p>
            <a:fld id="{99534A8D-01C4-448F-9284-6AF297151F6A}" type="datetime1">
              <a:rPr lang="en-GB" smtClean="0"/>
              <a:t>19/02/2026</a:t>
            </a:fld>
            <a:endParaRPr lang="en-GB"/>
          </a:p>
        </p:txBody>
      </p:sp>
      <p:sp>
        <p:nvSpPr>
          <p:cNvPr id="8" name="Footer Placeholder 7">
            <a:extLst>
              <a:ext uri="{FF2B5EF4-FFF2-40B4-BE49-F238E27FC236}">
                <a16:creationId xmlns:a16="http://schemas.microsoft.com/office/drawing/2014/main" id="{56BE172E-F64B-4140-9211-5F98CA60E14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1DAA2B0-DB77-4496-9C8F-1469D1D10576}"/>
              </a:ext>
            </a:extLst>
          </p:cNvPr>
          <p:cNvSpPr>
            <a:spLocks noGrp="1"/>
          </p:cNvSpPr>
          <p:nvPr>
            <p:ph type="sldNum" sz="quarter" idx="12"/>
          </p:nvPr>
        </p:nvSpPr>
        <p:spPr/>
        <p:txBody>
          <a:bodyPr/>
          <a:lstStyle/>
          <a:p>
            <a:fld id="{27704C38-3202-47F9-B90E-5A6733EC2980}" type="slidenum">
              <a:rPr lang="en-GB" smtClean="0"/>
              <a:t>‹#›</a:t>
            </a:fld>
            <a:endParaRPr lang="en-GB"/>
          </a:p>
        </p:txBody>
      </p:sp>
    </p:spTree>
    <p:extLst>
      <p:ext uri="{BB962C8B-B14F-4D97-AF65-F5344CB8AC3E}">
        <p14:creationId xmlns:p14="http://schemas.microsoft.com/office/powerpoint/2010/main" val="3993350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69603-720B-4388-98A6-E078647A5AF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75E69F3-007A-469E-9A65-5F3C930631A7}"/>
              </a:ext>
            </a:extLst>
          </p:cNvPr>
          <p:cNvSpPr>
            <a:spLocks noGrp="1"/>
          </p:cNvSpPr>
          <p:nvPr>
            <p:ph type="dt" sz="half" idx="10"/>
          </p:nvPr>
        </p:nvSpPr>
        <p:spPr/>
        <p:txBody>
          <a:bodyPr/>
          <a:lstStyle/>
          <a:p>
            <a:fld id="{6BACB3F3-1133-482A-9788-B669C7355A4F}" type="datetime1">
              <a:rPr lang="en-GB" smtClean="0"/>
              <a:t>19/02/2026</a:t>
            </a:fld>
            <a:endParaRPr lang="en-GB"/>
          </a:p>
        </p:txBody>
      </p:sp>
      <p:sp>
        <p:nvSpPr>
          <p:cNvPr id="4" name="Footer Placeholder 3">
            <a:extLst>
              <a:ext uri="{FF2B5EF4-FFF2-40B4-BE49-F238E27FC236}">
                <a16:creationId xmlns:a16="http://schemas.microsoft.com/office/drawing/2014/main" id="{BB1B40A8-F269-463D-B36D-65D056F765D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7E3BA0D-0B4D-43F6-9633-6705C60F6D68}"/>
              </a:ext>
            </a:extLst>
          </p:cNvPr>
          <p:cNvSpPr>
            <a:spLocks noGrp="1"/>
          </p:cNvSpPr>
          <p:nvPr>
            <p:ph type="sldNum" sz="quarter" idx="12"/>
          </p:nvPr>
        </p:nvSpPr>
        <p:spPr/>
        <p:txBody>
          <a:bodyPr/>
          <a:lstStyle/>
          <a:p>
            <a:fld id="{27704C38-3202-47F9-B90E-5A6733EC2980}" type="slidenum">
              <a:rPr lang="en-GB" smtClean="0"/>
              <a:t>‹#›</a:t>
            </a:fld>
            <a:endParaRPr lang="en-GB"/>
          </a:p>
        </p:txBody>
      </p:sp>
    </p:spTree>
    <p:extLst>
      <p:ext uri="{BB962C8B-B14F-4D97-AF65-F5344CB8AC3E}">
        <p14:creationId xmlns:p14="http://schemas.microsoft.com/office/powerpoint/2010/main" val="1922265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DDA903-C1DE-4589-A6DC-D3816D15D617}"/>
              </a:ext>
            </a:extLst>
          </p:cNvPr>
          <p:cNvSpPr>
            <a:spLocks noGrp="1"/>
          </p:cNvSpPr>
          <p:nvPr>
            <p:ph type="dt" sz="half" idx="10"/>
          </p:nvPr>
        </p:nvSpPr>
        <p:spPr/>
        <p:txBody>
          <a:bodyPr/>
          <a:lstStyle/>
          <a:p>
            <a:fld id="{2A9531F9-7709-4D8C-8E1A-98532AA78CF8}" type="datetime1">
              <a:rPr lang="en-GB" smtClean="0"/>
              <a:t>19/02/2026</a:t>
            </a:fld>
            <a:endParaRPr lang="en-GB"/>
          </a:p>
        </p:txBody>
      </p:sp>
      <p:sp>
        <p:nvSpPr>
          <p:cNvPr id="3" name="Footer Placeholder 2">
            <a:extLst>
              <a:ext uri="{FF2B5EF4-FFF2-40B4-BE49-F238E27FC236}">
                <a16:creationId xmlns:a16="http://schemas.microsoft.com/office/drawing/2014/main" id="{34902D75-53D8-4E46-A3E3-141B4559ED5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4F5279-5615-4FC0-A510-C239EE54DFC5}"/>
              </a:ext>
            </a:extLst>
          </p:cNvPr>
          <p:cNvSpPr>
            <a:spLocks noGrp="1"/>
          </p:cNvSpPr>
          <p:nvPr>
            <p:ph type="sldNum" sz="quarter" idx="12"/>
          </p:nvPr>
        </p:nvSpPr>
        <p:spPr/>
        <p:txBody>
          <a:bodyPr/>
          <a:lstStyle/>
          <a:p>
            <a:fld id="{27704C38-3202-47F9-B90E-5A6733EC2980}" type="slidenum">
              <a:rPr lang="en-GB" smtClean="0"/>
              <a:t>‹#›</a:t>
            </a:fld>
            <a:endParaRPr lang="en-GB"/>
          </a:p>
        </p:txBody>
      </p:sp>
    </p:spTree>
    <p:extLst>
      <p:ext uri="{BB962C8B-B14F-4D97-AF65-F5344CB8AC3E}">
        <p14:creationId xmlns:p14="http://schemas.microsoft.com/office/powerpoint/2010/main" val="3303968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9A848-ABE0-4A7B-9C5E-5009E24458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71AFCE3-FCA2-45DC-8AF6-0704F56422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15C52D2-1F88-42E4-BB0D-F07C92E45D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CB73A0-D876-49AC-86B1-6202A71E04C9}"/>
              </a:ext>
            </a:extLst>
          </p:cNvPr>
          <p:cNvSpPr>
            <a:spLocks noGrp="1"/>
          </p:cNvSpPr>
          <p:nvPr>
            <p:ph type="dt" sz="half" idx="10"/>
          </p:nvPr>
        </p:nvSpPr>
        <p:spPr/>
        <p:txBody>
          <a:bodyPr/>
          <a:lstStyle/>
          <a:p>
            <a:fld id="{239A9ACE-56D7-412A-8018-EFDB07905C58}" type="datetime1">
              <a:rPr lang="en-GB" smtClean="0"/>
              <a:t>19/02/2026</a:t>
            </a:fld>
            <a:endParaRPr lang="en-GB"/>
          </a:p>
        </p:txBody>
      </p:sp>
      <p:sp>
        <p:nvSpPr>
          <p:cNvPr id="6" name="Footer Placeholder 5">
            <a:extLst>
              <a:ext uri="{FF2B5EF4-FFF2-40B4-BE49-F238E27FC236}">
                <a16:creationId xmlns:a16="http://schemas.microsoft.com/office/drawing/2014/main" id="{B9294B5E-B27A-4C49-BAA9-C83ADF687C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F20BFB0-5FD6-410D-B38C-F010112239BA}"/>
              </a:ext>
            </a:extLst>
          </p:cNvPr>
          <p:cNvSpPr>
            <a:spLocks noGrp="1"/>
          </p:cNvSpPr>
          <p:nvPr>
            <p:ph type="sldNum" sz="quarter" idx="12"/>
          </p:nvPr>
        </p:nvSpPr>
        <p:spPr/>
        <p:txBody>
          <a:bodyPr/>
          <a:lstStyle/>
          <a:p>
            <a:fld id="{27704C38-3202-47F9-B90E-5A6733EC2980}" type="slidenum">
              <a:rPr lang="en-GB" smtClean="0"/>
              <a:t>‹#›</a:t>
            </a:fld>
            <a:endParaRPr lang="en-GB"/>
          </a:p>
        </p:txBody>
      </p:sp>
    </p:spTree>
    <p:extLst>
      <p:ext uri="{BB962C8B-B14F-4D97-AF65-F5344CB8AC3E}">
        <p14:creationId xmlns:p14="http://schemas.microsoft.com/office/powerpoint/2010/main" val="2284810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F7FEE-D074-4BBB-BF51-FDECD23E5C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F3FDEF5-6D17-4A50-B35B-6C97375653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261DD82-756F-42E0-B401-369DE53863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D4EB94-A403-40D1-9354-2804258DBDA1}"/>
              </a:ext>
            </a:extLst>
          </p:cNvPr>
          <p:cNvSpPr>
            <a:spLocks noGrp="1"/>
          </p:cNvSpPr>
          <p:nvPr>
            <p:ph type="dt" sz="half" idx="10"/>
          </p:nvPr>
        </p:nvSpPr>
        <p:spPr/>
        <p:txBody>
          <a:bodyPr/>
          <a:lstStyle/>
          <a:p>
            <a:fld id="{E72A904C-D987-4A04-AAC2-2E6B374E99C3}" type="datetime1">
              <a:rPr lang="en-GB" smtClean="0"/>
              <a:t>19/02/2026</a:t>
            </a:fld>
            <a:endParaRPr lang="en-GB"/>
          </a:p>
        </p:txBody>
      </p:sp>
      <p:sp>
        <p:nvSpPr>
          <p:cNvPr id="6" name="Footer Placeholder 5">
            <a:extLst>
              <a:ext uri="{FF2B5EF4-FFF2-40B4-BE49-F238E27FC236}">
                <a16:creationId xmlns:a16="http://schemas.microsoft.com/office/drawing/2014/main" id="{D3C7F54E-40EE-4139-B66A-F3CF8EE02E2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6CC5BC-475B-4F96-88CB-4C5BDF7FB881}"/>
              </a:ext>
            </a:extLst>
          </p:cNvPr>
          <p:cNvSpPr>
            <a:spLocks noGrp="1"/>
          </p:cNvSpPr>
          <p:nvPr>
            <p:ph type="sldNum" sz="quarter" idx="12"/>
          </p:nvPr>
        </p:nvSpPr>
        <p:spPr/>
        <p:txBody>
          <a:bodyPr/>
          <a:lstStyle/>
          <a:p>
            <a:fld id="{27704C38-3202-47F9-B90E-5A6733EC2980}" type="slidenum">
              <a:rPr lang="en-GB" smtClean="0"/>
              <a:t>‹#›</a:t>
            </a:fld>
            <a:endParaRPr lang="en-GB"/>
          </a:p>
        </p:txBody>
      </p:sp>
    </p:spTree>
    <p:extLst>
      <p:ext uri="{BB962C8B-B14F-4D97-AF65-F5344CB8AC3E}">
        <p14:creationId xmlns:p14="http://schemas.microsoft.com/office/powerpoint/2010/main" val="3684611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992FEA-BFBB-4F42-922C-B1D19CE8D2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B2D0AE-09B5-4A66-BAB1-5F3879A27C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4D2E61-DAD0-4C4B-B261-C2EF27FA99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880FD9-579D-4D35-875E-585EE485B8EF}" type="datetime1">
              <a:rPr lang="en-GB" smtClean="0"/>
              <a:t>19/02/2026</a:t>
            </a:fld>
            <a:endParaRPr lang="en-GB"/>
          </a:p>
        </p:txBody>
      </p:sp>
      <p:sp>
        <p:nvSpPr>
          <p:cNvPr id="5" name="Footer Placeholder 4">
            <a:extLst>
              <a:ext uri="{FF2B5EF4-FFF2-40B4-BE49-F238E27FC236}">
                <a16:creationId xmlns:a16="http://schemas.microsoft.com/office/drawing/2014/main" id="{85A1F890-659E-46ED-AA33-2C24177BCD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4829A0C-1158-404D-85CD-126C048337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704C38-3202-47F9-B90E-5A6733EC2980}" type="slidenum">
              <a:rPr lang="en-GB" smtClean="0"/>
              <a:t>‹#›</a:t>
            </a:fld>
            <a:endParaRPr lang="en-GB"/>
          </a:p>
        </p:txBody>
      </p:sp>
    </p:spTree>
    <p:extLst>
      <p:ext uri="{BB962C8B-B14F-4D97-AF65-F5344CB8AC3E}">
        <p14:creationId xmlns:p14="http://schemas.microsoft.com/office/powerpoint/2010/main" val="3520827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17.wmf"/><Relationship Id="rId5" Type="http://schemas.openxmlformats.org/officeDocument/2006/relationships/oleObject" Target="../embeddings/oleObject2.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B5F2A-4635-4AAD-AA32-CE7AA5826817}"/>
              </a:ext>
            </a:extLst>
          </p:cNvPr>
          <p:cNvSpPr>
            <a:spLocks noGrp="1"/>
          </p:cNvSpPr>
          <p:nvPr>
            <p:ph type="ctrTitle"/>
          </p:nvPr>
        </p:nvSpPr>
        <p:spPr>
          <a:xfrm>
            <a:off x="1016001" y="1122363"/>
            <a:ext cx="10405532" cy="2387600"/>
          </a:xfrm>
        </p:spPr>
        <p:txBody>
          <a:bodyPr>
            <a:normAutofit fontScale="90000"/>
          </a:bodyPr>
          <a:lstStyle/>
          <a:p>
            <a:r>
              <a:rPr lang="fr-FR" dirty="0"/>
              <a:t>Water </a:t>
            </a:r>
            <a:r>
              <a:rPr lang="en-GB" dirty="0"/>
              <a:t>cooling</a:t>
            </a:r>
            <a:r>
              <a:rPr lang="fr-FR" dirty="0"/>
              <a:t> </a:t>
            </a:r>
            <a:r>
              <a:rPr lang="en-GB" dirty="0"/>
              <a:t>“scheduling” and preliminary RF needs for the different COLD Phases</a:t>
            </a:r>
          </a:p>
        </p:txBody>
      </p:sp>
      <p:sp>
        <p:nvSpPr>
          <p:cNvPr id="3" name="Subtitle 2">
            <a:extLst>
              <a:ext uri="{FF2B5EF4-FFF2-40B4-BE49-F238E27FC236}">
                <a16:creationId xmlns:a16="http://schemas.microsoft.com/office/drawing/2014/main" id="{0C0167B9-1B20-448E-9D85-09CC92BDEED2}"/>
              </a:ext>
            </a:extLst>
          </p:cNvPr>
          <p:cNvSpPr>
            <a:spLocks noGrp="1"/>
          </p:cNvSpPr>
          <p:nvPr>
            <p:ph type="subTitle" idx="1"/>
          </p:nvPr>
        </p:nvSpPr>
        <p:spPr/>
        <p:txBody>
          <a:bodyPr/>
          <a:lstStyle/>
          <a:p>
            <a:r>
              <a:rPr lang="en-GB" dirty="0"/>
              <a:t>A. </a:t>
            </a:r>
            <a:r>
              <a:rPr lang="en-GB" dirty="0" err="1"/>
              <a:t>D’Elia</a:t>
            </a:r>
            <a:endParaRPr lang="en-GB" dirty="0"/>
          </a:p>
        </p:txBody>
      </p:sp>
    </p:spTree>
    <p:extLst>
      <p:ext uri="{BB962C8B-B14F-4D97-AF65-F5344CB8AC3E}">
        <p14:creationId xmlns:p14="http://schemas.microsoft.com/office/powerpoint/2010/main" val="1688200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96881-71B4-4447-9DE0-DB7F199685B0}"/>
              </a:ext>
            </a:extLst>
          </p:cNvPr>
          <p:cNvSpPr>
            <a:spLocks noGrp="1"/>
          </p:cNvSpPr>
          <p:nvPr>
            <p:ph type="title"/>
          </p:nvPr>
        </p:nvSpPr>
        <p:spPr/>
        <p:txBody>
          <a:bodyPr/>
          <a:lstStyle/>
          <a:p>
            <a:r>
              <a:rPr lang="en-GB" dirty="0"/>
              <a:t>C-Band: Phase 1</a:t>
            </a:r>
          </a:p>
        </p:txBody>
      </p:sp>
      <p:grpSp>
        <p:nvGrpSpPr>
          <p:cNvPr id="65" name="Group 64">
            <a:extLst>
              <a:ext uri="{FF2B5EF4-FFF2-40B4-BE49-F238E27FC236}">
                <a16:creationId xmlns:a16="http://schemas.microsoft.com/office/drawing/2014/main" id="{6C075DBD-9CB4-41DA-9F2D-AE88A2E1E8CE}"/>
              </a:ext>
            </a:extLst>
          </p:cNvPr>
          <p:cNvGrpSpPr/>
          <p:nvPr/>
        </p:nvGrpSpPr>
        <p:grpSpPr>
          <a:xfrm>
            <a:off x="319202" y="1679652"/>
            <a:ext cx="7250824" cy="4523822"/>
            <a:chOff x="319202" y="1679652"/>
            <a:chExt cx="7250824" cy="4523822"/>
          </a:xfrm>
        </p:grpSpPr>
        <p:sp>
          <p:nvSpPr>
            <p:cNvPr id="5" name="Rounded Rectangle 113">
              <a:extLst>
                <a:ext uri="{FF2B5EF4-FFF2-40B4-BE49-F238E27FC236}">
                  <a16:creationId xmlns:a16="http://schemas.microsoft.com/office/drawing/2014/main" id="{AF6C66F5-E8AE-4787-A84A-7E366FAFE301}"/>
                </a:ext>
              </a:extLst>
            </p:cNvPr>
            <p:cNvSpPr/>
            <p:nvPr/>
          </p:nvSpPr>
          <p:spPr>
            <a:xfrm>
              <a:off x="6612096" y="5788754"/>
              <a:ext cx="957930" cy="173245"/>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6" name="Rounded Rectangle 104">
              <a:extLst>
                <a:ext uri="{FF2B5EF4-FFF2-40B4-BE49-F238E27FC236}">
                  <a16:creationId xmlns:a16="http://schemas.microsoft.com/office/drawing/2014/main" id="{6672F3FD-EEB2-4742-9591-F7EA11116435}"/>
                </a:ext>
              </a:extLst>
            </p:cNvPr>
            <p:cNvSpPr/>
            <p:nvPr/>
          </p:nvSpPr>
          <p:spPr>
            <a:xfrm>
              <a:off x="3770145" y="5788755"/>
              <a:ext cx="957930" cy="173245"/>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a:extLst>
                <a:ext uri="{FF2B5EF4-FFF2-40B4-BE49-F238E27FC236}">
                  <a16:creationId xmlns:a16="http://schemas.microsoft.com/office/drawing/2014/main" id="{96C60881-1D70-45B6-8009-B6D97C52DA3A}"/>
                </a:ext>
              </a:extLst>
            </p:cNvPr>
            <p:cNvSpPr/>
            <p:nvPr/>
          </p:nvSpPr>
          <p:spPr>
            <a:xfrm>
              <a:off x="5655455" y="5240178"/>
              <a:ext cx="190500" cy="41715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 name="Rectangle 7">
              <a:extLst>
                <a:ext uri="{FF2B5EF4-FFF2-40B4-BE49-F238E27FC236}">
                  <a16:creationId xmlns:a16="http://schemas.microsoft.com/office/drawing/2014/main" id="{A32DB176-C543-46A8-AB02-E2F03BE1F902}"/>
                </a:ext>
              </a:extLst>
            </p:cNvPr>
            <p:cNvSpPr/>
            <p:nvPr/>
          </p:nvSpPr>
          <p:spPr>
            <a:xfrm>
              <a:off x="2693303" y="5240178"/>
              <a:ext cx="1324858" cy="20006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9" name="Rectangle 8">
              <a:extLst>
                <a:ext uri="{FF2B5EF4-FFF2-40B4-BE49-F238E27FC236}">
                  <a16:creationId xmlns:a16="http://schemas.microsoft.com/office/drawing/2014/main" id="{31DD5D65-17D1-4A02-AB6E-A158CF1AACD0}"/>
                </a:ext>
              </a:extLst>
            </p:cNvPr>
            <p:cNvSpPr/>
            <p:nvPr/>
          </p:nvSpPr>
          <p:spPr>
            <a:xfrm rot="10800000">
              <a:off x="3985112" y="4086265"/>
              <a:ext cx="137686" cy="13575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0" name="Rectangle 9">
              <a:extLst>
                <a:ext uri="{FF2B5EF4-FFF2-40B4-BE49-F238E27FC236}">
                  <a16:creationId xmlns:a16="http://schemas.microsoft.com/office/drawing/2014/main" id="{F3AE8812-DFF0-44D0-9435-9174696E93FD}"/>
                </a:ext>
              </a:extLst>
            </p:cNvPr>
            <p:cNvSpPr/>
            <p:nvPr/>
          </p:nvSpPr>
          <p:spPr>
            <a:xfrm rot="5400000">
              <a:off x="5543260" y="4585731"/>
              <a:ext cx="439522" cy="26112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1" name="Rectangle 10">
              <a:extLst>
                <a:ext uri="{FF2B5EF4-FFF2-40B4-BE49-F238E27FC236}">
                  <a16:creationId xmlns:a16="http://schemas.microsoft.com/office/drawing/2014/main" id="{CE801A41-ED05-45C5-97F0-3D67B257E758}"/>
                </a:ext>
              </a:extLst>
            </p:cNvPr>
            <p:cNvSpPr/>
            <p:nvPr/>
          </p:nvSpPr>
          <p:spPr>
            <a:xfrm rot="10800000">
              <a:off x="4222502" y="4086265"/>
              <a:ext cx="154660" cy="135398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2" name="Triangle 33">
              <a:extLst>
                <a:ext uri="{FF2B5EF4-FFF2-40B4-BE49-F238E27FC236}">
                  <a16:creationId xmlns:a16="http://schemas.microsoft.com/office/drawing/2014/main" id="{9987117A-BF89-4F18-9990-864D1F928199}"/>
                </a:ext>
              </a:extLst>
            </p:cNvPr>
            <p:cNvSpPr/>
            <p:nvPr/>
          </p:nvSpPr>
          <p:spPr>
            <a:xfrm>
              <a:off x="2604056" y="3372317"/>
              <a:ext cx="1046150" cy="519896"/>
            </a:xfrm>
            <a:prstGeom prst="triangle">
              <a:avLst>
                <a:gd name="adj" fmla="val 0"/>
              </a:avLst>
            </a:prstGeom>
          </p:spPr>
          <p:style>
            <a:lnRef idx="2">
              <a:schemeClr val="dk1">
                <a:shade val="50000"/>
              </a:schemeClr>
            </a:lnRef>
            <a:fillRef idx="1">
              <a:schemeClr val="dk1"/>
            </a:fillRef>
            <a:effectRef idx="0">
              <a:schemeClr val="dk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dirty="0"/>
                <a:t>load</a:t>
              </a:r>
            </a:p>
          </p:txBody>
        </p:sp>
        <p:sp>
          <p:nvSpPr>
            <p:cNvPr id="13" name="Rectangle 12">
              <a:extLst>
                <a:ext uri="{FF2B5EF4-FFF2-40B4-BE49-F238E27FC236}">
                  <a16:creationId xmlns:a16="http://schemas.microsoft.com/office/drawing/2014/main" id="{56DE9499-1A71-4A65-91CA-3AC09021AE44}"/>
                </a:ext>
              </a:extLst>
            </p:cNvPr>
            <p:cNvSpPr/>
            <p:nvPr/>
          </p:nvSpPr>
          <p:spPr>
            <a:xfrm>
              <a:off x="2515504" y="5240178"/>
              <a:ext cx="177800" cy="41715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4" name="TextBox 13">
              <a:extLst>
                <a:ext uri="{FF2B5EF4-FFF2-40B4-BE49-F238E27FC236}">
                  <a16:creationId xmlns:a16="http://schemas.microsoft.com/office/drawing/2014/main" id="{27D63BCE-AFB6-4EEF-9FFA-94F6CDC533A8}"/>
                </a:ext>
              </a:extLst>
            </p:cNvPr>
            <p:cNvSpPr txBox="1"/>
            <p:nvPr/>
          </p:nvSpPr>
          <p:spPr>
            <a:xfrm>
              <a:off x="1826484" y="5746641"/>
              <a:ext cx="1492716" cy="369332"/>
            </a:xfrm>
            <a:prstGeom prst="rect">
              <a:avLst/>
            </a:prstGeom>
            <a:noFill/>
          </p:spPr>
          <p:txBody>
            <a:bodyPr wrap="none" rtlCol="0">
              <a:spAutoFit/>
            </a:bodyPr>
            <a:lstStyle/>
            <a:p>
              <a:r>
                <a:rPr lang="en-US" dirty="0"/>
                <a:t>C3 1m struct</a:t>
              </a:r>
            </a:p>
          </p:txBody>
        </p:sp>
        <p:sp>
          <p:nvSpPr>
            <p:cNvPr id="15" name="TextBox 14">
              <a:extLst>
                <a:ext uri="{FF2B5EF4-FFF2-40B4-BE49-F238E27FC236}">
                  <a16:creationId xmlns:a16="http://schemas.microsoft.com/office/drawing/2014/main" id="{D9A900C1-F345-4346-9EE4-169FACCECACC}"/>
                </a:ext>
              </a:extLst>
            </p:cNvPr>
            <p:cNvSpPr txBox="1"/>
            <p:nvPr/>
          </p:nvSpPr>
          <p:spPr>
            <a:xfrm>
              <a:off x="5010020" y="5690711"/>
              <a:ext cx="1384353" cy="369332"/>
            </a:xfrm>
            <a:prstGeom prst="rect">
              <a:avLst/>
            </a:prstGeom>
            <a:noFill/>
          </p:spPr>
          <p:txBody>
            <a:bodyPr wrap="none" rtlCol="0">
              <a:spAutoFit/>
            </a:bodyPr>
            <a:lstStyle/>
            <a:p>
              <a:r>
                <a:rPr lang="en-US" b="1" dirty="0"/>
                <a:t>C3 1m struct</a:t>
              </a:r>
            </a:p>
          </p:txBody>
        </p:sp>
        <p:sp>
          <p:nvSpPr>
            <p:cNvPr id="16" name="Rectangle 15">
              <a:extLst>
                <a:ext uri="{FF2B5EF4-FFF2-40B4-BE49-F238E27FC236}">
                  <a16:creationId xmlns:a16="http://schemas.microsoft.com/office/drawing/2014/main" id="{92254589-1E53-43B4-90A2-740851F9A605}"/>
                </a:ext>
              </a:extLst>
            </p:cNvPr>
            <p:cNvSpPr/>
            <p:nvPr/>
          </p:nvSpPr>
          <p:spPr>
            <a:xfrm>
              <a:off x="4377163" y="5249785"/>
              <a:ext cx="1283014" cy="19046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grpSp>
          <p:nvGrpSpPr>
            <p:cNvPr id="17" name="Group 16">
              <a:extLst>
                <a:ext uri="{FF2B5EF4-FFF2-40B4-BE49-F238E27FC236}">
                  <a16:creationId xmlns:a16="http://schemas.microsoft.com/office/drawing/2014/main" id="{87413969-9B76-4875-BF07-8642130B04FB}"/>
                </a:ext>
              </a:extLst>
            </p:cNvPr>
            <p:cNvGrpSpPr/>
            <p:nvPr/>
          </p:nvGrpSpPr>
          <p:grpSpPr>
            <a:xfrm rot="5400000">
              <a:off x="263423" y="5136510"/>
              <a:ext cx="719531" cy="607974"/>
              <a:chOff x="3401065" y="4049742"/>
              <a:chExt cx="1037652" cy="876773"/>
            </a:xfrm>
          </p:grpSpPr>
          <p:sp>
            <p:nvSpPr>
              <p:cNvPr id="55" name="Rectangle 54">
                <a:extLst>
                  <a:ext uri="{FF2B5EF4-FFF2-40B4-BE49-F238E27FC236}">
                    <a16:creationId xmlns:a16="http://schemas.microsoft.com/office/drawing/2014/main" id="{5E7200D1-14AE-482E-B4B5-FA523F1BB334}"/>
                  </a:ext>
                </a:extLst>
              </p:cNvPr>
              <p:cNvSpPr/>
              <p:nvPr/>
            </p:nvSpPr>
            <p:spPr>
              <a:xfrm>
                <a:off x="3487694" y="4442104"/>
                <a:ext cx="951023" cy="1001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sp>
            <p:nvSpPr>
              <p:cNvPr id="56" name="Rounded Rectangle 90">
                <a:extLst>
                  <a:ext uri="{FF2B5EF4-FFF2-40B4-BE49-F238E27FC236}">
                    <a16:creationId xmlns:a16="http://schemas.microsoft.com/office/drawing/2014/main" id="{FDB7BDF9-B889-46C5-8315-7A8B14F88F4E}"/>
                  </a:ext>
                </a:extLst>
              </p:cNvPr>
              <p:cNvSpPr/>
              <p:nvPr/>
            </p:nvSpPr>
            <p:spPr>
              <a:xfrm>
                <a:off x="3401065" y="4245370"/>
                <a:ext cx="360040" cy="4963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57" name="Rounded Rectangle 91">
                <a:extLst>
                  <a:ext uri="{FF2B5EF4-FFF2-40B4-BE49-F238E27FC236}">
                    <a16:creationId xmlns:a16="http://schemas.microsoft.com/office/drawing/2014/main" id="{F6B4B0E7-A294-41CC-B588-5316553EF1D7}"/>
                  </a:ext>
                </a:extLst>
              </p:cNvPr>
              <p:cNvSpPr/>
              <p:nvPr/>
            </p:nvSpPr>
            <p:spPr>
              <a:xfrm>
                <a:off x="3822024" y="4049742"/>
                <a:ext cx="385750"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58" name="Rounded Rectangle 92">
                <a:extLst>
                  <a:ext uri="{FF2B5EF4-FFF2-40B4-BE49-F238E27FC236}">
                    <a16:creationId xmlns:a16="http://schemas.microsoft.com/office/drawing/2014/main" id="{83230667-6553-45DC-8384-121D997664F0}"/>
                  </a:ext>
                </a:extLst>
              </p:cNvPr>
              <p:cNvSpPr/>
              <p:nvPr/>
            </p:nvSpPr>
            <p:spPr>
              <a:xfrm>
                <a:off x="3828416" y="4666698"/>
                <a:ext cx="385750"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59" name="Rectangle 58">
                <a:extLst>
                  <a:ext uri="{FF2B5EF4-FFF2-40B4-BE49-F238E27FC236}">
                    <a16:creationId xmlns:a16="http://schemas.microsoft.com/office/drawing/2014/main" id="{38B50986-10D0-4476-A1B4-1D6191838BCC}"/>
                  </a:ext>
                </a:extLst>
              </p:cNvPr>
              <p:cNvSpPr/>
              <p:nvPr/>
            </p:nvSpPr>
            <p:spPr>
              <a:xfrm rot="16200000">
                <a:off x="3791353" y="4456477"/>
                <a:ext cx="470657" cy="7415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grpSp>
        <p:sp>
          <p:nvSpPr>
            <p:cNvPr id="18" name="Rounded Rectangle 11">
              <a:extLst>
                <a:ext uri="{FF2B5EF4-FFF2-40B4-BE49-F238E27FC236}">
                  <a16:creationId xmlns:a16="http://schemas.microsoft.com/office/drawing/2014/main" id="{069E4CC1-CF2E-4EBB-BC1F-F03E7BE04D48}"/>
                </a:ext>
              </a:extLst>
            </p:cNvPr>
            <p:cNvSpPr/>
            <p:nvPr/>
          </p:nvSpPr>
          <p:spPr>
            <a:xfrm>
              <a:off x="417609" y="5789394"/>
              <a:ext cx="957930" cy="173245"/>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9" name="Rectangle 18">
              <a:extLst>
                <a:ext uri="{FF2B5EF4-FFF2-40B4-BE49-F238E27FC236}">
                  <a16:creationId xmlns:a16="http://schemas.microsoft.com/office/drawing/2014/main" id="{96CF7556-902E-42D2-8EF9-EDF1BF7E010A}"/>
                </a:ext>
              </a:extLst>
            </p:cNvPr>
            <p:cNvSpPr/>
            <p:nvPr/>
          </p:nvSpPr>
          <p:spPr>
            <a:xfrm rot="5400000">
              <a:off x="2428374" y="4577850"/>
              <a:ext cx="439522" cy="26112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20" name="Rectangle 19">
              <a:extLst>
                <a:ext uri="{FF2B5EF4-FFF2-40B4-BE49-F238E27FC236}">
                  <a16:creationId xmlns:a16="http://schemas.microsoft.com/office/drawing/2014/main" id="{08D749D0-3A15-43D2-A245-3E074AA91BF9}"/>
                </a:ext>
              </a:extLst>
            </p:cNvPr>
            <p:cNvSpPr/>
            <p:nvPr/>
          </p:nvSpPr>
          <p:spPr>
            <a:xfrm>
              <a:off x="1085229" y="5175499"/>
              <a:ext cx="6265331" cy="1027975"/>
            </a:xfrm>
            <a:prstGeom prst="rect">
              <a:avLst/>
            </a:prstGeom>
            <a:no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schemeClr val="accent1">
                    <a:lumMod val="50000"/>
                  </a:schemeClr>
                </a:solidFill>
              </a:endParaRPr>
            </a:p>
          </p:txBody>
        </p:sp>
        <p:grpSp>
          <p:nvGrpSpPr>
            <p:cNvPr id="21" name="Group 20">
              <a:extLst>
                <a:ext uri="{FF2B5EF4-FFF2-40B4-BE49-F238E27FC236}">
                  <a16:creationId xmlns:a16="http://schemas.microsoft.com/office/drawing/2014/main" id="{4CE8F9FC-EB16-4472-AA13-83785815893F}"/>
                </a:ext>
              </a:extLst>
            </p:cNvPr>
            <p:cNvGrpSpPr/>
            <p:nvPr/>
          </p:nvGrpSpPr>
          <p:grpSpPr>
            <a:xfrm>
              <a:off x="1874522" y="3311019"/>
              <a:ext cx="719531" cy="607974"/>
              <a:chOff x="3401065" y="4049742"/>
              <a:chExt cx="1037652" cy="876773"/>
            </a:xfrm>
          </p:grpSpPr>
          <p:sp>
            <p:nvSpPr>
              <p:cNvPr id="50" name="Rectangle 49">
                <a:extLst>
                  <a:ext uri="{FF2B5EF4-FFF2-40B4-BE49-F238E27FC236}">
                    <a16:creationId xmlns:a16="http://schemas.microsoft.com/office/drawing/2014/main" id="{58AB65E4-EBA2-4D90-80DE-1E17371225F4}"/>
                  </a:ext>
                </a:extLst>
              </p:cNvPr>
              <p:cNvSpPr/>
              <p:nvPr/>
            </p:nvSpPr>
            <p:spPr>
              <a:xfrm>
                <a:off x="3487694" y="4442104"/>
                <a:ext cx="951023" cy="1001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sp>
            <p:nvSpPr>
              <p:cNvPr id="51" name="Rounded Rectangle 116">
                <a:extLst>
                  <a:ext uri="{FF2B5EF4-FFF2-40B4-BE49-F238E27FC236}">
                    <a16:creationId xmlns:a16="http://schemas.microsoft.com/office/drawing/2014/main" id="{6638FB72-4650-4159-8DBA-8DA1F8D15748}"/>
                  </a:ext>
                </a:extLst>
              </p:cNvPr>
              <p:cNvSpPr/>
              <p:nvPr/>
            </p:nvSpPr>
            <p:spPr>
              <a:xfrm>
                <a:off x="3401065" y="4245370"/>
                <a:ext cx="360040" cy="4963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52" name="Rounded Rectangle 117">
                <a:extLst>
                  <a:ext uri="{FF2B5EF4-FFF2-40B4-BE49-F238E27FC236}">
                    <a16:creationId xmlns:a16="http://schemas.microsoft.com/office/drawing/2014/main" id="{F9825051-A4C8-421B-8724-AB7D823D0308}"/>
                  </a:ext>
                </a:extLst>
              </p:cNvPr>
              <p:cNvSpPr/>
              <p:nvPr/>
            </p:nvSpPr>
            <p:spPr>
              <a:xfrm>
                <a:off x="3822024" y="4049742"/>
                <a:ext cx="385750"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53" name="Rounded Rectangle 118">
                <a:extLst>
                  <a:ext uri="{FF2B5EF4-FFF2-40B4-BE49-F238E27FC236}">
                    <a16:creationId xmlns:a16="http://schemas.microsoft.com/office/drawing/2014/main" id="{C8A47BD5-98ED-4E2D-8B59-C06B5E4D3751}"/>
                  </a:ext>
                </a:extLst>
              </p:cNvPr>
              <p:cNvSpPr/>
              <p:nvPr/>
            </p:nvSpPr>
            <p:spPr>
              <a:xfrm>
                <a:off x="3828416" y="4666698"/>
                <a:ext cx="385750"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54" name="Rectangle 53">
                <a:extLst>
                  <a:ext uri="{FF2B5EF4-FFF2-40B4-BE49-F238E27FC236}">
                    <a16:creationId xmlns:a16="http://schemas.microsoft.com/office/drawing/2014/main" id="{7F8D136D-469A-437D-AF2E-C06216A71B9C}"/>
                  </a:ext>
                </a:extLst>
              </p:cNvPr>
              <p:cNvSpPr/>
              <p:nvPr/>
            </p:nvSpPr>
            <p:spPr>
              <a:xfrm rot="16200000">
                <a:off x="3791353" y="4456477"/>
                <a:ext cx="470657" cy="7415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grpSp>
        <p:sp>
          <p:nvSpPr>
            <p:cNvPr id="22" name="Left Bracket 21">
              <a:extLst>
                <a:ext uri="{FF2B5EF4-FFF2-40B4-BE49-F238E27FC236}">
                  <a16:creationId xmlns:a16="http://schemas.microsoft.com/office/drawing/2014/main" id="{C5DDC834-338A-408B-AFDF-EFD7F81ABA1C}"/>
                </a:ext>
              </a:extLst>
            </p:cNvPr>
            <p:cNvSpPr/>
            <p:nvPr/>
          </p:nvSpPr>
          <p:spPr>
            <a:xfrm rot="10800000">
              <a:off x="3892122" y="4186659"/>
              <a:ext cx="79504" cy="129008"/>
            </a:xfrm>
            <a:prstGeom prst="leftBracket">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Left Bracket 22">
              <a:extLst>
                <a:ext uri="{FF2B5EF4-FFF2-40B4-BE49-F238E27FC236}">
                  <a16:creationId xmlns:a16="http://schemas.microsoft.com/office/drawing/2014/main" id="{A1A25999-99CB-468E-8DB4-A7A7C725C504}"/>
                </a:ext>
              </a:extLst>
            </p:cNvPr>
            <p:cNvSpPr/>
            <p:nvPr/>
          </p:nvSpPr>
          <p:spPr>
            <a:xfrm>
              <a:off x="4395275" y="4183988"/>
              <a:ext cx="79504" cy="129008"/>
            </a:xfrm>
            <a:prstGeom prst="leftBracket">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TextBox 23">
              <a:extLst>
                <a:ext uri="{FF2B5EF4-FFF2-40B4-BE49-F238E27FC236}">
                  <a16:creationId xmlns:a16="http://schemas.microsoft.com/office/drawing/2014/main" id="{95F3E96F-FC3D-4731-B54E-4DA7C2C40BE0}"/>
                </a:ext>
              </a:extLst>
            </p:cNvPr>
            <p:cNvSpPr txBox="1"/>
            <p:nvPr/>
          </p:nvSpPr>
          <p:spPr>
            <a:xfrm>
              <a:off x="4431037" y="4122017"/>
              <a:ext cx="402918" cy="246221"/>
            </a:xfrm>
            <a:prstGeom prst="rect">
              <a:avLst/>
            </a:prstGeom>
            <a:noFill/>
          </p:spPr>
          <p:txBody>
            <a:bodyPr wrap="square" rtlCol="0">
              <a:spAutoFit/>
            </a:bodyPr>
            <a:lstStyle/>
            <a:p>
              <a:r>
                <a:rPr lang="en-US" sz="1000" dirty="0"/>
                <a:t>DC</a:t>
              </a:r>
            </a:p>
          </p:txBody>
        </p:sp>
        <p:sp>
          <p:nvSpPr>
            <p:cNvPr id="25" name="TextBox 24">
              <a:extLst>
                <a:ext uri="{FF2B5EF4-FFF2-40B4-BE49-F238E27FC236}">
                  <a16:creationId xmlns:a16="http://schemas.microsoft.com/office/drawing/2014/main" id="{00EA1DF4-DB37-4667-B4A5-29C5A0E55CFC}"/>
                </a:ext>
              </a:extLst>
            </p:cNvPr>
            <p:cNvSpPr txBox="1"/>
            <p:nvPr/>
          </p:nvSpPr>
          <p:spPr>
            <a:xfrm>
              <a:off x="3607014" y="4116712"/>
              <a:ext cx="332142" cy="246221"/>
            </a:xfrm>
            <a:prstGeom prst="rect">
              <a:avLst/>
            </a:prstGeom>
            <a:noFill/>
          </p:spPr>
          <p:txBody>
            <a:bodyPr wrap="none" rtlCol="0">
              <a:spAutoFit/>
            </a:bodyPr>
            <a:lstStyle/>
            <a:p>
              <a:r>
                <a:rPr lang="en-US" sz="1000" dirty="0"/>
                <a:t>DC</a:t>
              </a:r>
            </a:p>
          </p:txBody>
        </p:sp>
        <p:sp>
          <p:nvSpPr>
            <p:cNvPr id="26" name="TextBox 25">
              <a:extLst>
                <a:ext uri="{FF2B5EF4-FFF2-40B4-BE49-F238E27FC236}">
                  <a16:creationId xmlns:a16="http://schemas.microsoft.com/office/drawing/2014/main" id="{69E762FA-B9DF-4D4B-BD8A-ED5860FF2829}"/>
                </a:ext>
              </a:extLst>
            </p:cNvPr>
            <p:cNvSpPr txBox="1"/>
            <p:nvPr/>
          </p:nvSpPr>
          <p:spPr>
            <a:xfrm>
              <a:off x="1973692" y="5681721"/>
              <a:ext cx="1384353" cy="369332"/>
            </a:xfrm>
            <a:prstGeom prst="rect">
              <a:avLst/>
            </a:prstGeom>
            <a:noFill/>
          </p:spPr>
          <p:txBody>
            <a:bodyPr wrap="none" rtlCol="0">
              <a:spAutoFit/>
            </a:bodyPr>
            <a:lstStyle/>
            <a:p>
              <a:r>
                <a:rPr lang="en-US" b="1" dirty="0"/>
                <a:t>C3 1m struct</a:t>
              </a:r>
            </a:p>
          </p:txBody>
        </p:sp>
        <p:grpSp>
          <p:nvGrpSpPr>
            <p:cNvPr id="27" name="Group 26">
              <a:extLst>
                <a:ext uri="{FF2B5EF4-FFF2-40B4-BE49-F238E27FC236}">
                  <a16:creationId xmlns:a16="http://schemas.microsoft.com/office/drawing/2014/main" id="{8E3AE450-F7C1-4218-B8B4-0129EFB7E855}"/>
                </a:ext>
              </a:extLst>
            </p:cNvPr>
            <p:cNvGrpSpPr/>
            <p:nvPr/>
          </p:nvGrpSpPr>
          <p:grpSpPr>
            <a:xfrm>
              <a:off x="2971855" y="1679652"/>
              <a:ext cx="1934602" cy="734290"/>
              <a:chOff x="6217201" y="206434"/>
              <a:chExt cx="1934602" cy="734290"/>
            </a:xfrm>
          </p:grpSpPr>
          <p:sp>
            <p:nvSpPr>
              <p:cNvPr id="42" name="Triangle 139">
                <a:extLst>
                  <a:ext uri="{FF2B5EF4-FFF2-40B4-BE49-F238E27FC236}">
                    <a16:creationId xmlns:a16="http://schemas.microsoft.com/office/drawing/2014/main" id="{F047B7A6-DEE9-4370-BA9E-D07F7387D85D}"/>
                  </a:ext>
                </a:extLst>
              </p:cNvPr>
              <p:cNvSpPr/>
              <p:nvPr/>
            </p:nvSpPr>
            <p:spPr>
              <a:xfrm rot="16200000" flipV="1">
                <a:off x="6193193" y="236591"/>
                <a:ext cx="728141" cy="680125"/>
              </a:xfrm>
              <a:prstGeom prst="triangle">
                <a:avLst/>
              </a:prstGeom>
            </p:spPr>
            <p:style>
              <a:lnRef idx="2">
                <a:schemeClr val="accent6">
                  <a:shade val="50000"/>
                </a:schemeClr>
              </a:lnRef>
              <a:fillRef idx="1">
                <a:schemeClr val="accent6"/>
              </a:fillRef>
              <a:effectRef idx="0">
                <a:schemeClr val="accent6"/>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cxnSp>
            <p:nvCxnSpPr>
              <p:cNvPr id="43" name="Straight Connector 42">
                <a:extLst>
                  <a:ext uri="{FF2B5EF4-FFF2-40B4-BE49-F238E27FC236}">
                    <a16:creationId xmlns:a16="http://schemas.microsoft.com/office/drawing/2014/main" id="{EF002A41-F752-4786-9179-962EE7AE30E7}"/>
                  </a:ext>
                </a:extLst>
              </p:cNvPr>
              <p:cNvCxnSpPr>
                <a:cxnSpLocks/>
              </p:cNvCxnSpPr>
              <p:nvPr/>
            </p:nvCxnSpPr>
            <p:spPr>
              <a:xfrm>
                <a:off x="7028508" y="579112"/>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C419F81-B319-4651-A435-FCE4D0C5564D}"/>
                  </a:ext>
                </a:extLst>
              </p:cNvPr>
              <p:cNvCxnSpPr>
                <a:cxnSpLocks/>
              </p:cNvCxnSpPr>
              <p:nvPr/>
            </p:nvCxnSpPr>
            <p:spPr>
              <a:xfrm>
                <a:off x="7217806" y="215041"/>
                <a:ext cx="0" cy="36407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D692DBA7-1C05-49E9-9776-CEF0D07451D2}"/>
                  </a:ext>
                </a:extLst>
              </p:cNvPr>
              <p:cNvCxnSpPr>
                <a:cxnSpLocks/>
              </p:cNvCxnSpPr>
              <p:nvPr/>
            </p:nvCxnSpPr>
            <p:spPr>
              <a:xfrm flipV="1">
                <a:off x="7217806" y="214817"/>
                <a:ext cx="753299" cy="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86C62C2-9720-4102-B053-F99D94388270}"/>
                  </a:ext>
                </a:extLst>
              </p:cNvPr>
              <p:cNvCxnSpPr>
                <a:cxnSpLocks/>
              </p:cNvCxnSpPr>
              <p:nvPr/>
            </p:nvCxnSpPr>
            <p:spPr>
              <a:xfrm>
                <a:off x="7962505" y="576563"/>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E06FF0E4-928E-4146-9617-603776D75357}"/>
                  </a:ext>
                </a:extLst>
              </p:cNvPr>
              <p:cNvCxnSpPr>
                <a:cxnSpLocks/>
              </p:cNvCxnSpPr>
              <p:nvPr/>
            </p:nvCxnSpPr>
            <p:spPr>
              <a:xfrm>
                <a:off x="7963573" y="215040"/>
                <a:ext cx="0" cy="364071"/>
              </a:xfrm>
              <a:prstGeom prst="line">
                <a:avLst/>
              </a:prstGeom>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281058FA-A09D-4D83-B491-9EF651CF8467}"/>
                  </a:ext>
                </a:extLst>
              </p:cNvPr>
              <p:cNvSpPr/>
              <p:nvPr/>
            </p:nvSpPr>
            <p:spPr>
              <a:xfrm>
                <a:off x="7197457" y="206434"/>
                <a:ext cx="786932" cy="507831"/>
              </a:xfrm>
              <a:prstGeom prst="rect">
                <a:avLst/>
              </a:prstGeom>
            </p:spPr>
            <p:txBody>
              <a:bodyPr wrap="square">
                <a:spAutoFit/>
              </a:bodyPr>
              <a:lstStyle/>
              <a:p>
                <a:pPr algn="ctr"/>
                <a:r>
                  <a:rPr lang="en-US" sz="900" dirty="0"/>
                  <a:t>25 MW </a:t>
                </a:r>
              </a:p>
              <a:p>
                <a:pPr algn="ctr"/>
                <a:r>
                  <a:rPr lang="en-US" sz="900" dirty="0">
                    <a:latin typeface="Arial" panose="020B0604020202020204" pitchFamily="34" charset="0"/>
                    <a:cs typeface="Arial" panose="020B0604020202020204" pitchFamily="34" charset="0"/>
                  </a:rPr>
                  <a:t>4</a:t>
                </a:r>
                <a:r>
                  <a:rPr lang="en-US" sz="900" dirty="0">
                    <a:latin typeface="Symbol" pitchFamily="2" charset="2"/>
                  </a:rPr>
                  <a:t>m</a:t>
                </a:r>
                <a:r>
                  <a:rPr lang="en-US" sz="900" dirty="0"/>
                  <a:t>s, 10Hz</a:t>
                </a:r>
              </a:p>
              <a:p>
                <a:pPr algn="ctr"/>
                <a:r>
                  <a:rPr lang="en-US" sz="900" dirty="0"/>
                  <a:t>C-band</a:t>
                </a:r>
              </a:p>
            </p:txBody>
          </p:sp>
          <p:cxnSp>
            <p:nvCxnSpPr>
              <p:cNvPr id="49" name="Straight Arrow Connector 48">
                <a:extLst>
                  <a:ext uri="{FF2B5EF4-FFF2-40B4-BE49-F238E27FC236}">
                    <a16:creationId xmlns:a16="http://schemas.microsoft.com/office/drawing/2014/main" id="{7D79F55A-AF67-4682-9E21-1CD1020755BF}"/>
                  </a:ext>
                </a:extLst>
              </p:cNvPr>
              <p:cNvCxnSpPr>
                <a:cxnSpLocks/>
                <a:stCxn id="48" idx="2"/>
              </p:cNvCxnSpPr>
              <p:nvPr/>
            </p:nvCxnSpPr>
            <p:spPr>
              <a:xfrm>
                <a:off x="7590923" y="714265"/>
                <a:ext cx="0" cy="1652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28" name="TextBox 27">
              <a:extLst>
                <a:ext uri="{FF2B5EF4-FFF2-40B4-BE49-F238E27FC236}">
                  <a16:creationId xmlns:a16="http://schemas.microsoft.com/office/drawing/2014/main" id="{08D61E7B-7F3B-4829-B432-45FCFDC051B4}"/>
                </a:ext>
              </a:extLst>
            </p:cNvPr>
            <p:cNvSpPr txBox="1"/>
            <p:nvPr/>
          </p:nvSpPr>
          <p:spPr>
            <a:xfrm>
              <a:off x="4405951" y="3823817"/>
              <a:ext cx="936475" cy="246221"/>
            </a:xfrm>
            <a:prstGeom prst="rect">
              <a:avLst/>
            </a:prstGeom>
            <a:noFill/>
          </p:spPr>
          <p:txBody>
            <a:bodyPr wrap="none" rtlCol="0">
              <a:spAutoFit/>
            </a:bodyPr>
            <a:lstStyle/>
            <a:p>
              <a:r>
                <a:rPr lang="en-US" sz="1000" dirty="0"/>
                <a:t>Planar hybrid</a:t>
              </a:r>
            </a:p>
          </p:txBody>
        </p:sp>
        <p:sp>
          <p:nvSpPr>
            <p:cNvPr id="29" name="Rectangle 28">
              <a:extLst>
                <a:ext uri="{FF2B5EF4-FFF2-40B4-BE49-F238E27FC236}">
                  <a16:creationId xmlns:a16="http://schemas.microsoft.com/office/drawing/2014/main" id="{D0BBD71D-538F-410C-9238-E76E27C96FAC}"/>
                </a:ext>
              </a:extLst>
            </p:cNvPr>
            <p:cNvSpPr/>
            <p:nvPr/>
          </p:nvSpPr>
          <p:spPr>
            <a:xfrm rot="10800000">
              <a:off x="4249124" y="3468487"/>
              <a:ext cx="128038" cy="36042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0" name="Rectangle 29">
              <a:extLst>
                <a:ext uri="{FF2B5EF4-FFF2-40B4-BE49-F238E27FC236}">
                  <a16:creationId xmlns:a16="http://schemas.microsoft.com/office/drawing/2014/main" id="{3A07D558-711A-4C7C-9461-B6709653E3A7}"/>
                </a:ext>
              </a:extLst>
            </p:cNvPr>
            <p:cNvSpPr/>
            <p:nvPr/>
          </p:nvSpPr>
          <p:spPr>
            <a:xfrm rot="5400000">
              <a:off x="3793660" y="3628538"/>
              <a:ext cx="158403" cy="37658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1" name="Rectangle 30">
              <a:extLst>
                <a:ext uri="{FF2B5EF4-FFF2-40B4-BE49-F238E27FC236}">
                  <a16:creationId xmlns:a16="http://schemas.microsoft.com/office/drawing/2014/main" id="{B48BBEE4-7EFC-43A5-B299-45C27C4BAF70}"/>
                </a:ext>
              </a:extLst>
            </p:cNvPr>
            <p:cNvSpPr/>
            <p:nvPr/>
          </p:nvSpPr>
          <p:spPr>
            <a:xfrm rot="8200144">
              <a:off x="4110495" y="3732165"/>
              <a:ext cx="133724" cy="45649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2" name="Rectangle 31">
              <a:extLst>
                <a:ext uri="{FF2B5EF4-FFF2-40B4-BE49-F238E27FC236}">
                  <a16:creationId xmlns:a16="http://schemas.microsoft.com/office/drawing/2014/main" id="{A920D956-C4C2-4410-AF3E-6000798D6A4A}"/>
                </a:ext>
              </a:extLst>
            </p:cNvPr>
            <p:cNvSpPr/>
            <p:nvPr/>
          </p:nvSpPr>
          <p:spPr>
            <a:xfrm rot="13140703">
              <a:off x="4109592" y="3735279"/>
              <a:ext cx="143252" cy="45487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nvGrpSpPr>
            <p:cNvPr id="33" name="Group 32">
              <a:extLst>
                <a:ext uri="{FF2B5EF4-FFF2-40B4-BE49-F238E27FC236}">
                  <a16:creationId xmlns:a16="http://schemas.microsoft.com/office/drawing/2014/main" id="{90ABB486-0B39-46CE-8533-BC5DD195F538}"/>
                </a:ext>
              </a:extLst>
            </p:cNvPr>
            <p:cNvGrpSpPr/>
            <p:nvPr/>
          </p:nvGrpSpPr>
          <p:grpSpPr>
            <a:xfrm>
              <a:off x="3798076" y="4869648"/>
              <a:ext cx="423514" cy="215444"/>
              <a:chOff x="9337933" y="4169504"/>
              <a:chExt cx="423514" cy="215444"/>
            </a:xfrm>
          </p:grpSpPr>
          <p:sp>
            <p:nvSpPr>
              <p:cNvPr id="40" name="Rectangle 39">
                <a:extLst>
                  <a:ext uri="{FF2B5EF4-FFF2-40B4-BE49-F238E27FC236}">
                    <a16:creationId xmlns:a16="http://schemas.microsoft.com/office/drawing/2014/main" id="{0C1EC44B-1A0B-4FC3-BDB0-73414D28BC6E}"/>
                  </a:ext>
                </a:extLst>
              </p:cNvPr>
              <p:cNvSpPr/>
              <p:nvPr/>
            </p:nvSpPr>
            <p:spPr>
              <a:xfrm>
                <a:off x="9390846" y="4180736"/>
                <a:ext cx="339140" cy="192029"/>
              </a:xfrm>
              <a:prstGeom prst="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400" dirty="0"/>
              </a:p>
            </p:txBody>
          </p:sp>
          <p:sp>
            <p:nvSpPr>
              <p:cNvPr id="41" name="TextBox 40">
                <a:extLst>
                  <a:ext uri="{FF2B5EF4-FFF2-40B4-BE49-F238E27FC236}">
                    <a16:creationId xmlns:a16="http://schemas.microsoft.com/office/drawing/2014/main" id="{B4967DB6-B47C-4322-9010-2C7FE18D448F}"/>
                  </a:ext>
                </a:extLst>
              </p:cNvPr>
              <p:cNvSpPr txBox="1"/>
              <p:nvPr/>
            </p:nvSpPr>
            <p:spPr>
              <a:xfrm>
                <a:off x="9337933" y="4169504"/>
                <a:ext cx="423514" cy="215444"/>
              </a:xfrm>
              <a:prstGeom prst="rect">
                <a:avLst/>
              </a:prstGeom>
              <a:noFill/>
            </p:spPr>
            <p:txBody>
              <a:bodyPr wrap="none" rtlCol="0">
                <a:spAutoFit/>
              </a:bodyPr>
              <a:lstStyle/>
              <a:p>
                <a:r>
                  <a:rPr lang="en-GB" sz="800" b="1" dirty="0"/>
                  <a:t>Atten</a:t>
                </a:r>
              </a:p>
            </p:txBody>
          </p:sp>
        </p:grpSp>
        <p:grpSp>
          <p:nvGrpSpPr>
            <p:cNvPr id="34" name="Group 33">
              <a:extLst>
                <a:ext uri="{FF2B5EF4-FFF2-40B4-BE49-F238E27FC236}">
                  <a16:creationId xmlns:a16="http://schemas.microsoft.com/office/drawing/2014/main" id="{243F4753-E1A8-4F4A-BB20-0059A8734B8D}"/>
                </a:ext>
              </a:extLst>
            </p:cNvPr>
            <p:cNvGrpSpPr/>
            <p:nvPr/>
          </p:nvGrpSpPr>
          <p:grpSpPr>
            <a:xfrm>
              <a:off x="3867992" y="4484138"/>
              <a:ext cx="385440" cy="338554"/>
              <a:chOff x="9326847" y="3802926"/>
              <a:chExt cx="385440" cy="338554"/>
            </a:xfrm>
          </p:grpSpPr>
          <p:sp>
            <p:nvSpPr>
              <p:cNvPr id="38" name="Rectangle 37">
                <a:extLst>
                  <a:ext uri="{FF2B5EF4-FFF2-40B4-BE49-F238E27FC236}">
                    <a16:creationId xmlns:a16="http://schemas.microsoft.com/office/drawing/2014/main" id="{64378DAB-76DD-44DA-BE98-A0771DB2E3E0}"/>
                  </a:ext>
                </a:extLst>
              </p:cNvPr>
              <p:cNvSpPr/>
              <p:nvPr/>
            </p:nvSpPr>
            <p:spPr>
              <a:xfrm>
                <a:off x="9392970" y="3856864"/>
                <a:ext cx="253195" cy="220732"/>
              </a:xfrm>
              <a:prstGeom prst="rect">
                <a:avLst/>
              </a:prstGeom>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400" dirty="0"/>
              </a:p>
            </p:txBody>
          </p:sp>
          <p:sp>
            <p:nvSpPr>
              <p:cNvPr id="39" name="TextBox 38">
                <a:extLst>
                  <a:ext uri="{FF2B5EF4-FFF2-40B4-BE49-F238E27FC236}">
                    <a16:creationId xmlns:a16="http://schemas.microsoft.com/office/drawing/2014/main" id="{AA1D1FB7-0E87-4E43-9461-5E3344E6F898}"/>
                  </a:ext>
                </a:extLst>
              </p:cNvPr>
              <p:cNvSpPr txBox="1"/>
              <p:nvPr/>
            </p:nvSpPr>
            <p:spPr>
              <a:xfrm>
                <a:off x="9326847" y="3802926"/>
                <a:ext cx="385440" cy="338554"/>
              </a:xfrm>
              <a:prstGeom prst="rect">
                <a:avLst/>
              </a:prstGeom>
              <a:noFill/>
            </p:spPr>
            <p:txBody>
              <a:bodyPr wrap="square" rtlCol="0">
                <a:spAutoFit/>
              </a:bodyPr>
              <a:lstStyle/>
              <a:p>
                <a:pPr algn="ctr"/>
                <a:r>
                  <a:rPr lang="en-GB" sz="800" b="1" dirty="0"/>
                  <a:t>Ph. </a:t>
                </a:r>
              </a:p>
              <a:p>
                <a:pPr algn="ctr"/>
                <a:r>
                  <a:rPr lang="en-GB" sz="800" b="1" dirty="0"/>
                  <a:t>Shift</a:t>
                </a:r>
              </a:p>
            </p:txBody>
          </p:sp>
        </p:grpSp>
        <p:grpSp>
          <p:nvGrpSpPr>
            <p:cNvPr id="35" name="Group 34">
              <a:extLst>
                <a:ext uri="{FF2B5EF4-FFF2-40B4-BE49-F238E27FC236}">
                  <a16:creationId xmlns:a16="http://schemas.microsoft.com/office/drawing/2014/main" id="{B12D10CE-04F6-4B14-938E-4E453EFBA9BC}"/>
                </a:ext>
              </a:extLst>
            </p:cNvPr>
            <p:cNvGrpSpPr/>
            <p:nvPr/>
          </p:nvGrpSpPr>
          <p:grpSpPr>
            <a:xfrm>
              <a:off x="4157991" y="4866965"/>
              <a:ext cx="423514" cy="215444"/>
              <a:chOff x="9337933" y="4169504"/>
              <a:chExt cx="423514" cy="215444"/>
            </a:xfrm>
          </p:grpSpPr>
          <p:sp>
            <p:nvSpPr>
              <p:cNvPr id="36" name="Rectangle 35">
                <a:extLst>
                  <a:ext uri="{FF2B5EF4-FFF2-40B4-BE49-F238E27FC236}">
                    <a16:creationId xmlns:a16="http://schemas.microsoft.com/office/drawing/2014/main" id="{63E66C6A-A34A-4EA7-94CC-2AC7C51D11C5}"/>
                  </a:ext>
                </a:extLst>
              </p:cNvPr>
              <p:cNvSpPr/>
              <p:nvPr/>
            </p:nvSpPr>
            <p:spPr>
              <a:xfrm>
                <a:off x="9390846" y="4180736"/>
                <a:ext cx="339140" cy="192029"/>
              </a:xfrm>
              <a:prstGeom prst="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400" dirty="0"/>
              </a:p>
            </p:txBody>
          </p:sp>
          <p:sp>
            <p:nvSpPr>
              <p:cNvPr id="37" name="TextBox 36">
                <a:extLst>
                  <a:ext uri="{FF2B5EF4-FFF2-40B4-BE49-F238E27FC236}">
                    <a16:creationId xmlns:a16="http://schemas.microsoft.com/office/drawing/2014/main" id="{74EF694A-4A8D-422B-8F3A-CD439FF023D3}"/>
                  </a:ext>
                </a:extLst>
              </p:cNvPr>
              <p:cNvSpPr txBox="1"/>
              <p:nvPr/>
            </p:nvSpPr>
            <p:spPr>
              <a:xfrm>
                <a:off x="9337933" y="4169504"/>
                <a:ext cx="423514" cy="215444"/>
              </a:xfrm>
              <a:prstGeom prst="rect">
                <a:avLst/>
              </a:prstGeom>
              <a:noFill/>
            </p:spPr>
            <p:txBody>
              <a:bodyPr wrap="none" rtlCol="0">
                <a:spAutoFit/>
              </a:bodyPr>
              <a:lstStyle/>
              <a:p>
                <a:r>
                  <a:rPr lang="en-GB" sz="800" b="1" dirty="0"/>
                  <a:t>Atten</a:t>
                </a:r>
              </a:p>
            </p:txBody>
          </p:sp>
        </p:grpSp>
        <p:sp>
          <p:nvSpPr>
            <p:cNvPr id="60" name="Rectangle 59">
              <a:extLst>
                <a:ext uri="{FF2B5EF4-FFF2-40B4-BE49-F238E27FC236}">
                  <a16:creationId xmlns:a16="http://schemas.microsoft.com/office/drawing/2014/main" id="{0EF2814B-DF2B-45A6-918A-2D158C96046A}"/>
                </a:ext>
              </a:extLst>
            </p:cNvPr>
            <p:cNvSpPr/>
            <p:nvPr/>
          </p:nvSpPr>
          <p:spPr>
            <a:xfrm rot="10800000">
              <a:off x="4263087" y="2404225"/>
              <a:ext cx="128038" cy="57370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61" name="Rectangle 60">
              <a:extLst>
                <a:ext uri="{FF2B5EF4-FFF2-40B4-BE49-F238E27FC236}">
                  <a16:creationId xmlns:a16="http://schemas.microsoft.com/office/drawing/2014/main" id="{5EE10FF6-5F87-495F-930E-A8271BEB40BD}"/>
                </a:ext>
              </a:extLst>
            </p:cNvPr>
            <p:cNvSpPr/>
            <p:nvPr/>
          </p:nvSpPr>
          <p:spPr>
            <a:xfrm rot="8200144">
              <a:off x="4394128" y="2872958"/>
              <a:ext cx="159240" cy="42465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62" name="Rectangle 61">
              <a:extLst>
                <a:ext uri="{FF2B5EF4-FFF2-40B4-BE49-F238E27FC236}">
                  <a16:creationId xmlns:a16="http://schemas.microsoft.com/office/drawing/2014/main" id="{B2E0465F-F585-497E-A625-2DC701A84539}"/>
                </a:ext>
              </a:extLst>
            </p:cNvPr>
            <p:cNvSpPr/>
            <p:nvPr/>
          </p:nvSpPr>
          <p:spPr>
            <a:xfrm rot="13787613">
              <a:off x="4376046" y="3245256"/>
              <a:ext cx="166028" cy="36189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63" name="Oval 62">
              <a:extLst>
                <a:ext uri="{FF2B5EF4-FFF2-40B4-BE49-F238E27FC236}">
                  <a16:creationId xmlns:a16="http://schemas.microsoft.com/office/drawing/2014/main" id="{AD697D29-D10B-449D-9A25-1EAB48B52B5F}"/>
                </a:ext>
              </a:extLst>
            </p:cNvPr>
            <p:cNvSpPr/>
            <p:nvPr/>
          </p:nvSpPr>
          <p:spPr>
            <a:xfrm>
              <a:off x="4550044" y="2905980"/>
              <a:ext cx="664212" cy="68629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700" dirty="0"/>
            </a:p>
          </p:txBody>
        </p:sp>
        <p:sp>
          <p:nvSpPr>
            <p:cNvPr id="64" name="TextBox 63">
              <a:extLst>
                <a:ext uri="{FF2B5EF4-FFF2-40B4-BE49-F238E27FC236}">
                  <a16:creationId xmlns:a16="http://schemas.microsoft.com/office/drawing/2014/main" id="{9AD166DB-AEAC-45FE-9576-C1830B8DB4D8}"/>
                </a:ext>
              </a:extLst>
            </p:cNvPr>
            <p:cNvSpPr txBox="1"/>
            <p:nvPr/>
          </p:nvSpPr>
          <p:spPr>
            <a:xfrm>
              <a:off x="4657888" y="3110462"/>
              <a:ext cx="457176" cy="276999"/>
            </a:xfrm>
            <a:prstGeom prst="rect">
              <a:avLst/>
            </a:prstGeom>
            <a:noFill/>
          </p:spPr>
          <p:txBody>
            <a:bodyPr wrap="none" rtlCol="0">
              <a:spAutoFit/>
            </a:bodyPr>
            <a:lstStyle/>
            <a:p>
              <a:r>
                <a:rPr lang="en-GB" sz="1200" b="1" dirty="0"/>
                <a:t>BOC</a:t>
              </a:r>
            </a:p>
          </p:txBody>
        </p:sp>
      </p:grpSp>
      <p:grpSp>
        <p:nvGrpSpPr>
          <p:cNvPr id="73" name="Group 72">
            <a:extLst>
              <a:ext uri="{FF2B5EF4-FFF2-40B4-BE49-F238E27FC236}">
                <a16:creationId xmlns:a16="http://schemas.microsoft.com/office/drawing/2014/main" id="{4E1696EE-15BA-4BD8-9B16-023F9918D926}"/>
              </a:ext>
            </a:extLst>
          </p:cNvPr>
          <p:cNvGrpSpPr/>
          <p:nvPr/>
        </p:nvGrpSpPr>
        <p:grpSpPr>
          <a:xfrm>
            <a:off x="8188313" y="1034496"/>
            <a:ext cx="3295489" cy="2636391"/>
            <a:chOff x="8188313" y="1034496"/>
            <a:chExt cx="3295489" cy="2636391"/>
          </a:xfrm>
        </p:grpSpPr>
        <p:pic>
          <p:nvPicPr>
            <p:cNvPr id="67" name="Picture 66">
              <a:extLst>
                <a:ext uri="{FF2B5EF4-FFF2-40B4-BE49-F238E27FC236}">
                  <a16:creationId xmlns:a16="http://schemas.microsoft.com/office/drawing/2014/main" id="{CC636DFE-DE62-40C7-B2F1-63A8274BD702}"/>
                </a:ext>
              </a:extLst>
            </p:cNvPr>
            <p:cNvPicPr>
              <a:picLocks noChangeAspect="1"/>
            </p:cNvPicPr>
            <p:nvPr/>
          </p:nvPicPr>
          <p:blipFill>
            <a:blip r:embed="rId2"/>
            <a:stretch>
              <a:fillRect/>
            </a:stretch>
          </p:blipFill>
          <p:spPr>
            <a:xfrm>
              <a:off x="8188313" y="1034496"/>
              <a:ext cx="3295489" cy="2636391"/>
            </a:xfrm>
            <a:prstGeom prst="rect">
              <a:avLst/>
            </a:prstGeom>
          </p:spPr>
        </p:pic>
        <p:sp>
          <p:nvSpPr>
            <p:cNvPr id="68" name="TextBox 67">
              <a:extLst>
                <a:ext uri="{FF2B5EF4-FFF2-40B4-BE49-F238E27FC236}">
                  <a16:creationId xmlns:a16="http://schemas.microsoft.com/office/drawing/2014/main" id="{99F37409-3CC1-4216-8E9C-8A2C0704A9AC}"/>
                </a:ext>
              </a:extLst>
            </p:cNvPr>
            <p:cNvSpPr txBox="1"/>
            <p:nvPr/>
          </p:nvSpPr>
          <p:spPr>
            <a:xfrm>
              <a:off x="8854327" y="1884504"/>
              <a:ext cx="1176925" cy="707886"/>
            </a:xfrm>
            <a:prstGeom prst="rect">
              <a:avLst/>
            </a:prstGeom>
            <a:noFill/>
          </p:spPr>
          <p:txBody>
            <a:bodyPr wrap="none" rtlCol="0">
              <a:spAutoFit/>
            </a:bodyPr>
            <a:lstStyle/>
            <a:p>
              <a:pPr marL="171450" indent="-171450">
                <a:buFont typeface="Arial" panose="020B0604020202020204" pitchFamily="34" charset="0"/>
                <a:buChar char="•"/>
              </a:pPr>
              <a:r>
                <a:rPr lang="en-GB" sz="1000" b="1" dirty="0" err="1"/>
                <a:t>Pref</a:t>
              </a:r>
              <a:r>
                <a:rPr lang="en-GB" sz="1000" b="1" baseline="-25000" dirty="0" err="1"/>
                <a:t>Av</a:t>
              </a:r>
              <a:r>
                <a:rPr lang="en-GB" sz="1000" b="1" dirty="0"/>
                <a:t>=210W</a:t>
              </a:r>
            </a:p>
            <a:p>
              <a:pPr marL="171450" indent="-171450">
                <a:buFont typeface="Arial" panose="020B0604020202020204" pitchFamily="34" charset="0"/>
                <a:buChar char="•"/>
              </a:pPr>
              <a:r>
                <a:rPr lang="en-GB" sz="1000" b="1" dirty="0" err="1"/>
                <a:t>PKlys</a:t>
              </a:r>
              <a:r>
                <a:rPr lang="en-GB" sz="1000" b="1" baseline="-25000" dirty="0" err="1"/>
                <a:t>Av</a:t>
              </a:r>
              <a:r>
                <a:rPr lang="en-GB" sz="1000" b="1" dirty="0"/>
                <a:t>=1008W</a:t>
              </a:r>
            </a:p>
            <a:p>
              <a:pPr marL="171450" indent="-171450">
                <a:buFont typeface="Arial" panose="020B0604020202020204" pitchFamily="34" charset="0"/>
                <a:buChar char="•"/>
              </a:pPr>
              <a:r>
                <a:rPr lang="en-GB" sz="1000" b="1" dirty="0" err="1"/>
                <a:t>PBOC</a:t>
              </a:r>
              <a:r>
                <a:rPr lang="en-GB" sz="1000" b="1" baseline="-25000" dirty="0" err="1"/>
                <a:t>Av</a:t>
              </a:r>
              <a:r>
                <a:rPr lang="en-GB" sz="1000" b="1" dirty="0"/>
                <a:t>=575W</a:t>
              </a:r>
            </a:p>
            <a:p>
              <a:pPr marL="171450" indent="-171450">
                <a:buFont typeface="Arial" panose="020B0604020202020204" pitchFamily="34" charset="0"/>
                <a:buChar char="•"/>
              </a:pPr>
              <a:r>
                <a:rPr lang="en-GB" sz="1000" b="1" dirty="0" err="1"/>
                <a:t>Pdiss</a:t>
              </a:r>
              <a:r>
                <a:rPr lang="en-GB" sz="1000" b="1" baseline="-25000" dirty="0" err="1"/>
                <a:t>Av</a:t>
              </a:r>
              <a:r>
                <a:rPr lang="en-GB" sz="1000" b="1" dirty="0"/>
                <a:t>=365W</a:t>
              </a:r>
            </a:p>
          </p:txBody>
        </p:sp>
      </p:grpSp>
      <p:pic>
        <p:nvPicPr>
          <p:cNvPr id="70" name="Picture 69">
            <a:extLst>
              <a:ext uri="{FF2B5EF4-FFF2-40B4-BE49-F238E27FC236}">
                <a16:creationId xmlns:a16="http://schemas.microsoft.com/office/drawing/2014/main" id="{384C91E8-5C60-451C-BE81-C01B3B53361F}"/>
              </a:ext>
            </a:extLst>
          </p:cNvPr>
          <p:cNvPicPr>
            <a:picLocks noChangeAspect="1"/>
          </p:cNvPicPr>
          <p:nvPr/>
        </p:nvPicPr>
        <p:blipFill>
          <a:blip r:embed="rId3"/>
          <a:stretch>
            <a:fillRect/>
          </a:stretch>
        </p:blipFill>
        <p:spPr>
          <a:xfrm>
            <a:off x="8028094" y="3840254"/>
            <a:ext cx="3578223" cy="2777830"/>
          </a:xfrm>
          <a:prstGeom prst="rect">
            <a:avLst/>
          </a:prstGeom>
        </p:spPr>
      </p:pic>
      <p:sp>
        <p:nvSpPr>
          <p:cNvPr id="71" name="TextBox 70">
            <a:extLst>
              <a:ext uri="{FF2B5EF4-FFF2-40B4-BE49-F238E27FC236}">
                <a16:creationId xmlns:a16="http://schemas.microsoft.com/office/drawing/2014/main" id="{03C7CBB8-E4DA-40ED-90E7-D0F5D7AB606E}"/>
              </a:ext>
            </a:extLst>
          </p:cNvPr>
          <p:cNvSpPr txBox="1"/>
          <p:nvPr/>
        </p:nvSpPr>
        <p:spPr>
          <a:xfrm>
            <a:off x="5417314" y="2085259"/>
            <a:ext cx="2652348" cy="1015663"/>
          </a:xfrm>
          <a:prstGeom prst="rect">
            <a:avLst/>
          </a:prstGeom>
          <a:noFill/>
        </p:spPr>
        <p:txBody>
          <a:bodyPr wrap="square" rtlCol="0">
            <a:spAutoFit/>
          </a:bodyPr>
          <a:lstStyle/>
          <a:p>
            <a:r>
              <a:rPr lang="en-GB" sz="2000" dirty="0"/>
              <a:t>Considering </a:t>
            </a:r>
            <a:r>
              <a:rPr lang="en-GB" sz="2000" dirty="0">
                <a:sym typeface="Symbol" panose="05050102010706020507" pitchFamily="18" charset="2"/>
              </a:rPr>
              <a:t>a margin of 30% additional power for waveguide losses.</a:t>
            </a:r>
            <a:endParaRPr lang="en-GB" sz="2000" dirty="0"/>
          </a:p>
        </p:txBody>
      </p:sp>
      <p:sp>
        <p:nvSpPr>
          <p:cNvPr id="72" name="TextBox 71">
            <a:extLst>
              <a:ext uri="{FF2B5EF4-FFF2-40B4-BE49-F238E27FC236}">
                <a16:creationId xmlns:a16="http://schemas.microsoft.com/office/drawing/2014/main" id="{37C8C6A4-0F90-4697-A31B-63D6C8DD4B5D}"/>
              </a:ext>
            </a:extLst>
          </p:cNvPr>
          <p:cNvSpPr txBox="1"/>
          <p:nvPr/>
        </p:nvSpPr>
        <p:spPr>
          <a:xfrm>
            <a:off x="5371988" y="677434"/>
            <a:ext cx="2198038" cy="646331"/>
          </a:xfrm>
          <a:prstGeom prst="rect">
            <a:avLst/>
          </a:prstGeom>
          <a:noFill/>
        </p:spPr>
        <p:txBody>
          <a:bodyPr wrap="none" rtlCol="0">
            <a:spAutoFit/>
          </a:bodyPr>
          <a:lstStyle/>
          <a:p>
            <a:r>
              <a:rPr lang="en-GB" sz="3600" b="1" dirty="0">
                <a:solidFill>
                  <a:srgbClr val="FF0000"/>
                </a:solidFill>
              </a:rPr>
              <a:t>2028-2029</a:t>
            </a:r>
          </a:p>
        </p:txBody>
      </p:sp>
      <p:sp>
        <p:nvSpPr>
          <p:cNvPr id="74" name="Slide Number Placeholder 73">
            <a:extLst>
              <a:ext uri="{FF2B5EF4-FFF2-40B4-BE49-F238E27FC236}">
                <a16:creationId xmlns:a16="http://schemas.microsoft.com/office/drawing/2014/main" id="{01687D92-8397-4B1F-8FCD-E66C7C5B8EE5}"/>
              </a:ext>
            </a:extLst>
          </p:cNvPr>
          <p:cNvSpPr>
            <a:spLocks noGrp="1"/>
          </p:cNvSpPr>
          <p:nvPr>
            <p:ph type="sldNum" sz="quarter" idx="12"/>
          </p:nvPr>
        </p:nvSpPr>
        <p:spPr/>
        <p:txBody>
          <a:bodyPr/>
          <a:lstStyle/>
          <a:p>
            <a:fld id="{27704C38-3202-47F9-B90E-5A6733EC2980}" type="slidenum">
              <a:rPr lang="en-GB" smtClean="0"/>
              <a:t>10</a:t>
            </a:fld>
            <a:endParaRPr lang="en-GB"/>
          </a:p>
        </p:txBody>
      </p:sp>
    </p:spTree>
    <p:extLst>
      <p:ext uri="{BB962C8B-B14F-4D97-AF65-F5344CB8AC3E}">
        <p14:creationId xmlns:p14="http://schemas.microsoft.com/office/powerpoint/2010/main" val="2725225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51604A15-13BA-4C73-9151-C7E0962DA248}"/>
              </a:ext>
            </a:extLst>
          </p:cNvPr>
          <p:cNvGraphicFramePr>
            <a:graphicFrameLocks noGrp="1"/>
          </p:cNvGraphicFramePr>
          <p:nvPr>
            <p:extLst>
              <p:ext uri="{D42A27DB-BD31-4B8C-83A1-F6EECF244321}">
                <p14:modId xmlns:p14="http://schemas.microsoft.com/office/powerpoint/2010/main" val="2998347203"/>
              </p:ext>
            </p:extLst>
          </p:nvPr>
        </p:nvGraphicFramePr>
        <p:xfrm>
          <a:off x="191299" y="1083156"/>
          <a:ext cx="9389134" cy="5510804"/>
        </p:xfrm>
        <a:graphic>
          <a:graphicData uri="http://schemas.openxmlformats.org/drawingml/2006/table">
            <a:tbl>
              <a:tblPr firstRow="1" bandRow="1">
                <a:tableStyleId>{5C22544A-7EE6-4342-B048-85BDC9FD1C3A}</a:tableStyleId>
              </a:tblPr>
              <a:tblGrid>
                <a:gridCol w="2645412">
                  <a:extLst>
                    <a:ext uri="{9D8B030D-6E8A-4147-A177-3AD203B41FA5}">
                      <a16:colId xmlns:a16="http://schemas.microsoft.com/office/drawing/2014/main" val="2334135759"/>
                    </a:ext>
                  </a:extLst>
                </a:gridCol>
                <a:gridCol w="3511899">
                  <a:extLst>
                    <a:ext uri="{9D8B030D-6E8A-4147-A177-3AD203B41FA5}">
                      <a16:colId xmlns:a16="http://schemas.microsoft.com/office/drawing/2014/main" val="3477999790"/>
                    </a:ext>
                  </a:extLst>
                </a:gridCol>
                <a:gridCol w="3231823">
                  <a:extLst>
                    <a:ext uri="{9D8B030D-6E8A-4147-A177-3AD203B41FA5}">
                      <a16:colId xmlns:a16="http://schemas.microsoft.com/office/drawing/2014/main" val="2717493456"/>
                    </a:ext>
                  </a:extLst>
                </a:gridCol>
              </a:tblGrid>
              <a:tr h="251468">
                <a:tc>
                  <a:txBody>
                    <a:bodyPr/>
                    <a:lstStyle/>
                    <a:p>
                      <a:endParaRPr lang="en-GB" sz="1400" dirty="0"/>
                    </a:p>
                  </a:txBody>
                  <a:tcPr/>
                </a:tc>
                <a:tc>
                  <a:txBody>
                    <a:bodyPr/>
                    <a:lstStyle/>
                    <a:p>
                      <a:r>
                        <a:rPr lang="en-GB" sz="1400" dirty="0"/>
                        <a:t>Components</a:t>
                      </a:r>
                    </a:p>
                  </a:txBody>
                  <a:tcPr/>
                </a:tc>
                <a:tc>
                  <a:txBody>
                    <a:bodyPr/>
                    <a:lstStyle/>
                    <a:p>
                      <a:r>
                        <a:rPr lang="en-GB" sz="1400" dirty="0"/>
                        <a:t>Comments</a:t>
                      </a:r>
                    </a:p>
                  </a:txBody>
                  <a:tcPr/>
                </a:tc>
                <a:extLst>
                  <a:ext uri="{0D108BD9-81ED-4DB2-BD59-A6C34878D82A}">
                    <a16:rowId xmlns:a16="http://schemas.microsoft.com/office/drawing/2014/main" val="3235735804"/>
                  </a:ext>
                </a:extLst>
              </a:tr>
              <a:tr h="251468">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a:t>Waveguides x C-Band</a:t>
                      </a:r>
                    </a:p>
                    <a:p>
                      <a:pPr algn="ctr"/>
                      <a:endParaRPr lang="en-GB" sz="1400" b="1" dirty="0"/>
                    </a:p>
                  </a:txBody>
                  <a:tcPr anchor="ctr"/>
                </a:tc>
                <a:tc>
                  <a:txBody>
                    <a:bodyPr/>
                    <a:lstStyle/>
                    <a:p>
                      <a:r>
                        <a:rPr lang="en-GB" sz="1400" dirty="0"/>
                        <a:t>BOC</a:t>
                      </a:r>
                    </a:p>
                  </a:txBody>
                  <a:tcPr anchor="ctr"/>
                </a:tc>
                <a:tc>
                  <a:txBody>
                    <a:bodyPr/>
                    <a:lstStyle/>
                    <a:p>
                      <a:endParaRPr lang="en-GB" sz="1400" dirty="0"/>
                    </a:p>
                  </a:txBody>
                  <a:tcPr anchor="ctr"/>
                </a:tc>
                <a:extLst>
                  <a:ext uri="{0D108BD9-81ED-4DB2-BD59-A6C34878D82A}">
                    <a16:rowId xmlns:a16="http://schemas.microsoft.com/office/drawing/2014/main" val="2729127248"/>
                  </a:ext>
                </a:extLst>
              </a:tr>
              <a:tr h="603524">
                <a:tc vMerge="1">
                  <a:txBody>
                    <a:bodyPr/>
                    <a:lstStyle/>
                    <a:p>
                      <a:endParaRPr lang="en-GB" dirty="0"/>
                    </a:p>
                  </a:txBody>
                  <a:tcPr/>
                </a:tc>
                <a:tc>
                  <a:txBody>
                    <a:bodyPr/>
                    <a:lstStyle/>
                    <a:p>
                      <a:r>
                        <a:rPr lang="en-GB" sz="1400" dirty="0"/>
                        <a:t>C-Band Load (?)</a:t>
                      </a:r>
                    </a:p>
                  </a:txBody>
                  <a:tcPr anchor="ctr"/>
                </a:tc>
                <a:tc>
                  <a:txBody>
                    <a:bodyPr/>
                    <a:lstStyle/>
                    <a:p>
                      <a:r>
                        <a:rPr lang="en-GB" sz="1400" dirty="0"/>
                        <a:t>50MW peak power, 210W average Power (we may use the same as in Phase 0)</a:t>
                      </a:r>
                    </a:p>
                  </a:txBody>
                  <a:tcPr anchor="ctr"/>
                </a:tc>
                <a:extLst>
                  <a:ext uri="{0D108BD9-81ED-4DB2-BD59-A6C34878D82A}">
                    <a16:rowId xmlns:a16="http://schemas.microsoft.com/office/drawing/2014/main" val="607112911"/>
                  </a:ext>
                </a:extLst>
              </a:tr>
              <a:tr h="427496">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a:t>Waveguides x S-Band (Phase 1a)</a:t>
                      </a:r>
                    </a:p>
                  </a:txBody>
                  <a:tcPr anchor="ctr"/>
                </a:tc>
                <a:tc>
                  <a:txBody>
                    <a:bodyPr/>
                    <a:lstStyle/>
                    <a:p>
                      <a:r>
                        <a:rPr lang="en-GB" sz="1400" dirty="0" err="1"/>
                        <a:t>Isolator+Load</a:t>
                      </a:r>
                      <a:endParaRPr lang="en-GB" sz="1400" dirty="0"/>
                    </a:p>
                  </a:txBody>
                  <a:tcPr anchor="ctr"/>
                </a:tc>
                <a:tc>
                  <a:txBody>
                    <a:bodyPr/>
                    <a:lstStyle/>
                    <a:p>
                      <a:r>
                        <a:rPr lang="en-GB" sz="1400" dirty="0"/>
                        <a:t>Leadtime 9-10 months. Price 76kEuros </a:t>
                      </a:r>
                      <a:r>
                        <a:rPr lang="en-GB" sz="1400" dirty="0">
                          <a:sym typeface="Wingdings" panose="05000000000000000000" pitchFamily="2" charset="2"/>
                        </a:rPr>
                        <a:t> CFT time to be considered</a:t>
                      </a:r>
                      <a:endParaRPr lang="en-GB" sz="1400" dirty="0"/>
                    </a:p>
                  </a:txBody>
                  <a:tcPr anchor="ctr"/>
                </a:tc>
                <a:extLst>
                  <a:ext uri="{0D108BD9-81ED-4DB2-BD59-A6C34878D82A}">
                    <a16:rowId xmlns:a16="http://schemas.microsoft.com/office/drawing/2014/main" val="1721883908"/>
                  </a:ext>
                </a:extLst>
              </a:tr>
              <a:tr h="251468">
                <a:tc vMerge="1">
                  <a:txBody>
                    <a:bodyPr/>
                    <a:lstStyle/>
                    <a:p>
                      <a:endParaRPr lang="en-GB" dirty="0"/>
                    </a:p>
                  </a:txBody>
                  <a:tcPr/>
                </a:tc>
                <a:tc>
                  <a:txBody>
                    <a:bodyPr/>
                    <a:lstStyle/>
                    <a:p>
                      <a:r>
                        <a:rPr lang="en-GB" sz="1400" dirty="0"/>
                        <a:t>RF Windows SF6-Vacuum</a:t>
                      </a:r>
                    </a:p>
                  </a:txBody>
                  <a:tcPr anchor="ctr"/>
                </a:tc>
                <a:tc>
                  <a:txBody>
                    <a:bodyPr/>
                    <a:lstStyle/>
                    <a:p>
                      <a:endParaRPr lang="en-GB" sz="1400" dirty="0"/>
                    </a:p>
                  </a:txBody>
                  <a:tcPr anchor="ctr"/>
                </a:tc>
                <a:extLst>
                  <a:ext uri="{0D108BD9-81ED-4DB2-BD59-A6C34878D82A}">
                    <a16:rowId xmlns:a16="http://schemas.microsoft.com/office/drawing/2014/main" val="3148266502"/>
                  </a:ext>
                </a:extLst>
              </a:tr>
              <a:tr h="251468">
                <a:tc vMerge="1">
                  <a:txBody>
                    <a:bodyPr/>
                    <a:lstStyle/>
                    <a:p>
                      <a:endParaRPr lang="en-GB" dirty="0"/>
                    </a:p>
                  </a:txBody>
                  <a:tcPr/>
                </a:tc>
                <a:tc>
                  <a:txBody>
                    <a:bodyPr/>
                    <a:lstStyle/>
                    <a:p>
                      <a:r>
                        <a:rPr lang="en-GB" sz="1400" dirty="0"/>
                        <a:t>2 x Dir. Coupler </a:t>
                      </a:r>
                    </a:p>
                  </a:txBody>
                  <a:tcPr anchor="ctr"/>
                </a:tc>
                <a:tc>
                  <a:txBody>
                    <a:bodyPr/>
                    <a:lstStyle/>
                    <a:p>
                      <a:endParaRPr lang="en-GB" sz="1400" dirty="0"/>
                    </a:p>
                  </a:txBody>
                  <a:tcPr anchor="ctr"/>
                </a:tc>
                <a:extLst>
                  <a:ext uri="{0D108BD9-81ED-4DB2-BD59-A6C34878D82A}">
                    <a16:rowId xmlns:a16="http://schemas.microsoft.com/office/drawing/2014/main" val="3202809327"/>
                  </a:ext>
                </a:extLst>
              </a:tr>
              <a:tr h="427496">
                <a:tc row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a:t>Waveguides x S-Band (Phase 1b)</a:t>
                      </a:r>
                    </a:p>
                  </a:txBody>
                  <a:tcPr anchor="ctr"/>
                </a:tc>
                <a:tc>
                  <a:txBody>
                    <a:bodyPr/>
                    <a:lstStyle/>
                    <a:p>
                      <a:r>
                        <a:rPr lang="en-GB" sz="1400" dirty="0" err="1"/>
                        <a:t>Isolator+Load</a:t>
                      </a:r>
                      <a:endParaRPr lang="en-GB" sz="1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Leadtime 9-10 months. Price 76kEuros </a:t>
                      </a:r>
                      <a:r>
                        <a:rPr lang="en-GB" sz="1400" dirty="0">
                          <a:sym typeface="Wingdings" panose="05000000000000000000" pitchFamily="2" charset="2"/>
                        </a:rPr>
                        <a:t> CFT time to be considered</a:t>
                      </a:r>
                      <a:endParaRPr lang="en-GB" sz="1400" dirty="0"/>
                    </a:p>
                  </a:txBody>
                  <a:tcPr anchor="ctr"/>
                </a:tc>
                <a:extLst>
                  <a:ext uri="{0D108BD9-81ED-4DB2-BD59-A6C34878D82A}">
                    <a16:rowId xmlns:a16="http://schemas.microsoft.com/office/drawing/2014/main" val="520587551"/>
                  </a:ext>
                </a:extLst>
              </a:tr>
              <a:tr h="25146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400" b="1" dirty="0"/>
                    </a:p>
                  </a:txBody>
                  <a:tcPr anchor="ctr"/>
                </a:tc>
                <a:tc>
                  <a:txBody>
                    <a:bodyPr/>
                    <a:lstStyle/>
                    <a:p>
                      <a:r>
                        <a:rPr lang="en-GB" sz="1400" dirty="0"/>
                        <a:t>RF Windows SF6-Vacuum</a:t>
                      </a:r>
                    </a:p>
                  </a:txBody>
                  <a:tcPr anchor="ctr"/>
                </a:tc>
                <a:tc>
                  <a:txBody>
                    <a:bodyPr/>
                    <a:lstStyle/>
                    <a:p>
                      <a:endParaRPr lang="en-GB" sz="1400" dirty="0"/>
                    </a:p>
                  </a:txBody>
                  <a:tcPr anchor="ctr"/>
                </a:tc>
                <a:extLst>
                  <a:ext uri="{0D108BD9-81ED-4DB2-BD59-A6C34878D82A}">
                    <a16:rowId xmlns:a16="http://schemas.microsoft.com/office/drawing/2014/main" val="1000685142"/>
                  </a:ext>
                </a:extLst>
              </a:tr>
              <a:tr h="25146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400" b="1" dirty="0"/>
                    </a:p>
                  </a:txBody>
                  <a:tcPr anchor="ctr"/>
                </a:tc>
                <a:tc>
                  <a:txBody>
                    <a:bodyPr/>
                    <a:lstStyle/>
                    <a:p>
                      <a:r>
                        <a:rPr lang="en-GB" sz="1400" dirty="0"/>
                        <a:t>4 x Dir. Coupler </a:t>
                      </a:r>
                    </a:p>
                  </a:txBody>
                  <a:tcPr anchor="ctr"/>
                </a:tc>
                <a:tc>
                  <a:txBody>
                    <a:bodyPr/>
                    <a:lstStyle/>
                    <a:p>
                      <a:endParaRPr lang="en-GB" sz="1400" dirty="0"/>
                    </a:p>
                  </a:txBody>
                  <a:tcPr anchor="ctr"/>
                </a:tc>
                <a:extLst>
                  <a:ext uri="{0D108BD9-81ED-4DB2-BD59-A6C34878D82A}">
                    <a16:rowId xmlns:a16="http://schemas.microsoft.com/office/drawing/2014/main" val="2096361629"/>
                  </a:ext>
                </a:extLst>
              </a:tr>
              <a:tr h="25146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dirty="0"/>
                    </a:p>
                  </a:txBody>
                  <a:tcPr anchor="ctr"/>
                </a:tc>
                <a:tc>
                  <a:txBody>
                    <a:bodyPr/>
                    <a:lstStyle/>
                    <a:p>
                      <a:r>
                        <a:rPr lang="en-GB" sz="1400" dirty="0"/>
                        <a:t>Attenuator</a:t>
                      </a:r>
                    </a:p>
                  </a:txBody>
                  <a:tcPr anchor="ctr"/>
                </a:tc>
                <a:tc>
                  <a:txBody>
                    <a:bodyPr/>
                    <a:lstStyle/>
                    <a:p>
                      <a:endParaRPr lang="en-GB" sz="1400" dirty="0"/>
                    </a:p>
                  </a:txBody>
                  <a:tcPr anchor="ctr"/>
                </a:tc>
                <a:extLst>
                  <a:ext uri="{0D108BD9-81ED-4DB2-BD59-A6C34878D82A}">
                    <a16:rowId xmlns:a16="http://schemas.microsoft.com/office/drawing/2014/main" val="886150950"/>
                  </a:ext>
                </a:extLst>
              </a:tr>
              <a:tr h="25146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dirty="0"/>
                    </a:p>
                  </a:txBody>
                  <a:tcPr anchor="ctr"/>
                </a:tc>
                <a:tc>
                  <a:txBody>
                    <a:bodyPr/>
                    <a:lstStyle/>
                    <a:p>
                      <a:r>
                        <a:rPr lang="en-GB" sz="1400" dirty="0"/>
                        <a:t>Phase shifter</a:t>
                      </a:r>
                    </a:p>
                  </a:txBody>
                  <a:tcPr anchor="ctr"/>
                </a:tc>
                <a:tc>
                  <a:txBody>
                    <a:bodyPr/>
                    <a:lstStyle/>
                    <a:p>
                      <a:endParaRPr lang="en-GB" sz="1400" dirty="0"/>
                    </a:p>
                  </a:txBody>
                  <a:tcPr anchor="ctr"/>
                </a:tc>
                <a:extLst>
                  <a:ext uri="{0D108BD9-81ED-4DB2-BD59-A6C34878D82A}">
                    <a16:rowId xmlns:a16="http://schemas.microsoft.com/office/drawing/2014/main" val="658629866"/>
                  </a:ext>
                </a:extLst>
              </a:tr>
              <a:tr h="25146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dirty="0"/>
                    </a:p>
                  </a:txBody>
                  <a:tcPr anchor="ctr"/>
                </a:tc>
                <a:tc>
                  <a:txBody>
                    <a:bodyPr/>
                    <a:lstStyle/>
                    <a:p>
                      <a:r>
                        <a:rPr lang="en-GB" sz="1400" dirty="0"/>
                        <a:t>RF Switch</a:t>
                      </a:r>
                    </a:p>
                  </a:txBody>
                  <a:tcPr anchor="ctr"/>
                </a:tc>
                <a:tc>
                  <a:txBody>
                    <a:bodyPr/>
                    <a:lstStyle/>
                    <a:p>
                      <a:endParaRPr lang="en-GB" sz="1400" dirty="0"/>
                    </a:p>
                  </a:txBody>
                  <a:tcPr anchor="ctr"/>
                </a:tc>
                <a:extLst>
                  <a:ext uri="{0D108BD9-81ED-4DB2-BD59-A6C34878D82A}">
                    <a16:rowId xmlns:a16="http://schemas.microsoft.com/office/drawing/2014/main" val="3404550539"/>
                  </a:ext>
                </a:extLst>
              </a:tr>
              <a:tr h="25146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dirty="0"/>
                    </a:p>
                  </a:txBody>
                  <a:tcPr anchor="ctr"/>
                </a:tc>
                <a:tc>
                  <a:txBody>
                    <a:bodyPr/>
                    <a:lstStyle/>
                    <a:p>
                      <a:r>
                        <a:rPr lang="en-GB" sz="1400" dirty="0"/>
                        <a:t>Power splitter - 10 dB 4-ports</a:t>
                      </a:r>
                    </a:p>
                  </a:txBody>
                  <a:tcPr anchor="ctr"/>
                </a:tc>
                <a:tc>
                  <a:txBody>
                    <a:bodyPr/>
                    <a:lstStyle/>
                    <a:p>
                      <a:endParaRPr lang="en-GB" sz="1400" dirty="0"/>
                    </a:p>
                  </a:txBody>
                  <a:tcPr anchor="ctr"/>
                </a:tc>
                <a:extLst>
                  <a:ext uri="{0D108BD9-81ED-4DB2-BD59-A6C34878D82A}">
                    <a16:rowId xmlns:a16="http://schemas.microsoft.com/office/drawing/2014/main" val="1918177956"/>
                  </a:ext>
                </a:extLst>
              </a:tr>
              <a:tr h="427496">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dirty="0"/>
                    </a:p>
                  </a:txBody>
                  <a:tcPr anchor="ctr"/>
                </a:tc>
                <a:tc>
                  <a:txBody>
                    <a:bodyPr/>
                    <a:lstStyle/>
                    <a:p>
                      <a:r>
                        <a:rPr lang="en-GB" sz="1400" dirty="0"/>
                        <a:t>2 x RF Load S-Band</a:t>
                      </a:r>
                    </a:p>
                  </a:txBody>
                  <a:tcPr anchor="ctr"/>
                </a:tc>
                <a:tc>
                  <a:txBody>
                    <a:bodyPr/>
                    <a:lstStyle/>
                    <a:p>
                      <a:r>
                        <a:rPr lang="en-GB" sz="1400" dirty="0"/>
                        <a:t>3MW peak, 200W average power (not a detailed calculation)</a:t>
                      </a:r>
                    </a:p>
                  </a:txBody>
                  <a:tcPr anchor="ctr"/>
                </a:tc>
                <a:extLst>
                  <a:ext uri="{0D108BD9-81ED-4DB2-BD59-A6C34878D82A}">
                    <a16:rowId xmlns:a16="http://schemas.microsoft.com/office/drawing/2014/main" val="1462960546"/>
                  </a:ext>
                </a:extLst>
              </a:tr>
              <a:tr h="25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a:t>Vacuum x S-Band</a:t>
                      </a:r>
                    </a:p>
                  </a:txBody>
                  <a:tcPr anchor="ctr"/>
                </a:tc>
                <a:tc>
                  <a:txBody>
                    <a:bodyPr/>
                    <a:lstStyle/>
                    <a:p>
                      <a:r>
                        <a:rPr lang="en-GB" sz="1400" dirty="0" err="1"/>
                        <a:t>IP+Gauges+cables+electronics</a:t>
                      </a:r>
                      <a:r>
                        <a:rPr lang="en-GB" sz="1400" dirty="0"/>
                        <a:t>+…</a:t>
                      </a:r>
                    </a:p>
                  </a:txBody>
                  <a:tcPr anchor="ctr"/>
                </a:tc>
                <a:tc>
                  <a:txBody>
                    <a:bodyPr/>
                    <a:lstStyle/>
                    <a:p>
                      <a:endParaRPr lang="en-GB" sz="1400" dirty="0"/>
                    </a:p>
                  </a:txBody>
                  <a:tcPr anchor="ctr"/>
                </a:tc>
                <a:extLst>
                  <a:ext uri="{0D108BD9-81ED-4DB2-BD59-A6C34878D82A}">
                    <a16:rowId xmlns:a16="http://schemas.microsoft.com/office/drawing/2014/main" val="3610928881"/>
                  </a:ext>
                </a:extLst>
              </a:tr>
            </a:tbl>
          </a:graphicData>
        </a:graphic>
      </p:graphicFrame>
      <p:sp>
        <p:nvSpPr>
          <p:cNvPr id="7" name="Title 1">
            <a:extLst>
              <a:ext uri="{FF2B5EF4-FFF2-40B4-BE49-F238E27FC236}">
                <a16:creationId xmlns:a16="http://schemas.microsoft.com/office/drawing/2014/main" id="{0F26C29A-C86A-4AE9-8A2D-FE59FFADB5E8}"/>
              </a:ext>
            </a:extLst>
          </p:cNvPr>
          <p:cNvSpPr>
            <a:spLocks noGrp="1"/>
          </p:cNvSpPr>
          <p:nvPr>
            <p:ph type="title"/>
          </p:nvPr>
        </p:nvSpPr>
        <p:spPr>
          <a:xfrm>
            <a:off x="191299" y="0"/>
            <a:ext cx="11162501" cy="1325563"/>
          </a:xfrm>
        </p:spPr>
        <p:txBody>
          <a:bodyPr/>
          <a:lstStyle/>
          <a:p>
            <a:r>
              <a:rPr lang="en-GB" dirty="0"/>
              <a:t>Components needed for Phase 1 (End of 2028)</a:t>
            </a:r>
          </a:p>
        </p:txBody>
      </p:sp>
      <p:sp>
        <p:nvSpPr>
          <p:cNvPr id="8" name="TextBox 7">
            <a:extLst>
              <a:ext uri="{FF2B5EF4-FFF2-40B4-BE49-F238E27FC236}">
                <a16:creationId xmlns:a16="http://schemas.microsoft.com/office/drawing/2014/main" id="{7A6A48E4-10F8-41C8-B2C2-610C1BF6B253}"/>
              </a:ext>
            </a:extLst>
          </p:cNvPr>
          <p:cNvSpPr txBox="1"/>
          <p:nvPr/>
        </p:nvSpPr>
        <p:spPr>
          <a:xfrm>
            <a:off x="9770134" y="3238393"/>
            <a:ext cx="2230567" cy="1200329"/>
          </a:xfrm>
          <a:prstGeom prst="rect">
            <a:avLst/>
          </a:prstGeom>
          <a:noFill/>
        </p:spPr>
        <p:txBody>
          <a:bodyPr wrap="square" rtlCol="0">
            <a:spAutoFit/>
          </a:bodyPr>
          <a:lstStyle/>
          <a:p>
            <a:r>
              <a:rPr lang="en-GB" dirty="0"/>
              <a:t>Of course we need also the waveguides but w/o drawings we can’t fix the layout.</a:t>
            </a:r>
          </a:p>
        </p:txBody>
      </p:sp>
      <p:sp>
        <p:nvSpPr>
          <p:cNvPr id="9" name="Slide Number Placeholder 8">
            <a:extLst>
              <a:ext uri="{FF2B5EF4-FFF2-40B4-BE49-F238E27FC236}">
                <a16:creationId xmlns:a16="http://schemas.microsoft.com/office/drawing/2014/main" id="{8B7CF89E-C577-469B-A97D-FFD44AE70CD1}"/>
              </a:ext>
            </a:extLst>
          </p:cNvPr>
          <p:cNvSpPr>
            <a:spLocks noGrp="1"/>
          </p:cNvSpPr>
          <p:nvPr>
            <p:ph type="sldNum" sz="quarter" idx="12"/>
          </p:nvPr>
        </p:nvSpPr>
        <p:spPr/>
        <p:txBody>
          <a:bodyPr/>
          <a:lstStyle/>
          <a:p>
            <a:fld id="{27704C38-3202-47F9-B90E-5A6733EC2980}" type="slidenum">
              <a:rPr lang="en-GB" smtClean="0"/>
              <a:t>11</a:t>
            </a:fld>
            <a:endParaRPr lang="en-GB"/>
          </a:p>
        </p:txBody>
      </p:sp>
    </p:spTree>
    <p:extLst>
      <p:ext uri="{BB962C8B-B14F-4D97-AF65-F5344CB8AC3E}">
        <p14:creationId xmlns:p14="http://schemas.microsoft.com/office/powerpoint/2010/main" val="2733139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756C80-60C6-4444-8A10-10910C6BF8B9}"/>
              </a:ext>
            </a:extLst>
          </p:cNvPr>
          <p:cNvSpPr>
            <a:spLocks noGrp="1"/>
          </p:cNvSpPr>
          <p:nvPr>
            <p:ph type="title"/>
          </p:nvPr>
        </p:nvSpPr>
        <p:spPr>
          <a:xfrm>
            <a:off x="385231" y="0"/>
            <a:ext cx="10515600" cy="1325563"/>
          </a:xfrm>
        </p:spPr>
        <p:txBody>
          <a:bodyPr/>
          <a:lstStyle/>
          <a:p>
            <a:r>
              <a:rPr lang="en-GB" dirty="0"/>
              <a:t>Phase 2</a:t>
            </a:r>
          </a:p>
        </p:txBody>
      </p:sp>
      <p:graphicFrame>
        <p:nvGraphicFramePr>
          <p:cNvPr id="5" name="Table 5">
            <a:extLst>
              <a:ext uri="{FF2B5EF4-FFF2-40B4-BE49-F238E27FC236}">
                <a16:creationId xmlns:a16="http://schemas.microsoft.com/office/drawing/2014/main" id="{B5DA517E-6063-42AB-8583-2A9FAEB7087C}"/>
              </a:ext>
            </a:extLst>
          </p:cNvPr>
          <p:cNvGraphicFramePr>
            <a:graphicFrameLocks noGrp="1"/>
          </p:cNvGraphicFramePr>
          <p:nvPr>
            <p:extLst>
              <p:ext uri="{D42A27DB-BD31-4B8C-83A1-F6EECF244321}">
                <p14:modId xmlns:p14="http://schemas.microsoft.com/office/powerpoint/2010/main" val="3200707543"/>
              </p:ext>
            </p:extLst>
          </p:nvPr>
        </p:nvGraphicFramePr>
        <p:xfrm>
          <a:off x="156133" y="2008418"/>
          <a:ext cx="11820465" cy="2357120"/>
        </p:xfrm>
        <a:graphic>
          <a:graphicData uri="http://schemas.openxmlformats.org/drawingml/2006/table">
            <a:tbl>
              <a:tblPr firstRow="1" bandRow="1">
                <a:tableStyleId>{5C22544A-7EE6-4342-B048-85BDC9FD1C3A}</a:tableStyleId>
              </a:tblPr>
              <a:tblGrid>
                <a:gridCol w="888907">
                  <a:extLst>
                    <a:ext uri="{9D8B030D-6E8A-4147-A177-3AD203B41FA5}">
                      <a16:colId xmlns:a16="http://schemas.microsoft.com/office/drawing/2014/main" val="1003352027"/>
                    </a:ext>
                  </a:extLst>
                </a:gridCol>
                <a:gridCol w="1433070">
                  <a:extLst>
                    <a:ext uri="{9D8B030D-6E8A-4147-A177-3AD203B41FA5}">
                      <a16:colId xmlns:a16="http://schemas.microsoft.com/office/drawing/2014/main" val="2367290153"/>
                    </a:ext>
                  </a:extLst>
                </a:gridCol>
                <a:gridCol w="1160990">
                  <a:extLst>
                    <a:ext uri="{9D8B030D-6E8A-4147-A177-3AD203B41FA5}">
                      <a16:colId xmlns:a16="http://schemas.microsoft.com/office/drawing/2014/main" val="967181465"/>
                    </a:ext>
                  </a:extLst>
                </a:gridCol>
                <a:gridCol w="1160990">
                  <a:extLst>
                    <a:ext uri="{9D8B030D-6E8A-4147-A177-3AD203B41FA5}">
                      <a16:colId xmlns:a16="http://schemas.microsoft.com/office/drawing/2014/main" val="2985737352"/>
                    </a:ext>
                  </a:extLst>
                </a:gridCol>
                <a:gridCol w="1160990">
                  <a:extLst>
                    <a:ext uri="{9D8B030D-6E8A-4147-A177-3AD203B41FA5}">
                      <a16:colId xmlns:a16="http://schemas.microsoft.com/office/drawing/2014/main" val="1455009697"/>
                    </a:ext>
                  </a:extLst>
                </a:gridCol>
                <a:gridCol w="1277920">
                  <a:extLst>
                    <a:ext uri="{9D8B030D-6E8A-4147-A177-3AD203B41FA5}">
                      <a16:colId xmlns:a16="http://schemas.microsoft.com/office/drawing/2014/main" val="1225313171"/>
                    </a:ext>
                  </a:extLst>
                </a:gridCol>
                <a:gridCol w="1044060">
                  <a:extLst>
                    <a:ext uri="{9D8B030D-6E8A-4147-A177-3AD203B41FA5}">
                      <a16:colId xmlns:a16="http://schemas.microsoft.com/office/drawing/2014/main" val="1870520668"/>
                    </a:ext>
                  </a:extLst>
                </a:gridCol>
                <a:gridCol w="1001439">
                  <a:extLst>
                    <a:ext uri="{9D8B030D-6E8A-4147-A177-3AD203B41FA5}">
                      <a16:colId xmlns:a16="http://schemas.microsoft.com/office/drawing/2014/main" val="3768365300"/>
                    </a:ext>
                  </a:extLst>
                </a:gridCol>
                <a:gridCol w="1160990">
                  <a:extLst>
                    <a:ext uri="{9D8B030D-6E8A-4147-A177-3AD203B41FA5}">
                      <a16:colId xmlns:a16="http://schemas.microsoft.com/office/drawing/2014/main" val="1589657872"/>
                    </a:ext>
                  </a:extLst>
                </a:gridCol>
                <a:gridCol w="1531109">
                  <a:extLst>
                    <a:ext uri="{9D8B030D-6E8A-4147-A177-3AD203B41FA5}">
                      <a16:colId xmlns:a16="http://schemas.microsoft.com/office/drawing/2014/main" val="2879501418"/>
                    </a:ext>
                  </a:extLst>
                </a:gridCol>
              </a:tblGrid>
              <a:tr h="370840">
                <a:tc rowSpan="3">
                  <a:txBody>
                    <a:bodyPr/>
                    <a:lstStyle/>
                    <a:p>
                      <a:endParaRPr lang="en-GB" sz="1800" b="1" dirty="0"/>
                    </a:p>
                  </a:txBody>
                  <a:tcPr>
                    <a:lnB w="38100" cap="flat" cmpd="sng" algn="ctr">
                      <a:solidFill>
                        <a:schemeClr val="tx1"/>
                      </a:solidFill>
                      <a:prstDash val="solid"/>
                      <a:round/>
                      <a:headEnd type="none" w="med" len="med"/>
                      <a:tailEnd type="none" w="med" len="med"/>
                    </a:lnB>
                    <a:noFill/>
                  </a:tcPr>
                </a:tc>
                <a:tc gridSpan="9">
                  <a:txBody>
                    <a:bodyPr/>
                    <a:lstStyle/>
                    <a:p>
                      <a:pPr algn="ctr"/>
                      <a:r>
                        <a:rPr lang="en-GB" sz="1800" b="1" dirty="0"/>
                        <a:t>2030</a:t>
                      </a:r>
                    </a:p>
                  </a:txBody>
                  <a:tcPr/>
                </a:tc>
                <a:tc hMerge="1">
                  <a:txBody>
                    <a:bodyPr/>
                    <a:lstStyle/>
                    <a:p>
                      <a:endParaRPr lang="en-GB" dirty="0"/>
                    </a:p>
                  </a:txBody>
                  <a:tcPr/>
                </a:tc>
                <a:tc hMerge="1">
                  <a:txBody>
                    <a:bodyPr/>
                    <a:lstStyle/>
                    <a:p>
                      <a:pPr algn="ctr"/>
                      <a:endParaRPr lang="en-GB" sz="1200" dirty="0"/>
                    </a:p>
                  </a:txBody>
                  <a:tcPr/>
                </a:tc>
                <a:tc hMerge="1">
                  <a:txBody>
                    <a:bodyPr/>
                    <a:lstStyle/>
                    <a:p>
                      <a:endParaRPr lang="en-GB" dirty="0"/>
                    </a:p>
                  </a:txBody>
                  <a:tcPr/>
                </a:tc>
                <a:tc hMerge="1">
                  <a:txBody>
                    <a:bodyPr/>
                    <a:lstStyle/>
                    <a:p>
                      <a:endParaRPr lang="en-GB" dirty="0"/>
                    </a:p>
                  </a:txBody>
                  <a:tcPr/>
                </a:tc>
                <a:tc hMerge="1">
                  <a:txBody>
                    <a:bodyPr/>
                    <a:lstStyle/>
                    <a:p>
                      <a:pPr algn="ctr"/>
                      <a:endParaRPr lang="en-GB"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extLst>
                  <a:ext uri="{0D108BD9-81ED-4DB2-BD59-A6C34878D82A}">
                    <a16:rowId xmlns:a16="http://schemas.microsoft.com/office/drawing/2014/main" val="2139298230"/>
                  </a:ext>
                </a:extLst>
              </a:tr>
              <a:tr h="370840">
                <a:tc vMerge="1">
                  <a:txBody>
                    <a:bodyPr/>
                    <a:lstStyle/>
                    <a:p>
                      <a:endParaRPr lang="en-GB" sz="1800" b="1" dirty="0"/>
                    </a:p>
                  </a:txBody>
                  <a:tcPr/>
                </a:tc>
                <a:tc gridSpan="9">
                  <a:txBody>
                    <a:bodyPr/>
                    <a:lstStyle/>
                    <a:p>
                      <a:pPr algn="ctr"/>
                      <a:r>
                        <a:rPr lang="en-GB" sz="1800" b="1" dirty="0"/>
                        <a:t>COLD – Phase 2: </a:t>
                      </a:r>
                      <a:r>
                        <a:rPr lang="en-GB" sz="1800" b="0" dirty="0"/>
                        <a:t>300MeV beam acceleration</a:t>
                      </a:r>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766892097"/>
                  </a:ext>
                </a:extLst>
              </a:tr>
              <a:tr h="370840">
                <a:tc vMerge="1">
                  <a:txBody>
                    <a:bodyPr/>
                    <a:lstStyle/>
                    <a:p>
                      <a:pPr algn="l"/>
                      <a:endParaRPr lang="en-GB" sz="1400" b="1" dirty="0"/>
                    </a:p>
                  </a:txBody>
                  <a:tcPr anchor="ctr"/>
                </a:tc>
                <a:tc>
                  <a:txBody>
                    <a:bodyPr/>
                    <a:lstStyle/>
                    <a:p>
                      <a:pPr algn="ctr"/>
                      <a:r>
                        <a:rPr lang="en-GB" sz="1600" b="1" dirty="0"/>
                        <a:t>Isolator</a:t>
                      </a:r>
                      <a:r>
                        <a:rPr lang="en-GB" sz="1600" dirty="0"/>
                        <a:t>: </a:t>
                      </a:r>
                    </a:p>
                    <a:p>
                      <a:pPr algn="ctr"/>
                      <a:r>
                        <a:rPr lang="en-GB" sz="1600" dirty="0"/>
                        <a:t>3.5l/min</a:t>
                      </a:r>
                    </a:p>
                  </a:txBody>
                  <a:tcPr>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t>S-RF Unit:</a:t>
                      </a:r>
                      <a:endParaRPr lang="en-GB" sz="1600" dirty="0"/>
                    </a:p>
                    <a:p>
                      <a:pPr algn="ctr"/>
                      <a:r>
                        <a:rPr lang="en-GB" sz="1600" dirty="0"/>
                        <a:t>91l/min</a:t>
                      </a:r>
                    </a:p>
                  </a:txBody>
                  <a:tcPr>
                    <a:lnB w="38100" cap="flat" cmpd="sng" algn="ctr">
                      <a:solidFill>
                        <a:schemeClr val="tx1"/>
                      </a:solidFill>
                      <a:prstDash val="solid"/>
                      <a:round/>
                      <a:headEnd type="none" w="med" len="med"/>
                      <a:tailEnd type="none" w="med" len="med"/>
                    </a:lnB>
                  </a:tcPr>
                </a:tc>
                <a:tc>
                  <a:txBody>
                    <a:bodyPr/>
                    <a:lstStyle/>
                    <a:p>
                      <a:pPr algn="ctr"/>
                      <a:r>
                        <a:rPr lang="en-GB" sz="1600" b="1" dirty="0"/>
                        <a:t>Load Isolator</a:t>
                      </a:r>
                      <a:r>
                        <a:rPr lang="en-GB" sz="1600" dirty="0"/>
                        <a:t>: </a:t>
                      </a:r>
                    </a:p>
                    <a:p>
                      <a:pPr algn="ctr"/>
                      <a:r>
                        <a:rPr lang="en-GB" sz="1600" dirty="0"/>
                        <a:t>5l/min (&lt;0.38kW)</a:t>
                      </a:r>
                    </a:p>
                  </a:txBody>
                  <a:tcPr>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t>C-RF Unit:</a:t>
                      </a:r>
                      <a:endParaRPr lang="en-GB" sz="1600" dirty="0"/>
                    </a:p>
                    <a:p>
                      <a:pPr algn="ctr"/>
                      <a:r>
                        <a:rPr lang="en-GB" sz="1600" dirty="0"/>
                        <a:t>123l/min</a:t>
                      </a:r>
                    </a:p>
                  </a:txBody>
                  <a:tcPr>
                    <a:lnB w="38100" cap="flat" cmpd="sng" algn="ctr">
                      <a:solidFill>
                        <a:schemeClr val="tx1"/>
                      </a:solidFill>
                      <a:prstDash val="solid"/>
                      <a:round/>
                      <a:headEnd type="none" w="med" len="med"/>
                      <a:tailEnd type="none" w="med" len="med"/>
                    </a:lnB>
                  </a:tcPr>
                </a:tc>
                <a:tc>
                  <a:txBody>
                    <a:bodyPr/>
                    <a:lstStyle/>
                    <a:p>
                      <a:pPr algn="ctr"/>
                      <a:r>
                        <a:rPr lang="en-GB" sz="1600" b="1" dirty="0"/>
                        <a:t>C-Load</a:t>
                      </a:r>
                      <a:r>
                        <a:rPr lang="en-GB" sz="1600" dirty="0"/>
                        <a:t>: </a:t>
                      </a:r>
                    </a:p>
                    <a:p>
                      <a:pPr algn="ctr"/>
                      <a:r>
                        <a:rPr lang="en-GB" sz="1600" dirty="0"/>
                        <a:t>2x&lt;0.5l/min (2x210W)</a:t>
                      </a:r>
                    </a:p>
                  </a:txBody>
                  <a:tcPr>
                    <a:lnB w="38100" cap="flat" cmpd="sng" algn="ctr">
                      <a:solidFill>
                        <a:schemeClr val="tx1"/>
                      </a:solidFill>
                      <a:prstDash val="solid"/>
                      <a:round/>
                      <a:headEnd type="none" w="med" len="med"/>
                      <a:tailEnd type="none" w="med" len="med"/>
                    </a:lnB>
                  </a:tcPr>
                </a:tc>
                <a:tc>
                  <a:txBody>
                    <a:bodyPr/>
                    <a:lstStyle/>
                    <a:p>
                      <a:pPr algn="ctr"/>
                      <a:r>
                        <a:rPr lang="en-GB" sz="1600" b="1" dirty="0"/>
                        <a:t>C-RF Wind.</a:t>
                      </a:r>
                      <a:r>
                        <a:rPr lang="en-GB" sz="1600" dirty="0"/>
                        <a:t>:</a:t>
                      </a:r>
                    </a:p>
                    <a:p>
                      <a:pPr algn="ctr"/>
                      <a:r>
                        <a:rPr lang="en-GB" sz="1600" dirty="0"/>
                        <a:t>1x3l/min</a:t>
                      </a:r>
                    </a:p>
                  </a:txBody>
                  <a:tcPr>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t>Dipoles</a:t>
                      </a:r>
                      <a:r>
                        <a:rPr lang="en-GB" sz="1600" dirty="0"/>
                        <a:t>: 1.5l/min (1.04kW)</a:t>
                      </a:r>
                    </a:p>
                  </a:txBody>
                  <a:tcPr>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t>Solenoid</a:t>
                      </a:r>
                      <a:r>
                        <a:rPr lang="en-GB" sz="1600" dirty="0"/>
                        <a:t>: 5l/min (10kW)</a:t>
                      </a:r>
                    </a:p>
                  </a:txBody>
                  <a:tcPr>
                    <a:lnB w="38100" cap="flat" cmpd="sng" algn="ctr">
                      <a:solidFill>
                        <a:schemeClr val="tx1"/>
                      </a:solidFill>
                      <a:prstDash val="solid"/>
                      <a:round/>
                      <a:headEnd type="none" w="med" len="med"/>
                      <a:tailEnd type="none" w="med" len="med"/>
                    </a:lnB>
                  </a:tcPr>
                </a:tc>
                <a:tc>
                  <a:txBody>
                    <a:bodyPr/>
                    <a:lstStyle/>
                    <a:p>
                      <a:pPr algn="ctr"/>
                      <a:r>
                        <a:rPr lang="en-GB" sz="1600" b="1" dirty="0"/>
                        <a:t>+Def. Cavity</a:t>
                      </a:r>
                      <a:r>
                        <a:rPr lang="en-GB" sz="1600" b="1" baseline="30000" dirty="0"/>
                        <a:t>1</a:t>
                      </a:r>
                      <a:r>
                        <a:rPr lang="en-GB" sz="1600" b="1" dirty="0"/>
                        <a:t> Load(s)</a:t>
                      </a:r>
                      <a:r>
                        <a:rPr lang="en-GB" sz="1600" b="0" dirty="0"/>
                        <a:t>:</a:t>
                      </a:r>
                    </a:p>
                    <a:p>
                      <a:pPr algn="ctr"/>
                      <a:r>
                        <a:rPr lang="en-GB" sz="1600" dirty="0"/>
                        <a:t>5l/min</a:t>
                      </a:r>
                    </a:p>
                    <a:p>
                      <a:pPr algn="ctr"/>
                      <a:r>
                        <a:rPr lang="en-GB" sz="1600" dirty="0"/>
                        <a:t>(&lt;0.15kW)</a:t>
                      </a:r>
                    </a:p>
                  </a:txBody>
                  <a:tcPr>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5752029"/>
                  </a:ext>
                </a:extLst>
              </a:tr>
              <a:tr h="370840">
                <a:tc>
                  <a:txBody>
                    <a:bodyPr/>
                    <a:lstStyle/>
                    <a:p>
                      <a:pPr algn="ctr"/>
                      <a:r>
                        <a:rPr lang="en-GB" sz="1800" b="1" dirty="0"/>
                        <a:t>Tot</a:t>
                      </a:r>
                    </a:p>
                  </a:txBody>
                  <a:tcPr anchor="ct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gridSpan="9">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dirty="0"/>
                        <a:t>RF~226.5 </a:t>
                      </a:r>
                      <a:r>
                        <a:rPr lang="en-GB" sz="1800" b="1" dirty="0">
                          <a:solidFill>
                            <a:srgbClr val="C00000"/>
                          </a:solidFill>
                        </a:rPr>
                        <a:t>(+10 for BOC)</a:t>
                      </a:r>
                      <a:r>
                        <a:rPr lang="en-GB" sz="1800" b="1" dirty="0"/>
                        <a:t> l/min + </a:t>
                      </a:r>
                      <a:r>
                        <a:rPr lang="en-GB" sz="1800" b="1" dirty="0" err="1"/>
                        <a:t>Magn</a:t>
                      </a:r>
                      <a:r>
                        <a:rPr lang="en-GB" sz="1800" b="1" dirty="0"/>
                        <a:t>.=6.5 l/min &amp; 11.04kW (Def Cav </a:t>
                      </a:r>
                      <a:r>
                        <a:rPr lang="en-GB" sz="1800" b="1" dirty="0">
                          <a:sym typeface="Wingdings" panose="05000000000000000000" pitchFamily="2" charset="2"/>
                        </a:rPr>
                        <a:t> </a:t>
                      </a:r>
                      <a:r>
                        <a:rPr lang="en-GB" sz="1800" b="1" dirty="0"/>
                        <a:t>+5l/min &amp; +0.15kW)</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rgbClr val="C00000"/>
                          </a:solidFill>
                        </a:rPr>
                        <a:t>NB: All quads will be air cooled</a:t>
                      </a:r>
                      <a:endParaRPr lang="en-GB" sz="1200" b="1" dirty="0"/>
                    </a:p>
                  </a:txBody>
                  <a:tcPr anchor="ct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pPr algn="ctr"/>
                      <a:endParaRPr lang="en-GB" dirty="0"/>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t>(3.5+113+5+123+24+12+25.6+6+5)l/min &amp; 26.3kW (+5l/min &amp; 0.15kW)</a:t>
                      </a:r>
                    </a:p>
                  </a:txBody>
                  <a:tcPr anchor="ctr"/>
                </a:tc>
                <a:tc hMerge="1">
                  <a:txBody>
                    <a:bodyPr/>
                    <a:lstStyle/>
                    <a:p>
                      <a:pPr algn="ctr"/>
                      <a:endParaRPr lang="en-GB" dirty="0"/>
                    </a:p>
                  </a:txBody>
                  <a:tcPr/>
                </a:tc>
                <a:tc hMerge="1">
                  <a:txBody>
                    <a:bodyPr/>
                    <a:lstStyle/>
                    <a:p>
                      <a:endParaRPr lang="en-GB" dirty="0"/>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600" dirty="0"/>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a:lnT w="38100" cap="flat" cmpd="sng" algn="ctr">
                      <a:solidFill>
                        <a:schemeClr val="tx1"/>
                      </a:solidFill>
                      <a:prstDash val="solid"/>
                      <a:round/>
                      <a:headEnd type="none" w="med" len="med"/>
                      <a:tailEnd type="none" w="med" len="med"/>
                    </a:lnT>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a:tc>
                <a:extLst>
                  <a:ext uri="{0D108BD9-81ED-4DB2-BD59-A6C34878D82A}">
                    <a16:rowId xmlns:a16="http://schemas.microsoft.com/office/drawing/2014/main" val="1656519780"/>
                  </a:ext>
                </a:extLst>
              </a:tr>
            </a:tbl>
          </a:graphicData>
        </a:graphic>
      </p:graphicFrame>
      <p:sp>
        <p:nvSpPr>
          <p:cNvPr id="8" name="TextBox 7">
            <a:extLst>
              <a:ext uri="{FF2B5EF4-FFF2-40B4-BE49-F238E27FC236}">
                <a16:creationId xmlns:a16="http://schemas.microsoft.com/office/drawing/2014/main" id="{DA01DDFB-7F4E-4905-AAE0-F49695408C13}"/>
              </a:ext>
            </a:extLst>
          </p:cNvPr>
          <p:cNvSpPr txBox="1"/>
          <p:nvPr/>
        </p:nvSpPr>
        <p:spPr>
          <a:xfrm>
            <a:off x="4563686" y="315198"/>
            <a:ext cx="6112932" cy="1477328"/>
          </a:xfrm>
          <a:prstGeom prst="rect">
            <a:avLst/>
          </a:prstGeom>
          <a:noFill/>
        </p:spPr>
        <p:txBody>
          <a:bodyPr wrap="square">
            <a:spAutoFit/>
          </a:bodyPr>
          <a:lstStyle/>
          <a:p>
            <a:r>
              <a:rPr lang="en-GB" b="1" dirty="0">
                <a:solidFill>
                  <a:srgbClr val="FF0000"/>
                </a:solidFill>
              </a:rPr>
              <a:t>From PSI on the BOC: </a:t>
            </a:r>
            <a:r>
              <a:rPr lang="en-GB" dirty="0">
                <a:solidFill>
                  <a:srgbClr val="FF0000"/>
                </a:solidFill>
              </a:rPr>
              <a:t>apparently they have a dedicated exchanger. In their case with a rep. rate of 100Hz they need input flow rate of 102l/min that in our case becomes, divided by 10, ~10l/min! Can we guarantee the regulation with a dedicated chiller air condensed?</a:t>
            </a:r>
            <a:endParaRPr lang="en-GB" dirty="0"/>
          </a:p>
        </p:txBody>
      </p:sp>
      <p:sp>
        <p:nvSpPr>
          <p:cNvPr id="2" name="Slide Number Placeholder 1">
            <a:extLst>
              <a:ext uri="{FF2B5EF4-FFF2-40B4-BE49-F238E27FC236}">
                <a16:creationId xmlns:a16="http://schemas.microsoft.com/office/drawing/2014/main" id="{59BD51B1-FDF0-4D4B-A7C6-5F27B1C3ED32}"/>
              </a:ext>
            </a:extLst>
          </p:cNvPr>
          <p:cNvSpPr>
            <a:spLocks noGrp="1"/>
          </p:cNvSpPr>
          <p:nvPr>
            <p:ph type="sldNum" sz="quarter" idx="12"/>
          </p:nvPr>
        </p:nvSpPr>
        <p:spPr/>
        <p:txBody>
          <a:bodyPr/>
          <a:lstStyle/>
          <a:p>
            <a:fld id="{27704C38-3202-47F9-B90E-5A6733EC2980}" type="slidenum">
              <a:rPr lang="en-GB" smtClean="0"/>
              <a:t>12</a:t>
            </a:fld>
            <a:endParaRPr lang="en-GB"/>
          </a:p>
        </p:txBody>
      </p:sp>
      <p:sp>
        <p:nvSpPr>
          <p:cNvPr id="10" name="TextBox 9">
            <a:extLst>
              <a:ext uri="{FF2B5EF4-FFF2-40B4-BE49-F238E27FC236}">
                <a16:creationId xmlns:a16="http://schemas.microsoft.com/office/drawing/2014/main" id="{7E747408-9D1F-4157-8951-0CE2ED606520}"/>
              </a:ext>
            </a:extLst>
          </p:cNvPr>
          <p:cNvSpPr txBox="1"/>
          <p:nvPr/>
        </p:nvSpPr>
        <p:spPr>
          <a:xfrm>
            <a:off x="778933" y="4967950"/>
            <a:ext cx="10574867" cy="646331"/>
          </a:xfrm>
          <a:prstGeom prst="rect">
            <a:avLst/>
          </a:prstGeom>
          <a:noFill/>
        </p:spPr>
        <p:txBody>
          <a:bodyPr wrap="square" rtlCol="0">
            <a:spAutoFit/>
          </a:bodyPr>
          <a:lstStyle/>
          <a:p>
            <a:r>
              <a:rPr lang="en-GB" dirty="0"/>
              <a:t>Water distribution for magnets is in </a:t>
            </a:r>
            <a:r>
              <a:rPr lang="en-GB" dirty="0" err="1"/>
              <a:t>Linac</a:t>
            </a:r>
            <a:r>
              <a:rPr lang="en-GB" dirty="0"/>
              <a:t> tunnel </a:t>
            </a:r>
            <a:r>
              <a:rPr lang="en-GB" dirty="0">
                <a:sym typeface="Wingdings" panose="05000000000000000000" pitchFamily="2" charset="2"/>
              </a:rPr>
              <a:t></a:t>
            </a:r>
            <a:r>
              <a:rPr lang="en-GB" dirty="0"/>
              <a:t> That is not in the budget of </a:t>
            </a:r>
            <a:r>
              <a:rPr lang="en-GB" dirty="0" err="1"/>
              <a:t>Pinj</a:t>
            </a:r>
            <a:r>
              <a:rPr lang="en-GB" dirty="0"/>
              <a:t> distribution: how much is it available from there?</a:t>
            </a:r>
          </a:p>
        </p:txBody>
      </p:sp>
      <p:sp>
        <p:nvSpPr>
          <p:cNvPr id="11" name="TextBox 10">
            <a:extLst>
              <a:ext uri="{FF2B5EF4-FFF2-40B4-BE49-F238E27FC236}">
                <a16:creationId xmlns:a16="http://schemas.microsoft.com/office/drawing/2014/main" id="{64FD4CD6-3E98-4256-9104-CB8B9FC8FF68}"/>
              </a:ext>
            </a:extLst>
          </p:cNvPr>
          <p:cNvSpPr txBox="1"/>
          <p:nvPr/>
        </p:nvSpPr>
        <p:spPr>
          <a:xfrm>
            <a:off x="808566" y="4415324"/>
            <a:ext cx="11421532" cy="276999"/>
          </a:xfrm>
          <a:prstGeom prst="rect">
            <a:avLst/>
          </a:prstGeom>
          <a:noFill/>
        </p:spPr>
        <p:txBody>
          <a:bodyPr wrap="square" rtlCol="0">
            <a:spAutoFit/>
          </a:bodyPr>
          <a:lstStyle/>
          <a:p>
            <a:r>
              <a:rPr lang="en-GB" sz="1200" baseline="30000" dirty="0"/>
              <a:t>1</a:t>
            </a:r>
            <a:r>
              <a:rPr lang="en-GB" sz="1200" dirty="0"/>
              <a:t> In this phase we shouldn’t need a deflecting cavity</a:t>
            </a:r>
          </a:p>
        </p:txBody>
      </p:sp>
    </p:spTree>
    <p:extLst>
      <p:ext uri="{BB962C8B-B14F-4D97-AF65-F5344CB8AC3E}">
        <p14:creationId xmlns:p14="http://schemas.microsoft.com/office/powerpoint/2010/main" val="1099438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7769D-7509-4EAF-9E57-A31A3BF814E2}"/>
              </a:ext>
            </a:extLst>
          </p:cNvPr>
          <p:cNvSpPr>
            <a:spLocks noGrp="1"/>
          </p:cNvSpPr>
          <p:nvPr>
            <p:ph type="title"/>
          </p:nvPr>
        </p:nvSpPr>
        <p:spPr/>
        <p:txBody>
          <a:bodyPr/>
          <a:lstStyle/>
          <a:p>
            <a:r>
              <a:rPr lang="en-GB" dirty="0"/>
              <a:t>C-Band: Phase 2</a:t>
            </a:r>
          </a:p>
        </p:txBody>
      </p:sp>
      <p:grpSp>
        <p:nvGrpSpPr>
          <p:cNvPr id="128" name="Group 127">
            <a:extLst>
              <a:ext uri="{FF2B5EF4-FFF2-40B4-BE49-F238E27FC236}">
                <a16:creationId xmlns:a16="http://schemas.microsoft.com/office/drawing/2014/main" id="{58E9550B-83C3-48AF-9DE2-13F84B912924}"/>
              </a:ext>
            </a:extLst>
          </p:cNvPr>
          <p:cNvGrpSpPr/>
          <p:nvPr/>
        </p:nvGrpSpPr>
        <p:grpSpPr>
          <a:xfrm>
            <a:off x="79078" y="2001428"/>
            <a:ext cx="12033843" cy="4856572"/>
            <a:chOff x="79078" y="2001428"/>
            <a:chExt cx="12033843" cy="4856572"/>
          </a:xfrm>
        </p:grpSpPr>
        <p:grpSp>
          <p:nvGrpSpPr>
            <p:cNvPr id="126" name="Group 125">
              <a:extLst>
                <a:ext uri="{FF2B5EF4-FFF2-40B4-BE49-F238E27FC236}">
                  <a16:creationId xmlns:a16="http://schemas.microsoft.com/office/drawing/2014/main" id="{3D303A10-0F73-4545-8989-949C99DF90F4}"/>
                </a:ext>
              </a:extLst>
            </p:cNvPr>
            <p:cNvGrpSpPr/>
            <p:nvPr/>
          </p:nvGrpSpPr>
          <p:grpSpPr>
            <a:xfrm>
              <a:off x="79078" y="2001428"/>
              <a:ext cx="12033843" cy="4856572"/>
              <a:chOff x="29576" y="1629041"/>
              <a:chExt cx="12033843" cy="4856572"/>
            </a:xfrm>
          </p:grpSpPr>
          <p:grpSp>
            <p:nvGrpSpPr>
              <p:cNvPr id="125" name="Group 124">
                <a:extLst>
                  <a:ext uri="{FF2B5EF4-FFF2-40B4-BE49-F238E27FC236}">
                    <a16:creationId xmlns:a16="http://schemas.microsoft.com/office/drawing/2014/main" id="{45C26CCF-E807-4ECF-9FB5-CB450FB308E6}"/>
                  </a:ext>
                </a:extLst>
              </p:cNvPr>
              <p:cNvGrpSpPr/>
              <p:nvPr/>
            </p:nvGrpSpPr>
            <p:grpSpPr>
              <a:xfrm>
                <a:off x="29576" y="1629041"/>
                <a:ext cx="12033843" cy="4856572"/>
                <a:chOff x="29576" y="1629041"/>
                <a:chExt cx="12033843" cy="4856572"/>
              </a:xfrm>
            </p:grpSpPr>
            <p:pic>
              <p:nvPicPr>
                <p:cNvPr id="119" name="Picture 118">
                  <a:extLst>
                    <a:ext uri="{FF2B5EF4-FFF2-40B4-BE49-F238E27FC236}">
                      <a16:creationId xmlns:a16="http://schemas.microsoft.com/office/drawing/2014/main" id="{EFAFD4CE-E0CB-4510-9494-F9FD4B4433BD}"/>
                    </a:ext>
                  </a:extLst>
                </p:cNvPr>
                <p:cNvPicPr>
                  <a:picLocks noChangeAspect="1"/>
                </p:cNvPicPr>
                <p:nvPr/>
              </p:nvPicPr>
              <p:blipFill rotWithShape="1">
                <a:blip r:embed="rId2"/>
                <a:srcRect t="4860"/>
                <a:stretch/>
              </p:blipFill>
              <p:spPr>
                <a:xfrm>
                  <a:off x="29576" y="3811905"/>
                  <a:ext cx="6023584" cy="2416692"/>
                </a:xfrm>
                <a:prstGeom prst="rect">
                  <a:avLst/>
                </a:prstGeom>
              </p:spPr>
            </p:pic>
            <p:pic>
              <p:nvPicPr>
                <p:cNvPr id="122" name="Picture 121">
                  <a:extLst>
                    <a:ext uri="{FF2B5EF4-FFF2-40B4-BE49-F238E27FC236}">
                      <a16:creationId xmlns:a16="http://schemas.microsoft.com/office/drawing/2014/main" id="{81DC9517-B182-4A4F-B4AA-52FB65B410A1}"/>
                    </a:ext>
                  </a:extLst>
                </p:cNvPr>
                <p:cNvPicPr>
                  <a:picLocks noChangeAspect="1"/>
                </p:cNvPicPr>
                <p:nvPr/>
              </p:nvPicPr>
              <p:blipFill rotWithShape="1">
                <a:blip r:embed="rId3"/>
                <a:srcRect l="2655" t="6346"/>
                <a:stretch/>
              </p:blipFill>
              <p:spPr>
                <a:xfrm>
                  <a:off x="6053160" y="3811905"/>
                  <a:ext cx="6010259" cy="2673708"/>
                </a:xfrm>
                <a:prstGeom prst="rect">
                  <a:avLst/>
                </a:prstGeom>
              </p:spPr>
            </p:pic>
            <p:grpSp>
              <p:nvGrpSpPr>
                <p:cNvPr id="120" name="Group 119">
                  <a:extLst>
                    <a:ext uri="{FF2B5EF4-FFF2-40B4-BE49-F238E27FC236}">
                      <a16:creationId xmlns:a16="http://schemas.microsoft.com/office/drawing/2014/main" id="{A4B46D32-26D0-4D0B-8203-2991E3708AAF}"/>
                    </a:ext>
                  </a:extLst>
                </p:cNvPr>
                <p:cNvGrpSpPr/>
                <p:nvPr/>
              </p:nvGrpSpPr>
              <p:grpSpPr>
                <a:xfrm>
                  <a:off x="4849695" y="1629041"/>
                  <a:ext cx="2270084" cy="2369140"/>
                  <a:chOff x="5018670" y="737981"/>
                  <a:chExt cx="2270084" cy="2369140"/>
                </a:xfrm>
              </p:grpSpPr>
              <p:grpSp>
                <p:nvGrpSpPr>
                  <p:cNvPr id="27" name="Group 26">
                    <a:extLst>
                      <a:ext uri="{FF2B5EF4-FFF2-40B4-BE49-F238E27FC236}">
                        <a16:creationId xmlns:a16="http://schemas.microsoft.com/office/drawing/2014/main" id="{CFC94EAC-9E9D-4D43-964D-229CE686B68A}"/>
                      </a:ext>
                    </a:extLst>
                  </p:cNvPr>
                  <p:cNvGrpSpPr/>
                  <p:nvPr/>
                </p:nvGrpSpPr>
                <p:grpSpPr>
                  <a:xfrm>
                    <a:off x="5018670" y="737981"/>
                    <a:ext cx="1934602" cy="734290"/>
                    <a:chOff x="6217201" y="206434"/>
                    <a:chExt cx="1934602" cy="734290"/>
                  </a:xfrm>
                </p:grpSpPr>
                <p:sp>
                  <p:nvSpPr>
                    <p:cNvPr id="47" name="Triangle 139">
                      <a:extLst>
                        <a:ext uri="{FF2B5EF4-FFF2-40B4-BE49-F238E27FC236}">
                          <a16:creationId xmlns:a16="http://schemas.microsoft.com/office/drawing/2014/main" id="{1058230C-5F67-4871-A928-C7AE6E047076}"/>
                        </a:ext>
                      </a:extLst>
                    </p:cNvPr>
                    <p:cNvSpPr/>
                    <p:nvPr/>
                  </p:nvSpPr>
                  <p:spPr>
                    <a:xfrm rot="16200000" flipV="1">
                      <a:off x="6193193" y="236591"/>
                      <a:ext cx="728141" cy="680125"/>
                    </a:xfrm>
                    <a:prstGeom prst="triangle">
                      <a:avLst/>
                    </a:prstGeom>
                  </p:spPr>
                  <p:style>
                    <a:lnRef idx="2">
                      <a:schemeClr val="accent6">
                        <a:shade val="50000"/>
                      </a:schemeClr>
                    </a:lnRef>
                    <a:fillRef idx="1">
                      <a:schemeClr val="accent6"/>
                    </a:fillRef>
                    <a:effectRef idx="0">
                      <a:schemeClr val="accent6"/>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cxnSp>
                  <p:nvCxnSpPr>
                    <p:cNvPr id="48" name="Straight Connector 47">
                      <a:extLst>
                        <a:ext uri="{FF2B5EF4-FFF2-40B4-BE49-F238E27FC236}">
                          <a16:creationId xmlns:a16="http://schemas.microsoft.com/office/drawing/2014/main" id="{9F42215A-BD29-4431-9A4D-41687E172403}"/>
                        </a:ext>
                      </a:extLst>
                    </p:cNvPr>
                    <p:cNvCxnSpPr>
                      <a:cxnSpLocks/>
                    </p:cNvCxnSpPr>
                    <p:nvPr/>
                  </p:nvCxnSpPr>
                  <p:spPr>
                    <a:xfrm>
                      <a:off x="7028508" y="579112"/>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00A52045-F2A5-4778-9006-38FFDFFF8CC1}"/>
                        </a:ext>
                      </a:extLst>
                    </p:cNvPr>
                    <p:cNvCxnSpPr>
                      <a:cxnSpLocks/>
                    </p:cNvCxnSpPr>
                    <p:nvPr/>
                  </p:nvCxnSpPr>
                  <p:spPr>
                    <a:xfrm>
                      <a:off x="7217806" y="215041"/>
                      <a:ext cx="0" cy="36407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E3EFD71D-2647-4EA5-848E-71F4B4C42F1D}"/>
                        </a:ext>
                      </a:extLst>
                    </p:cNvPr>
                    <p:cNvCxnSpPr>
                      <a:cxnSpLocks/>
                    </p:cNvCxnSpPr>
                    <p:nvPr/>
                  </p:nvCxnSpPr>
                  <p:spPr>
                    <a:xfrm flipV="1">
                      <a:off x="7217806" y="214817"/>
                      <a:ext cx="753299" cy="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25432B54-2DD0-4909-B053-FDF342E248F6}"/>
                        </a:ext>
                      </a:extLst>
                    </p:cNvPr>
                    <p:cNvCxnSpPr>
                      <a:cxnSpLocks/>
                    </p:cNvCxnSpPr>
                    <p:nvPr/>
                  </p:nvCxnSpPr>
                  <p:spPr>
                    <a:xfrm>
                      <a:off x="7962505" y="576563"/>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5BB6494E-DC8A-4ADD-A03E-82E3CEBBAC0F}"/>
                        </a:ext>
                      </a:extLst>
                    </p:cNvPr>
                    <p:cNvCxnSpPr>
                      <a:cxnSpLocks/>
                    </p:cNvCxnSpPr>
                    <p:nvPr/>
                  </p:nvCxnSpPr>
                  <p:spPr>
                    <a:xfrm>
                      <a:off x="7963573" y="215040"/>
                      <a:ext cx="0" cy="364071"/>
                    </a:xfrm>
                    <a:prstGeom prst="line">
                      <a:avLst/>
                    </a:prstGeom>
                  </p:spPr>
                  <p:style>
                    <a:lnRef idx="1">
                      <a:schemeClr val="accent1"/>
                    </a:lnRef>
                    <a:fillRef idx="0">
                      <a:schemeClr val="accent1"/>
                    </a:fillRef>
                    <a:effectRef idx="0">
                      <a:schemeClr val="accent1"/>
                    </a:effectRef>
                    <a:fontRef idx="minor">
                      <a:schemeClr val="tx1"/>
                    </a:fontRef>
                  </p:style>
                </p:cxnSp>
                <p:sp>
                  <p:nvSpPr>
                    <p:cNvPr id="53" name="Rectangle 52">
                      <a:extLst>
                        <a:ext uri="{FF2B5EF4-FFF2-40B4-BE49-F238E27FC236}">
                          <a16:creationId xmlns:a16="http://schemas.microsoft.com/office/drawing/2014/main" id="{32BD83DA-9065-4A15-BCEC-83646AA20190}"/>
                        </a:ext>
                      </a:extLst>
                    </p:cNvPr>
                    <p:cNvSpPr/>
                    <p:nvPr/>
                  </p:nvSpPr>
                  <p:spPr>
                    <a:xfrm>
                      <a:off x="7197457" y="206434"/>
                      <a:ext cx="786932" cy="507831"/>
                    </a:xfrm>
                    <a:prstGeom prst="rect">
                      <a:avLst/>
                    </a:prstGeom>
                  </p:spPr>
                  <p:txBody>
                    <a:bodyPr wrap="square">
                      <a:spAutoFit/>
                    </a:bodyPr>
                    <a:lstStyle/>
                    <a:p>
                      <a:pPr algn="ctr"/>
                      <a:r>
                        <a:rPr lang="en-US" sz="900" dirty="0"/>
                        <a:t>50 MW </a:t>
                      </a:r>
                    </a:p>
                    <a:p>
                      <a:pPr algn="ctr"/>
                      <a:r>
                        <a:rPr lang="en-US" sz="900" dirty="0">
                          <a:latin typeface="Arial" panose="020B0604020202020204" pitchFamily="34" charset="0"/>
                          <a:cs typeface="Arial" panose="020B0604020202020204" pitchFamily="34" charset="0"/>
                        </a:rPr>
                        <a:t>4</a:t>
                      </a:r>
                      <a:r>
                        <a:rPr lang="en-US" sz="900" dirty="0">
                          <a:latin typeface="Symbol" pitchFamily="2" charset="2"/>
                        </a:rPr>
                        <a:t>m</a:t>
                      </a:r>
                      <a:r>
                        <a:rPr lang="en-US" sz="900" dirty="0"/>
                        <a:t>s, 10Hz</a:t>
                      </a:r>
                    </a:p>
                    <a:p>
                      <a:pPr algn="ctr"/>
                      <a:r>
                        <a:rPr lang="en-US" sz="900" dirty="0"/>
                        <a:t>C-band</a:t>
                      </a:r>
                    </a:p>
                  </p:txBody>
                </p:sp>
                <p:cxnSp>
                  <p:nvCxnSpPr>
                    <p:cNvPr id="54" name="Straight Arrow Connector 53">
                      <a:extLst>
                        <a:ext uri="{FF2B5EF4-FFF2-40B4-BE49-F238E27FC236}">
                          <a16:creationId xmlns:a16="http://schemas.microsoft.com/office/drawing/2014/main" id="{831CC3ED-D605-46AD-870F-1AF114FAA836}"/>
                        </a:ext>
                      </a:extLst>
                    </p:cNvPr>
                    <p:cNvCxnSpPr>
                      <a:cxnSpLocks/>
                      <a:stCxn id="53" idx="2"/>
                    </p:cNvCxnSpPr>
                    <p:nvPr/>
                  </p:nvCxnSpPr>
                  <p:spPr>
                    <a:xfrm>
                      <a:off x="7590923" y="714265"/>
                      <a:ext cx="0" cy="1652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65" name="Group 64">
                    <a:extLst>
                      <a:ext uri="{FF2B5EF4-FFF2-40B4-BE49-F238E27FC236}">
                        <a16:creationId xmlns:a16="http://schemas.microsoft.com/office/drawing/2014/main" id="{6268CE2C-FC08-4CAF-9D3C-6B11B3D8A2DB}"/>
                      </a:ext>
                    </a:extLst>
                  </p:cNvPr>
                  <p:cNvGrpSpPr/>
                  <p:nvPr/>
                </p:nvGrpSpPr>
                <p:grpSpPr>
                  <a:xfrm>
                    <a:off x="6337585" y="1442393"/>
                    <a:ext cx="951169" cy="1188053"/>
                    <a:chOff x="4263087" y="2404225"/>
                    <a:chExt cx="951169" cy="1188053"/>
                  </a:xfrm>
                </p:grpSpPr>
                <p:sp>
                  <p:nvSpPr>
                    <p:cNvPr id="36" name="Rectangle 35">
                      <a:extLst>
                        <a:ext uri="{FF2B5EF4-FFF2-40B4-BE49-F238E27FC236}">
                          <a16:creationId xmlns:a16="http://schemas.microsoft.com/office/drawing/2014/main" id="{B3C40D09-CA59-4D7B-AD31-EA4DBABE8935}"/>
                        </a:ext>
                      </a:extLst>
                    </p:cNvPr>
                    <p:cNvSpPr/>
                    <p:nvPr/>
                  </p:nvSpPr>
                  <p:spPr>
                    <a:xfrm rot="10800000">
                      <a:off x="4263087" y="2404225"/>
                      <a:ext cx="128038" cy="57370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7" name="Rectangle 36">
                      <a:extLst>
                        <a:ext uri="{FF2B5EF4-FFF2-40B4-BE49-F238E27FC236}">
                          <a16:creationId xmlns:a16="http://schemas.microsoft.com/office/drawing/2014/main" id="{0C68D6BB-94B1-4A80-A722-DDECB0B73DD7}"/>
                        </a:ext>
                      </a:extLst>
                    </p:cNvPr>
                    <p:cNvSpPr/>
                    <p:nvPr/>
                  </p:nvSpPr>
                  <p:spPr>
                    <a:xfrm rot="8200144">
                      <a:off x="4394128" y="2872958"/>
                      <a:ext cx="159240" cy="42465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8" name="Rectangle 37">
                      <a:extLst>
                        <a:ext uri="{FF2B5EF4-FFF2-40B4-BE49-F238E27FC236}">
                          <a16:creationId xmlns:a16="http://schemas.microsoft.com/office/drawing/2014/main" id="{06454C15-A6E3-478E-B83B-12A5C5BDF4B8}"/>
                        </a:ext>
                      </a:extLst>
                    </p:cNvPr>
                    <p:cNvSpPr/>
                    <p:nvPr/>
                  </p:nvSpPr>
                  <p:spPr>
                    <a:xfrm rot="13787613">
                      <a:off x="4376046" y="3245256"/>
                      <a:ext cx="166028" cy="36189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9" name="Oval 38">
                      <a:extLst>
                        <a:ext uri="{FF2B5EF4-FFF2-40B4-BE49-F238E27FC236}">
                          <a16:creationId xmlns:a16="http://schemas.microsoft.com/office/drawing/2014/main" id="{3A5DFD76-E2FD-42D9-8007-C937F7A54E7C}"/>
                        </a:ext>
                      </a:extLst>
                    </p:cNvPr>
                    <p:cNvSpPr/>
                    <p:nvPr/>
                  </p:nvSpPr>
                  <p:spPr>
                    <a:xfrm>
                      <a:off x="4550044" y="2905980"/>
                      <a:ext cx="664212" cy="68629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700" dirty="0"/>
                    </a:p>
                  </p:txBody>
                </p:sp>
                <p:sp>
                  <p:nvSpPr>
                    <p:cNvPr id="40" name="TextBox 39">
                      <a:extLst>
                        <a:ext uri="{FF2B5EF4-FFF2-40B4-BE49-F238E27FC236}">
                          <a16:creationId xmlns:a16="http://schemas.microsoft.com/office/drawing/2014/main" id="{C2CAA87B-904B-4929-85E3-5F2C61E405F1}"/>
                        </a:ext>
                      </a:extLst>
                    </p:cNvPr>
                    <p:cNvSpPr txBox="1"/>
                    <p:nvPr/>
                  </p:nvSpPr>
                  <p:spPr>
                    <a:xfrm>
                      <a:off x="4657888" y="3110462"/>
                      <a:ext cx="457176" cy="276999"/>
                    </a:xfrm>
                    <a:prstGeom prst="rect">
                      <a:avLst/>
                    </a:prstGeom>
                    <a:noFill/>
                  </p:spPr>
                  <p:txBody>
                    <a:bodyPr wrap="none" rtlCol="0">
                      <a:spAutoFit/>
                    </a:bodyPr>
                    <a:lstStyle/>
                    <a:p>
                      <a:r>
                        <a:rPr lang="en-GB" sz="1200" b="1" dirty="0"/>
                        <a:t>BOC</a:t>
                      </a:r>
                    </a:p>
                  </p:txBody>
                </p:sp>
              </p:grpSp>
              <p:sp>
                <p:nvSpPr>
                  <p:cNvPr id="66" name="Rectangle 65">
                    <a:extLst>
                      <a:ext uri="{FF2B5EF4-FFF2-40B4-BE49-F238E27FC236}">
                        <a16:creationId xmlns:a16="http://schemas.microsoft.com/office/drawing/2014/main" id="{34BDDEB7-FCBE-44C2-BC79-05535331D1B2}"/>
                      </a:ext>
                    </a:extLst>
                  </p:cNvPr>
                  <p:cNvSpPr/>
                  <p:nvPr/>
                </p:nvSpPr>
                <p:spPr>
                  <a:xfrm rot="10800000">
                    <a:off x="6346152" y="2503254"/>
                    <a:ext cx="128038" cy="36042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67" name="Rectangle 66">
                    <a:extLst>
                      <a:ext uri="{FF2B5EF4-FFF2-40B4-BE49-F238E27FC236}">
                        <a16:creationId xmlns:a16="http://schemas.microsoft.com/office/drawing/2014/main" id="{08892C7A-2BE1-4862-A3BB-1AE82BBE69D7}"/>
                      </a:ext>
                    </a:extLst>
                  </p:cNvPr>
                  <p:cNvSpPr/>
                  <p:nvPr/>
                </p:nvSpPr>
                <p:spPr>
                  <a:xfrm rot="16200000">
                    <a:off x="6346152" y="2629088"/>
                    <a:ext cx="128038" cy="36042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68" name="Rectangle 67">
                    <a:extLst>
                      <a:ext uri="{FF2B5EF4-FFF2-40B4-BE49-F238E27FC236}">
                        <a16:creationId xmlns:a16="http://schemas.microsoft.com/office/drawing/2014/main" id="{74CC83E8-18EF-4926-8446-7820134E41E2}"/>
                      </a:ext>
                    </a:extLst>
                  </p:cNvPr>
                  <p:cNvSpPr/>
                  <p:nvPr/>
                </p:nvSpPr>
                <p:spPr>
                  <a:xfrm rot="10800000">
                    <a:off x="6131781" y="2746659"/>
                    <a:ext cx="128038" cy="36042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69" name="Rectangle 68">
                    <a:extLst>
                      <a:ext uri="{FF2B5EF4-FFF2-40B4-BE49-F238E27FC236}">
                        <a16:creationId xmlns:a16="http://schemas.microsoft.com/office/drawing/2014/main" id="{A877473F-11BD-4C3F-A6E6-EB49EB40429F}"/>
                      </a:ext>
                    </a:extLst>
                  </p:cNvPr>
                  <p:cNvSpPr/>
                  <p:nvPr/>
                </p:nvSpPr>
                <p:spPr>
                  <a:xfrm rot="10800000">
                    <a:off x="6499119" y="2746698"/>
                    <a:ext cx="128038" cy="36042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grpSp>
          <p:sp>
            <p:nvSpPr>
              <p:cNvPr id="123" name="Rectangle 122">
                <a:extLst>
                  <a:ext uri="{FF2B5EF4-FFF2-40B4-BE49-F238E27FC236}">
                    <a16:creationId xmlns:a16="http://schemas.microsoft.com/office/drawing/2014/main" id="{F5BBBEBB-46C1-401D-8A85-07D759D2CA32}"/>
                  </a:ext>
                </a:extLst>
              </p:cNvPr>
              <p:cNvSpPr/>
              <p:nvPr/>
            </p:nvSpPr>
            <p:spPr>
              <a:xfrm rot="10800000">
                <a:off x="3283009" y="3989794"/>
                <a:ext cx="2794931" cy="13314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24" name="Rectangle 123">
                <a:extLst>
                  <a:ext uri="{FF2B5EF4-FFF2-40B4-BE49-F238E27FC236}">
                    <a16:creationId xmlns:a16="http://schemas.microsoft.com/office/drawing/2014/main" id="{8B81ABA2-D1D0-4EE7-8B38-24C73E38AE1F}"/>
                  </a:ext>
                </a:extLst>
              </p:cNvPr>
              <p:cNvSpPr/>
              <p:nvPr/>
            </p:nvSpPr>
            <p:spPr>
              <a:xfrm rot="10800000">
                <a:off x="6330142" y="3989795"/>
                <a:ext cx="2794933" cy="13506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127" name="TextBox 126">
              <a:extLst>
                <a:ext uri="{FF2B5EF4-FFF2-40B4-BE49-F238E27FC236}">
                  <a16:creationId xmlns:a16="http://schemas.microsoft.com/office/drawing/2014/main" id="{287BBACC-064D-4E6E-937E-A26295ED5558}"/>
                </a:ext>
              </a:extLst>
            </p:cNvPr>
            <p:cNvSpPr txBox="1"/>
            <p:nvPr/>
          </p:nvSpPr>
          <p:spPr>
            <a:xfrm>
              <a:off x="5118626" y="3942293"/>
              <a:ext cx="911788" cy="276999"/>
            </a:xfrm>
            <a:prstGeom prst="rect">
              <a:avLst/>
            </a:prstGeom>
            <a:noFill/>
          </p:spPr>
          <p:txBody>
            <a:bodyPr wrap="none" rtlCol="0">
              <a:spAutoFit/>
            </a:bodyPr>
            <a:lstStyle/>
            <a:p>
              <a:r>
                <a:rPr lang="en-GB" sz="1200" dirty="0"/>
                <a:t>3dB Splitter</a:t>
              </a:r>
            </a:p>
          </p:txBody>
        </p:sp>
      </p:grpSp>
      <p:grpSp>
        <p:nvGrpSpPr>
          <p:cNvPr id="134" name="Group 133">
            <a:extLst>
              <a:ext uri="{FF2B5EF4-FFF2-40B4-BE49-F238E27FC236}">
                <a16:creationId xmlns:a16="http://schemas.microsoft.com/office/drawing/2014/main" id="{D6BC6DA4-9733-4FB0-A63B-74C4461A3919}"/>
              </a:ext>
            </a:extLst>
          </p:cNvPr>
          <p:cNvGrpSpPr/>
          <p:nvPr/>
        </p:nvGrpSpPr>
        <p:grpSpPr>
          <a:xfrm>
            <a:off x="7814787" y="853244"/>
            <a:ext cx="3435229" cy="2677650"/>
            <a:chOff x="7814787" y="853244"/>
            <a:chExt cx="3435229" cy="2677650"/>
          </a:xfrm>
        </p:grpSpPr>
        <p:pic>
          <p:nvPicPr>
            <p:cNvPr id="130" name="Picture 129">
              <a:extLst>
                <a:ext uri="{FF2B5EF4-FFF2-40B4-BE49-F238E27FC236}">
                  <a16:creationId xmlns:a16="http://schemas.microsoft.com/office/drawing/2014/main" id="{10905EB3-242F-4B0A-95BB-20001438139B}"/>
                </a:ext>
              </a:extLst>
            </p:cNvPr>
            <p:cNvPicPr>
              <a:picLocks noChangeAspect="1"/>
            </p:cNvPicPr>
            <p:nvPr/>
          </p:nvPicPr>
          <p:blipFill>
            <a:blip r:embed="rId4"/>
            <a:stretch>
              <a:fillRect/>
            </a:stretch>
          </p:blipFill>
          <p:spPr>
            <a:xfrm>
              <a:off x="7814787" y="853244"/>
              <a:ext cx="3435229" cy="2677650"/>
            </a:xfrm>
            <a:prstGeom prst="rect">
              <a:avLst/>
            </a:prstGeom>
          </p:spPr>
        </p:pic>
        <p:sp>
          <p:nvSpPr>
            <p:cNvPr id="133" name="TextBox 132">
              <a:extLst>
                <a:ext uri="{FF2B5EF4-FFF2-40B4-BE49-F238E27FC236}">
                  <a16:creationId xmlns:a16="http://schemas.microsoft.com/office/drawing/2014/main" id="{233BF0A3-4140-44B4-9364-52FE90EE86AE}"/>
                </a:ext>
              </a:extLst>
            </p:cNvPr>
            <p:cNvSpPr txBox="1"/>
            <p:nvPr/>
          </p:nvSpPr>
          <p:spPr>
            <a:xfrm>
              <a:off x="8375667" y="2101454"/>
              <a:ext cx="1428734" cy="307777"/>
            </a:xfrm>
            <a:prstGeom prst="rect">
              <a:avLst/>
            </a:prstGeom>
            <a:noFill/>
          </p:spPr>
          <p:txBody>
            <a:bodyPr wrap="square">
              <a:spAutoFit/>
            </a:bodyPr>
            <a:lstStyle/>
            <a:p>
              <a:r>
                <a:rPr lang="en-GB" sz="1400" b="1" dirty="0" err="1"/>
                <a:t>PBOC</a:t>
              </a:r>
              <a:r>
                <a:rPr lang="en-GB" sz="1400" b="1" baseline="-25000" dirty="0" err="1"/>
                <a:t>Av</a:t>
              </a:r>
              <a:r>
                <a:rPr lang="en-GB" sz="1400" b="1" dirty="0"/>
                <a:t>=1.15kW</a:t>
              </a:r>
            </a:p>
          </p:txBody>
        </p:sp>
      </p:grpSp>
      <p:sp>
        <p:nvSpPr>
          <p:cNvPr id="135" name="TextBox 134">
            <a:extLst>
              <a:ext uri="{FF2B5EF4-FFF2-40B4-BE49-F238E27FC236}">
                <a16:creationId xmlns:a16="http://schemas.microsoft.com/office/drawing/2014/main" id="{66AFB141-60F3-43B7-9318-92707FA41AE7}"/>
              </a:ext>
            </a:extLst>
          </p:cNvPr>
          <p:cNvSpPr txBox="1"/>
          <p:nvPr/>
        </p:nvSpPr>
        <p:spPr>
          <a:xfrm>
            <a:off x="1559846" y="1866245"/>
            <a:ext cx="2966468" cy="1938992"/>
          </a:xfrm>
          <a:prstGeom prst="rect">
            <a:avLst/>
          </a:prstGeom>
          <a:noFill/>
        </p:spPr>
        <p:txBody>
          <a:bodyPr wrap="square" rtlCol="0">
            <a:spAutoFit/>
          </a:bodyPr>
          <a:lstStyle/>
          <a:p>
            <a:r>
              <a:rPr lang="en-GB" sz="2000" dirty="0"/>
              <a:t>Considering </a:t>
            </a:r>
            <a:r>
              <a:rPr lang="en-GB" sz="2000" dirty="0">
                <a:sym typeface="Symbol" panose="05050102010706020507" pitchFamily="18" charset="2"/>
              </a:rPr>
              <a:t>a margin of 30% additional power for waveguide losses.</a:t>
            </a:r>
          </a:p>
          <a:p>
            <a:r>
              <a:rPr lang="en-GB" sz="2000" dirty="0">
                <a:sym typeface="Symbol" panose="05050102010706020507" pitchFamily="18" charset="2"/>
              </a:rPr>
              <a:t>Pref, </a:t>
            </a:r>
            <a:r>
              <a:rPr lang="en-GB" sz="2000" dirty="0" err="1">
                <a:sym typeface="Symbol" panose="05050102010706020507" pitchFamily="18" charset="2"/>
              </a:rPr>
              <a:t>Pload</a:t>
            </a:r>
            <a:r>
              <a:rPr lang="en-GB" sz="2000" dirty="0">
                <a:sym typeface="Symbol" panose="05050102010706020507" pitchFamily="18" charset="2"/>
              </a:rPr>
              <a:t>, </a:t>
            </a:r>
            <a:r>
              <a:rPr lang="en-GB" sz="2000" dirty="0" err="1">
                <a:sym typeface="Symbol" panose="05050102010706020507" pitchFamily="18" charset="2"/>
              </a:rPr>
              <a:t>Pdiss</a:t>
            </a:r>
            <a:r>
              <a:rPr lang="en-GB" sz="2000" dirty="0">
                <a:sym typeface="Symbol" panose="05050102010706020507" pitchFamily="18" charset="2"/>
              </a:rPr>
              <a:t> remain the same as Phase 1 (25MW per branch)</a:t>
            </a:r>
            <a:endParaRPr lang="en-GB" sz="2000" dirty="0"/>
          </a:p>
        </p:txBody>
      </p:sp>
      <p:sp>
        <p:nvSpPr>
          <p:cNvPr id="136" name="TextBox 135">
            <a:extLst>
              <a:ext uri="{FF2B5EF4-FFF2-40B4-BE49-F238E27FC236}">
                <a16:creationId xmlns:a16="http://schemas.microsoft.com/office/drawing/2014/main" id="{72FCB174-95F1-40CF-A49F-EC95DDE6EB8E}"/>
              </a:ext>
            </a:extLst>
          </p:cNvPr>
          <p:cNvSpPr txBox="1"/>
          <p:nvPr/>
        </p:nvSpPr>
        <p:spPr>
          <a:xfrm>
            <a:off x="5810804" y="413807"/>
            <a:ext cx="1120820" cy="646331"/>
          </a:xfrm>
          <a:prstGeom prst="rect">
            <a:avLst/>
          </a:prstGeom>
          <a:noFill/>
        </p:spPr>
        <p:txBody>
          <a:bodyPr wrap="none" rtlCol="0">
            <a:spAutoFit/>
          </a:bodyPr>
          <a:lstStyle/>
          <a:p>
            <a:r>
              <a:rPr lang="en-GB" sz="3600" b="1" dirty="0">
                <a:solidFill>
                  <a:srgbClr val="FF0000"/>
                </a:solidFill>
              </a:rPr>
              <a:t>2030</a:t>
            </a:r>
          </a:p>
        </p:txBody>
      </p:sp>
      <p:sp>
        <p:nvSpPr>
          <p:cNvPr id="137" name="Slide Number Placeholder 136">
            <a:extLst>
              <a:ext uri="{FF2B5EF4-FFF2-40B4-BE49-F238E27FC236}">
                <a16:creationId xmlns:a16="http://schemas.microsoft.com/office/drawing/2014/main" id="{E5C98A55-BA7A-4D7F-8703-C40EA21B010D}"/>
              </a:ext>
            </a:extLst>
          </p:cNvPr>
          <p:cNvSpPr>
            <a:spLocks noGrp="1"/>
          </p:cNvSpPr>
          <p:nvPr>
            <p:ph type="sldNum" sz="quarter" idx="12"/>
          </p:nvPr>
        </p:nvSpPr>
        <p:spPr/>
        <p:txBody>
          <a:bodyPr/>
          <a:lstStyle/>
          <a:p>
            <a:fld id="{27704C38-3202-47F9-B90E-5A6733EC2980}" type="slidenum">
              <a:rPr lang="en-GB" smtClean="0"/>
              <a:t>13</a:t>
            </a:fld>
            <a:endParaRPr lang="en-GB"/>
          </a:p>
        </p:txBody>
      </p:sp>
    </p:spTree>
    <p:extLst>
      <p:ext uri="{BB962C8B-B14F-4D97-AF65-F5344CB8AC3E}">
        <p14:creationId xmlns:p14="http://schemas.microsoft.com/office/powerpoint/2010/main" val="2545647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51604A15-13BA-4C73-9151-C7E0962DA248}"/>
              </a:ext>
            </a:extLst>
          </p:cNvPr>
          <p:cNvGraphicFramePr>
            <a:graphicFrameLocks noGrp="1"/>
          </p:cNvGraphicFramePr>
          <p:nvPr>
            <p:extLst>
              <p:ext uri="{D42A27DB-BD31-4B8C-83A1-F6EECF244321}">
                <p14:modId xmlns:p14="http://schemas.microsoft.com/office/powerpoint/2010/main" val="2487461629"/>
              </p:ext>
            </p:extLst>
          </p:nvPr>
        </p:nvGraphicFramePr>
        <p:xfrm>
          <a:off x="267026" y="2182259"/>
          <a:ext cx="9254067" cy="3139440"/>
        </p:xfrm>
        <a:graphic>
          <a:graphicData uri="http://schemas.openxmlformats.org/drawingml/2006/table">
            <a:tbl>
              <a:tblPr firstRow="1" bandRow="1">
                <a:tableStyleId>{5C22544A-7EE6-4342-B048-85BDC9FD1C3A}</a:tableStyleId>
              </a:tblPr>
              <a:tblGrid>
                <a:gridCol w="3026507">
                  <a:extLst>
                    <a:ext uri="{9D8B030D-6E8A-4147-A177-3AD203B41FA5}">
                      <a16:colId xmlns:a16="http://schemas.microsoft.com/office/drawing/2014/main" val="2334135759"/>
                    </a:ext>
                  </a:extLst>
                </a:gridCol>
                <a:gridCol w="2614897">
                  <a:extLst>
                    <a:ext uri="{9D8B030D-6E8A-4147-A177-3AD203B41FA5}">
                      <a16:colId xmlns:a16="http://schemas.microsoft.com/office/drawing/2014/main" val="3477999790"/>
                    </a:ext>
                  </a:extLst>
                </a:gridCol>
                <a:gridCol w="3612663">
                  <a:extLst>
                    <a:ext uri="{9D8B030D-6E8A-4147-A177-3AD203B41FA5}">
                      <a16:colId xmlns:a16="http://schemas.microsoft.com/office/drawing/2014/main" val="2717493456"/>
                    </a:ext>
                  </a:extLst>
                </a:gridCol>
              </a:tblGrid>
              <a:tr h="370840">
                <a:tc>
                  <a:txBody>
                    <a:bodyPr/>
                    <a:lstStyle/>
                    <a:p>
                      <a:endParaRPr lang="en-GB" dirty="0"/>
                    </a:p>
                  </a:txBody>
                  <a:tcPr/>
                </a:tc>
                <a:tc>
                  <a:txBody>
                    <a:bodyPr/>
                    <a:lstStyle/>
                    <a:p>
                      <a:r>
                        <a:rPr lang="en-GB" dirty="0"/>
                        <a:t>Components</a:t>
                      </a:r>
                    </a:p>
                  </a:txBody>
                  <a:tcPr/>
                </a:tc>
                <a:tc>
                  <a:txBody>
                    <a:bodyPr/>
                    <a:lstStyle/>
                    <a:p>
                      <a:r>
                        <a:rPr lang="en-GB" dirty="0"/>
                        <a:t>Comments</a:t>
                      </a:r>
                    </a:p>
                  </a:txBody>
                  <a:tcPr/>
                </a:tc>
                <a:extLst>
                  <a:ext uri="{0D108BD9-81ED-4DB2-BD59-A6C34878D82A}">
                    <a16:rowId xmlns:a16="http://schemas.microsoft.com/office/drawing/2014/main" val="3235735804"/>
                  </a:ext>
                </a:extLst>
              </a:tr>
              <a:tr h="370840">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b="1" dirty="0"/>
                        <a:t>Waveguides x C-Band</a:t>
                      </a:r>
                    </a:p>
                    <a:p>
                      <a:pPr algn="ctr"/>
                      <a:endParaRPr lang="en-GB" sz="2400" b="1" dirty="0"/>
                    </a:p>
                  </a:txBody>
                  <a:tcPr anchor="ctr"/>
                </a:tc>
                <a:tc>
                  <a:txBody>
                    <a:bodyPr/>
                    <a:lstStyle/>
                    <a:p>
                      <a:r>
                        <a:rPr lang="en-GB" dirty="0"/>
                        <a:t>3 dB Splitter C-Band</a:t>
                      </a:r>
                    </a:p>
                  </a:txBody>
                  <a:tcPr anchor="ctr"/>
                </a:tc>
                <a:tc>
                  <a:txBody>
                    <a:bodyPr/>
                    <a:lstStyle/>
                    <a:p>
                      <a:endParaRPr lang="en-GB" dirty="0"/>
                    </a:p>
                  </a:txBody>
                  <a:tcPr anchor="ctr"/>
                </a:tc>
                <a:extLst>
                  <a:ext uri="{0D108BD9-81ED-4DB2-BD59-A6C34878D82A}">
                    <a16:rowId xmlns:a16="http://schemas.microsoft.com/office/drawing/2014/main" val="2729127248"/>
                  </a:ext>
                </a:extLst>
              </a:tr>
              <a:tr h="370840">
                <a:tc vMerge="1">
                  <a:txBody>
                    <a:bodyPr/>
                    <a:lstStyle/>
                    <a:p>
                      <a:endParaRPr lang="en-GB" dirty="0"/>
                    </a:p>
                  </a:txBody>
                  <a:tcPr/>
                </a:tc>
                <a:tc>
                  <a:txBody>
                    <a:bodyPr/>
                    <a:lstStyle/>
                    <a:p>
                      <a:r>
                        <a:rPr lang="en-GB" dirty="0"/>
                        <a:t>C-Band Load</a:t>
                      </a:r>
                    </a:p>
                  </a:txBody>
                  <a:tcPr anchor="ctr"/>
                </a:tc>
                <a:tc>
                  <a:txBody>
                    <a:bodyPr/>
                    <a:lstStyle/>
                    <a:p>
                      <a:r>
                        <a:rPr lang="en-GB" dirty="0"/>
                        <a:t>50MW peak power, 210W average Power (probably we can buy it directly it during phase 0 or 1) </a:t>
                      </a:r>
                    </a:p>
                  </a:txBody>
                  <a:tcPr anchor="ctr"/>
                </a:tc>
                <a:extLst>
                  <a:ext uri="{0D108BD9-81ED-4DB2-BD59-A6C34878D82A}">
                    <a16:rowId xmlns:a16="http://schemas.microsoft.com/office/drawing/2014/main" val="607112911"/>
                  </a:ext>
                </a:extLst>
              </a:tr>
              <a:tr h="370840">
                <a:tc vMerge="1">
                  <a:txBody>
                    <a:bodyPr/>
                    <a:lstStyle/>
                    <a:p>
                      <a:endParaRPr lang="en-GB" dirty="0"/>
                    </a:p>
                  </a:txBody>
                  <a:tcPr/>
                </a:tc>
                <a:tc>
                  <a:txBody>
                    <a:bodyPr/>
                    <a:lstStyle/>
                    <a:p>
                      <a:r>
                        <a:rPr lang="en-GB" dirty="0"/>
                        <a:t>2 x Dir. Coupler C-Band</a:t>
                      </a:r>
                    </a:p>
                  </a:txBody>
                  <a:tcPr anchor="ctr"/>
                </a:tc>
                <a:tc>
                  <a:txBody>
                    <a:bodyPr/>
                    <a:lstStyle/>
                    <a:p>
                      <a:endParaRPr lang="en-GB" dirty="0"/>
                    </a:p>
                  </a:txBody>
                  <a:tcPr anchor="ctr"/>
                </a:tc>
                <a:extLst>
                  <a:ext uri="{0D108BD9-81ED-4DB2-BD59-A6C34878D82A}">
                    <a16:rowId xmlns:a16="http://schemas.microsoft.com/office/drawing/2014/main" val="2500988501"/>
                  </a:ext>
                </a:extLst>
              </a:tr>
              <a:tr h="370840">
                <a:tc vMerge="1">
                  <a:txBody>
                    <a:bodyPr/>
                    <a:lstStyle/>
                    <a:p>
                      <a:endParaRPr lang="en-GB" dirty="0"/>
                    </a:p>
                  </a:txBody>
                  <a:tcPr/>
                </a:tc>
                <a:tc>
                  <a:txBody>
                    <a:bodyPr/>
                    <a:lstStyle/>
                    <a:p>
                      <a:r>
                        <a:rPr lang="en-GB" dirty="0"/>
                        <a:t>Phase shifter</a:t>
                      </a:r>
                    </a:p>
                  </a:txBody>
                  <a:tcPr anchor="ctr"/>
                </a:tc>
                <a:tc>
                  <a:txBody>
                    <a:bodyPr/>
                    <a:lstStyle/>
                    <a:p>
                      <a:endParaRPr lang="en-GB" dirty="0"/>
                    </a:p>
                  </a:txBody>
                  <a:tcPr anchor="ctr"/>
                </a:tc>
                <a:extLst>
                  <a:ext uri="{0D108BD9-81ED-4DB2-BD59-A6C34878D82A}">
                    <a16:rowId xmlns:a16="http://schemas.microsoft.com/office/drawing/2014/main" val="3014508826"/>
                  </a:ext>
                </a:extLst>
              </a:tr>
              <a:tr h="370840">
                <a:tc vMerge="1">
                  <a:txBody>
                    <a:bodyPr/>
                    <a:lstStyle/>
                    <a:p>
                      <a:endParaRPr lang="en-GB" dirty="0"/>
                    </a:p>
                  </a:txBody>
                  <a:tcPr/>
                </a:tc>
                <a:tc>
                  <a:txBody>
                    <a:bodyPr/>
                    <a:lstStyle/>
                    <a:p>
                      <a:r>
                        <a:rPr lang="en-GB" dirty="0"/>
                        <a:t>Attenuators</a:t>
                      </a:r>
                    </a:p>
                  </a:txBody>
                  <a:tcPr anchor="ctr"/>
                </a:tc>
                <a:tc>
                  <a:txBody>
                    <a:bodyPr/>
                    <a:lstStyle/>
                    <a:p>
                      <a:endParaRPr lang="en-GB" dirty="0"/>
                    </a:p>
                  </a:txBody>
                  <a:tcPr anchor="ctr"/>
                </a:tc>
                <a:extLst>
                  <a:ext uri="{0D108BD9-81ED-4DB2-BD59-A6C34878D82A}">
                    <a16:rowId xmlns:a16="http://schemas.microsoft.com/office/drawing/2014/main" val="3394959875"/>
                  </a:ext>
                </a:extLst>
              </a:tr>
              <a:tr h="370840">
                <a:tc vMerge="1">
                  <a:txBody>
                    <a:bodyPr/>
                    <a:lstStyle/>
                    <a:p>
                      <a:pPr algn="ctr"/>
                      <a:endParaRPr lang="en-GB" dirty="0"/>
                    </a:p>
                  </a:txBody>
                  <a:tcPr anchor="ctr"/>
                </a:tc>
                <a:tc>
                  <a:txBody>
                    <a:bodyPr/>
                    <a:lstStyle/>
                    <a:p>
                      <a:r>
                        <a:rPr lang="en-GB" dirty="0"/>
                        <a:t>Planar Hybrid </a:t>
                      </a:r>
                    </a:p>
                  </a:txBody>
                  <a:tcPr anchor="ctr"/>
                </a:tc>
                <a:tc>
                  <a:txBody>
                    <a:bodyPr/>
                    <a:lstStyle/>
                    <a:p>
                      <a:endParaRPr lang="en-GB" dirty="0"/>
                    </a:p>
                  </a:txBody>
                  <a:tcPr anchor="ctr"/>
                </a:tc>
                <a:extLst>
                  <a:ext uri="{0D108BD9-81ED-4DB2-BD59-A6C34878D82A}">
                    <a16:rowId xmlns:a16="http://schemas.microsoft.com/office/drawing/2014/main" val="4244120982"/>
                  </a:ext>
                </a:extLst>
              </a:tr>
            </a:tbl>
          </a:graphicData>
        </a:graphic>
      </p:graphicFrame>
      <p:sp>
        <p:nvSpPr>
          <p:cNvPr id="5" name="Title 1">
            <a:extLst>
              <a:ext uri="{FF2B5EF4-FFF2-40B4-BE49-F238E27FC236}">
                <a16:creationId xmlns:a16="http://schemas.microsoft.com/office/drawing/2014/main" id="{D2FE0C1C-03CD-4F8E-8C6B-50E248294BB9}"/>
              </a:ext>
            </a:extLst>
          </p:cNvPr>
          <p:cNvSpPr txBox="1">
            <a:spLocks/>
          </p:cNvSpPr>
          <p:nvPr/>
        </p:nvSpPr>
        <p:spPr>
          <a:xfrm>
            <a:off x="588433" y="206639"/>
            <a:ext cx="11015134"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Components needed for Phase 2 (End of 2029)</a:t>
            </a:r>
          </a:p>
        </p:txBody>
      </p:sp>
      <p:sp>
        <p:nvSpPr>
          <p:cNvPr id="7" name="TextBox 6">
            <a:extLst>
              <a:ext uri="{FF2B5EF4-FFF2-40B4-BE49-F238E27FC236}">
                <a16:creationId xmlns:a16="http://schemas.microsoft.com/office/drawing/2014/main" id="{79A4994B-FE2C-4694-A52A-1C98E8F4547A}"/>
              </a:ext>
            </a:extLst>
          </p:cNvPr>
          <p:cNvSpPr txBox="1"/>
          <p:nvPr/>
        </p:nvSpPr>
        <p:spPr>
          <a:xfrm>
            <a:off x="9622766" y="2609895"/>
            <a:ext cx="2428336" cy="2585323"/>
          </a:xfrm>
          <a:prstGeom prst="rect">
            <a:avLst/>
          </a:prstGeom>
          <a:noFill/>
        </p:spPr>
        <p:txBody>
          <a:bodyPr wrap="square" rtlCol="0">
            <a:spAutoFit/>
          </a:bodyPr>
          <a:lstStyle/>
          <a:p>
            <a:r>
              <a:rPr lang="en-GB" dirty="0"/>
              <a:t>Of course we need also the waveguides but w/o drawings we can’t fix the layout. Delay for delivery at least 6 months if we don’t need complicated pieces (twists, particular bends…) </a:t>
            </a:r>
          </a:p>
        </p:txBody>
      </p:sp>
      <p:sp>
        <p:nvSpPr>
          <p:cNvPr id="2" name="Slide Number Placeholder 1">
            <a:extLst>
              <a:ext uri="{FF2B5EF4-FFF2-40B4-BE49-F238E27FC236}">
                <a16:creationId xmlns:a16="http://schemas.microsoft.com/office/drawing/2014/main" id="{4684EEBF-DC0D-42BD-9481-BB4497BB43DC}"/>
              </a:ext>
            </a:extLst>
          </p:cNvPr>
          <p:cNvSpPr>
            <a:spLocks noGrp="1"/>
          </p:cNvSpPr>
          <p:nvPr>
            <p:ph type="sldNum" sz="quarter" idx="12"/>
          </p:nvPr>
        </p:nvSpPr>
        <p:spPr/>
        <p:txBody>
          <a:bodyPr/>
          <a:lstStyle/>
          <a:p>
            <a:fld id="{27704C38-3202-47F9-B90E-5A6733EC2980}" type="slidenum">
              <a:rPr lang="en-GB" smtClean="0"/>
              <a:t>14</a:t>
            </a:fld>
            <a:endParaRPr lang="en-GB"/>
          </a:p>
        </p:txBody>
      </p:sp>
    </p:spTree>
    <p:extLst>
      <p:ext uri="{BB962C8B-B14F-4D97-AF65-F5344CB8AC3E}">
        <p14:creationId xmlns:p14="http://schemas.microsoft.com/office/powerpoint/2010/main" val="2706999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A05099B-F042-4E74-969B-47ADCC6FB0B0}"/>
              </a:ext>
            </a:extLst>
          </p:cNvPr>
          <p:cNvSpPr>
            <a:spLocks noGrp="1"/>
          </p:cNvSpPr>
          <p:nvPr>
            <p:ph type="title"/>
          </p:nvPr>
        </p:nvSpPr>
        <p:spPr/>
        <p:txBody>
          <a:bodyPr/>
          <a:lstStyle/>
          <a:p>
            <a:r>
              <a:rPr lang="en-GB" dirty="0"/>
              <a:t>In addition</a:t>
            </a:r>
          </a:p>
        </p:txBody>
      </p:sp>
      <p:sp>
        <p:nvSpPr>
          <p:cNvPr id="4" name="Content Placeholder 3">
            <a:extLst>
              <a:ext uri="{FF2B5EF4-FFF2-40B4-BE49-F238E27FC236}">
                <a16:creationId xmlns:a16="http://schemas.microsoft.com/office/drawing/2014/main" id="{4949FF41-032C-486E-A19F-6D3C2475BC88}"/>
              </a:ext>
            </a:extLst>
          </p:cNvPr>
          <p:cNvSpPr>
            <a:spLocks noGrp="1"/>
          </p:cNvSpPr>
          <p:nvPr>
            <p:ph idx="1"/>
          </p:nvPr>
        </p:nvSpPr>
        <p:spPr/>
        <p:txBody>
          <a:bodyPr/>
          <a:lstStyle/>
          <a:p>
            <a:r>
              <a:rPr lang="en-GB" dirty="0"/>
              <a:t>C-Band RF Unit CFT3690 launched:</a:t>
            </a:r>
          </a:p>
          <a:p>
            <a:pPr lvl="1">
              <a:buFont typeface="Wingdings" panose="05000000000000000000" pitchFamily="2" charset="2"/>
              <a:buChar char="§"/>
            </a:pPr>
            <a:r>
              <a:rPr lang="en-GB" dirty="0"/>
              <a:t>Writing Tech Specs, dispatch date 19</a:t>
            </a:r>
            <a:r>
              <a:rPr lang="en-GB" baseline="30000" dirty="0"/>
              <a:t>th</a:t>
            </a:r>
            <a:r>
              <a:rPr lang="en-GB" dirty="0"/>
              <a:t> March 2026;</a:t>
            </a:r>
          </a:p>
          <a:p>
            <a:pPr lvl="1">
              <a:buFont typeface="Wingdings" panose="05000000000000000000" pitchFamily="2" charset="2"/>
              <a:buChar char="§"/>
            </a:pPr>
            <a:r>
              <a:rPr lang="en-GB" dirty="0"/>
              <a:t>Bid submission deadline 20</a:t>
            </a:r>
            <a:r>
              <a:rPr lang="en-GB" baseline="30000" dirty="0"/>
              <a:t>th</a:t>
            </a:r>
            <a:r>
              <a:rPr lang="en-GB" dirty="0"/>
              <a:t> April 2026;</a:t>
            </a:r>
          </a:p>
          <a:p>
            <a:pPr lvl="1">
              <a:buFont typeface="Wingdings" panose="05000000000000000000" pitchFamily="2" charset="2"/>
              <a:buChar char="§"/>
            </a:pPr>
            <a:r>
              <a:rPr lang="en-GB" dirty="0"/>
              <a:t>Estimated Contract date 29</a:t>
            </a:r>
            <a:r>
              <a:rPr lang="en-GB" baseline="30000" dirty="0"/>
              <a:t>th</a:t>
            </a:r>
            <a:r>
              <a:rPr lang="en-GB" dirty="0"/>
              <a:t> June 2026;</a:t>
            </a:r>
          </a:p>
          <a:p>
            <a:pPr lvl="1">
              <a:buFont typeface="Wingdings" panose="05000000000000000000" pitchFamily="2" charset="2"/>
              <a:buChar char="§"/>
            </a:pPr>
            <a:r>
              <a:rPr lang="en-GB" dirty="0"/>
              <a:t>Estimated Delivery date 30</a:t>
            </a:r>
            <a:r>
              <a:rPr lang="en-GB" baseline="30000" dirty="0"/>
              <a:t>th</a:t>
            </a:r>
            <a:r>
              <a:rPr lang="en-GB" dirty="0"/>
              <a:t> June 2027.</a:t>
            </a:r>
          </a:p>
          <a:p>
            <a:r>
              <a:rPr lang="en-GB" dirty="0"/>
              <a:t>LLRF COD Position:</a:t>
            </a:r>
          </a:p>
          <a:p>
            <a:pPr lvl="1">
              <a:buFont typeface="Wingdings" panose="05000000000000000000" pitchFamily="2" charset="2"/>
              <a:buChar char="§"/>
            </a:pPr>
            <a:r>
              <a:rPr lang="en-GB" dirty="0"/>
              <a:t>49 applications received, shortlist defined, first round of video interview soon for a preliminary selection;</a:t>
            </a:r>
          </a:p>
          <a:p>
            <a:pPr lvl="1">
              <a:buFont typeface="Wingdings" panose="05000000000000000000" pitchFamily="2" charset="2"/>
              <a:buChar char="§"/>
            </a:pPr>
            <a:r>
              <a:rPr lang="en-GB" dirty="0"/>
              <a:t>In person (possibly) interviews will follow. </a:t>
            </a:r>
          </a:p>
          <a:p>
            <a:pPr lvl="1">
              <a:buFont typeface="Wingdings" panose="05000000000000000000" pitchFamily="2" charset="2"/>
              <a:buChar char="§"/>
            </a:pPr>
            <a:endParaRPr lang="en-GB" dirty="0"/>
          </a:p>
        </p:txBody>
      </p:sp>
      <p:sp>
        <p:nvSpPr>
          <p:cNvPr id="5" name="Slide Number Placeholder 4">
            <a:extLst>
              <a:ext uri="{FF2B5EF4-FFF2-40B4-BE49-F238E27FC236}">
                <a16:creationId xmlns:a16="http://schemas.microsoft.com/office/drawing/2014/main" id="{DC75EB8E-7C55-4A0E-A81B-BA795C160298}"/>
              </a:ext>
            </a:extLst>
          </p:cNvPr>
          <p:cNvSpPr>
            <a:spLocks noGrp="1"/>
          </p:cNvSpPr>
          <p:nvPr>
            <p:ph type="sldNum" sz="quarter" idx="12"/>
          </p:nvPr>
        </p:nvSpPr>
        <p:spPr/>
        <p:txBody>
          <a:bodyPr/>
          <a:lstStyle/>
          <a:p>
            <a:fld id="{27704C38-3202-47F9-B90E-5A6733EC2980}" type="slidenum">
              <a:rPr lang="en-GB" smtClean="0"/>
              <a:t>15</a:t>
            </a:fld>
            <a:endParaRPr lang="en-GB"/>
          </a:p>
        </p:txBody>
      </p:sp>
    </p:spTree>
    <p:extLst>
      <p:ext uri="{BB962C8B-B14F-4D97-AF65-F5344CB8AC3E}">
        <p14:creationId xmlns:p14="http://schemas.microsoft.com/office/powerpoint/2010/main" val="1051210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756C80-60C6-4444-8A10-10910C6BF8B9}"/>
              </a:ext>
            </a:extLst>
          </p:cNvPr>
          <p:cNvSpPr>
            <a:spLocks noGrp="1"/>
          </p:cNvSpPr>
          <p:nvPr>
            <p:ph type="title"/>
          </p:nvPr>
        </p:nvSpPr>
        <p:spPr>
          <a:xfrm>
            <a:off x="838200" y="124618"/>
            <a:ext cx="10515600" cy="1325563"/>
          </a:xfrm>
        </p:spPr>
        <p:txBody>
          <a:bodyPr/>
          <a:lstStyle/>
          <a:p>
            <a:r>
              <a:rPr lang="en-GB" dirty="0"/>
              <a:t>SAT &amp; Phase 0</a:t>
            </a:r>
          </a:p>
        </p:txBody>
      </p:sp>
      <p:graphicFrame>
        <p:nvGraphicFramePr>
          <p:cNvPr id="5" name="Table 5">
            <a:extLst>
              <a:ext uri="{FF2B5EF4-FFF2-40B4-BE49-F238E27FC236}">
                <a16:creationId xmlns:a16="http://schemas.microsoft.com/office/drawing/2014/main" id="{B5DA517E-6063-42AB-8583-2A9FAEB7087C}"/>
              </a:ext>
            </a:extLst>
          </p:cNvPr>
          <p:cNvGraphicFramePr>
            <a:graphicFrameLocks noGrp="1"/>
          </p:cNvGraphicFramePr>
          <p:nvPr>
            <p:extLst>
              <p:ext uri="{D42A27DB-BD31-4B8C-83A1-F6EECF244321}">
                <p14:modId xmlns:p14="http://schemas.microsoft.com/office/powerpoint/2010/main" val="2492983130"/>
              </p:ext>
            </p:extLst>
          </p:nvPr>
        </p:nvGraphicFramePr>
        <p:xfrm>
          <a:off x="249769" y="1343373"/>
          <a:ext cx="11692464" cy="3845560"/>
        </p:xfrm>
        <a:graphic>
          <a:graphicData uri="http://schemas.openxmlformats.org/drawingml/2006/table">
            <a:tbl>
              <a:tblPr firstRow="1" bandRow="1">
                <a:tableStyleId>{5C22544A-7EE6-4342-B048-85BDC9FD1C3A}</a:tableStyleId>
              </a:tblPr>
              <a:tblGrid>
                <a:gridCol w="577421">
                  <a:extLst>
                    <a:ext uri="{9D8B030D-6E8A-4147-A177-3AD203B41FA5}">
                      <a16:colId xmlns:a16="http://schemas.microsoft.com/office/drawing/2014/main" val="1003352027"/>
                    </a:ext>
                  </a:extLst>
                </a:gridCol>
                <a:gridCol w="1996499">
                  <a:extLst>
                    <a:ext uri="{9D8B030D-6E8A-4147-A177-3AD203B41FA5}">
                      <a16:colId xmlns:a16="http://schemas.microsoft.com/office/drawing/2014/main" val="4008986401"/>
                    </a:ext>
                  </a:extLst>
                </a:gridCol>
                <a:gridCol w="1629496">
                  <a:extLst>
                    <a:ext uri="{9D8B030D-6E8A-4147-A177-3AD203B41FA5}">
                      <a16:colId xmlns:a16="http://schemas.microsoft.com/office/drawing/2014/main" val="1061603130"/>
                    </a:ext>
                  </a:extLst>
                </a:gridCol>
                <a:gridCol w="1306532">
                  <a:extLst>
                    <a:ext uri="{9D8B030D-6E8A-4147-A177-3AD203B41FA5}">
                      <a16:colId xmlns:a16="http://schemas.microsoft.com/office/drawing/2014/main" val="2367290153"/>
                    </a:ext>
                  </a:extLst>
                </a:gridCol>
                <a:gridCol w="1673537">
                  <a:extLst>
                    <a:ext uri="{9D8B030D-6E8A-4147-A177-3AD203B41FA5}">
                      <a16:colId xmlns:a16="http://schemas.microsoft.com/office/drawing/2014/main" val="967181465"/>
                    </a:ext>
                  </a:extLst>
                </a:gridCol>
                <a:gridCol w="1591254">
                  <a:extLst>
                    <a:ext uri="{9D8B030D-6E8A-4147-A177-3AD203B41FA5}">
                      <a16:colId xmlns:a16="http://schemas.microsoft.com/office/drawing/2014/main" val="2985737352"/>
                    </a:ext>
                  </a:extLst>
                </a:gridCol>
                <a:gridCol w="1457323">
                  <a:extLst>
                    <a:ext uri="{9D8B030D-6E8A-4147-A177-3AD203B41FA5}">
                      <a16:colId xmlns:a16="http://schemas.microsoft.com/office/drawing/2014/main" val="1455009697"/>
                    </a:ext>
                  </a:extLst>
                </a:gridCol>
                <a:gridCol w="1460402">
                  <a:extLst>
                    <a:ext uri="{9D8B030D-6E8A-4147-A177-3AD203B41FA5}">
                      <a16:colId xmlns:a16="http://schemas.microsoft.com/office/drawing/2014/main" val="1225313171"/>
                    </a:ext>
                  </a:extLst>
                </a:gridCol>
              </a:tblGrid>
              <a:tr h="370840">
                <a:tc rowSpan="5">
                  <a:txBody>
                    <a:bodyPr/>
                    <a:lstStyle/>
                    <a:p>
                      <a:pPr algn="l"/>
                      <a:endParaRPr lang="en-GB" sz="1600" b="1" dirty="0"/>
                    </a:p>
                  </a:txBody>
                  <a:tcPr>
                    <a:lnB w="38100" cap="flat" cmpd="sng" algn="ctr">
                      <a:solidFill>
                        <a:schemeClr val="tx1"/>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dirty="0"/>
                        <a:t>Jan 2027</a:t>
                      </a:r>
                    </a:p>
                  </a:txBody>
                  <a:tcPr>
                    <a:lnR w="38100" cap="flat" cmpd="sng" algn="ctr">
                      <a:solidFill>
                        <a:schemeClr val="tx1"/>
                      </a:solidFill>
                      <a:prstDash val="solid"/>
                      <a:round/>
                      <a:headEnd type="none" w="med" len="med"/>
                      <a:tailEnd type="none" w="med" len="med"/>
                    </a:lnR>
                  </a:tcPr>
                </a:tc>
                <a:tc hMerge="1">
                  <a:txBody>
                    <a:bodyPr/>
                    <a:lstStyle/>
                    <a:p>
                      <a:endParaRPr lang="en-GB" dirty="0"/>
                    </a:p>
                  </a:txBody>
                  <a:tcPr/>
                </a:tc>
                <a:tc gridSpan="2">
                  <a:txBody>
                    <a:bodyPr/>
                    <a:lstStyle/>
                    <a:p>
                      <a:pPr algn="ctr"/>
                      <a:r>
                        <a:rPr lang="en-GB" sz="2000" dirty="0"/>
                        <a:t>July 2027</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hMerge="1">
                  <a:txBody>
                    <a:bodyPr/>
                    <a:lstStyle/>
                    <a:p>
                      <a:endParaRPr lang="en-GB" dirty="0"/>
                    </a:p>
                  </a:txBody>
                  <a:tcPr/>
                </a:tc>
                <a:tc gridSpan="3">
                  <a:txBody>
                    <a:bodyPr/>
                    <a:lstStyle/>
                    <a:p>
                      <a:pPr algn="ctr"/>
                      <a:r>
                        <a:rPr lang="en-GB" sz="2000" dirty="0"/>
                        <a:t>After July 2027 – End 2027</a:t>
                      </a:r>
                    </a:p>
                  </a:txBody>
                  <a:tcPr>
                    <a:lnL w="38100" cap="flat" cmpd="sng" algn="ctr">
                      <a:solidFill>
                        <a:schemeClr val="tx1"/>
                      </a:solidFill>
                      <a:prstDash val="solid"/>
                      <a:round/>
                      <a:headEnd type="none" w="med" len="med"/>
                      <a:tailEnd type="none" w="med" len="med"/>
                    </a:ln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39298230"/>
                  </a:ext>
                </a:extLst>
              </a:tr>
              <a:tr h="370840">
                <a:tc vMerge="1">
                  <a:txBody>
                    <a:bodyPr/>
                    <a:lstStyle/>
                    <a:p>
                      <a:endParaRPr lang="en-GB" sz="1600" dirty="0"/>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b="1" dirty="0"/>
                        <a:t>SAT S-Band RF Unit</a:t>
                      </a:r>
                    </a:p>
                  </a:txBody>
                  <a:tcPr>
                    <a:lnR w="38100" cap="flat" cmpd="sng" algn="ctr">
                      <a:solidFill>
                        <a:schemeClr val="tx1"/>
                      </a:solidFill>
                      <a:prstDash val="solid"/>
                      <a:round/>
                      <a:headEnd type="none" w="med" len="med"/>
                      <a:tailEnd type="none" w="med" len="med"/>
                    </a:lnR>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b="1" dirty="0"/>
                        <a:t>SAT C-Band RF Unit</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hMerge="1">
                  <a:txBody>
                    <a:bodyPr/>
                    <a:lstStyle/>
                    <a:p>
                      <a:endParaRPr lang="en-GB"/>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b="1" dirty="0"/>
                        <a:t>COLD - Phase 0: </a:t>
                      </a:r>
                      <a:r>
                        <a:rPr lang="en-GB" sz="2000" b="0" dirty="0"/>
                        <a:t>RF Cond. and test of SLAC </a:t>
                      </a:r>
                      <a:r>
                        <a:rPr lang="en-GB" sz="2000" b="0" dirty="0" err="1"/>
                        <a:t>struc</a:t>
                      </a:r>
                      <a:r>
                        <a:rPr lang="en-GB" sz="2000" b="0" dirty="0"/>
                        <a:t>.</a:t>
                      </a:r>
                    </a:p>
                  </a:txBody>
                  <a:tcPr>
                    <a:lnL w="38100" cap="flat" cmpd="sng" algn="ctr">
                      <a:solidFill>
                        <a:schemeClr val="tx1"/>
                      </a:solidFill>
                      <a:prstDash val="solid"/>
                      <a:round/>
                      <a:headEnd type="none" w="med" len="med"/>
                      <a:tailEnd type="none" w="med" len="med"/>
                    </a:ln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546793185"/>
                  </a:ext>
                </a:extLst>
              </a:tr>
              <a:tr h="370840">
                <a:tc vMerge="1">
                  <a:txBody>
                    <a:bodyPr/>
                    <a:lstStyle/>
                    <a:p>
                      <a:pPr algn="l"/>
                      <a:r>
                        <a:rPr lang="en-GB" sz="1600" b="1" dirty="0"/>
                        <a:t>SAT S-Band</a:t>
                      </a:r>
                    </a:p>
                  </a:txBody>
                  <a:tcPr anchor="ctr"/>
                </a:tc>
                <a:tc>
                  <a:txBody>
                    <a:bodyPr/>
                    <a:lstStyle/>
                    <a:p>
                      <a:pPr algn="ctr"/>
                      <a:r>
                        <a:rPr lang="en-GB" sz="1600" b="1" dirty="0"/>
                        <a:t>Load SAT</a:t>
                      </a:r>
                      <a:r>
                        <a:rPr lang="en-GB" sz="1600" dirty="0"/>
                        <a:t>: </a:t>
                      </a:r>
                    </a:p>
                    <a:p>
                      <a:pPr algn="ctr"/>
                      <a:r>
                        <a:rPr lang="en-GB" sz="1600" dirty="0"/>
                        <a:t>5l/min (3.15kW</a:t>
                      </a:r>
                      <a:r>
                        <a:rPr lang="en-GB" sz="1600" baseline="30000" dirty="0"/>
                        <a:t>1</a:t>
                      </a:r>
                      <a:r>
                        <a:rPr lang="en-GB" sz="1600" dirty="0"/>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t>RF Unit</a:t>
                      </a:r>
                      <a:r>
                        <a:rPr lang="en-GB" sz="1600" dirty="0"/>
                        <a:t>: </a:t>
                      </a:r>
                    </a:p>
                    <a:p>
                      <a:pPr algn="ctr"/>
                      <a:r>
                        <a:rPr lang="en-GB" sz="1600" dirty="0"/>
                        <a:t>91l/min </a:t>
                      </a:r>
                      <a:r>
                        <a:rPr lang="en-GB" sz="1000" dirty="0"/>
                        <a:t>(</a:t>
                      </a:r>
                      <a:r>
                        <a:rPr lang="en-GB" sz="1000" dirty="0">
                          <a:sym typeface="Symbol" panose="05050102010706020507" pitchFamily="18" charset="2"/>
                        </a:rPr>
                        <a:t>P&lt;5bar@91l/min</a:t>
                      </a:r>
                      <a:r>
                        <a:rPr lang="en-GB" sz="1000" dirty="0"/>
                        <a:t>)</a:t>
                      </a:r>
                    </a:p>
                  </a:txBody>
                  <a:tcPr>
                    <a:lnR w="38100" cap="flat" cmpd="sng" algn="ctr">
                      <a:solidFill>
                        <a:schemeClr val="tx1"/>
                      </a:solidFill>
                      <a:prstDash val="solid"/>
                      <a:round/>
                      <a:headEnd type="none" w="med" len="med"/>
                      <a:tailEnd type="none" w="med" len="med"/>
                    </a:lnR>
                  </a:tcPr>
                </a:tc>
                <a:tc>
                  <a:txBody>
                    <a:bodyPr/>
                    <a:lstStyle/>
                    <a:p>
                      <a:endParaRPr lang="en-GB" sz="1600" dirty="0"/>
                    </a:p>
                  </a:txBody>
                  <a:tcPr>
                    <a:lnL w="38100" cap="flat" cmpd="sng" algn="ctr">
                      <a:solidFill>
                        <a:schemeClr val="tx1"/>
                      </a:solidFill>
                      <a:prstDash val="solid"/>
                      <a:round/>
                      <a:headEnd type="none" w="med" len="med"/>
                      <a:tailEnd type="none" w="med" len="med"/>
                    </a:lnL>
                  </a:tcPr>
                </a:tc>
                <a:tc>
                  <a:txBody>
                    <a:bodyPr/>
                    <a:lstStyle/>
                    <a:p>
                      <a:endParaRPr lang="en-GB" sz="1600" dirty="0"/>
                    </a:p>
                  </a:txBody>
                  <a:tcPr>
                    <a:lnR w="38100" cap="flat" cmpd="sng" algn="ctr">
                      <a:solidFill>
                        <a:schemeClr val="tx1"/>
                      </a:solidFill>
                      <a:prstDash val="solid"/>
                      <a:round/>
                      <a:headEnd type="none" w="med" len="med"/>
                      <a:tailEnd type="none" w="med" len="med"/>
                    </a:lnR>
                  </a:tcPr>
                </a:tc>
                <a:tc>
                  <a:txBody>
                    <a:bodyPr/>
                    <a:lstStyle/>
                    <a:p>
                      <a:endParaRPr lang="en-GB" sz="1600" dirty="0"/>
                    </a:p>
                  </a:txBody>
                  <a:tcPr>
                    <a:lnL w="38100" cap="flat" cmpd="sng" algn="ctr">
                      <a:solidFill>
                        <a:schemeClr val="tx1"/>
                      </a:solidFill>
                      <a:prstDash val="solid"/>
                      <a:round/>
                      <a:headEnd type="none" w="med" len="med"/>
                      <a:tailEnd type="none" w="med" len="med"/>
                    </a:lnL>
                  </a:tcPr>
                </a:tc>
                <a:tc>
                  <a:txBody>
                    <a:bodyPr/>
                    <a:lstStyle/>
                    <a:p>
                      <a:endParaRPr lang="en-GB" sz="1600"/>
                    </a:p>
                  </a:txBody>
                  <a:tcPr/>
                </a:tc>
                <a:tc>
                  <a:txBody>
                    <a:bodyPr/>
                    <a:lstStyle/>
                    <a:p>
                      <a:endParaRPr lang="en-GB" sz="1600" dirty="0"/>
                    </a:p>
                  </a:txBody>
                  <a:tcPr/>
                </a:tc>
                <a:extLst>
                  <a:ext uri="{0D108BD9-81ED-4DB2-BD59-A6C34878D82A}">
                    <a16:rowId xmlns:a16="http://schemas.microsoft.com/office/drawing/2014/main" val="2325752029"/>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dirty="0"/>
                        <a:t>SAT C-Band</a:t>
                      </a:r>
                    </a:p>
                  </a:txBody>
                  <a:tcPr anchor="ctr"/>
                </a:tc>
                <a:tc>
                  <a:txBody>
                    <a:bodyPr/>
                    <a:lstStyle/>
                    <a:p>
                      <a:pPr algn="ctr"/>
                      <a:r>
                        <a:rPr lang="en-GB" sz="1600" dirty="0"/>
                        <a:t>-</a:t>
                      </a:r>
                    </a:p>
                  </a:txBody>
                  <a:tcPr anchor="ctr"/>
                </a:tc>
                <a:tc>
                  <a:txBody>
                    <a:bodyPr/>
                    <a:lstStyle/>
                    <a:p>
                      <a:pPr algn="ctr"/>
                      <a:r>
                        <a:rPr lang="en-GB" sz="1600" dirty="0"/>
                        <a:t>-</a:t>
                      </a:r>
                    </a:p>
                  </a:txBody>
                  <a:tcPr anchor="ctr">
                    <a:lnR w="38100" cap="flat" cmpd="sng" algn="ctr">
                      <a:solidFill>
                        <a:schemeClr val="tx1"/>
                      </a:solidFill>
                      <a:prstDash val="solid"/>
                      <a:round/>
                      <a:headEnd type="none" w="med" len="med"/>
                      <a:tailEnd type="none" w="med" len="med"/>
                    </a:lnR>
                  </a:tcPr>
                </a:tc>
                <a:tc>
                  <a:txBody>
                    <a:bodyPr/>
                    <a:lstStyle/>
                    <a:p>
                      <a:pPr algn="ctr"/>
                      <a:r>
                        <a:rPr lang="en-GB" sz="1600" b="1" dirty="0"/>
                        <a:t>Load SAT</a:t>
                      </a:r>
                      <a:r>
                        <a:rPr lang="en-GB" sz="1600" dirty="0"/>
                        <a:t>: </a:t>
                      </a:r>
                    </a:p>
                    <a:p>
                      <a:pPr algn="ctr"/>
                      <a:r>
                        <a:rPr lang="en-GB" sz="1600" dirty="0"/>
                        <a:t>6l/min (4kW</a:t>
                      </a:r>
                      <a:r>
                        <a:rPr lang="en-GB" sz="1600" baseline="30000" dirty="0"/>
                        <a:t>2</a:t>
                      </a:r>
                      <a:r>
                        <a:rPr lang="en-GB" sz="1600" dirty="0"/>
                        <a:t>)</a:t>
                      </a:r>
                    </a:p>
                  </a:txBody>
                  <a:tcPr>
                    <a:lnL w="38100" cap="flat" cmpd="sng" algn="ctr">
                      <a:solidFill>
                        <a:schemeClr val="tx1"/>
                      </a:solid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t>RF Unit</a:t>
                      </a:r>
                      <a:r>
                        <a:rPr lang="en-GB" sz="1600" dirty="0"/>
                        <a:t>: </a:t>
                      </a:r>
                    </a:p>
                    <a:p>
                      <a:pPr algn="ctr"/>
                      <a:r>
                        <a:rPr lang="en-GB" sz="1600" dirty="0"/>
                        <a:t>123l/min</a:t>
                      </a:r>
                      <a:r>
                        <a:rPr lang="en-GB" sz="1600" baseline="30000" dirty="0"/>
                        <a:t>3</a:t>
                      </a:r>
                      <a:r>
                        <a:rPr lang="en-GB" sz="1600" dirty="0"/>
                        <a:t> </a:t>
                      </a:r>
                      <a:r>
                        <a:rPr lang="en-GB" sz="1000" dirty="0"/>
                        <a:t>(</a:t>
                      </a:r>
                      <a:r>
                        <a:rPr lang="en-GB" sz="1000" dirty="0">
                          <a:sym typeface="Symbol" panose="05050102010706020507" pitchFamily="18" charset="2"/>
                        </a:rPr>
                        <a:t>P=5bar@123l/min</a:t>
                      </a:r>
                      <a:r>
                        <a:rPr lang="en-GB" sz="1000" dirty="0"/>
                        <a:t>)</a:t>
                      </a:r>
                    </a:p>
                  </a:txBody>
                  <a:tcPr>
                    <a:lnR w="38100" cap="flat" cmpd="sng" algn="ctr">
                      <a:solidFill>
                        <a:schemeClr val="tx1"/>
                      </a:solidFill>
                      <a:prstDash val="solid"/>
                      <a:round/>
                      <a:headEnd type="none" w="med" len="med"/>
                      <a:tailEnd type="none" w="med" len="med"/>
                    </a:lnR>
                  </a:tcPr>
                </a:tc>
                <a:tc>
                  <a:txBody>
                    <a:bodyPr/>
                    <a:lstStyle/>
                    <a:p>
                      <a:endParaRPr lang="en-GB" sz="1600" dirty="0"/>
                    </a:p>
                  </a:txBody>
                  <a:tcPr>
                    <a:lnL w="38100" cap="flat" cmpd="sng" algn="ctr">
                      <a:solidFill>
                        <a:schemeClr val="tx1"/>
                      </a:solidFill>
                      <a:prstDash val="solid"/>
                      <a:round/>
                      <a:headEnd type="none" w="med" len="med"/>
                      <a:tailEnd type="none" w="med" len="med"/>
                    </a:lnL>
                  </a:tcPr>
                </a:tc>
                <a:tc>
                  <a:txBody>
                    <a:bodyPr/>
                    <a:lstStyle/>
                    <a:p>
                      <a:endParaRPr lang="en-GB" sz="1600" dirty="0"/>
                    </a:p>
                  </a:txBody>
                  <a:tcPr/>
                </a:tc>
                <a:tc>
                  <a:txBody>
                    <a:bodyPr/>
                    <a:lstStyle/>
                    <a:p>
                      <a:endParaRPr lang="en-GB" sz="1600" dirty="0"/>
                    </a:p>
                  </a:txBody>
                  <a:tcPr/>
                </a:tc>
                <a:extLst>
                  <a:ext uri="{0D108BD9-81ED-4DB2-BD59-A6C34878D82A}">
                    <a16:rowId xmlns:a16="http://schemas.microsoft.com/office/drawing/2014/main" val="2389652412"/>
                  </a:ext>
                </a:extLst>
              </a:tr>
              <a:tr h="370840">
                <a:tc vMerge="1">
                  <a:txBody>
                    <a:bodyPr/>
                    <a:lstStyle/>
                    <a:p>
                      <a:pPr algn="ctr"/>
                      <a:r>
                        <a:rPr lang="en-GB" sz="1600" b="1" dirty="0"/>
                        <a:t>Phase 0</a:t>
                      </a:r>
                    </a:p>
                  </a:txBody>
                  <a:tcPr anchor="ctr"/>
                </a:tc>
                <a:tc>
                  <a:txBody>
                    <a:bodyPr/>
                    <a:lstStyle/>
                    <a:p>
                      <a:pPr algn="ctr"/>
                      <a:r>
                        <a:rPr lang="en-GB" sz="1600" dirty="0"/>
                        <a:t>-</a:t>
                      </a:r>
                    </a:p>
                  </a:txBody>
                  <a:tcPr anchor="ctr">
                    <a:lnB w="38100" cap="flat" cmpd="sng" algn="ctr">
                      <a:solidFill>
                        <a:schemeClr val="tx1"/>
                      </a:solidFill>
                      <a:prstDash val="solid"/>
                      <a:round/>
                      <a:headEnd type="none" w="med" len="med"/>
                      <a:tailEnd type="none" w="med" len="med"/>
                    </a:lnB>
                  </a:tcPr>
                </a:tc>
                <a:tc>
                  <a:txBody>
                    <a:bodyPr/>
                    <a:lstStyle/>
                    <a:p>
                      <a:pPr algn="ctr"/>
                      <a:r>
                        <a:rPr lang="en-GB" sz="1600" dirty="0"/>
                        <a:t>-</a:t>
                      </a:r>
                    </a:p>
                  </a:txBody>
                  <a:tcPr anchor="ct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algn="ctr"/>
                      <a:r>
                        <a:rPr lang="en-GB" sz="1600" dirty="0"/>
                        <a:t>-</a:t>
                      </a:r>
                    </a:p>
                  </a:txBody>
                  <a:tcPr anchor="ct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tcPr>
                </a:tc>
                <a:tc>
                  <a:txBody>
                    <a:bodyPr/>
                    <a:lstStyle/>
                    <a:p>
                      <a:pPr algn="ctr"/>
                      <a:r>
                        <a:rPr lang="en-GB" sz="1600" dirty="0"/>
                        <a:t>-</a:t>
                      </a:r>
                    </a:p>
                  </a:txBody>
                  <a:tcPr anchor="ct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algn="ctr"/>
                      <a:r>
                        <a:rPr lang="en-GB" sz="1600" b="1" dirty="0"/>
                        <a:t>C-Load</a:t>
                      </a:r>
                      <a:r>
                        <a:rPr lang="en-GB" sz="1600" dirty="0"/>
                        <a:t>: </a:t>
                      </a:r>
                    </a:p>
                    <a:p>
                      <a:pPr algn="ctr"/>
                      <a:r>
                        <a:rPr lang="en-GB" sz="1600" dirty="0"/>
                        <a:t>0.5l/min (300W</a:t>
                      </a:r>
                      <a:r>
                        <a:rPr lang="en-GB" sz="1600" baseline="30000" dirty="0"/>
                        <a:t>4</a:t>
                      </a:r>
                      <a:r>
                        <a:rPr lang="en-GB" sz="1600" dirty="0"/>
                        <a:t>)</a:t>
                      </a: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t>C-RF Unit</a:t>
                      </a:r>
                      <a:r>
                        <a:rPr lang="en-GB" sz="1600" dirty="0"/>
                        <a:t>: </a:t>
                      </a:r>
                    </a:p>
                    <a:p>
                      <a:pPr algn="ctr"/>
                      <a:r>
                        <a:rPr lang="en-GB" sz="1600" dirty="0"/>
                        <a:t>123l/min</a:t>
                      </a:r>
                      <a:r>
                        <a:rPr lang="en-GB" sz="1600" baseline="30000" dirty="0"/>
                        <a:t>3</a:t>
                      </a:r>
                      <a:r>
                        <a:rPr lang="en-GB" sz="1600" dirty="0"/>
                        <a:t> </a:t>
                      </a:r>
                      <a:r>
                        <a:rPr lang="en-GB" sz="1000" dirty="0"/>
                        <a:t>(</a:t>
                      </a:r>
                      <a:r>
                        <a:rPr lang="en-GB" sz="1000" dirty="0">
                          <a:sym typeface="Symbol" panose="05050102010706020507" pitchFamily="18" charset="2"/>
                        </a:rPr>
                        <a:t>P=5bar@123l/min</a:t>
                      </a:r>
                      <a:r>
                        <a:rPr lang="en-GB" sz="1000" dirty="0"/>
                        <a:t>)</a:t>
                      </a:r>
                    </a:p>
                  </a:txBody>
                  <a:tcPr>
                    <a:lnB w="38100" cap="flat" cmpd="sng" algn="ctr">
                      <a:solidFill>
                        <a:schemeClr val="tx1"/>
                      </a:solidFill>
                      <a:prstDash val="solid"/>
                      <a:round/>
                      <a:headEnd type="none" w="med" len="med"/>
                      <a:tailEnd type="none" w="med" len="med"/>
                    </a:lnB>
                  </a:tcPr>
                </a:tc>
                <a:tc>
                  <a:txBody>
                    <a:bodyPr/>
                    <a:lstStyle/>
                    <a:p>
                      <a:pPr algn="ctr"/>
                      <a:r>
                        <a:rPr lang="en-GB" sz="1600" b="1" dirty="0"/>
                        <a:t>C-RF Wind.</a:t>
                      </a:r>
                      <a:r>
                        <a:rPr lang="en-GB" sz="1600" dirty="0"/>
                        <a:t>:</a:t>
                      </a:r>
                    </a:p>
                    <a:p>
                      <a:pPr algn="ctr"/>
                      <a:r>
                        <a:rPr lang="en-GB" sz="1600" dirty="0"/>
                        <a:t>1x3l/min</a:t>
                      </a:r>
                      <a:r>
                        <a:rPr lang="en-GB" sz="1600" baseline="30000" dirty="0"/>
                        <a:t>5</a:t>
                      </a:r>
                      <a:endParaRPr lang="en-GB" sz="1600" dirty="0"/>
                    </a:p>
                  </a:txBody>
                  <a:tcPr>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2712641"/>
                  </a:ext>
                </a:extLst>
              </a:tr>
              <a:tr h="370840">
                <a:tc>
                  <a:txBody>
                    <a:bodyPr/>
                    <a:lstStyle/>
                    <a:p>
                      <a:pPr algn="ctr"/>
                      <a:r>
                        <a:rPr lang="en-GB" sz="1600" b="1" dirty="0"/>
                        <a:t>Tot</a:t>
                      </a:r>
                    </a:p>
                  </a:txBody>
                  <a:tcPr anchor="ct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gridSpan="2">
                  <a:txBody>
                    <a:bodyPr/>
                    <a:lstStyle/>
                    <a:p>
                      <a:pPr algn="ctr"/>
                      <a:r>
                        <a:rPr lang="en-GB" sz="1600" b="1" dirty="0"/>
                        <a:t>96 l/min &amp; 3.15kW</a:t>
                      </a:r>
                    </a:p>
                  </a:txBody>
                  <a:tcPr anchor="ct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pPr algn="ctr"/>
                      <a:endParaRPr lang="en-GB" dirty="0"/>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t>129 l/min &amp; 4kW</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pPr algn="ctr"/>
                      <a:endParaRPr lang="en-GB" dirty="0"/>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t>RF=126.5 l/min </a:t>
                      </a:r>
                      <a:r>
                        <a:rPr lang="en-GB" sz="1200" b="1" dirty="0">
                          <a:solidFill>
                            <a:srgbClr val="C00000"/>
                          </a:solidFill>
                        </a:rPr>
                        <a:t>NB: All quads will be air cooled</a:t>
                      </a:r>
                    </a:p>
                  </a:txBody>
                  <a:tcP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pPr algn="ctr"/>
                      <a:endParaRPr lang="en-GB" dirty="0"/>
                    </a:p>
                  </a:txBody>
                  <a:tcPr/>
                </a:tc>
                <a:tc hMerge="1">
                  <a:txBody>
                    <a:bodyPr/>
                    <a:lstStyle/>
                    <a:p>
                      <a:endParaRPr lang="en-GB" dirty="0"/>
                    </a:p>
                  </a:txBody>
                  <a:tcPr/>
                </a:tc>
                <a:extLst>
                  <a:ext uri="{0D108BD9-81ED-4DB2-BD59-A6C34878D82A}">
                    <a16:rowId xmlns:a16="http://schemas.microsoft.com/office/drawing/2014/main" val="1656519780"/>
                  </a:ext>
                </a:extLst>
              </a:tr>
            </a:tbl>
          </a:graphicData>
        </a:graphic>
      </p:graphicFrame>
      <p:sp>
        <p:nvSpPr>
          <p:cNvPr id="6" name="TextBox 5">
            <a:extLst>
              <a:ext uri="{FF2B5EF4-FFF2-40B4-BE49-F238E27FC236}">
                <a16:creationId xmlns:a16="http://schemas.microsoft.com/office/drawing/2014/main" id="{48E51701-46C5-4C03-8BFD-37AE1596EF84}"/>
              </a:ext>
            </a:extLst>
          </p:cNvPr>
          <p:cNvSpPr txBox="1"/>
          <p:nvPr/>
        </p:nvSpPr>
        <p:spPr>
          <a:xfrm>
            <a:off x="520700" y="5199652"/>
            <a:ext cx="11421532" cy="1569660"/>
          </a:xfrm>
          <a:prstGeom prst="rect">
            <a:avLst/>
          </a:prstGeom>
          <a:noFill/>
        </p:spPr>
        <p:txBody>
          <a:bodyPr wrap="square" rtlCol="0">
            <a:spAutoFit/>
          </a:bodyPr>
          <a:lstStyle/>
          <a:p>
            <a:r>
              <a:rPr lang="en-GB" sz="1200" baseline="30000" dirty="0"/>
              <a:t>1</a:t>
            </a:r>
            <a:r>
              <a:rPr lang="en-GB" sz="1200" dirty="0"/>
              <a:t> Assuming </a:t>
            </a:r>
            <a:r>
              <a:rPr lang="en-GB" sz="1200" dirty="0">
                <a:sym typeface="Symbol" panose="05050102010706020507" pitchFamily="18" charset="2"/>
              </a:rPr>
              <a:t>T=10deg and 35MW*4.5us*20Hz</a:t>
            </a:r>
            <a:r>
              <a:rPr lang="en-GB" sz="1200" dirty="0"/>
              <a:t>.</a:t>
            </a:r>
          </a:p>
          <a:p>
            <a:r>
              <a:rPr lang="en-GB" sz="1200" baseline="30000" dirty="0"/>
              <a:t>2</a:t>
            </a:r>
            <a:r>
              <a:rPr lang="en-GB" sz="1200" dirty="0"/>
              <a:t> Assuming </a:t>
            </a:r>
            <a:r>
              <a:rPr lang="en-GB" sz="1200" dirty="0">
                <a:sym typeface="Symbol" panose="05050102010706020507" pitchFamily="18" charset="2"/>
              </a:rPr>
              <a:t>T=10deg and</a:t>
            </a:r>
            <a:r>
              <a:rPr lang="en-GB" sz="1200" dirty="0"/>
              <a:t> 50MW*4us*20Hz.</a:t>
            </a:r>
          </a:p>
          <a:p>
            <a:r>
              <a:rPr lang="en-GB" sz="1200" baseline="30000" dirty="0"/>
              <a:t>3</a:t>
            </a:r>
            <a:r>
              <a:rPr lang="en-GB" sz="1200" dirty="0"/>
              <a:t> Preliminary communication from </a:t>
            </a:r>
            <a:r>
              <a:rPr lang="en-GB" sz="1200" dirty="0" err="1"/>
              <a:t>Scandinova</a:t>
            </a:r>
            <a:r>
              <a:rPr lang="en-GB" sz="1200" dirty="0"/>
              <a:t>, not yet the real value that most probably will be lower (for S-Band the preliminary value was 113l/min).</a:t>
            </a:r>
          </a:p>
          <a:p>
            <a:r>
              <a:rPr lang="en-GB" sz="1200" baseline="30000" dirty="0"/>
              <a:t>4</a:t>
            </a:r>
            <a:r>
              <a:rPr lang="en-GB" sz="1200" dirty="0"/>
              <a:t> Here we are NOT considering the pulse compression scheme that could be not yet available (see next slides). </a:t>
            </a:r>
          </a:p>
          <a:p>
            <a:r>
              <a:rPr lang="en-GB" sz="1200" baseline="30000" dirty="0"/>
              <a:t>5</a:t>
            </a:r>
            <a:r>
              <a:rPr lang="en-GB" sz="1200" dirty="0"/>
              <a:t> The idea of putting RF windows close to the input of the cavities has been aborted: as commented by PSI colleagues putting a ceramic window in a region subject to very high fields and huge thermic stresses between cold and warm parts, is more a risk than a solution. However it could be useful to have a RF window allowing to intervene (for calibration for ex.) on the Directional Coupler at the output of the klystron without touching the vacuum of the whole installation. If that has to be cooled down or hasn’t, it is not clear (in case of SF6-vacuum separation the cooling is not needed). Here I put the worst case using the value given in the S-Band RF Unit for cooling the RF Window.  </a:t>
            </a:r>
          </a:p>
        </p:txBody>
      </p:sp>
      <p:sp>
        <p:nvSpPr>
          <p:cNvPr id="2" name="TextBox 1">
            <a:extLst>
              <a:ext uri="{FF2B5EF4-FFF2-40B4-BE49-F238E27FC236}">
                <a16:creationId xmlns:a16="http://schemas.microsoft.com/office/drawing/2014/main" id="{BD0C181E-8202-41D4-8F70-FD6AED95C6A0}"/>
              </a:ext>
            </a:extLst>
          </p:cNvPr>
          <p:cNvSpPr txBox="1"/>
          <p:nvPr/>
        </p:nvSpPr>
        <p:spPr>
          <a:xfrm>
            <a:off x="4483101" y="143044"/>
            <a:ext cx="7459131" cy="1200329"/>
          </a:xfrm>
          <a:prstGeom prst="rect">
            <a:avLst/>
          </a:prstGeom>
          <a:noFill/>
        </p:spPr>
        <p:txBody>
          <a:bodyPr wrap="square" rtlCol="0">
            <a:spAutoFit/>
          </a:bodyPr>
          <a:lstStyle/>
          <a:p>
            <a:r>
              <a:rPr lang="en-GB" dirty="0"/>
              <a:t>Discussing with Marc, we may (</a:t>
            </a:r>
            <a:r>
              <a:rPr lang="en-GB" b="1" dirty="0">
                <a:solidFill>
                  <a:srgbClr val="FF0000"/>
                </a:solidFill>
              </a:rPr>
              <a:t>ONLY FOR SATs!</a:t>
            </a:r>
            <a:r>
              <a:rPr lang="en-GB" dirty="0"/>
              <a:t>) steal the water from Mod0. This possibility must not impact the run test of Mod0 on the </a:t>
            </a:r>
            <a:r>
              <a:rPr lang="en-GB" dirty="0" err="1"/>
              <a:t>Linac</a:t>
            </a:r>
            <a:r>
              <a:rPr lang="en-GB" dirty="0"/>
              <a:t> Section! Additional: what about electrical power? </a:t>
            </a:r>
            <a:r>
              <a:rPr lang="en-GB" b="1" dirty="0">
                <a:solidFill>
                  <a:srgbClr val="FF0000"/>
                </a:solidFill>
              </a:rPr>
              <a:t>Earthing to be provided this year: Summer SD?</a:t>
            </a:r>
          </a:p>
        </p:txBody>
      </p:sp>
      <p:sp>
        <p:nvSpPr>
          <p:cNvPr id="14" name="Slide Number Placeholder 13">
            <a:extLst>
              <a:ext uri="{FF2B5EF4-FFF2-40B4-BE49-F238E27FC236}">
                <a16:creationId xmlns:a16="http://schemas.microsoft.com/office/drawing/2014/main" id="{DC3CF9C7-1730-4EE2-923D-7CFB524A8A72}"/>
              </a:ext>
            </a:extLst>
          </p:cNvPr>
          <p:cNvSpPr>
            <a:spLocks noGrp="1"/>
          </p:cNvSpPr>
          <p:nvPr>
            <p:ph type="sldNum" sz="quarter" idx="12"/>
          </p:nvPr>
        </p:nvSpPr>
        <p:spPr/>
        <p:txBody>
          <a:bodyPr/>
          <a:lstStyle/>
          <a:p>
            <a:fld id="{27704C38-3202-47F9-B90E-5A6733EC2980}" type="slidenum">
              <a:rPr lang="en-GB" smtClean="0"/>
              <a:t>2</a:t>
            </a:fld>
            <a:endParaRPr lang="en-GB"/>
          </a:p>
        </p:txBody>
      </p:sp>
    </p:spTree>
    <p:extLst>
      <p:ext uri="{BB962C8B-B14F-4D97-AF65-F5344CB8AC3E}">
        <p14:creationId xmlns:p14="http://schemas.microsoft.com/office/powerpoint/2010/main" val="2506800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21450-EB4B-4408-9130-4C70597C340C}"/>
              </a:ext>
            </a:extLst>
          </p:cNvPr>
          <p:cNvSpPr>
            <a:spLocks noGrp="1"/>
          </p:cNvSpPr>
          <p:nvPr>
            <p:ph type="title"/>
          </p:nvPr>
        </p:nvSpPr>
        <p:spPr>
          <a:xfrm>
            <a:off x="747012" y="119870"/>
            <a:ext cx="10515600" cy="1325563"/>
          </a:xfrm>
        </p:spPr>
        <p:txBody>
          <a:bodyPr/>
          <a:lstStyle/>
          <a:p>
            <a:r>
              <a:rPr lang="en-GB" dirty="0"/>
              <a:t>C-Band: Phase 0 without pulse compression</a:t>
            </a:r>
          </a:p>
        </p:txBody>
      </p:sp>
      <p:grpSp>
        <p:nvGrpSpPr>
          <p:cNvPr id="96" name="Group 95">
            <a:extLst>
              <a:ext uri="{FF2B5EF4-FFF2-40B4-BE49-F238E27FC236}">
                <a16:creationId xmlns:a16="http://schemas.microsoft.com/office/drawing/2014/main" id="{D27C96E0-75E0-4A30-8DAE-30B0EDD5F1D7}"/>
              </a:ext>
            </a:extLst>
          </p:cNvPr>
          <p:cNvGrpSpPr/>
          <p:nvPr/>
        </p:nvGrpSpPr>
        <p:grpSpPr>
          <a:xfrm>
            <a:off x="319202" y="2167818"/>
            <a:ext cx="7250824" cy="4035656"/>
            <a:chOff x="310736" y="2320218"/>
            <a:chExt cx="7250824" cy="4035656"/>
          </a:xfrm>
        </p:grpSpPr>
        <p:sp>
          <p:nvSpPr>
            <p:cNvPr id="5" name="Rounded Rectangle 113">
              <a:extLst>
                <a:ext uri="{FF2B5EF4-FFF2-40B4-BE49-F238E27FC236}">
                  <a16:creationId xmlns:a16="http://schemas.microsoft.com/office/drawing/2014/main" id="{0C25B614-67F9-4030-BEE3-E7E6859DBF3E}"/>
                </a:ext>
              </a:extLst>
            </p:cNvPr>
            <p:cNvSpPr/>
            <p:nvPr/>
          </p:nvSpPr>
          <p:spPr>
            <a:xfrm>
              <a:off x="6603630" y="5941154"/>
              <a:ext cx="957930" cy="173245"/>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6" name="Rounded Rectangle 104">
              <a:extLst>
                <a:ext uri="{FF2B5EF4-FFF2-40B4-BE49-F238E27FC236}">
                  <a16:creationId xmlns:a16="http://schemas.microsoft.com/office/drawing/2014/main" id="{58C62E8D-EA87-459D-BDB9-9978017AA32E}"/>
                </a:ext>
              </a:extLst>
            </p:cNvPr>
            <p:cNvSpPr/>
            <p:nvPr/>
          </p:nvSpPr>
          <p:spPr>
            <a:xfrm>
              <a:off x="3761679" y="5941155"/>
              <a:ext cx="957930" cy="173245"/>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a:extLst>
                <a:ext uri="{FF2B5EF4-FFF2-40B4-BE49-F238E27FC236}">
                  <a16:creationId xmlns:a16="http://schemas.microsoft.com/office/drawing/2014/main" id="{CC6632F9-60A8-4C6D-9982-09934141E3DC}"/>
                </a:ext>
              </a:extLst>
            </p:cNvPr>
            <p:cNvSpPr/>
            <p:nvPr/>
          </p:nvSpPr>
          <p:spPr>
            <a:xfrm>
              <a:off x="5646989" y="5392578"/>
              <a:ext cx="190500" cy="41715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 name="Rectangle 7">
              <a:extLst>
                <a:ext uri="{FF2B5EF4-FFF2-40B4-BE49-F238E27FC236}">
                  <a16:creationId xmlns:a16="http://schemas.microsoft.com/office/drawing/2014/main" id="{71AF42F9-CE27-40CF-8298-0B1E787B76A8}"/>
                </a:ext>
              </a:extLst>
            </p:cNvPr>
            <p:cNvSpPr/>
            <p:nvPr/>
          </p:nvSpPr>
          <p:spPr>
            <a:xfrm>
              <a:off x="2684837" y="5392578"/>
              <a:ext cx="1324858" cy="20006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9" name="Rectangle 8">
              <a:extLst>
                <a:ext uri="{FF2B5EF4-FFF2-40B4-BE49-F238E27FC236}">
                  <a16:creationId xmlns:a16="http://schemas.microsoft.com/office/drawing/2014/main" id="{8B28D9B3-126E-4C5E-9DFD-113ABD4B7E6D}"/>
                </a:ext>
              </a:extLst>
            </p:cNvPr>
            <p:cNvSpPr/>
            <p:nvPr/>
          </p:nvSpPr>
          <p:spPr>
            <a:xfrm rot="10800000">
              <a:off x="3976646" y="4238665"/>
              <a:ext cx="137686" cy="13575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0" name="Rectangle 9">
              <a:extLst>
                <a:ext uri="{FF2B5EF4-FFF2-40B4-BE49-F238E27FC236}">
                  <a16:creationId xmlns:a16="http://schemas.microsoft.com/office/drawing/2014/main" id="{7DAA9752-0F20-4C8B-AF41-8600A00E411C}"/>
                </a:ext>
              </a:extLst>
            </p:cNvPr>
            <p:cNvSpPr/>
            <p:nvPr/>
          </p:nvSpPr>
          <p:spPr>
            <a:xfrm rot="5400000">
              <a:off x="5534794" y="4738131"/>
              <a:ext cx="439522" cy="26112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1" name="Rectangle 10">
              <a:extLst>
                <a:ext uri="{FF2B5EF4-FFF2-40B4-BE49-F238E27FC236}">
                  <a16:creationId xmlns:a16="http://schemas.microsoft.com/office/drawing/2014/main" id="{2680D5DF-A3F7-413A-9ED0-76115BDC3E7D}"/>
                </a:ext>
              </a:extLst>
            </p:cNvPr>
            <p:cNvSpPr/>
            <p:nvPr/>
          </p:nvSpPr>
          <p:spPr>
            <a:xfrm rot="10800000">
              <a:off x="4214036" y="4238665"/>
              <a:ext cx="154660" cy="135398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2" name="Triangle 33">
              <a:extLst>
                <a:ext uri="{FF2B5EF4-FFF2-40B4-BE49-F238E27FC236}">
                  <a16:creationId xmlns:a16="http://schemas.microsoft.com/office/drawing/2014/main" id="{B9B73436-0640-4982-AD24-ADE2418C1CBE}"/>
                </a:ext>
              </a:extLst>
            </p:cNvPr>
            <p:cNvSpPr/>
            <p:nvPr/>
          </p:nvSpPr>
          <p:spPr>
            <a:xfrm>
              <a:off x="2595590" y="3524717"/>
              <a:ext cx="1046150" cy="519896"/>
            </a:xfrm>
            <a:prstGeom prst="triangle">
              <a:avLst>
                <a:gd name="adj" fmla="val 0"/>
              </a:avLst>
            </a:prstGeom>
          </p:spPr>
          <p:style>
            <a:lnRef idx="2">
              <a:schemeClr val="dk1">
                <a:shade val="50000"/>
              </a:schemeClr>
            </a:lnRef>
            <a:fillRef idx="1">
              <a:schemeClr val="dk1"/>
            </a:fillRef>
            <a:effectRef idx="0">
              <a:schemeClr val="dk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dirty="0"/>
                <a:t>load</a:t>
              </a:r>
            </a:p>
          </p:txBody>
        </p:sp>
        <p:sp>
          <p:nvSpPr>
            <p:cNvPr id="13" name="Rectangle 12">
              <a:extLst>
                <a:ext uri="{FF2B5EF4-FFF2-40B4-BE49-F238E27FC236}">
                  <a16:creationId xmlns:a16="http://schemas.microsoft.com/office/drawing/2014/main" id="{A74D618C-D0AA-4AF4-AC1F-EA93C9F4B2E7}"/>
                </a:ext>
              </a:extLst>
            </p:cNvPr>
            <p:cNvSpPr/>
            <p:nvPr/>
          </p:nvSpPr>
          <p:spPr>
            <a:xfrm>
              <a:off x="2507038" y="5392578"/>
              <a:ext cx="177800" cy="41715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4" name="TextBox 13">
              <a:extLst>
                <a:ext uri="{FF2B5EF4-FFF2-40B4-BE49-F238E27FC236}">
                  <a16:creationId xmlns:a16="http://schemas.microsoft.com/office/drawing/2014/main" id="{2E5B822E-6030-43CC-8D0F-62C27A1AF7A3}"/>
                </a:ext>
              </a:extLst>
            </p:cNvPr>
            <p:cNvSpPr txBox="1"/>
            <p:nvPr/>
          </p:nvSpPr>
          <p:spPr>
            <a:xfrm>
              <a:off x="1818018" y="5899041"/>
              <a:ext cx="1492716" cy="369332"/>
            </a:xfrm>
            <a:prstGeom prst="rect">
              <a:avLst/>
            </a:prstGeom>
            <a:noFill/>
          </p:spPr>
          <p:txBody>
            <a:bodyPr wrap="none" rtlCol="0">
              <a:spAutoFit/>
            </a:bodyPr>
            <a:lstStyle/>
            <a:p>
              <a:r>
                <a:rPr lang="en-US" dirty="0"/>
                <a:t>C3 1m struct</a:t>
              </a:r>
            </a:p>
          </p:txBody>
        </p:sp>
        <p:sp>
          <p:nvSpPr>
            <p:cNvPr id="15" name="TextBox 14">
              <a:extLst>
                <a:ext uri="{FF2B5EF4-FFF2-40B4-BE49-F238E27FC236}">
                  <a16:creationId xmlns:a16="http://schemas.microsoft.com/office/drawing/2014/main" id="{6920C940-203D-4E06-AB84-6AC095744A2C}"/>
                </a:ext>
              </a:extLst>
            </p:cNvPr>
            <p:cNvSpPr txBox="1"/>
            <p:nvPr/>
          </p:nvSpPr>
          <p:spPr>
            <a:xfrm>
              <a:off x="5001554" y="5843111"/>
              <a:ext cx="1384353" cy="369332"/>
            </a:xfrm>
            <a:prstGeom prst="rect">
              <a:avLst/>
            </a:prstGeom>
            <a:noFill/>
          </p:spPr>
          <p:txBody>
            <a:bodyPr wrap="none" rtlCol="0">
              <a:spAutoFit/>
            </a:bodyPr>
            <a:lstStyle/>
            <a:p>
              <a:r>
                <a:rPr lang="en-US" b="1" dirty="0"/>
                <a:t>C3 1m struct</a:t>
              </a:r>
            </a:p>
          </p:txBody>
        </p:sp>
        <p:sp>
          <p:nvSpPr>
            <p:cNvPr id="17" name="Rectangle 16">
              <a:extLst>
                <a:ext uri="{FF2B5EF4-FFF2-40B4-BE49-F238E27FC236}">
                  <a16:creationId xmlns:a16="http://schemas.microsoft.com/office/drawing/2014/main" id="{7C366BB5-8C05-46AA-8C75-7CC8D00081D8}"/>
                </a:ext>
              </a:extLst>
            </p:cNvPr>
            <p:cNvSpPr/>
            <p:nvPr/>
          </p:nvSpPr>
          <p:spPr>
            <a:xfrm>
              <a:off x="4368697" y="5402185"/>
              <a:ext cx="1283014" cy="19046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grpSp>
          <p:nvGrpSpPr>
            <p:cNvPr id="30" name="Group 29">
              <a:extLst>
                <a:ext uri="{FF2B5EF4-FFF2-40B4-BE49-F238E27FC236}">
                  <a16:creationId xmlns:a16="http://schemas.microsoft.com/office/drawing/2014/main" id="{D17E2AC4-FC27-4D3F-BDD6-1E816AB32076}"/>
                </a:ext>
              </a:extLst>
            </p:cNvPr>
            <p:cNvGrpSpPr/>
            <p:nvPr/>
          </p:nvGrpSpPr>
          <p:grpSpPr>
            <a:xfrm rot="5400000">
              <a:off x="254957" y="5288910"/>
              <a:ext cx="719531" cy="607974"/>
              <a:chOff x="3401065" y="4049742"/>
              <a:chExt cx="1037652" cy="876773"/>
            </a:xfrm>
          </p:grpSpPr>
          <p:sp>
            <p:nvSpPr>
              <p:cNvPr id="31" name="Rectangle 30">
                <a:extLst>
                  <a:ext uri="{FF2B5EF4-FFF2-40B4-BE49-F238E27FC236}">
                    <a16:creationId xmlns:a16="http://schemas.microsoft.com/office/drawing/2014/main" id="{D1C266EA-228B-4A36-AB35-47F7F5C2096E}"/>
                  </a:ext>
                </a:extLst>
              </p:cNvPr>
              <p:cNvSpPr/>
              <p:nvPr/>
            </p:nvSpPr>
            <p:spPr>
              <a:xfrm>
                <a:off x="3487694" y="4442104"/>
                <a:ext cx="951023" cy="1001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sp>
            <p:nvSpPr>
              <p:cNvPr id="32" name="Rounded Rectangle 90">
                <a:extLst>
                  <a:ext uri="{FF2B5EF4-FFF2-40B4-BE49-F238E27FC236}">
                    <a16:creationId xmlns:a16="http://schemas.microsoft.com/office/drawing/2014/main" id="{30473AC0-A304-4774-9B78-B5322BCD197F}"/>
                  </a:ext>
                </a:extLst>
              </p:cNvPr>
              <p:cNvSpPr/>
              <p:nvPr/>
            </p:nvSpPr>
            <p:spPr>
              <a:xfrm>
                <a:off x="3401065" y="4245370"/>
                <a:ext cx="360040" cy="4963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33" name="Rounded Rectangle 91">
                <a:extLst>
                  <a:ext uri="{FF2B5EF4-FFF2-40B4-BE49-F238E27FC236}">
                    <a16:creationId xmlns:a16="http://schemas.microsoft.com/office/drawing/2014/main" id="{09EE26F8-102F-4A85-8B52-180D9776692E}"/>
                  </a:ext>
                </a:extLst>
              </p:cNvPr>
              <p:cNvSpPr/>
              <p:nvPr/>
            </p:nvSpPr>
            <p:spPr>
              <a:xfrm>
                <a:off x="3822024" y="4049742"/>
                <a:ext cx="385750"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34" name="Rounded Rectangle 92">
                <a:extLst>
                  <a:ext uri="{FF2B5EF4-FFF2-40B4-BE49-F238E27FC236}">
                    <a16:creationId xmlns:a16="http://schemas.microsoft.com/office/drawing/2014/main" id="{79AF35C8-29D4-42BA-8EC3-F5579AD465CE}"/>
                  </a:ext>
                </a:extLst>
              </p:cNvPr>
              <p:cNvSpPr/>
              <p:nvPr/>
            </p:nvSpPr>
            <p:spPr>
              <a:xfrm>
                <a:off x="3828416" y="4666698"/>
                <a:ext cx="385750"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35" name="Rectangle 34">
                <a:extLst>
                  <a:ext uri="{FF2B5EF4-FFF2-40B4-BE49-F238E27FC236}">
                    <a16:creationId xmlns:a16="http://schemas.microsoft.com/office/drawing/2014/main" id="{CA4A49EB-EB06-4BA2-90C1-B700854C0861}"/>
                  </a:ext>
                </a:extLst>
              </p:cNvPr>
              <p:cNvSpPr/>
              <p:nvPr/>
            </p:nvSpPr>
            <p:spPr>
              <a:xfrm rot="16200000">
                <a:off x="3791353" y="4456477"/>
                <a:ext cx="470657" cy="7415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grpSp>
        <p:sp>
          <p:nvSpPr>
            <p:cNvPr id="36" name="Rounded Rectangle 11">
              <a:extLst>
                <a:ext uri="{FF2B5EF4-FFF2-40B4-BE49-F238E27FC236}">
                  <a16:creationId xmlns:a16="http://schemas.microsoft.com/office/drawing/2014/main" id="{581C266B-4DF8-4C60-98B4-E609DCD44929}"/>
                </a:ext>
              </a:extLst>
            </p:cNvPr>
            <p:cNvSpPr/>
            <p:nvPr/>
          </p:nvSpPr>
          <p:spPr>
            <a:xfrm>
              <a:off x="409143" y="5941794"/>
              <a:ext cx="957930" cy="173245"/>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7" name="Rectangle 36">
              <a:extLst>
                <a:ext uri="{FF2B5EF4-FFF2-40B4-BE49-F238E27FC236}">
                  <a16:creationId xmlns:a16="http://schemas.microsoft.com/office/drawing/2014/main" id="{B0D04D86-58BC-4E11-B54B-D43C10CB1A98}"/>
                </a:ext>
              </a:extLst>
            </p:cNvPr>
            <p:cNvSpPr/>
            <p:nvPr/>
          </p:nvSpPr>
          <p:spPr>
            <a:xfrm rot="5400000">
              <a:off x="2419908" y="4730250"/>
              <a:ext cx="439522" cy="26112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8" name="Rectangle 37">
              <a:extLst>
                <a:ext uri="{FF2B5EF4-FFF2-40B4-BE49-F238E27FC236}">
                  <a16:creationId xmlns:a16="http://schemas.microsoft.com/office/drawing/2014/main" id="{C8E92EEB-BCA7-471C-B611-EBAFB7BA0EF8}"/>
                </a:ext>
              </a:extLst>
            </p:cNvPr>
            <p:cNvSpPr/>
            <p:nvPr/>
          </p:nvSpPr>
          <p:spPr>
            <a:xfrm>
              <a:off x="1076763" y="5327899"/>
              <a:ext cx="6265331" cy="1027975"/>
            </a:xfrm>
            <a:prstGeom prst="rect">
              <a:avLst/>
            </a:prstGeom>
            <a:no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schemeClr val="accent1">
                    <a:lumMod val="50000"/>
                  </a:schemeClr>
                </a:solidFill>
              </a:endParaRPr>
            </a:p>
          </p:txBody>
        </p:sp>
        <p:grpSp>
          <p:nvGrpSpPr>
            <p:cNvPr id="39" name="Group 38">
              <a:extLst>
                <a:ext uri="{FF2B5EF4-FFF2-40B4-BE49-F238E27FC236}">
                  <a16:creationId xmlns:a16="http://schemas.microsoft.com/office/drawing/2014/main" id="{E6B05E75-5104-480E-B259-FC345C131727}"/>
                </a:ext>
              </a:extLst>
            </p:cNvPr>
            <p:cNvGrpSpPr/>
            <p:nvPr/>
          </p:nvGrpSpPr>
          <p:grpSpPr>
            <a:xfrm>
              <a:off x="1866056" y="3463419"/>
              <a:ext cx="719531" cy="607974"/>
              <a:chOff x="3401065" y="4049742"/>
              <a:chExt cx="1037652" cy="876773"/>
            </a:xfrm>
          </p:grpSpPr>
          <p:sp>
            <p:nvSpPr>
              <p:cNvPr id="40" name="Rectangle 39">
                <a:extLst>
                  <a:ext uri="{FF2B5EF4-FFF2-40B4-BE49-F238E27FC236}">
                    <a16:creationId xmlns:a16="http://schemas.microsoft.com/office/drawing/2014/main" id="{DAAA25D3-73F4-4B29-BFC4-F5634CD3E31D}"/>
                  </a:ext>
                </a:extLst>
              </p:cNvPr>
              <p:cNvSpPr/>
              <p:nvPr/>
            </p:nvSpPr>
            <p:spPr>
              <a:xfrm>
                <a:off x="3487694" y="4442104"/>
                <a:ext cx="951023" cy="1001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sp>
            <p:nvSpPr>
              <p:cNvPr id="41" name="Rounded Rectangle 116">
                <a:extLst>
                  <a:ext uri="{FF2B5EF4-FFF2-40B4-BE49-F238E27FC236}">
                    <a16:creationId xmlns:a16="http://schemas.microsoft.com/office/drawing/2014/main" id="{84C86EBC-A7B4-466C-9A8F-B60764CEE508}"/>
                  </a:ext>
                </a:extLst>
              </p:cNvPr>
              <p:cNvSpPr/>
              <p:nvPr/>
            </p:nvSpPr>
            <p:spPr>
              <a:xfrm>
                <a:off x="3401065" y="4245370"/>
                <a:ext cx="360040" cy="4963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42" name="Rounded Rectangle 117">
                <a:extLst>
                  <a:ext uri="{FF2B5EF4-FFF2-40B4-BE49-F238E27FC236}">
                    <a16:creationId xmlns:a16="http://schemas.microsoft.com/office/drawing/2014/main" id="{8270E4DE-2FBB-48EE-8EFF-6B793C324AE7}"/>
                  </a:ext>
                </a:extLst>
              </p:cNvPr>
              <p:cNvSpPr/>
              <p:nvPr/>
            </p:nvSpPr>
            <p:spPr>
              <a:xfrm>
                <a:off x="3822024" y="4049742"/>
                <a:ext cx="385750"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43" name="Rounded Rectangle 118">
                <a:extLst>
                  <a:ext uri="{FF2B5EF4-FFF2-40B4-BE49-F238E27FC236}">
                    <a16:creationId xmlns:a16="http://schemas.microsoft.com/office/drawing/2014/main" id="{702383A8-6677-4662-B227-5291BB53AA7D}"/>
                  </a:ext>
                </a:extLst>
              </p:cNvPr>
              <p:cNvSpPr/>
              <p:nvPr/>
            </p:nvSpPr>
            <p:spPr>
              <a:xfrm>
                <a:off x="3828416" y="4666698"/>
                <a:ext cx="385750"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44" name="Rectangle 43">
                <a:extLst>
                  <a:ext uri="{FF2B5EF4-FFF2-40B4-BE49-F238E27FC236}">
                    <a16:creationId xmlns:a16="http://schemas.microsoft.com/office/drawing/2014/main" id="{C7A637E2-824E-44C2-9D75-AD64A8CFA270}"/>
                  </a:ext>
                </a:extLst>
              </p:cNvPr>
              <p:cNvSpPr/>
              <p:nvPr/>
            </p:nvSpPr>
            <p:spPr>
              <a:xfrm rot="16200000">
                <a:off x="3791353" y="4456477"/>
                <a:ext cx="470657" cy="7415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grpSp>
        <p:sp>
          <p:nvSpPr>
            <p:cNvPr id="45" name="Left Bracket 44">
              <a:extLst>
                <a:ext uri="{FF2B5EF4-FFF2-40B4-BE49-F238E27FC236}">
                  <a16:creationId xmlns:a16="http://schemas.microsoft.com/office/drawing/2014/main" id="{E8E1B1D2-CF26-40D1-B7FD-FECB99B3736B}"/>
                </a:ext>
              </a:extLst>
            </p:cNvPr>
            <p:cNvSpPr/>
            <p:nvPr/>
          </p:nvSpPr>
          <p:spPr>
            <a:xfrm rot="10800000">
              <a:off x="3883656" y="4339059"/>
              <a:ext cx="79504" cy="129008"/>
            </a:xfrm>
            <a:prstGeom prst="leftBracket">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Left Bracket 45">
              <a:extLst>
                <a:ext uri="{FF2B5EF4-FFF2-40B4-BE49-F238E27FC236}">
                  <a16:creationId xmlns:a16="http://schemas.microsoft.com/office/drawing/2014/main" id="{1AD461AB-1266-4C43-90BC-19BE562A8A34}"/>
                </a:ext>
              </a:extLst>
            </p:cNvPr>
            <p:cNvSpPr/>
            <p:nvPr/>
          </p:nvSpPr>
          <p:spPr>
            <a:xfrm>
              <a:off x="4386809" y="4336388"/>
              <a:ext cx="79504" cy="129008"/>
            </a:xfrm>
            <a:prstGeom prst="leftBracket">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TextBox 52">
              <a:extLst>
                <a:ext uri="{FF2B5EF4-FFF2-40B4-BE49-F238E27FC236}">
                  <a16:creationId xmlns:a16="http://schemas.microsoft.com/office/drawing/2014/main" id="{552DA5E2-4977-4A24-9030-AE0E673822FC}"/>
                </a:ext>
              </a:extLst>
            </p:cNvPr>
            <p:cNvSpPr txBox="1"/>
            <p:nvPr/>
          </p:nvSpPr>
          <p:spPr>
            <a:xfrm>
              <a:off x="4422571" y="4274417"/>
              <a:ext cx="402918" cy="246221"/>
            </a:xfrm>
            <a:prstGeom prst="rect">
              <a:avLst/>
            </a:prstGeom>
            <a:noFill/>
          </p:spPr>
          <p:txBody>
            <a:bodyPr wrap="square" rtlCol="0">
              <a:spAutoFit/>
            </a:bodyPr>
            <a:lstStyle/>
            <a:p>
              <a:r>
                <a:rPr lang="en-US" sz="1000" dirty="0"/>
                <a:t>DC</a:t>
              </a:r>
            </a:p>
          </p:txBody>
        </p:sp>
        <p:sp>
          <p:nvSpPr>
            <p:cNvPr id="54" name="TextBox 53">
              <a:extLst>
                <a:ext uri="{FF2B5EF4-FFF2-40B4-BE49-F238E27FC236}">
                  <a16:creationId xmlns:a16="http://schemas.microsoft.com/office/drawing/2014/main" id="{3BA4C259-0579-48E1-BA9D-5B332ED9C970}"/>
                </a:ext>
              </a:extLst>
            </p:cNvPr>
            <p:cNvSpPr txBox="1"/>
            <p:nvPr/>
          </p:nvSpPr>
          <p:spPr>
            <a:xfrm>
              <a:off x="3598548" y="4269112"/>
              <a:ext cx="332142" cy="246221"/>
            </a:xfrm>
            <a:prstGeom prst="rect">
              <a:avLst/>
            </a:prstGeom>
            <a:noFill/>
          </p:spPr>
          <p:txBody>
            <a:bodyPr wrap="none" rtlCol="0">
              <a:spAutoFit/>
            </a:bodyPr>
            <a:lstStyle/>
            <a:p>
              <a:r>
                <a:rPr lang="en-US" sz="1000" dirty="0"/>
                <a:t>DC</a:t>
              </a:r>
            </a:p>
          </p:txBody>
        </p:sp>
        <p:sp>
          <p:nvSpPr>
            <p:cNvPr id="55" name="TextBox 54">
              <a:extLst>
                <a:ext uri="{FF2B5EF4-FFF2-40B4-BE49-F238E27FC236}">
                  <a16:creationId xmlns:a16="http://schemas.microsoft.com/office/drawing/2014/main" id="{B4A40EC7-7873-4C97-8943-C5A8C6EF2DCE}"/>
                </a:ext>
              </a:extLst>
            </p:cNvPr>
            <p:cNvSpPr txBox="1"/>
            <p:nvPr/>
          </p:nvSpPr>
          <p:spPr>
            <a:xfrm>
              <a:off x="1965226" y="5834121"/>
              <a:ext cx="1384353" cy="369332"/>
            </a:xfrm>
            <a:prstGeom prst="rect">
              <a:avLst/>
            </a:prstGeom>
            <a:noFill/>
          </p:spPr>
          <p:txBody>
            <a:bodyPr wrap="none" rtlCol="0">
              <a:spAutoFit/>
            </a:bodyPr>
            <a:lstStyle/>
            <a:p>
              <a:r>
                <a:rPr lang="en-US" b="1" dirty="0"/>
                <a:t>C3 1m struct</a:t>
              </a:r>
            </a:p>
          </p:txBody>
        </p:sp>
        <p:grpSp>
          <p:nvGrpSpPr>
            <p:cNvPr id="56" name="Group 55">
              <a:extLst>
                <a:ext uri="{FF2B5EF4-FFF2-40B4-BE49-F238E27FC236}">
                  <a16:creationId xmlns:a16="http://schemas.microsoft.com/office/drawing/2014/main" id="{B2BEC0D2-76CE-4361-BC58-F2FCD2C10548}"/>
                </a:ext>
              </a:extLst>
            </p:cNvPr>
            <p:cNvGrpSpPr/>
            <p:nvPr/>
          </p:nvGrpSpPr>
          <p:grpSpPr>
            <a:xfrm>
              <a:off x="2939191" y="2320218"/>
              <a:ext cx="1934602" cy="734290"/>
              <a:chOff x="6217201" y="206434"/>
              <a:chExt cx="1934602" cy="734290"/>
            </a:xfrm>
          </p:grpSpPr>
          <p:sp>
            <p:nvSpPr>
              <p:cNvPr id="57" name="Triangle 139">
                <a:extLst>
                  <a:ext uri="{FF2B5EF4-FFF2-40B4-BE49-F238E27FC236}">
                    <a16:creationId xmlns:a16="http://schemas.microsoft.com/office/drawing/2014/main" id="{E24FCD57-1844-4015-8B1D-7DB8DD73EFA0}"/>
                  </a:ext>
                </a:extLst>
              </p:cNvPr>
              <p:cNvSpPr/>
              <p:nvPr/>
            </p:nvSpPr>
            <p:spPr>
              <a:xfrm rot="16200000" flipV="1">
                <a:off x="6193193" y="236591"/>
                <a:ext cx="728141" cy="680125"/>
              </a:xfrm>
              <a:prstGeom prst="triangle">
                <a:avLst/>
              </a:prstGeom>
            </p:spPr>
            <p:style>
              <a:lnRef idx="2">
                <a:schemeClr val="accent6">
                  <a:shade val="50000"/>
                </a:schemeClr>
              </a:lnRef>
              <a:fillRef idx="1">
                <a:schemeClr val="accent6"/>
              </a:fillRef>
              <a:effectRef idx="0">
                <a:schemeClr val="accent6"/>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cxnSp>
            <p:nvCxnSpPr>
              <p:cNvPr id="58" name="Straight Connector 57">
                <a:extLst>
                  <a:ext uri="{FF2B5EF4-FFF2-40B4-BE49-F238E27FC236}">
                    <a16:creationId xmlns:a16="http://schemas.microsoft.com/office/drawing/2014/main" id="{4F3ADF96-4339-43B7-A3A3-57273CD1DD6E}"/>
                  </a:ext>
                </a:extLst>
              </p:cNvPr>
              <p:cNvCxnSpPr>
                <a:cxnSpLocks/>
              </p:cNvCxnSpPr>
              <p:nvPr/>
            </p:nvCxnSpPr>
            <p:spPr>
              <a:xfrm>
                <a:off x="7028508" y="579112"/>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2A7BB575-BDDA-4A0F-BD66-BEBF5A562FFF}"/>
                  </a:ext>
                </a:extLst>
              </p:cNvPr>
              <p:cNvCxnSpPr>
                <a:cxnSpLocks/>
              </p:cNvCxnSpPr>
              <p:nvPr/>
            </p:nvCxnSpPr>
            <p:spPr>
              <a:xfrm>
                <a:off x="7217806" y="215041"/>
                <a:ext cx="0" cy="364071"/>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7EF2B35-4839-42A1-B591-9EBEFC69155D}"/>
                  </a:ext>
                </a:extLst>
              </p:cNvPr>
              <p:cNvCxnSpPr>
                <a:cxnSpLocks/>
              </p:cNvCxnSpPr>
              <p:nvPr/>
            </p:nvCxnSpPr>
            <p:spPr>
              <a:xfrm flipV="1">
                <a:off x="7217806" y="214817"/>
                <a:ext cx="753299" cy="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F042F23-A3B3-4A11-9F6B-51884CDE12AF}"/>
                  </a:ext>
                </a:extLst>
              </p:cNvPr>
              <p:cNvCxnSpPr>
                <a:cxnSpLocks/>
              </p:cNvCxnSpPr>
              <p:nvPr/>
            </p:nvCxnSpPr>
            <p:spPr>
              <a:xfrm>
                <a:off x="7962505" y="576563"/>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E51F107D-2949-4142-9C19-CD46AF323A41}"/>
                  </a:ext>
                </a:extLst>
              </p:cNvPr>
              <p:cNvCxnSpPr>
                <a:cxnSpLocks/>
              </p:cNvCxnSpPr>
              <p:nvPr/>
            </p:nvCxnSpPr>
            <p:spPr>
              <a:xfrm>
                <a:off x="7963573" y="215040"/>
                <a:ext cx="0" cy="364071"/>
              </a:xfrm>
              <a:prstGeom prst="line">
                <a:avLst/>
              </a:prstGeom>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B3895ACE-EEBE-4D36-AAFC-1A544C5C97A2}"/>
                  </a:ext>
                </a:extLst>
              </p:cNvPr>
              <p:cNvSpPr/>
              <p:nvPr/>
            </p:nvSpPr>
            <p:spPr>
              <a:xfrm>
                <a:off x="7197457" y="206434"/>
                <a:ext cx="786932" cy="507831"/>
              </a:xfrm>
              <a:prstGeom prst="rect">
                <a:avLst/>
              </a:prstGeom>
            </p:spPr>
            <p:txBody>
              <a:bodyPr wrap="square">
                <a:spAutoFit/>
              </a:bodyPr>
              <a:lstStyle/>
              <a:p>
                <a:pPr algn="ctr"/>
                <a:r>
                  <a:rPr lang="en-US" sz="900" dirty="0"/>
                  <a:t>50 MW </a:t>
                </a:r>
              </a:p>
              <a:p>
                <a:pPr algn="ctr"/>
                <a:r>
                  <a:rPr lang="en-US" sz="900" dirty="0">
                    <a:latin typeface="Arial" panose="020B0604020202020204" pitchFamily="34" charset="0"/>
                    <a:cs typeface="Arial" panose="020B0604020202020204" pitchFamily="34" charset="0"/>
                  </a:rPr>
                  <a:t>2</a:t>
                </a:r>
                <a:r>
                  <a:rPr lang="en-US" sz="900" dirty="0">
                    <a:latin typeface="Symbol" pitchFamily="2" charset="2"/>
                  </a:rPr>
                  <a:t>m</a:t>
                </a:r>
                <a:r>
                  <a:rPr lang="en-US" sz="900" dirty="0"/>
                  <a:t>s, 10Hz</a:t>
                </a:r>
              </a:p>
              <a:p>
                <a:pPr algn="ctr"/>
                <a:r>
                  <a:rPr lang="en-US" sz="900" dirty="0"/>
                  <a:t>C-band</a:t>
                </a:r>
              </a:p>
            </p:txBody>
          </p:sp>
          <p:cxnSp>
            <p:nvCxnSpPr>
              <p:cNvPr id="64" name="Straight Arrow Connector 63">
                <a:extLst>
                  <a:ext uri="{FF2B5EF4-FFF2-40B4-BE49-F238E27FC236}">
                    <a16:creationId xmlns:a16="http://schemas.microsoft.com/office/drawing/2014/main" id="{B1C4E080-C11F-4C59-8E5E-585FA59E4284}"/>
                  </a:ext>
                </a:extLst>
              </p:cNvPr>
              <p:cNvCxnSpPr>
                <a:cxnSpLocks/>
                <a:stCxn id="63" idx="2"/>
              </p:cNvCxnSpPr>
              <p:nvPr/>
            </p:nvCxnSpPr>
            <p:spPr>
              <a:xfrm>
                <a:off x="7590923" y="714265"/>
                <a:ext cx="0" cy="1652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68" name="TextBox 67">
              <a:extLst>
                <a:ext uri="{FF2B5EF4-FFF2-40B4-BE49-F238E27FC236}">
                  <a16:creationId xmlns:a16="http://schemas.microsoft.com/office/drawing/2014/main" id="{DB1A61A7-FEE0-4C6B-8B3E-6217153E1BA1}"/>
                </a:ext>
              </a:extLst>
            </p:cNvPr>
            <p:cNvSpPr txBox="1"/>
            <p:nvPr/>
          </p:nvSpPr>
          <p:spPr>
            <a:xfrm>
              <a:off x="4397485" y="3976217"/>
              <a:ext cx="936475" cy="246221"/>
            </a:xfrm>
            <a:prstGeom prst="rect">
              <a:avLst/>
            </a:prstGeom>
            <a:noFill/>
          </p:spPr>
          <p:txBody>
            <a:bodyPr wrap="none" rtlCol="0">
              <a:spAutoFit/>
            </a:bodyPr>
            <a:lstStyle/>
            <a:p>
              <a:r>
                <a:rPr lang="en-US" sz="1000" dirty="0"/>
                <a:t>Planar hybrid</a:t>
              </a:r>
            </a:p>
          </p:txBody>
        </p:sp>
        <p:sp>
          <p:nvSpPr>
            <p:cNvPr id="69" name="Rectangle 68">
              <a:extLst>
                <a:ext uri="{FF2B5EF4-FFF2-40B4-BE49-F238E27FC236}">
                  <a16:creationId xmlns:a16="http://schemas.microsoft.com/office/drawing/2014/main" id="{F6599C43-60BB-444B-8243-0EE06CF58256}"/>
                </a:ext>
              </a:extLst>
            </p:cNvPr>
            <p:cNvSpPr/>
            <p:nvPr/>
          </p:nvSpPr>
          <p:spPr>
            <a:xfrm rot="10800000">
              <a:off x="4240658" y="3060598"/>
              <a:ext cx="130917" cy="92071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1" name="Rectangle 80">
              <a:extLst>
                <a:ext uri="{FF2B5EF4-FFF2-40B4-BE49-F238E27FC236}">
                  <a16:creationId xmlns:a16="http://schemas.microsoft.com/office/drawing/2014/main" id="{17E94E5E-DDB5-4DFA-A690-AE301CB7D7D0}"/>
                </a:ext>
              </a:extLst>
            </p:cNvPr>
            <p:cNvSpPr/>
            <p:nvPr/>
          </p:nvSpPr>
          <p:spPr>
            <a:xfrm rot="5400000">
              <a:off x="3785194" y="3780938"/>
              <a:ext cx="158403" cy="37658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2" name="Rectangle 81">
              <a:extLst>
                <a:ext uri="{FF2B5EF4-FFF2-40B4-BE49-F238E27FC236}">
                  <a16:creationId xmlns:a16="http://schemas.microsoft.com/office/drawing/2014/main" id="{CCCF9FCE-9AC8-43C3-B2B3-2A096ED67104}"/>
                </a:ext>
              </a:extLst>
            </p:cNvPr>
            <p:cNvSpPr/>
            <p:nvPr/>
          </p:nvSpPr>
          <p:spPr>
            <a:xfrm rot="8200144">
              <a:off x="4102029" y="3884565"/>
              <a:ext cx="133724" cy="45649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6" name="Rectangle 85">
              <a:extLst>
                <a:ext uri="{FF2B5EF4-FFF2-40B4-BE49-F238E27FC236}">
                  <a16:creationId xmlns:a16="http://schemas.microsoft.com/office/drawing/2014/main" id="{1E838A00-BD9D-449D-B0C3-8F49F960F834}"/>
                </a:ext>
              </a:extLst>
            </p:cNvPr>
            <p:cNvSpPr/>
            <p:nvPr/>
          </p:nvSpPr>
          <p:spPr>
            <a:xfrm rot="13140703">
              <a:off x="4104485" y="3888869"/>
              <a:ext cx="139247" cy="45550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nvGrpSpPr>
            <p:cNvPr id="87" name="Group 86">
              <a:extLst>
                <a:ext uri="{FF2B5EF4-FFF2-40B4-BE49-F238E27FC236}">
                  <a16:creationId xmlns:a16="http://schemas.microsoft.com/office/drawing/2014/main" id="{E91462CD-7B84-4DDA-8D66-78582356E159}"/>
                </a:ext>
              </a:extLst>
            </p:cNvPr>
            <p:cNvGrpSpPr/>
            <p:nvPr/>
          </p:nvGrpSpPr>
          <p:grpSpPr>
            <a:xfrm>
              <a:off x="3789610" y="5022048"/>
              <a:ext cx="423514" cy="215444"/>
              <a:chOff x="9337933" y="4169504"/>
              <a:chExt cx="423514" cy="215444"/>
            </a:xfrm>
          </p:grpSpPr>
          <p:sp>
            <p:nvSpPr>
              <p:cNvPr id="88" name="Rectangle 87">
                <a:extLst>
                  <a:ext uri="{FF2B5EF4-FFF2-40B4-BE49-F238E27FC236}">
                    <a16:creationId xmlns:a16="http://schemas.microsoft.com/office/drawing/2014/main" id="{1DCD8CA0-3117-436B-84DA-A28058F9377A}"/>
                  </a:ext>
                </a:extLst>
              </p:cNvPr>
              <p:cNvSpPr/>
              <p:nvPr/>
            </p:nvSpPr>
            <p:spPr>
              <a:xfrm>
                <a:off x="9390846" y="4180736"/>
                <a:ext cx="339140" cy="192029"/>
              </a:xfrm>
              <a:prstGeom prst="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400" dirty="0"/>
              </a:p>
            </p:txBody>
          </p:sp>
          <p:sp>
            <p:nvSpPr>
              <p:cNvPr id="89" name="TextBox 88">
                <a:extLst>
                  <a:ext uri="{FF2B5EF4-FFF2-40B4-BE49-F238E27FC236}">
                    <a16:creationId xmlns:a16="http://schemas.microsoft.com/office/drawing/2014/main" id="{037D49F4-4577-4CDA-8A8D-7F2CB06C19D0}"/>
                  </a:ext>
                </a:extLst>
              </p:cNvPr>
              <p:cNvSpPr txBox="1"/>
              <p:nvPr/>
            </p:nvSpPr>
            <p:spPr>
              <a:xfrm>
                <a:off x="9337933" y="4169504"/>
                <a:ext cx="423514" cy="215444"/>
              </a:xfrm>
              <a:prstGeom prst="rect">
                <a:avLst/>
              </a:prstGeom>
              <a:noFill/>
            </p:spPr>
            <p:txBody>
              <a:bodyPr wrap="none" rtlCol="0">
                <a:spAutoFit/>
              </a:bodyPr>
              <a:lstStyle/>
              <a:p>
                <a:r>
                  <a:rPr lang="en-GB" sz="800" b="1" dirty="0"/>
                  <a:t>Atten</a:t>
                </a:r>
              </a:p>
            </p:txBody>
          </p:sp>
        </p:grpSp>
        <p:grpSp>
          <p:nvGrpSpPr>
            <p:cNvPr id="90" name="Group 89">
              <a:extLst>
                <a:ext uri="{FF2B5EF4-FFF2-40B4-BE49-F238E27FC236}">
                  <a16:creationId xmlns:a16="http://schemas.microsoft.com/office/drawing/2014/main" id="{5EF96F9D-2576-4833-9EF7-51F9DF0D01B2}"/>
                </a:ext>
              </a:extLst>
            </p:cNvPr>
            <p:cNvGrpSpPr/>
            <p:nvPr/>
          </p:nvGrpSpPr>
          <p:grpSpPr>
            <a:xfrm>
              <a:off x="3859526" y="4636538"/>
              <a:ext cx="385440" cy="338554"/>
              <a:chOff x="9326847" y="3802926"/>
              <a:chExt cx="385440" cy="338554"/>
            </a:xfrm>
          </p:grpSpPr>
          <p:sp>
            <p:nvSpPr>
              <p:cNvPr id="91" name="Rectangle 90">
                <a:extLst>
                  <a:ext uri="{FF2B5EF4-FFF2-40B4-BE49-F238E27FC236}">
                    <a16:creationId xmlns:a16="http://schemas.microsoft.com/office/drawing/2014/main" id="{FBA39B92-517B-4465-811F-577D5ADA906D}"/>
                  </a:ext>
                </a:extLst>
              </p:cNvPr>
              <p:cNvSpPr/>
              <p:nvPr/>
            </p:nvSpPr>
            <p:spPr>
              <a:xfrm>
                <a:off x="9392970" y="3856864"/>
                <a:ext cx="253195" cy="220732"/>
              </a:xfrm>
              <a:prstGeom prst="rect">
                <a:avLst/>
              </a:prstGeom>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400" dirty="0"/>
              </a:p>
            </p:txBody>
          </p:sp>
          <p:sp>
            <p:nvSpPr>
              <p:cNvPr id="92" name="TextBox 91">
                <a:extLst>
                  <a:ext uri="{FF2B5EF4-FFF2-40B4-BE49-F238E27FC236}">
                    <a16:creationId xmlns:a16="http://schemas.microsoft.com/office/drawing/2014/main" id="{E78CDFF1-D479-451C-B9A2-4F537C74AC6E}"/>
                  </a:ext>
                </a:extLst>
              </p:cNvPr>
              <p:cNvSpPr txBox="1"/>
              <p:nvPr/>
            </p:nvSpPr>
            <p:spPr>
              <a:xfrm>
                <a:off x="9326847" y="3802926"/>
                <a:ext cx="385440" cy="338554"/>
              </a:xfrm>
              <a:prstGeom prst="rect">
                <a:avLst/>
              </a:prstGeom>
              <a:noFill/>
            </p:spPr>
            <p:txBody>
              <a:bodyPr wrap="square" rtlCol="0">
                <a:spAutoFit/>
              </a:bodyPr>
              <a:lstStyle/>
              <a:p>
                <a:pPr algn="ctr"/>
                <a:r>
                  <a:rPr lang="en-GB" sz="800" b="1" dirty="0"/>
                  <a:t>Ph. </a:t>
                </a:r>
              </a:p>
              <a:p>
                <a:pPr algn="ctr"/>
                <a:r>
                  <a:rPr lang="en-GB" sz="800" b="1" dirty="0"/>
                  <a:t>Shift</a:t>
                </a:r>
              </a:p>
            </p:txBody>
          </p:sp>
        </p:grpSp>
        <p:grpSp>
          <p:nvGrpSpPr>
            <p:cNvPr id="93" name="Group 92">
              <a:extLst>
                <a:ext uri="{FF2B5EF4-FFF2-40B4-BE49-F238E27FC236}">
                  <a16:creationId xmlns:a16="http://schemas.microsoft.com/office/drawing/2014/main" id="{5CF41944-CE7B-46ED-8B7B-E6ADA7A9CE4C}"/>
                </a:ext>
              </a:extLst>
            </p:cNvPr>
            <p:cNvGrpSpPr/>
            <p:nvPr/>
          </p:nvGrpSpPr>
          <p:grpSpPr>
            <a:xfrm>
              <a:off x="4149525" y="5019365"/>
              <a:ext cx="423514" cy="215444"/>
              <a:chOff x="9337933" y="4169504"/>
              <a:chExt cx="423514" cy="215444"/>
            </a:xfrm>
          </p:grpSpPr>
          <p:sp>
            <p:nvSpPr>
              <p:cNvPr id="94" name="Rectangle 93">
                <a:extLst>
                  <a:ext uri="{FF2B5EF4-FFF2-40B4-BE49-F238E27FC236}">
                    <a16:creationId xmlns:a16="http://schemas.microsoft.com/office/drawing/2014/main" id="{39EB36C5-FA43-4E99-8A7C-CD5AE21B02F4}"/>
                  </a:ext>
                </a:extLst>
              </p:cNvPr>
              <p:cNvSpPr/>
              <p:nvPr/>
            </p:nvSpPr>
            <p:spPr>
              <a:xfrm>
                <a:off x="9390846" y="4180736"/>
                <a:ext cx="339140" cy="192029"/>
              </a:xfrm>
              <a:prstGeom prst="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400" dirty="0"/>
              </a:p>
            </p:txBody>
          </p:sp>
          <p:sp>
            <p:nvSpPr>
              <p:cNvPr id="95" name="TextBox 94">
                <a:extLst>
                  <a:ext uri="{FF2B5EF4-FFF2-40B4-BE49-F238E27FC236}">
                    <a16:creationId xmlns:a16="http://schemas.microsoft.com/office/drawing/2014/main" id="{3F1EF337-BA80-439E-9DCB-8819397A6E34}"/>
                  </a:ext>
                </a:extLst>
              </p:cNvPr>
              <p:cNvSpPr txBox="1"/>
              <p:nvPr/>
            </p:nvSpPr>
            <p:spPr>
              <a:xfrm>
                <a:off x="9337933" y="4169504"/>
                <a:ext cx="423514" cy="215444"/>
              </a:xfrm>
              <a:prstGeom prst="rect">
                <a:avLst/>
              </a:prstGeom>
              <a:noFill/>
            </p:spPr>
            <p:txBody>
              <a:bodyPr wrap="none" rtlCol="0">
                <a:spAutoFit/>
              </a:bodyPr>
              <a:lstStyle/>
              <a:p>
                <a:r>
                  <a:rPr lang="en-GB" sz="800" b="1" dirty="0"/>
                  <a:t>Atten</a:t>
                </a:r>
              </a:p>
            </p:txBody>
          </p:sp>
        </p:grpSp>
      </p:grpSp>
      <p:grpSp>
        <p:nvGrpSpPr>
          <p:cNvPr id="100" name="Group 99">
            <a:extLst>
              <a:ext uri="{FF2B5EF4-FFF2-40B4-BE49-F238E27FC236}">
                <a16:creationId xmlns:a16="http://schemas.microsoft.com/office/drawing/2014/main" id="{641A9E60-FB03-4715-B0CF-6C54EC26532D}"/>
              </a:ext>
            </a:extLst>
          </p:cNvPr>
          <p:cNvGrpSpPr/>
          <p:nvPr/>
        </p:nvGrpSpPr>
        <p:grpSpPr>
          <a:xfrm>
            <a:off x="8407775" y="1331708"/>
            <a:ext cx="3051569" cy="2365110"/>
            <a:chOff x="5655455" y="1379780"/>
            <a:chExt cx="3051569" cy="2365110"/>
          </a:xfrm>
        </p:grpSpPr>
        <p:pic>
          <p:nvPicPr>
            <p:cNvPr id="98" name="Picture 97">
              <a:extLst>
                <a:ext uri="{FF2B5EF4-FFF2-40B4-BE49-F238E27FC236}">
                  <a16:creationId xmlns:a16="http://schemas.microsoft.com/office/drawing/2014/main" id="{CA9A853F-6E8C-438E-BA5D-EF81492D3EE7}"/>
                </a:ext>
              </a:extLst>
            </p:cNvPr>
            <p:cNvPicPr>
              <a:picLocks noChangeAspect="1"/>
            </p:cNvPicPr>
            <p:nvPr/>
          </p:nvPicPr>
          <p:blipFill>
            <a:blip r:embed="rId2"/>
            <a:stretch>
              <a:fillRect/>
            </a:stretch>
          </p:blipFill>
          <p:spPr>
            <a:xfrm>
              <a:off x="5655455" y="1379780"/>
              <a:ext cx="3051569" cy="2365110"/>
            </a:xfrm>
            <a:prstGeom prst="rect">
              <a:avLst/>
            </a:prstGeom>
          </p:spPr>
        </p:pic>
        <p:sp>
          <p:nvSpPr>
            <p:cNvPr id="99" name="TextBox 98">
              <a:extLst>
                <a:ext uri="{FF2B5EF4-FFF2-40B4-BE49-F238E27FC236}">
                  <a16:creationId xmlns:a16="http://schemas.microsoft.com/office/drawing/2014/main" id="{20838BB9-2310-4EA7-BCAF-0A5B7BD5E78E}"/>
                </a:ext>
              </a:extLst>
            </p:cNvPr>
            <p:cNvSpPr txBox="1"/>
            <p:nvPr/>
          </p:nvSpPr>
          <p:spPr>
            <a:xfrm>
              <a:off x="7181239" y="2249622"/>
              <a:ext cx="1176925" cy="553998"/>
            </a:xfrm>
            <a:prstGeom prst="rect">
              <a:avLst/>
            </a:prstGeom>
            <a:noFill/>
          </p:spPr>
          <p:txBody>
            <a:bodyPr wrap="none" rtlCol="0">
              <a:spAutoFit/>
            </a:bodyPr>
            <a:lstStyle/>
            <a:p>
              <a:pPr marL="171450" indent="-171450">
                <a:buFont typeface="Arial" panose="020B0604020202020204" pitchFamily="34" charset="0"/>
                <a:buChar char="•"/>
              </a:pPr>
              <a:r>
                <a:rPr lang="en-GB" sz="1000" b="1" dirty="0" err="1"/>
                <a:t>Pref</a:t>
              </a:r>
              <a:r>
                <a:rPr lang="en-GB" sz="1000" b="1" baseline="-25000" dirty="0" err="1"/>
                <a:t>Av</a:t>
              </a:r>
              <a:r>
                <a:rPr lang="en-GB" sz="1000" b="1" dirty="0"/>
                <a:t>=300W</a:t>
              </a:r>
            </a:p>
            <a:p>
              <a:pPr marL="171450" indent="-171450">
                <a:buFont typeface="Arial" panose="020B0604020202020204" pitchFamily="34" charset="0"/>
                <a:buChar char="•"/>
              </a:pPr>
              <a:r>
                <a:rPr lang="en-GB" sz="1000" b="1" dirty="0" err="1"/>
                <a:t>PKlys</a:t>
              </a:r>
              <a:r>
                <a:rPr lang="en-GB" sz="1000" b="1" baseline="-25000" dirty="0" err="1"/>
                <a:t>Av</a:t>
              </a:r>
              <a:r>
                <a:rPr lang="en-GB" sz="1000" b="1" dirty="0"/>
                <a:t>=1020W</a:t>
              </a:r>
            </a:p>
            <a:p>
              <a:pPr marL="171450" indent="-171450">
                <a:buFont typeface="Arial" panose="020B0604020202020204" pitchFamily="34" charset="0"/>
                <a:buChar char="•"/>
              </a:pPr>
              <a:r>
                <a:rPr lang="en-GB" sz="1000" b="1" dirty="0" err="1"/>
                <a:t>Pdiss</a:t>
              </a:r>
              <a:r>
                <a:rPr lang="en-GB" sz="1000" b="1" baseline="-25000" dirty="0" err="1"/>
                <a:t>Av</a:t>
              </a:r>
              <a:r>
                <a:rPr lang="en-GB" sz="1000" b="1" dirty="0"/>
                <a:t>=727W</a:t>
              </a:r>
            </a:p>
          </p:txBody>
        </p:sp>
      </p:grpSp>
      <p:sp>
        <p:nvSpPr>
          <p:cNvPr id="103" name="TextBox 102">
            <a:extLst>
              <a:ext uri="{FF2B5EF4-FFF2-40B4-BE49-F238E27FC236}">
                <a16:creationId xmlns:a16="http://schemas.microsoft.com/office/drawing/2014/main" id="{159F45C4-4234-4EE5-86C7-6E58EDDF49A7}"/>
              </a:ext>
            </a:extLst>
          </p:cNvPr>
          <p:cNvSpPr txBox="1"/>
          <p:nvPr/>
        </p:nvSpPr>
        <p:spPr>
          <a:xfrm>
            <a:off x="5230963" y="1346458"/>
            <a:ext cx="2872449" cy="3554819"/>
          </a:xfrm>
          <a:prstGeom prst="rect">
            <a:avLst/>
          </a:prstGeom>
          <a:noFill/>
        </p:spPr>
        <p:txBody>
          <a:bodyPr wrap="square" rtlCol="0">
            <a:spAutoFit/>
          </a:bodyPr>
          <a:lstStyle/>
          <a:p>
            <a:r>
              <a:rPr lang="en-GB" sz="1500" dirty="0"/>
              <a:t>Considering that </a:t>
            </a:r>
            <a:r>
              <a:rPr lang="en-GB" sz="1500" dirty="0">
                <a:sym typeface="Symbol" panose="05050102010706020507" pitchFamily="18" charset="2"/>
              </a:rPr>
              <a:t></a:t>
            </a:r>
            <a:r>
              <a:rPr lang="en-GB" sz="1500" baseline="-25000" dirty="0">
                <a:sym typeface="Symbol" panose="05050102010706020507" pitchFamily="18" charset="2"/>
              </a:rPr>
              <a:t>str</a:t>
            </a:r>
            <a:r>
              <a:rPr lang="en-GB" sz="1500" dirty="0">
                <a:sym typeface="Symbol" panose="05050102010706020507" pitchFamily="18" charset="2"/>
              </a:rPr>
              <a:t>=2, and a margin of 30% additional power for waveguide losses, all 50MW are needed without BOC. But with only 2us we can reach the nominal 80MV (Vmax=81.6MV reached after 3us). </a:t>
            </a:r>
          </a:p>
          <a:p>
            <a:endParaRPr lang="en-GB" sz="1500" dirty="0">
              <a:sym typeface="Symbol" panose="05050102010706020507" pitchFamily="18" charset="2"/>
            </a:endParaRPr>
          </a:p>
          <a:p>
            <a:r>
              <a:rPr lang="en-GB" sz="1500" dirty="0">
                <a:sym typeface="Symbol" panose="05050102010706020507" pitchFamily="18" charset="2"/>
              </a:rPr>
              <a:t>Being an </a:t>
            </a:r>
            <a:r>
              <a:rPr lang="en-GB" sz="1500" dirty="0" err="1">
                <a:sym typeface="Symbol" panose="05050102010706020507" pitchFamily="18" charset="2"/>
              </a:rPr>
              <a:t>overcoupled</a:t>
            </a:r>
            <a:r>
              <a:rPr lang="en-GB" sz="1500" dirty="0">
                <a:sym typeface="Symbol" panose="05050102010706020507" pitchFamily="18" charset="2"/>
              </a:rPr>
              <a:t> SW structure: full reflection at the beginning of the pulse, some permanent reflection during the pulse, largest peak reflected power at the end of the pulse </a:t>
            </a:r>
            <a:r>
              <a:rPr lang="en-GB" sz="1500" dirty="0">
                <a:sym typeface="Wingdings" panose="05000000000000000000" pitchFamily="2" charset="2"/>
              </a:rPr>
              <a:t> Planar hybrid with load is needed.</a:t>
            </a:r>
            <a:r>
              <a:rPr lang="en-GB" sz="1500" dirty="0">
                <a:sym typeface="Symbol" panose="05050102010706020507" pitchFamily="18" charset="2"/>
              </a:rPr>
              <a:t> </a:t>
            </a:r>
            <a:endParaRPr lang="en-GB" sz="1500" dirty="0"/>
          </a:p>
        </p:txBody>
      </p:sp>
      <p:sp>
        <p:nvSpPr>
          <p:cNvPr id="107" name="TextBox 106">
            <a:extLst>
              <a:ext uri="{FF2B5EF4-FFF2-40B4-BE49-F238E27FC236}">
                <a16:creationId xmlns:a16="http://schemas.microsoft.com/office/drawing/2014/main" id="{13FCEF78-F430-43B6-9F39-8BB7FAF2C70A}"/>
              </a:ext>
            </a:extLst>
          </p:cNvPr>
          <p:cNvSpPr txBox="1"/>
          <p:nvPr/>
        </p:nvSpPr>
        <p:spPr>
          <a:xfrm>
            <a:off x="321443" y="1296327"/>
            <a:ext cx="2672526" cy="646331"/>
          </a:xfrm>
          <a:prstGeom prst="rect">
            <a:avLst/>
          </a:prstGeom>
          <a:noFill/>
        </p:spPr>
        <p:txBody>
          <a:bodyPr wrap="none" rtlCol="0">
            <a:spAutoFit/>
          </a:bodyPr>
          <a:lstStyle/>
          <a:p>
            <a:r>
              <a:rPr lang="en-GB" sz="3600" b="1" dirty="0">
                <a:solidFill>
                  <a:srgbClr val="FF0000"/>
                </a:solidFill>
              </a:rPr>
              <a:t>2</a:t>
            </a:r>
            <a:r>
              <a:rPr lang="en-GB" sz="3600" b="1" baseline="30000" dirty="0">
                <a:solidFill>
                  <a:srgbClr val="FF0000"/>
                </a:solidFill>
              </a:rPr>
              <a:t>nd</a:t>
            </a:r>
            <a:r>
              <a:rPr lang="en-GB" sz="3600" b="1" dirty="0">
                <a:solidFill>
                  <a:srgbClr val="FF0000"/>
                </a:solidFill>
              </a:rPr>
              <a:t> Half 2027</a:t>
            </a:r>
          </a:p>
        </p:txBody>
      </p:sp>
      <p:sp>
        <p:nvSpPr>
          <p:cNvPr id="108" name="Slide Number Placeholder 107">
            <a:extLst>
              <a:ext uri="{FF2B5EF4-FFF2-40B4-BE49-F238E27FC236}">
                <a16:creationId xmlns:a16="http://schemas.microsoft.com/office/drawing/2014/main" id="{D82C7177-8053-4B61-A2DD-B1962EB6E277}"/>
              </a:ext>
            </a:extLst>
          </p:cNvPr>
          <p:cNvSpPr>
            <a:spLocks noGrp="1"/>
          </p:cNvSpPr>
          <p:nvPr>
            <p:ph type="sldNum" sz="quarter" idx="12"/>
          </p:nvPr>
        </p:nvSpPr>
        <p:spPr/>
        <p:txBody>
          <a:bodyPr/>
          <a:lstStyle/>
          <a:p>
            <a:fld id="{27704C38-3202-47F9-B90E-5A6733EC2980}" type="slidenum">
              <a:rPr lang="en-GB" smtClean="0"/>
              <a:t>3</a:t>
            </a:fld>
            <a:endParaRPr lang="en-GB"/>
          </a:p>
        </p:txBody>
      </p:sp>
      <p:grpSp>
        <p:nvGrpSpPr>
          <p:cNvPr id="111" name="Group 110">
            <a:extLst>
              <a:ext uri="{FF2B5EF4-FFF2-40B4-BE49-F238E27FC236}">
                <a16:creationId xmlns:a16="http://schemas.microsoft.com/office/drawing/2014/main" id="{52850C27-F633-4B0B-96A6-FCBBE32D43E5}"/>
              </a:ext>
            </a:extLst>
          </p:cNvPr>
          <p:cNvGrpSpPr/>
          <p:nvPr/>
        </p:nvGrpSpPr>
        <p:grpSpPr>
          <a:xfrm>
            <a:off x="8114984" y="3946927"/>
            <a:ext cx="3931792" cy="2730064"/>
            <a:chOff x="8114984" y="3946927"/>
            <a:chExt cx="3931792" cy="2730064"/>
          </a:xfrm>
        </p:grpSpPr>
        <p:pic>
          <p:nvPicPr>
            <p:cNvPr id="102" name="Picture 101">
              <a:extLst>
                <a:ext uri="{FF2B5EF4-FFF2-40B4-BE49-F238E27FC236}">
                  <a16:creationId xmlns:a16="http://schemas.microsoft.com/office/drawing/2014/main" id="{A9480D42-758C-40A6-8EC6-87EBE07B806E}"/>
                </a:ext>
              </a:extLst>
            </p:cNvPr>
            <p:cNvPicPr>
              <a:picLocks noChangeAspect="1"/>
            </p:cNvPicPr>
            <p:nvPr/>
          </p:nvPicPr>
          <p:blipFill>
            <a:blip r:embed="rId3"/>
            <a:stretch>
              <a:fillRect/>
            </a:stretch>
          </p:blipFill>
          <p:spPr>
            <a:xfrm>
              <a:off x="8114984" y="3946927"/>
              <a:ext cx="3493166" cy="2730064"/>
            </a:xfrm>
            <a:prstGeom prst="rect">
              <a:avLst/>
            </a:prstGeom>
          </p:spPr>
        </p:pic>
        <p:grpSp>
          <p:nvGrpSpPr>
            <p:cNvPr id="110" name="Group 109">
              <a:extLst>
                <a:ext uri="{FF2B5EF4-FFF2-40B4-BE49-F238E27FC236}">
                  <a16:creationId xmlns:a16="http://schemas.microsoft.com/office/drawing/2014/main" id="{2DDDBE65-7C74-4E84-895F-2523DB8EB9FA}"/>
                </a:ext>
              </a:extLst>
            </p:cNvPr>
            <p:cNvGrpSpPr/>
            <p:nvPr/>
          </p:nvGrpSpPr>
          <p:grpSpPr>
            <a:xfrm>
              <a:off x="10129988" y="4288399"/>
              <a:ext cx="1916788" cy="1519583"/>
              <a:chOff x="10329609" y="4277515"/>
              <a:chExt cx="1916788" cy="1519583"/>
            </a:xfrm>
          </p:grpSpPr>
          <p:pic>
            <p:nvPicPr>
              <p:cNvPr id="105" name="Picture 104">
                <a:extLst>
                  <a:ext uri="{FF2B5EF4-FFF2-40B4-BE49-F238E27FC236}">
                    <a16:creationId xmlns:a16="http://schemas.microsoft.com/office/drawing/2014/main" id="{4CC257C1-B3E2-43B7-938D-0129CFD464F7}"/>
                  </a:ext>
                </a:extLst>
              </p:cNvPr>
              <p:cNvPicPr>
                <a:picLocks noChangeAspect="1"/>
              </p:cNvPicPr>
              <p:nvPr/>
            </p:nvPicPr>
            <p:blipFill>
              <a:blip r:embed="rId4"/>
              <a:stretch>
                <a:fillRect/>
              </a:stretch>
            </p:blipFill>
            <p:spPr>
              <a:xfrm>
                <a:off x="10329609" y="4277515"/>
                <a:ext cx="1916788" cy="1519583"/>
              </a:xfrm>
              <a:prstGeom prst="rect">
                <a:avLst/>
              </a:prstGeom>
              <a:ln>
                <a:solidFill>
                  <a:schemeClr val="tx1"/>
                </a:solidFill>
              </a:ln>
            </p:spPr>
          </p:pic>
          <p:sp>
            <p:nvSpPr>
              <p:cNvPr id="109" name="TextBox 108">
                <a:extLst>
                  <a:ext uri="{FF2B5EF4-FFF2-40B4-BE49-F238E27FC236}">
                    <a16:creationId xmlns:a16="http://schemas.microsoft.com/office/drawing/2014/main" id="{755D87B3-2F7C-435F-A2C3-275CB8DF4862}"/>
                  </a:ext>
                </a:extLst>
              </p:cNvPr>
              <p:cNvSpPr txBox="1"/>
              <p:nvPr/>
            </p:nvSpPr>
            <p:spPr>
              <a:xfrm>
                <a:off x="10634462" y="4863802"/>
                <a:ext cx="1176925" cy="553998"/>
              </a:xfrm>
              <a:prstGeom prst="rect">
                <a:avLst/>
              </a:prstGeom>
              <a:noFill/>
            </p:spPr>
            <p:txBody>
              <a:bodyPr wrap="none" rtlCol="0">
                <a:spAutoFit/>
              </a:bodyPr>
              <a:lstStyle/>
              <a:p>
                <a:pPr marL="171450" indent="-171450">
                  <a:buFont typeface="Arial" panose="020B0604020202020204" pitchFamily="34" charset="0"/>
                  <a:buChar char="•"/>
                </a:pPr>
                <a:r>
                  <a:rPr lang="en-GB" sz="1000" b="1" dirty="0" err="1"/>
                  <a:t>Pref</a:t>
                </a:r>
                <a:r>
                  <a:rPr lang="en-GB" sz="1000" b="1" baseline="-25000" dirty="0" err="1"/>
                  <a:t>Av</a:t>
                </a:r>
                <a:r>
                  <a:rPr lang="en-GB" sz="1000" b="1" dirty="0"/>
                  <a:t>=403W</a:t>
                </a:r>
              </a:p>
              <a:p>
                <a:pPr marL="171450" indent="-171450">
                  <a:buFont typeface="Arial" panose="020B0604020202020204" pitchFamily="34" charset="0"/>
                  <a:buChar char="•"/>
                </a:pPr>
                <a:r>
                  <a:rPr lang="en-GB" sz="1000" b="1" dirty="0" err="1"/>
                  <a:t>PKlys</a:t>
                </a:r>
                <a:r>
                  <a:rPr lang="en-GB" sz="1000" b="1" baseline="-25000" dirty="0" err="1"/>
                  <a:t>Av</a:t>
                </a:r>
                <a:r>
                  <a:rPr lang="en-GB" sz="1000" b="1" dirty="0"/>
                  <a:t>=2020W</a:t>
                </a:r>
              </a:p>
              <a:p>
                <a:pPr marL="171450" indent="-171450">
                  <a:buFont typeface="Arial" panose="020B0604020202020204" pitchFamily="34" charset="0"/>
                  <a:buChar char="•"/>
                </a:pPr>
                <a:r>
                  <a:rPr lang="en-GB" sz="1000" b="1" dirty="0" err="1"/>
                  <a:t>Pdiss</a:t>
                </a:r>
                <a:r>
                  <a:rPr lang="en-GB" sz="1000" b="1" baseline="-25000" dirty="0" err="1"/>
                  <a:t>Av</a:t>
                </a:r>
                <a:r>
                  <a:rPr lang="en-GB" sz="1000" b="1" dirty="0"/>
                  <a:t>=1035W</a:t>
                </a:r>
              </a:p>
            </p:txBody>
          </p:sp>
        </p:grpSp>
      </p:grpSp>
    </p:spTree>
    <p:extLst>
      <p:ext uri="{BB962C8B-B14F-4D97-AF65-F5344CB8AC3E}">
        <p14:creationId xmlns:p14="http://schemas.microsoft.com/office/powerpoint/2010/main" val="1009305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8FFE4-B62E-4E7C-A4B6-44F75E379FC7}"/>
              </a:ext>
            </a:extLst>
          </p:cNvPr>
          <p:cNvSpPr>
            <a:spLocks noGrp="1"/>
          </p:cNvSpPr>
          <p:nvPr>
            <p:ph type="title"/>
          </p:nvPr>
        </p:nvSpPr>
        <p:spPr>
          <a:xfrm>
            <a:off x="609598" y="17384"/>
            <a:ext cx="10515600" cy="1325563"/>
          </a:xfrm>
        </p:spPr>
        <p:txBody>
          <a:bodyPr/>
          <a:lstStyle/>
          <a:p>
            <a:r>
              <a:rPr lang="en-GB" dirty="0"/>
              <a:t>Considerations on the hybrid scheme</a:t>
            </a:r>
          </a:p>
        </p:txBody>
      </p:sp>
      <p:sp>
        <p:nvSpPr>
          <p:cNvPr id="4" name="TextBox 3">
            <a:extLst>
              <a:ext uri="{FF2B5EF4-FFF2-40B4-BE49-F238E27FC236}">
                <a16:creationId xmlns:a16="http://schemas.microsoft.com/office/drawing/2014/main" id="{9128FC69-B776-4907-A025-F32CD0EFBAF1}"/>
              </a:ext>
            </a:extLst>
          </p:cNvPr>
          <p:cNvSpPr txBox="1"/>
          <p:nvPr/>
        </p:nvSpPr>
        <p:spPr>
          <a:xfrm>
            <a:off x="557896" y="1178537"/>
            <a:ext cx="11125201" cy="2862322"/>
          </a:xfrm>
          <a:prstGeom prst="rect">
            <a:avLst/>
          </a:prstGeom>
          <a:noFill/>
        </p:spPr>
        <p:txBody>
          <a:bodyPr wrap="square" rtlCol="0">
            <a:spAutoFit/>
          </a:bodyPr>
          <a:lstStyle/>
          <a:p>
            <a:r>
              <a:rPr lang="en-GB" dirty="0"/>
              <a:t>C3 structures are SW this means that:</a:t>
            </a:r>
          </a:p>
          <a:p>
            <a:pPr marL="285750" indent="-285750">
              <a:buFont typeface="Arial" panose="020B0604020202020204" pitchFamily="34" charset="0"/>
              <a:buChar char="•"/>
            </a:pPr>
            <a:r>
              <a:rPr lang="en-GB" dirty="0"/>
              <a:t>A reflected power will be present at the beginning and at the end of each filling pulse;</a:t>
            </a:r>
          </a:p>
          <a:p>
            <a:pPr marL="285750" indent="-285750">
              <a:buFont typeface="Arial" panose="020B0604020202020204" pitchFamily="34" charset="0"/>
              <a:buChar char="•"/>
            </a:pPr>
            <a:r>
              <a:rPr lang="en-GB" dirty="0"/>
              <a:t>A constant reflected power will be present during the pulse when the structure is </a:t>
            </a:r>
            <a:r>
              <a:rPr lang="en-GB" dirty="0" err="1"/>
              <a:t>overcoupled</a:t>
            </a:r>
            <a:r>
              <a:rPr lang="en-GB" dirty="0"/>
              <a:t> (as it is in our case).</a:t>
            </a:r>
          </a:p>
          <a:p>
            <a:pPr marL="285750" indent="-285750">
              <a:buFont typeface="Arial" panose="020B0604020202020204" pitchFamily="34" charset="0"/>
              <a:buChar char="•"/>
            </a:pPr>
            <a:endParaRPr lang="en-GB" dirty="0"/>
          </a:p>
          <a:p>
            <a:r>
              <a:rPr lang="en-GB" dirty="0"/>
              <a:t>The planar hybrid will provide to zero reflection back to the klystron only if:</a:t>
            </a:r>
          </a:p>
          <a:p>
            <a:pPr marL="342900" indent="-342900">
              <a:buFont typeface="+mj-lt"/>
              <a:buAutoNum type="arabicPeriod"/>
            </a:pPr>
            <a:r>
              <a:rPr lang="en-GB" dirty="0"/>
              <a:t>The “cavity waves” are in quadrature;</a:t>
            </a:r>
          </a:p>
          <a:p>
            <a:pPr marL="342900" indent="-342900">
              <a:buFont typeface="+mj-lt"/>
              <a:buAutoNum type="arabicPeriod"/>
            </a:pPr>
            <a:r>
              <a:rPr lang="en-GB" dirty="0"/>
              <a:t>The “cavity wave” modules are equal.</a:t>
            </a:r>
          </a:p>
          <a:p>
            <a:pPr marL="342900" indent="-342900">
              <a:buFont typeface="+mj-lt"/>
              <a:buAutoNum type="arabicPeriod"/>
            </a:pPr>
            <a:endParaRPr lang="en-GB" dirty="0"/>
          </a:p>
          <a:p>
            <a:r>
              <a:rPr lang="en-GB" dirty="0"/>
              <a:t>This implies that we need a fine control of the phase and amplitude from the cavities. I am a bit worried about that… </a:t>
            </a:r>
          </a:p>
          <a:p>
            <a:endParaRPr lang="en-GB" dirty="0"/>
          </a:p>
        </p:txBody>
      </p:sp>
      <p:grpSp>
        <p:nvGrpSpPr>
          <p:cNvPr id="65" name="Group 64">
            <a:extLst>
              <a:ext uri="{FF2B5EF4-FFF2-40B4-BE49-F238E27FC236}">
                <a16:creationId xmlns:a16="http://schemas.microsoft.com/office/drawing/2014/main" id="{B57C21E7-5B94-488F-B766-5139CCA94065}"/>
              </a:ext>
            </a:extLst>
          </p:cNvPr>
          <p:cNvGrpSpPr/>
          <p:nvPr/>
        </p:nvGrpSpPr>
        <p:grpSpPr>
          <a:xfrm>
            <a:off x="7140078" y="5362395"/>
            <a:ext cx="1975070" cy="1340335"/>
            <a:chOff x="7013407" y="5258770"/>
            <a:chExt cx="1975070" cy="1340335"/>
          </a:xfrm>
        </p:grpSpPr>
        <p:cxnSp>
          <p:nvCxnSpPr>
            <p:cNvPr id="33" name="Straight Arrow Connector 32">
              <a:extLst>
                <a:ext uri="{FF2B5EF4-FFF2-40B4-BE49-F238E27FC236}">
                  <a16:creationId xmlns:a16="http://schemas.microsoft.com/office/drawing/2014/main" id="{38FFDE55-CBD5-437F-BF49-FD393AD63657}"/>
                </a:ext>
              </a:extLst>
            </p:cNvPr>
            <p:cNvCxnSpPr/>
            <p:nvPr/>
          </p:nvCxnSpPr>
          <p:spPr>
            <a:xfrm flipV="1">
              <a:off x="7433733" y="5258770"/>
              <a:ext cx="0" cy="10827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F802C5B3-34D9-43CE-841B-812EDCE3F9E4}"/>
                </a:ext>
              </a:extLst>
            </p:cNvPr>
            <p:cNvCxnSpPr>
              <a:cxnSpLocks/>
            </p:cNvCxnSpPr>
            <p:nvPr/>
          </p:nvCxnSpPr>
          <p:spPr>
            <a:xfrm flipV="1">
              <a:off x="7433732" y="6341533"/>
              <a:ext cx="155474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2282F054-A042-45BA-8F36-AE507F1A875F}"/>
                </a:ext>
              </a:extLst>
            </p:cNvPr>
            <p:cNvCxnSpPr/>
            <p:nvPr/>
          </p:nvCxnSpPr>
          <p:spPr>
            <a:xfrm flipV="1">
              <a:off x="7433733" y="5610701"/>
              <a:ext cx="0" cy="7223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8" name="Straight Arrow Connector 37">
              <a:extLst>
                <a:ext uri="{FF2B5EF4-FFF2-40B4-BE49-F238E27FC236}">
                  <a16:creationId xmlns:a16="http://schemas.microsoft.com/office/drawing/2014/main" id="{F7BA282F-D498-4353-99E8-84274C45DDAF}"/>
                </a:ext>
              </a:extLst>
            </p:cNvPr>
            <p:cNvCxnSpPr>
              <a:cxnSpLocks/>
            </p:cNvCxnSpPr>
            <p:nvPr/>
          </p:nvCxnSpPr>
          <p:spPr>
            <a:xfrm>
              <a:off x="7433732" y="6341533"/>
              <a:ext cx="74506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a:extLst>
                <a:ext uri="{FF2B5EF4-FFF2-40B4-BE49-F238E27FC236}">
                  <a16:creationId xmlns:a16="http://schemas.microsoft.com/office/drawing/2014/main" id="{A715B3E1-919C-4241-A665-C893696FD672}"/>
                </a:ext>
              </a:extLst>
            </p:cNvPr>
            <p:cNvCxnSpPr>
              <a:cxnSpLocks/>
            </p:cNvCxnSpPr>
            <p:nvPr/>
          </p:nvCxnSpPr>
          <p:spPr>
            <a:xfrm flipV="1">
              <a:off x="7433731" y="5619169"/>
              <a:ext cx="736601" cy="72236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B6634005-AD69-42C8-AE9F-1198DBF6B6C5}"/>
                </a:ext>
              </a:extLst>
            </p:cNvPr>
            <p:cNvCxnSpPr>
              <a:cxnSpLocks/>
            </p:cNvCxnSpPr>
            <p:nvPr/>
          </p:nvCxnSpPr>
          <p:spPr>
            <a:xfrm flipH="1">
              <a:off x="7432899" y="5627635"/>
              <a:ext cx="737434" cy="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52" name="Straight Connector 51">
              <a:extLst>
                <a:ext uri="{FF2B5EF4-FFF2-40B4-BE49-F238E27FC236}">
                  <a16:creationId xmlns:a16="http://schemas.microsoft.com/office/drawing/2014/main" id="{D24550C3-D310-4D88-B785-4925BDE2514A}"/>
                </a:ext>
              </a:extLst>
            </p:cNvPr>
            <p:cNvCxnSpPr>
              <a:cxnSpLocks/>
            </p:cNvCxnSpPr>
            <p:nvPr/>
          </p:nvCxnSpPr>
          <p:spPr>
            <a:xfrm flipV="1">
              <a:off x="8170333" y="5627635"/>
              <a:ext cx="0" cy="705432"/>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58" name="TextBox 57">
              <a:extLst>
                <a:ext uri="{FF2B5EF4-FFF2-40B4-BE49-F238E27FC236}">
                  <a16:creationId xmlns:a16="http://schemas.microsoft.com/office/drawing/2014/main" id="{285B345D-1CDD-4FB7-A065-139FFE02248D}"/>
                </a:ext>
              </a:extLst>
            </p:cNvPr>
            <p:cNvSpPr txBox="1"/>
            <p:nvPr/>
          </p:nvSpPr>
          <p:spPr>
            <a:xfrm>
              <a:off x="7153626" y="5274584"/>
              <a:ext cx="322524" cy="246221"/>
            </a:xfrm>
            <a:prstGeom prst="rect">
              <a:avLst/>
            </a:prstGeom>
            <a:noFill/>
          </p:spPr>
          <p:txBody>
            <a:bodyPr wrap="none" rtlCol="0">
              <a:spAutoFit/>
            </a:bodyPr>
            <a:lstStyle/>
            <a:p>
              <a:r>
                <a:rPr lang="en-GB" sz="1000" b="1" dirty="0" err="1"/>
                <a:t>Im</a:t>
              </a:r>
              <a:endParaRPr lang="en-GB" sz="1000" b="1" dirty="0"/>
            </a:p>
          </p:txBody>
        </p:sp>
        <p:sp>
          <p:nvSpPr>
            <p:cNvPr id="59" name="TextBox 58">
              <a:extLst>
                <a:ext uri="{FF2B5EF4-FFF2-40B4-BE49-F238E27FC236}">
                  <a16:creationId xmlns:a16="http://schemas.microsoft.com/office/drawing/2014/main" id="{7175FC1C-758C-4B0F-A86E-11EA94C3D0A2}"/>
                </a:ext>
              </a:extLst>
            </p:cNvPr>
            <p:cNvSpPr txBox="1"/>
            <p:nvPr/>
          </p:nvSpPr>
          <p:spPr>
            <a:xfrm>
              <a:off x="8649268" y="6341531"/>
              <a:ext cx="320922" cy="246221"/>
            </a:xfrm>
            <a:prstGeom prst="rect">
              <a:avLst/>
            </a:prstGeom>
            <a:noFill/>
          </p:spPr>
          <p:txBody>
            <a:bodyPr wrap="none" rtlCol="0">
              <a:spAutoFit/>
            </a:bodyPr>
            <a:lstStyle/>
            <a:p>
              <a:r>
                <a:rPr lang="en-GB" sz="1000" b="1" dirty="0"/>
                <a:t>Re</a:t>
              </a:r>
            </a:p>
          </p:txBody>
        </p:sp>
        <p:sp>
          <p:nvSpPr>
            <p:cNvPr id="60" name="TextBox 59">
              <a:extLst>
                <a:ext uri="{FF2B5EF4-FFF2-40B4-BE49-F238E27FC236}">
                  <a16:creationId xmlns:a16="http://schemas.microsoft.com/office/drawing/2014/main" id="{C12BCE73-1CF5-48F3-B4DB-5388B9DEE55D}"/>
                </a:ext>
              </a:extLst>
            </p:cNvPr>
            <p:cNvSpPr txBox="1"/>
            <p:nvPr/>
          </p:nvSpPr>
          <p:spPr>
            <a:xfrm>
              <a:off x="7581043" y="6352884"/>
              <a:ext cx="441146" cy="246221"/>
            </a:xfrm>
            <a:prstGeom prst="rect">
              <a:avLst/>
            </a:prstGeom>
            <a:noFill/>
          </p:spPr>
          <p:txBody>
            <a:bodyPr wrap="none" rtlCol="0">
              <a:spAutoFit/>
            </a:bodyPr>
            <a:lstStyle/>
            <a:p>
              <a:r>
                <a:rPr lang="en-GB" sz="1000" b="1" dirty="0"/>
                <a:t>Cav1</a:t>
              </a:r>
            </a:p>
          </p:txBody>
        </p:sp>
        <p:sp>
          <p:nvSpPr>
            <p:cNvPr id="61" name="TextBox 60">
              <a:extLst>
                <a:ext uri="{FF2B5EF4-FFF2-40B4-BE49-F238E27FC236}">
                  <a16:creationId xmlns:a16="http://schemas.microsoft.com/office/drawing/2014/main" id="{ABF6E55E-7640-47FB-BFE1-7C4A96044B5A}"/>
                </a:ext>
              </a:extLst>
            </p:cNvPr>
            <p:cNvSpPr txBox="1"/>
            <p:nvPr/>
          </p:nvSpPr>
          <p:spPr>
            <a:xfrm>
              <a:off x="7407649" y="5386931"/>
              <a:ext cx="559769" cy="246221"/>
            </a:xfrm>
            <a:prstGeom prst="rect">
              <a:avLst/>
            </a:prstGeom>
            <a:noFill/>
          </p:spPr>
          <p:txBody>
            <a:bodyPr wrap="none" rtlCol="0">
              <a:spAutoFit/>
            </a:bodyPr>
            <a:lstStyle/>
            <a:p>
              <a:r>
                <a:rPr lang="en-GB" sz="1000" i="1" dirty="0" err="1"/>
                <a:t>i</a:t>
              </a:r>
              <a:r>
                <a:rPr lang="en-GB" sz="1000" i="1" dirty="0"/>
                <a:t> </a:t>
              </a:r>
              <a:r>
                <a:rPr lang="en-GB" sz="1000" dirty="0"/>
                <a:t>Cav2*</a:t>
              </a:r>
            </a:p>
          </p:txBody>
        </p:sp>
        <p:sp>
          <p:nvSpPr>
            <p:cNvPr id="62" name="TextBox 61">
              <a:extLst>
                <a:ext uri="{FF2B5EF4-FFF2-40B4-BE49-F238E27FC236}">
                  <a16:creationId xmlns:a16="http://schemas.microsoft.com/office/drawing/2014/main" id="{BDF27DA8-CDF1-4BA8-A409-31EC9C8E0BF5}"/>
                </a:ext>
              </a:extLst>
            </p:cNvPr>
            <p:cNvSpPr txBox="1"/>
            <p:nvPr/>
          </p:nvSpPr>
          <p:spPr>
            <a:xfrm>
              <a:off x="8226730" y="5496058"/>
              <a:ext cx="761747" cy="246221"/>
            </a:xfrm>
            <a:prstGeom prst="rect">
              <a:avLst/>
            </a:prstGeom>
            <a:noFill/>
          </p:spPr>
          <p:txBody>
            <a:bodyPr wrap="none" rtlCol="0">
              <a:spAutoFit/>
            </a:bodyPr>
            <a:lstStyle/>
            <a:p>
              <a:r>
                <a:rPr lang="en-GB" sz="1000" b="1" dirty="0"/>
                <a:t>Cav1+Cav2</a:t>
              </a:r>
            </a:p>
          </p:txBody>
        </p:sp>
        <p:sp>
          <p:nvSpPr>
            <p:cNvPr id="63" name="TextBox 62">
              <a:extLst>
                <a:ext uri="{FF2B5EF4-FFF2-40B4-BE49-F238E27FC236}">
                  <a16:creationId xmlns:a16="http://schemas.microsoft.com/office/drawing/2014/main" id="{0EDF815A-98A4-48AC-B588-41EEB1D48350}"/>
                </a:ext>
              </a:extLst>
            </p:cNvPr>
            <p:cNvSpPr txBox="1"/>
            <p:nvPr/>
          </p:nvSpPr>
          <p:spPr>
            <a:xfrm>
              <a:off x="8170071" y="6091078"/>
              <a:ext cx="437940" cy="246221"/>
            </a:xfrm>
            <a:prstGeom prst="rect">
              <a:avLst/>
            </a:prstGeom>
            <a:noFill/>
          </p:spPr>
          <p:txBody>
            <a:bodyPr wrap="none" rtlCol="0">
              <a:spAutoFit/>
            </a:bodyPr>
            <a:lstStyle/>
            <a:p>
              <a:r>
                <a:rPr lang="en-GB" sz="1000" dirty="0"/>
                <a:t>Cav1</a:t>
              </a:r>
            </a:p>
          </p:txBody>
        </p:sp>
        <p:sp>
          <p:nvSpPr>
            <p:cNvPr id="64" name="TextBox 63">
              <a:extLst>
                <a:ext uri="{FF2B5EF4-FFF2-40B4-BE49-F238E27FC236}">
                  <a16:creationId xmlns:a16="http://schemas.microsoft.com/office/drawing/2014/main" id="{9686CB14-6EB9-431F-B3D3-5A7BE70A23B2}"/>
                </a:ext>
              </a:extLst>
            </p:cNvPr>
            <p:cNvSpPr txBox="1"/>
            <p:nvPr/>
          </p:nvSpPr>
          <p:spPr>
            <a:xfrm>
              <a:off x="7013407" y="5845888"/>
              <a:ext cx="441146" cy="246221"/>
            </a:xfrm>
            <a:prstGeom prst="rect">
              <a:avLst/>
            </a:prstGeom>
            <a:noFill/>
          </p:spPr>
          <p:txBody>
            <a:bodyPr wrap="none" rtlCol="0">
              <a:spAutoFit/>
            </a:bodyPr>
            <a:lstStyle/>
            <a:p>
              <a:r>
                <a:rPr lang="en-GB" sz="1000" b="1" dirty="0"/>
                <a:t>Cav2</a:t>
              </a:r>
            </a:p>
          </p:txBody>
        </p:sp>
      </p:grpSp>
      <p:grpSp>
        <p:nvGrpSpPr>
          <p:cNvPr id="82" name="Group 81">
            <a:extLst>
              <a:ext uri="{FF2B5EF4-FFF2-40B4-BE49-F238E27FC236}">
                <a16:creationId xmlns:a16="http://schemas.microsoft.com/office/drawing/2014/main" id="{74E69B8C-8A57-49F0-8174-5AA91E7427AD}"/>
              </a:ext>
            </a:extLst>
          </p:cNvPr>
          <p:cNvGrpSpPr/>
          <p:nvPr/>
        </p:nvGrpSpPr>
        <p:grpSpPr>
          <a:xfrm>
            <a:off x="3335769" y="4448198"/>
            <a:ext cx="7789429" cy="1922568"/>
            <a:chOff x="2751322" y="4327203"/>
            <a:chExt cx="7789429" cy="1922568"/>
          </a:xfrm>
        </p:grpSpPr>
        <p:grpSp>
          <p:nvGrpSpPr>
            <p:cNvPr id="81" name="Group 80">
              <a:extLst>
                <a:ext uri="{FF2B5EF4-FFF2-40B4-BE49-F238E27FC236}">
                  <a16:creationId xmlns:a16="http://schemas.microsoft.com/office/drawing/2014/main" id="{1504F6FB-D385-4574-ADE6-392173A33395}"/>
                </a:ext>
              </a:extLst>
            </p:cNvPr>
            <p:cNvGrpSpPr/>
            <p:nvPr/>
          </p:nvGrpSpPr>
          <p:grpSpPr>
            <a:xfrm>
              <a:off x="2751322" y="4327203"/>
              <a:ext cx="7789429" cy="1170701"/>
              <a:chOff x="2751322" y="4327203"/>
              <a:chExt cx="7789429" cy="1170701"/>
            </a:xfrm>
          </p:grpSpPr>
          <p:sp>
            <p:nvSpPr>
              <p:cNvPr id="66" name="TextBox 65">
                <a:extLst>
                  <a:ext uri="{FF2B5EF4-FFF2-40B4-BE49-F238E27FC236}">
                    <a16:creationId xmlns:a16="http://schemas.microsoft.com/office/drawing/2014/main" id="{F5771DFE-CFC5-45CA-8A21-ABAAA02D10CF}"/>
                  </a:ext>
                </a:extLst>
              </p:cNvPr>
              <p:cNvSpPr txBox="1"/>
              <p:nvPr/>
            </p:nvSpPr>
            <p:spPr>
              <a:xfrm>
                <a:off x="8803224" y="4737980"/>
                <a:ext cx="1737527" cy="276999"/>
              </a:xfrm>
              <a:prstGeom prst="rect">
                <a:avLst/>
              </a:prstGeom>
              <a:noFill/>
            </p:spPr>
            <p:txBody>
              <a:bodyPr wrap="none" rtlCol="0">
                <a:spAutoFit/>
              </a:bodyPr>
              <a:lstStyle/>
              <a:p>
                <a:r>
                  <a:rPr lang="en-GB" sz="1200" b="1" dirty="0"/>
                  <a:t>If Cav1=Cav2 </a:t>
                </a:r>
                <a:r>
                  <a:rPr lang="en-GB" sz="1200" b="1" dirty="0">
                    <a:sym typeface="Wingdings" panose="05000000000000000000" pitchFamily="2" charset="2"/>
                  </a:rPr>
                  <a:t> Port1=0</a:t>
                </a:r>
                <a:endParaRPr lang="en-GB" sz="1200" b="1" dirty="0"/>
              </a:p>
            </p:txBody>
          </p:sp>
          <mc:AlternateContent xmlns:mc="http://schemas.openxmlformats.org/markup-compatibility/2006">
            <mc:Choice xmlns:a14="http://schemas.microsoft.com/office/drawing/2010/main" Requires="a14">
              <p:sp>
                <p:nvSpPr>
                  <p:cNvPr id="8" name="Object 7">
                    <a:extLst>
                      <a:ext uri="{FF2B5EF4-FFF2-40B4-BE49-F238E27FC236}">
                        <a16:creationId xmlns:a16="http://schemas.microsoft.com/office/drawing/2014/main" id="{42E6BA11-5252-4454-B714-654F00986441}"/>
                      </a:ext>
                    </a:extLst>
                  </p:cNvPr>
                  <p:cNvSpPr txBox="1"/>
                  <p:nvPr/>
                </p:nvSpPr>
                <p:spPr>
                  <a:xfrm>
                    <a:off x="2889580" y="4532055"/>
                    <a:ext cx="6410648" cy="965849"/>
                  </a:xfrm>
                  <a:prstGeom prst="rect">
                    <a:avLst/>
                  </a:prstGeom>
                </p:spPr>
                <p:txBody>
                  <a:bodyPr>
                    <a:normAutofit fontScale="62500" lnSpcReduction="20000"/>
                  </a:bodyPr>
                  <a:lstStyle/>
                  <a:p>
                    <a:pPr/>
                    <a:endParaRPr lang="en-GB" i="1" dirty="0">
                      <a:solidFill>
                        <a:srgbClr val="000000"/>
                      </a:solidFill>
                      <a:latin typeface="Cambria Math" panose="02040503050406030204" pitchFamily="18" charset="0"/>
                    </a:endParaRPr>
                  </a:p>
                  <a:p>
                    <a:pPr/>
                    <a14:m>
                      <m:oMath xmlns:m="http://schemas.openxmlformats.org/officeDocument/2006/math">
                        <m:d>
                          <m:dPr>
                            <m:ctrlPr>
                              <a:rPr lang="en-GB" i="1" smtClean="0">
                                <a:solidFill>
                                  <a:srgbClr val="000000"/>
                                </a:solidFill>
                                <a:latin typeface="Cambria Math" panose="02040503050406030204" pitchFamily="18" charset="0"/>
                              </a:rPr>
                            </m:ctrlPr>
                          </m:dPr>
                          <m:e>
                            <m:m>
                              <m:mPr>
                                <m:plcHide m:val="on"/>
                                <m:mcs>
                                  <m:mc>
                                    <m:mcPr>
                                      <m:count m:val="4"/>
                                      <m:mcJc m:val="center"/>
                                    </m:mcPr>
                                  </m:mc>
                                </m:mcs>
                                <m:ctrlPr>
                                  <a:rPr lang="en-GB" i="1">
                                    <a:solidFill>
                                      <a:srgbClr val="000000"/>
                                    </a:solidFill>
                                    <a:latin typeface="Cambria Math" panose="02040503050406030204" pitchFamily="18" charset="0"/>
                                  </a:rPr>
                                </m:ctrlPr>
                              </m:mPr>
                              <m:mr>
                                <m:e>
                                  <m:r>
                                    <a:rPr lang="en-GB" b="0" i="1">
                                      <a:solidFill>
                                        <a:srgbClr val="000000"/>
                                      </a:solidFill>
                                      <a:latin typeface="Cambria Math" panose="02040503050406030204" pitchFamily="18" charset="0"/>
                                    </a:rPr>
                                    <m:t>0</m:t>
                                  </m:r>
                                </m:e>
                                <m:e>
                                  <m:r>
                                    <a:rPr lang="fr-FR" i="1" smtClean="0">
                                      <a:solidFill>
                                        <a:srgbClr val="000000"/>
                                      </a:solidFill>
                                      <a:latin typeface="Cambria Math" panose="02040503050406030204" pitchFamily="18" charset="0"/>
                                    </a:rPr>
                                    <m:t>1</m:t>
                                  </m:r>
                                </m:e>
                                <m:e>
                                  <m:r>
                                    <a:rPr lang="en-GB" i="1">
                                      <a:solidFill>
                                        <a:srgbClr val="000000"/>
                                      </a:solidFill>
                                      <a:latin typeface="Cambria Math" panose="02040503050406030204" pitchFamily="18" charset="0"/>
                                    </a:rPr>
                                    <m:t>0</m:t>
                                  </m:r>
                                </m:e>
                                <m:e>
                                  <m:r>
                                    <a:rPr lang="en-GB" i="1">
                                      <a:solidFill>
                                        <a:srgbClr val="000000"/>
                                      </a:solidFill>
                                      <a:latin typeface="Cambria Math" panose="02040503050406030204" pitchFamily="18" charset="0"/>
                                    </a:rPr>
                                    <m:t>𝑖</m:t>
                                  </m:r>
                                </m:e>
                              </m:mr>
                              <m:mr>
                                <m:e>
                                  <m:r>
                                    <a:rPr lang="fr-FR" i="1" smtClean="0">
                                      <a:solidFill>
                                        <a:srgbClr val="000000"/>
                                      </a:solidFill>
                                      <a:latin typeface="Cambria Math" panose="02040503050406030204" pitchFamily="18" charset="0"/>
                                    </a:rPr>
                                    <m:t>1</m:t>
                                  </m:r>
                                </m:e>
                                <m:e>
                                  <m:r>
                                    <a:rPr lang="en-GB" i="1">
                                      <a:solidFill>
                                        <a:srgbClr val="000000"/>
                                      </a:solidFill>
                                      <a:latin typeface="Cambria Math" panose="02040503050406030204" pitchFamily="18" charset="0"/>
                                    </a:rPr>
                                    <m:t>0</m:t>
                                  </m:r>
                                </m:e>
                                <m:e>
                                  <m:r>
                                    <a:rPr lang="en-GB" i="1">
                                      <a:solidFill>
                                        <a:srgbClr val="000000"/>
                                      </a:solidFill>
                                      <a:latin typeface="Cambria Math" panose="02040503050406030204" pitchFamily="18" charset="0"/>
                                    </a:rPr>
                                    <m:t>𝑖</m:t>
                                  </m:r>
                                </m:e>
                                <m:e>
                                  <m:r>
                                    <a:rPr lang="en-GB" i="1">
                                      <a:solidFill>
                                        <a:srgbClr val="000000"/>
                                      </a:solidFill>
                                      <a:latin typeface="Cambria Math" panose="02040503050406030204" pitchFamily="18" charset="0"/>
                                    </a:rPr>
                                    <m:t>0</m:t>
                                  </m:r>
                                </m:e>
                              </m:mr>
                              <m:mr>
                                <m:e>
                                  <m:r>
                                    <a:rPr lang="en-GB" i="1">
                                      <a:solidFill>
                                        <a:srgbClr val="000000"/>
                                      </a:solidFill>
                                      <a:latin typeface="Cambria Math" panose="02040503050406030204" pitchFamily="18" charset="0"/>
                                    </a:rPr>
                                    <m:t>0</m:t>
                                  </m:r>
                                </m:e>
                                <m:e>
                                  <m:r>
                                    <a:rPr lang="en-GB" i="1">
                                      <a:solidFill>
                                        <a:srgbClr val="000000"/>
                                      </a:solidFill>
                                      <a:latin typeface="Cambria Math" panose="02040503050406030204" pitchFamily="18" charset="0"/>
                                    </a:rPr>
                                    <m:t>𝑖</m:t>
                                  </m:r>
                                </m:e>
                                <m:e>
                                  <m:r>
                                    <a:rPr lang="en-GB" i="1">
                                      <a:solidFill>
                                        <a:srgbClr val="000000"/>
                                      </a:solidFill>
                                      <a:latin typeface="Cambria Math" panose="02040503050406030204" pitchFamily="18" charset="0"/>
                                    </a:rPr>
                                    <m:t>0</m:t>
                                  </m:r>
                                </m:e>
                                <m:e>
                                  <m:r>
                                    <a:rPr lang="fr-FR" i="1" smtClean="0">
                                      <a:solidFill>
                                        <a:srgbClr val="000000"/>
                                      </a:solidFill>
                                      <a:latin typeface="Cambria Math" panose="02040503050406030204" pitchFamily="18" charset="0"/>
                                    </a:rPr>
                                    <m:t>1</m:t>
                                  </m:r>
                                </m:e>
                              </m:mr>
                              <m:mr>
                                <m:e>
                                  <m:r>
                                    <a:rPr lang="en-GB" i="1">
                                      <a:solidFill>
                                        <a:srgbClr val="000000"/>
                                      </a:solidFill>
                                      <a:latin typeface="Cambria Math" panose="02040503050406030204" pitchFamily="18" charset="0"/>
                                    </a:rPr>
                                    <m:t>𝑖</m:t>
                                  </m:r>
                                </m:e>
                                <m:e>
                                  <m:r>
                                    <a:rPr lang="en-GB" i="1">
                                      <a:solidFill>
                                        <a:srgbClr val="000000"/>
                                      </a:solidFill>
                                      <a:latin typeface="Cambria Math" panose="02040503050406030204" pitchFamily="18" charset="0"/>
                                    </a:rPr>
                                    <m:t>0</m:t>
                                  </m:r>
                                </m:e>
                                <m:e>
                                  <m:r>
                                    <a:rPr lang="fr-FR" i="1" smtClean="0">
                                      <a:solidFill>
                                        <a:srgbClr val="000000"/>
                                      </a:solidFill>
                                      <a:latin typeface="Cambria Math" panose="02040503050406030204" pitchFamily="18" charset="0"/>
                                    </a:rPr>
                                    <m:t>1</m:t>
                                  </m:r>
                                </m:e>
                                <m:e>
                                  <m:r>
                                    <a:rPr lang="en-GB" i="1">
                                      <a:solidFill>
                                        <a:srgbClr val="000000"/>
                                      </a:solidFill>
                                      <a:latin typeface="Cambria Math" panose="02040503050406030204" pitchFamily="18" charset="0"/>
                                    </a:rPr>
                                    <m:t>0</m:t>
                                  </m:r>
                                </m:e>
                              </m:mr>
                            </m:m>
                          </m:e>
                        </m:d>
                        <m:r>
                          <a:rPr lang="en-GB" i="1" smtClean="0">
                            <a:solidFill>
                              <a:srgbClr val="000000"/>
                            </a:solidFill>
                            <a:latin typeface="Cambria Math" panose="02040503050406030204" pitchFamily="18" charset="0"/>
                            <a:ea typeface="Cambria Math" panose="02040503050406030204" pitchFamily="18" charset="0"/>
                          </a:rPr>
                          <m:t>×</m:t>
                        </m:r>
                        <m:d>
                          <m:dPr>
                            <m:ctrlPr>
                              <a:rPr lang="en-GB" i="1" smtClean="0">
                                <a:solidFill>
                                  <a:srgbClr val="000000"/>
                                </a:solidFill>
                                <a:latin typeface="Cambria Math" panose="02040503050406030204" pitchFamily="18" charset="0"/>
                                <a:ea typeface="Cambria Math" panose="02040503050406030204" pitchFamily="18" charset="0"/>
                              </a:rPr>
                            </m:ctrlPr>
                          </m:dPr>
                          <m:e>
                            <m:m>
                              <m:mPr>
                                <m:mcs>
                                  <m:mc>
                                    <m:mcPr>
                                      <m:count m:val="1"/>
                                      <m:mcJc m:val="center"/>
                                    </m:mcPr>
                                  </m:mc>
                                </m:mcs>
                                <m:ctrlPr>
                                  <a:rPr lang="en-GB" i="1" smtClean="0">
                                    <a:solidFill>
                                      <a:srgbClr val="000000"/>
                                    </a:solidFill>
                                    <a:latin typeface="Cambria Math" panose="02040503050406030204" pitchFamily="18" charset="0"/>
                                    <a:ea typeface="Cambria Math" panose="02040503050406030204" pitchFamily="18" charset="0"/>
                                  </a:rPr>
                                </m:ctrlPr>
                              </m:mPr>
                              <m:mr>
                                <m:e>
                                  <m:r>
                                    <m:rPr>
                                      <m:brk m:alnAt="7"/>
                                    </m:rPr>
                                    <a:rPr lang="fr-FR" b="0" i="1" smtClean="0">
                                      <a:solidFill>
                                        <a:srgbClr val="000000"/>
                                      </a:solidFill>
                                      <a:latin typeface="Cambria Math" panose="02040503050406030204" pitchFamily="18" charset="0"/>
                                      <a:ea typeface="Cambria Math" panose="02040503050406030204" pitchFamily="18" charset="0"/>
                                    </a:rPr>
                                    <m:t>0</m:t>
                                  </m:r>
                                </m:e>
                              </m:mr>
                              <m:mr>
                                <m:e>
                                  <m:r>
                                    <a:rPr lang="fr-FR" b="1" i="0" smtClean="0">
                                      <a:solidFill>
                                        <a:srgbClr val="000000"/>
                                      </a:solidFill>
                                      <a:latin typeface="Cambria Math" panose="02040503050406030204" pitchFamily="18" charset="0"/>
                                      <a:ea typeface="Cambria Math" panose="02040503050406030204" pitchFamily="18" charset="0"/>
                                    </a:rPr>
                                    <m:t>𝐂𝐚𝐯𝟏</m:t>
                                  </m:r>
                                </m:e>
                              </m:mr>
                              <m:mr>
                                <m:e>
                                  <m:r>
                                    <a:rPr lang="fr-FR" b="0" i="1" smtClean="0">
                                      <a:solidFill>
                                        <a:srgbClr val="000000"/>
                                      </a:solidFill>
                                      <a:latin typeface="Cambria Math" panose="02040503050406030204" pitchFamily="18" charset="0"/>
                                      <a:ea typeface="Cambria Math" panose="02040503050406030204" pitchFamily="18" charset="0"/>
                                    </a:rPr>
                                    <m:t>0</m:t>
                                  </m:r>
                                </m:e>
                              </m:mr>
                              <m:mr>
                                <m:e>
                                  <m:r>
                                    <a:rPr lang="fr-FR" b="1" i="1">
                                      <a:solidFill>
                                        <a:srgbClr val="000000"/>
                                      </a:solidFill>
                                      <a:latin typeface="Cambria Math" panose="02040503050406030204" pitchFamily="18" charset="0"/>
                                      <a:ea typeface="Cambria Math" panose="02040503050406030204" pitchFamily="18" charset="0"/>
                                    </a:rPr>
                                    <m:t>𝐂𝐚𝐯</m:t>
                                  </m:r>
                                  <m:r>
                                    <a:rPr lang="fr-FR" b="1" i="1" smtClean="0">
                                      <a:solidFill>
                                        <a:srgbClr val="000000"/>
                                      </a:solidFill>
                                      <a:latin typeface="Cambria Math" panose="02040503050406030204" pitchFamily="18" charset="0"/>
                                      <a:ea typeface="Cambria Math" panose="02040503050406030204" pitchFamily="18" charset="0"/>
                                    </a:rPr>
                                    <m:t>𝟐</m:t>
                                  </m:r>
                                </m:e>
                              </m:mr>
                            </m:m>
                          </m:e>
                        </m:d>
                        <m:r>
                          <a:rPr lang="fr-FR" b="0" i="1" smtClean="0">
                            <a:solidFill>
                              <a:srgbClr val="000000"/>
                            </a:solidFill>
                            <a:latin typeface="Cambria Math" panose="02040503050406030204" pitchFamily="18" charset="0"/>
                            <a:ea typeface="Cambria Math" panose="02040503050406030204" pitchFamily="18" charset="0"/>
                          </a:rPr>
                          <m:t>=</m:t>
                        </m:r>
                        <m:d>
                          <m:dPr>
                            <m:ctrlPr>
                              <a:rPr lang="fr-FR" b="0" i="1" smtClean="0">
                                <a:solidFill>
                                  <a:srgbClr val="000000"/>
                                </a:solidFill>
                                <a:latin typeface="Cambria Math" panose="02040503050406030204" pitchFamily="18" charset="0"/>
                                <a:ea typeface="Cambria Math" panose="02040503050406030204" pitchFamily="18" charset="0"/>
                              </a:rPr>
                            </m:ctrlPr>
                          </m:dPr>
                          <m:e>
                            <m:eqArr>
                              <m:eqArrPr>
                                <m:ctrlPr>
                                  <a:rPr lang="fr-FR" b="1" smtClean="0">
                                    <a:solidFill>
                                      <a:srgbClr val="000000"/>
                                    </a:solidFill>
                                    <a:latin typeface="Cambria Math" panose="02040503050406030204" pitchFamily="18" charset="0"/>
                                    <a:ea typeface="Cambria Math" panose="02040503050406030204" pitchFamily="18" charset="0"/>
                                  </a:rPr>
                                </m:ctrlPr>
                              </m:eqArrPr>
                              <m:e>
                                <m:r>
                                  <a:rPr lang="fr-FR" b="1" i="0" smtClean="0">
                                    <a:solidFill>
                                      <a:srgbClr val="000000"/>
                                    </a:solidFill>
                                    <a:latin typeface="Cambria Math" panose="02040503050406030204" pitchFamily="18" charset="0"/>
                                    <a:ea typeface="Cambria Math" panose="02040503050406030204" pitchFamily="18" charset="0"/>
                                  </a:rPr>
                                  <m:t>𝐏𝐨𝐫𝐭</m:t>
                                </m:r>
                                <m:r>
                                  <a:rPr lang="fr-FR" b="1" i="0" smtClean="0">
                                    <a:solidFill>
                                      <a:srgbClr val="000000"/>
                                    </a:solidFill>
                                    <a:latin typeface="Cambria Math" panose="02040503050406030204" pitchFamily="18" charset="0"/>
                                    <a:ea typeface="Cambria Math" panose="02040503050406030204" pitchFamily="18" charset="0"/>
                                  </a:rPr>
                                  <m:t> </m:t>
                                </m:r>
                                <m:r>
                                  <a:rPr lang="fr-FR" b="1" i="0" smtClean="0">
                                    <a:solidFill>
                                      <a:srgbClr val="000000"/>
                                    </a:solidFill>
                                    <a:latin typeface="Cambria Math" panose="02040503050406030204" pitchFamily="18" charset="0"/>
                                    <a:ea typeface="Cambria Math" panose="02040503050406030204" pitchFamily="18" charset="0"/>
                                  </a:rPr>
                                  <m:t>𝟏</m:t>
                                </m:r>
                              </m:e>
                              <m:e>
                                <m:r>
                                  <a:rPr lang="fr-FR" b="1" i="0" smtClean="0">
                                    <a:solidFill>
                                      <a:srgbClr val="000000"/>
                                    </a:solidFill>
                                    <a:latin typeface="Cambria Math" panose="02040503050406030204" pitchFamily="18" charset="0"/>
                                    <a:ea typeface="Cambria Math" panose="02040503050406030204" pitchFamily="18" charset="0"/>
                                  </a:rPr>
                                  <m:t>𝐏𝐨𝐫𝐭</m:t>
                                </m:r>
                                <m:r>
                                  <a:rPr lang="fr-FR" b="1" i="0" smtClean="0">
                                    <a:solidFill>
                                      <a:srgbClr val="000000"/>
                                    </a:solidFill>
                                    <a:latin typeface="Cambria Math" panose="02040503050406030204" pitchFamily="18" charset="0"/>
                                    <a:ea typeface="Cambria Math" panose="02040503050406030204" pitchFamily="18" charset="0"/>
                                  </a:rPr>
                                  <m:t> </m:t>
                                </m:r>
                                <m:r>
                                  <a:rPr lang="fr-FR" b="1" i="0" smtClean="0">
                                    <a:solidFill>
                                      <a:srgbClr val="000000"/>
                                    </a:solidFill>
                                    <a:latin typeface="Cambria Math" panose="02040503050406030204" pitchFamily="18" charset="0"/>
                                    <a:ea typeface="Cambria Math" panose="02040503050406030204" pitchFamily="18" charset="0"/>
                                  </a:rPr>
                                  <m:t>𝟐</m:t>
                                </m:r>
                              </m:e>
                              <m:e>
                                <m:r>
                                  <a:rPr lang="fr-FR" b="1" i="0" smtClean="0">
                                    <a:solidFill>
                                      <a:srgbClr val="000000"/>
                                    </a:solidFill>
                                    <a:latin typeface="Cambria Math" panose="02040503050406030204" pitchFamily="18" charset="0"/>
                                    <a:ea typeface="Cambria Math" panose="02040503050406030204" pitchFamily="18" charset="0"/>
                                  </a:rPr>
                                  <m:t>𝐏𝐨𝐫𝐭</m:t>
                                </m:r>
                                <m:r>
                                  <a:rPr lang="fr-FR" b="1" i="0" smtClean="0">
                                    <a:solidFill>
                                      <a:srgbClr val="000000"/>
                                    </a:solidFill>
                                    <a:latin typeface="Cambria Math" panose="02040503050406030204" pitchFamily="18" charset="0"/>
                                    <a:ea typeface="Cambria Math" panose="02040503050406030204" pitchFamily="18" charset="0"/>
                                  </a:rPr>
                                  <m:t> </m:t>
                                </m:r>
                                <m:r>
                                  <a:rPr lang="fr-FR" b="1" i="0" smtClean="0">
                                    <a:solidFill>
                                      <a:srgbClr val="000000"/>
                                    </a:solidFill>
                                    <a:latin typeface="Cambria Math" panose="02040503050406030204" pitchFamily="18" charset="0"/>
                                    <a:ea typeface="Cambria Math" panose="02040503050406030204" pitchFamily="18" charset="0"/>
                                  </a:rPr>
                                  <m:t>𝟑</m:t>
                                </m:r>
                              </m:e>
                              <m:e>
                                <m:r>
                                  <a:rPr lang="fr-FR" b="1" i="0" smtClean="0">
                                    <a:solidFill>
                                      <a:srgbClr val="000000"/>
                                    </a:solidFill>
                                    <a:latin typeface="Cambria Math" panose="02040503050406030204" pitchFamily="18" charset="0"/>
                                    <a:ea typeface="Cambria Math" panose="02040503050406030204" pitchFamily="18" charset="0"/>
                                  </a:rPr>
                                  <m:t>𝐏𝐨𝐫𝐭</m:t>
                                </m:r>
                                <m:r>
                                  <a:rPr lang="fr-FR" b="1" i="0" smtClean="0">
                                    <a:solidFill>
                                      <a:srgbClr val="000000"/>
                                    </a:solidFill>
                                    <a:latin typeface="Cambria Math" panose="02040503050406030204" pitchFamily="18" charset="0"/>
                                    <a:ea typeface="Cambria Math" panose="02040503050406030204" pitchFamily="18" charset="0"/>
                                  </a:rPr>
                                  <m:t> </m:t>
                                </m:r>
                                <m:r>
                                  <a:rPr lang="fr-FR" b="1" i="0" smtClean="0">
                                    <a:solidFill>
                                      <a:srgbClr val="000000"/>
                                    </a:solidFill>
                                    <a:latin typeface="Cambria Math" panose="02040503050406030204" pitchFamily="18" charset="0"/>
                                    <a:ea typeface="Cambria Math" panose="02040503050406030204" pitchFamily="18" charset="0"/>
                                  </a:rPr>
                                  <m:t>𝟒</m:t>
                                </m:r>
                              </m:e>
                            </m:eqArr>
                          </m:e>
                        </m:d>
                        <m:r>
                          <a:rPr lang="fr-FR" b="0" i="1" smtClean="0">
                            <a:solidFill>
                              <a:srgbClr val="000000"/>
                            </a:solidFill>
                            <a:latin typeface="Cambria Math" panose="02040503050406030204" pitchFamily="18" charset="0"/>
                            <a:ea typeface="Cambria Math" panose="02040503050406030204" pitchFamily="18" charset="0"/>
                          </a:rPr>
                          <m:t>=</m:t>
                        </m:r>
                        <m:d>
                          <m:dPr>
                            <m:ctrlPr>
                              <a:rPr lang="en-GB" i="1">
                                <a:solidFill>
                                  <a:srgbClr val="000000"/>
                                </a:solidFill>
                                <a:latin typeface="Cambria Math" panose="02040503050406030204" pitchFamily="18" charset="0"/>
                                <a:ea typeface="Cambria Math" panose="02040503050406030204" pitchFamily="18" charset="0"/>
                              </a:rPr>
                            </m:ctrlPr>
                          </m:dPr>
                          <m:e>
                            <m:m>
                              <m:mPr>
                                <m:mcs>
                                  <m:mc>
                                    <m:mcPr>
                                      <m:count m:val="1"/>
                                      <m:mcJc m:val="center"/>
                                    </m:mcPr>
                                  </m:mc>
                                </m:mcs>
                                <m:ctrlPr>
                                  <a:rPr lang="en-GB" i="1">
                                    <a:solidFill>
                                      <a:srgbClr val="000000"/>
                                    </a:solidFill>
                                    <a:latin typeface="Cambria Math" panose="02040503050406030204" pitchFamily="18" charset="0"/>
                                    <a:ea typeface="Cambria Math" panose="02040503050406030204" pitchFamily="18" charset="0"/>
                                  </a:rPr>
                                </m:ctrlPr>
                              </m:mPr>
                              <m:mr>
                                <m:e>
                                  <m:r>
                                    <a:rPr lang="fr-FR" b="1" i="1">
                                      <a:solidFill>
                                        <a:srgbClr val="000000"/>
                                      </a:solidFill>
                                      <a:latin typeface="Cambria Math" panose="02040503050406030204" pitchFamily="18" charset="0"/>
                                      <a:ea typeface="Cambria Math" panose="02040503050406030204" pitchFamily="18" charset="0"/>
                                    </a:rPr>
                                    <m:t>𝐂𝐚𝐯𝟏</m:t>
                                  </m:r>
                                  <m:r>
                                    <a:rPr lang="fr-FR" b="0" i="1" smtClean="0">
                                      <a:solidFill>
                                        <a:srgbClr val="000000"/>
                                      </a:solidFill>
                                      <a:latin typeface="Cambria Math" panose="02040503050406030204" pitchFamily="18" charset="0"/>
                                      <a:ea typeface="Cambria Math" panose="02040503050406030204" pitchFamily="18" charset="0"/>
                                    </a:rPr>
                                    <m:t>+</m:t>
                                  </m:r>
                                  <m:r>
                                    <a:rPr lang="fr-FR" b="0" i="1" smtClean="0">
                                      <a:solidFill>
                                        <a:srgbClr val="000000"/>
                                      </a:solidFill>
                                      <a:latin typeface="Cambria Math" panose="02040503050406030204" pitchFamily="18" charset="0"/>
                                      <a:ea typeface="Cambria Math" panose="02040503050406030204" pitchFamily="18" charset="0"/>
                                    </a:rPr>
                                    <m:t>𝑖</m:t>
                                  </m:r>
                                  <m:r>
                                    <a:rPr lang="fr-FR" b="0" i="0" smtClean="0">
                                      <a:solidFill>
                                        <a:srgbClr val="000000"/>
                                      </a:solidFill>
                                      <a:latin typeface="Cambria Math" panose="02040503050406030204" pitchFamily="18" charset="0"/>
                                      <a:ea typeface="Cambria Math" panose="02040503050406030204" pitchFamily="18" charset="0"/>
                                    </a:rPr>
                                    <m:t> </m:t>
                                  </m:r>
                                  <m:r>
                                    <a:rPr lang="fr-FR" b="1" i="1">
                                      <a:solidFill>
                                        <a:srgbClr val="000000"/>
                                      </a:solidFill>
                                      <a:latin typeface="Cambria Math" panose="02040503050406030204" pitchFamily="18" charset="0"/>
                                      <a:ea typeface="Cambria Math" panose="02040503050406030204" pitchFamily="18" charset="0"/>
                                    </a:rPr>
                                    <m:t>𝐂𝐚𝐯</m:t>
                                  </m:r>
                                  <m:r>
                                    <a:rPr lang="fr-FR" b="1" i="1" smtClean="0">
                                      <a:solidFill>
                                        <a:srgbClr val="000000"/>
                                      </a:solidFill>
                                      <a:latin typeface="Cambria Math" panose="02040503050406030204" pitchFamily="18" charset="0"/>
                                      <a:ea typeface="Cambria Math" panose="02040503050406030204" pitchFamily="18" charset="0"/>
                                    </a:rPr>
                                    <m:t>𝟐</m:t>
                                  </m:r>
                                </m:e>
                              </m:mr>
                              <m:mr>
                                <m:e>
                                  <m:r>
                                    <a:rPr lang="fr-FR" b="0" i="0" smtClean="0">
                                      <a:solidFill>
                                        <a:srgbClr val="000000"/>
                                      </a:solidFill>
                                      <a:latin typeface="Cambria Math" panose="02040503050406030204" pitchFamily="18" charset="0"/>
                                      <a:ea typeface="Cambria Math" panose="02040503050406030204" pitchFamily="18" charset="0"/>
                                    </a:rPr>
                                    <m:t>0</m:t>
                                  </m:r>
                                </m:e>
                              </m:mr>
                              <m:mr>
                                <m:e>
                                  <m:r>
                                    <a:rPr lang="fr-FR" i="1">
                                      <a:solidFill>
                                        <a:srgbClr val="000000"/>
                                      </a:solidFill>
                                      <a:latin typeface="Cambria Math" panose="02040503050406030204" pitchFamily="18" charset="0"/>
                                      <a:ea typeface="Cambria Math" panose="02040503050406030204" pitchFamily="18" charset="0"/>
                                    </a:rPr>
                                    <m:t>𝑖</m:t>
                                  </m:r>
                                  <m:r>
                                    <a:rPr lang="fr-FR" b="0" i="0" smtClean="0">
                                      <a:solidFill>
                                        <a:srgbClr val="000000"/>
                                      </a:solidFill>
                                      <a:latin typeface="Cambria Math" panose="02040503050406030204" pitchFamily="18" charset="0"/>
                                      <a:ea typeface="Cambria Math" panose="02040503050406030204" pitchFamily="18" charset="0"/>
                                    </a:rPr>
                                    <m:t> </m:t>
                                  </m:r>
                                  <m:r>
                                    <a:rPr lang="fr-FR" b="1" i="1">
                                      <a:solidFill>
                                        <a:srgbClr val="000000"/>
                                      </a:solidFill>
                                      <a:latin typeface="Cambria Math" panose="02040503050406030204" pitchFamily="18" charset="0"/>
                                      <a:ea typeface="Cambria Math" panose="02040503050406030204" pitchFamily="18" charset="0"/>
                                    </a:rPr>
                                    <m:t>𝐂𝐚𝐯𝟏</m:t>
                                  </m:r>
                                  <m:r>
                                    <a:rPr lang="fr-FR" i="1">
                                      <a:solidFill>
                                        <a:srgbClr val="000000"/>
                                      </a:solidFill>
                                      <a:latin typeface="Cambria Math" panose="02040503050406030204" pitchFamily="18" charset="0"/>
                                      <a:ea typeface="Cambria Math" panose="02040503050406030204" pitchFamily="18" charset="0"/>
                                    </a:rPr>
                                    <m:t>+</m:t>
                                  </m:r>
                                  <m:r>
                                    <a:rPr lang="fr-FR" b="1" i="1">
                                      <a:solidFill>
                                        <a:srgbClr val="000000"/>
                                      </a:solidFill>
                                      <a:latin typeface="Cambria Math" panose="02040503050406030204" pitchFamily="18" charset="0"/>
                                      <a:ea typeface="Cambria Math" panose="02040503050406030204" pitchFamily="18" charset="0"/>
                                    </a:rPr>
                                    <m:t>𝐂𝐚𝐯</m:t>
                                  </m:r>
                                  <m:r>
                                    <a:rPr lang="fr-FR" b="1" i="1">
                                      <a:solidFill>
                                        <a:srgbClr val="000000"/>
                                      </a:solidFill>
                                      <a:latin typeface="Cambria Math" panose="02040503050406030204" pitchFamily="18" charset="0"/>
                                      <a:ea typeface="Cambria Math" panose="02040503050406030204" pitchFamily="18" charset="0"/>
                                    </a:rPr>
                                    <m:t>𝟐</m:t>
                                  </m:r>
                                </m:e>
                              </m:mr>
                              <m:mr>
                                <m:e>
                                  <m:r>
                                    <a:rPr lang="fr-FR" b="0" i="1" smtClean="0">
                                      <a:solidFill>
                                        <a:srgbClr val="000000"/>
                                      </a:solidFill>
                                      <a:latin typeface="Cambria Math" panose="02040503050406030204" pitchFamily="18" charset="0"/>
                                      <a:ea typeface="Cambria Math" panose="02040503050406030204" pitchFamily="18" charset="0"/>
                                    </a:rPr>
                                    <m:t>0</m:t>
                                  </m:r>
                                </m:e>
                              </m:mr>
                            </m:m>
                          </m:e>
                        </m:d>
                      </m:oMath>
                    </a14:m>
                    <a:r>
                      <a:rPr lang="en-GB" dirty="0"/>
                      <a:t> = If </a:t>
                    </a:r>
                    <a:r>
                      <a:rPr lang="en-GB" dirty="0">
                        <a:sym typeface="Wingdings" panose="05000000000000000000" pitchFamily="2" charset="2"/>
                      </a:rPr>
                      <a:t>Cav2*</a:t>
                    </a:r>
                    <a:r>
                      <a:rPr lang="en-GB" dirty="0">
                        <a:sym typeface="Symbol" panose="05050102010706020507" pitchFamily="18" charset="2"/>
                      </a:rPr>
                      <a:t>Cav1 =</a:t>
                    </a:r>
                    <a14:m>
                      <m:oMath xmlns:m="http://schemas.openxmlformats.org/officeDocument/2006/math">
                        <m:d>
                          <m:dPr>
                            <m:ctrlPr>
                              <a:rPr lang="en-GB" i="1">
                                <a:solidFill>
                                  <a:srgbClr val="000000"/>
                                </a:solidFill>
                                <a:latin typeface="Cambria Math" panose="02040503050406030204" pitchFamily="18" charset="0"/>
                                <a:ea typeface="Cambria Math" panose="02040503050406030204" pitchFamily="18" charset="0"/>
                              </a:rPr>
                            </m:ctrlPr>
                          </m:dPr>
                          <m:e>
                            <m:m>
                              <m:mPr>
                                <m:mcs>
                                  <m:mc>
                                    <m:mcPr>
                                      <m:count m:val="1"/>
                                      <m:mcJc m:val="center"/>
                                    </m:mcPr>
                                  </m:mc>
                                </m:mcs>
                                <m:ctrlPr>
                                  <a:rPr lang="en-GB" i="1">
                                    <a:solidFill>
                                      <a:srgbClr val="000000"/>
                                    </a:solidFill>
                                    <a:latin typeface="Cambria Math" panose="02040503050406030204" pitchFamily="18" charset="0"/>
                                    <a:ea typeface="Cambria Math" panose="02040503050406030204" pitchFamily="18" charset="0"/>
                                  </a:rPr>
                                </m:ctrlPr>
                              </m:mPr>
                              <m:mr>
                                <m:e>
                                  <m:r>
                                    <m:rPr>
                                      <m:sty m:val="p"/>
                                    </m:rPr>
                                    <a:rPr lang="fr-FR">
                                      <a:solidFill>
                                        <a:srgbClr val="000000"/>
                                      </a:solidFill>
                                      <a:latin typeface="Cambria Math" panose="02040503050406030204" pitchFamily="18" charset="0"/>
                                      <a:ea typeface="Cambria Math" panose="02040503050406030204" pitchFamily="18" charset="0"/>
                                    </a:rPr>
                                    <m:t>Cav</m:t>
                                  </m:r>
                                  <m:r>
                                    <a:rPr lang="fr-FR">
                                      <a:solidFill>
                                        <a:srgbClr val="000000"/>
                                      </a:solidFill>
                                      <a:latin typeface="Cambria Math" panose="02040503050406030204" pitchFamily="18" charset="0"/>
                                      <a:ea typeface="Cambria Math" panose="02040503050406030204" pitchFamily="18" charset="0"/>
                                    </a:rPr>
                                    <m:t>1</m:t>
                                  </m:r>
                                  <m:r>
                                    <a:rPr lang="fr-FR" b="0" i="1" smtClean="0">
                                      <a:solidFill>
                                        <a:srgbClr val="000000"/>
                                      </a:solidFill>
                                      <a:latin typeface="Cambria Math" panose="02040503050406030204" pitchFamily="18" charset="0"/>
                                      <a:ea typeface="Cambria Math" panose="02040503050406030204" pitchFamily="18" charset="0"/>
                                    </a:rPr>
                                    <m:t>−</m:t>
                                  </m:r>
                                  <m:r>
                                    <a:rPr lang="fr-FR">
                                      <a:solidFill>
                                        <a:srgbClr val="000000"/>
                                      </a:solidFill>
                                      <a:latin typeface="Cambria Math" panose="02040503050406030204" pitchFamily="18" charset="0"/>
                                      <a:ea typeface="Cambria Math" panose="02040503050406030204" pitchFamily="18" charset="0"/>
                                    </a:rPr>
                                    <m:t> </m:t>
                                  </m:r>
                                  <m:r>
                                    <m:rPr>
                                      <m:sty m:val="p"/>
                                    </m:rPr>
                                    <a:rPr lang="fr-FR">
                                      <a:solidFill>
                                        <a:srgbClr val="000000"/>
                                      </a:solidFill>
                                      <a:latin typeface="Cambria Math" panose="02040503050406030204" pitchFamily="18" charset="0"/>
                                      <a:ea typeface="Cambria Math" panose="02040503050406030204" pitchFamily="18" charset="0"/>
                                    </a:rPr>
                                    <m:t>Cav</m:t>
                                  </m:r>
                                  <m:r>
                                    <a:rPr lang="fr-FR" i="1">
                                      <a:solidFill>
                                        <a:srgbClr val="000000"/>
                                      </a:solidFill>
                                      <a:latin typeface="Cambria Math" panose="02040503050406030204" pitchFamily="18" charset="0"/>
                                      <a:ea typeface="Cambria Math" panose="02040503050406030204" pitchFamily="18" charset="0"/>
                                    </a:rPr>
                                    <m:t>2</m:t>
                                  </m:r>
                                </m:e>
                              </m:mr>
                              <m:mr>
                                <m:e>
                                  <m:r>
                                    <a:rPr lang="fr-FR">
                                      <a:solidFill>
                                        <a:srgbClr val="000000"/>
                                      </a:solidFill>
                                      <a:latin typeface="Cambria Math" panose="02040503050406030204" pitchFamily="18" charset="0"/>
                                      <a:ea typeface="Cambria Math" panose="02040503050406030204" pitchFamily="18" charset="0"/>
                                    </a:rPr>
                                    <m:t>0</m:t>
                                  </m:r>
                                </m:e>
                              </m:mr>
                              <m:mr>
                                <m:e>
                                  <m:r>
                                    <a:rPr lang="fr-FR" i="1">
                                      <a:solidFill>
                                        <a:srgbClr val="000000"/>
                                      </a:solidFill>
                                      <a:latin typeface="Cambria Math" panose="02040503050406030204" pitchFamily="18" charset="0"/>
                                      <a:ea typeface="Cambria Math" panose="02040503050406030204" pitchFamily="18" charset="0"/>
                                    </a:rPr>
                                    <m:t>𝑖</m:t>
                                  </m:r>
                                  <m:r>
                                    <a:rPr lang="fr-FR">
                                      <a:solidFill>
                                        <a:srgbClr val="000000"/>
                                      </a:solidFill>
                                      <a:latin typeface="Cambria Math" panose="02040503050406030204" pitchFamily="18" charset="0"/>
                                      <a:ea typeface="Cambria Math" panose="02040503050406030204" pitchFamily="18" charset="0"/>
                                    </a:rPr>
                                    <m:t> </m:t>
                                  </m:r>
                                  <m:r>
                                    <m:rPr>
                                      <m:sty m:val="p"/>
                                    </m:rPr>
                                    <a:rPr lang="fr-FR">
                                      <a:solidFill>
                                        <a:srgbClr val="000000"/>
                                      </a:solidFill>
                                      <a:latin typeface="Cambria Math" panose="02040503050406030204" pitchFamily="18" charset="0"/>
                                      <a:ea typeface="Cambria Math" panose="02040503050406030204" pitchFamily="18" charset="0"/>
                                    </a:rPr>
                                    <m:t>Cav</m:t>
                                  </m:r>
                                  <m:r>
                                    <a:rPr lang="fr-FR">
                                      <a:solidFill>
                                        <a:srgbClr val="000000"/>
                                      </a:solidFill>
                                      <a:latin typeface="Cambria Math" panose="02040503050406030204" pitchFamily="18" charset="0"/>
                                      <a:ea typeface="Cambria Math" panose="02040503050406030204" pitchFamily="18" charset="0"/>
                                    </a:rPr>
                                    <m:t>1</m:t>
                                  </m:r>
                                  <m:r>
                                    <a:rPr lang="fr-FR" i="1">
                                      <a:solidFill>
                                        <a:srgbClr val="000000"/>
                                      </a:solidFill>
                                      <a:latin typeface="Cambria Math" panose="02040503050406030204" pitchFamily="18" charset="0"/>
                                      <a:ea typeface="Cambria Math" panose="02040503050406030204" pitchFamily="18" charset="0"/>
                                    </a:rPr>
                                    <m:t>+</m:t>
                                  </m:r>
                                  <m:r>
                                    <a:rPr lang="fr-FR" b="0" i="1" smtClean="0">
                                      <a:solidFill>
                                        <a:srgbClr val="000000"/>
                                      </a:solidFill>
                                      <a:latin typeface="Cambria Math" panose="02040503050406030204" pitchFamily="18" charset="0"/>
                                      <a:ea typeface="Cambria Math" panose="02040503050406030204" pitchFamily="18" charset="0"/>
                                    </a:rPr>
                                    <m:t>𝑖</m:t>
                                  </m:r>
                                  <m:r>
                                    <a:rPr lang="fr-FR" b="0" i="1" smtClean="0">
                                      <a:solidFill>
                                        <a:srgbClr val="000000"/>
                                      </a:solidFill>
                                      <a:latin typeface="Cambria Math" panose="02040503050406030204" pitchFamily="18" charset="0"/>
                                      <a:ea typeface="Cambria Math" panose="02040503050406030204" pitchFamily="18" charset="0"/>
                                    </a:rPr>
                                    <m:t> </m:t>
                                  </m:r>
                                  <m:r>
                                    <m:rPr>
                                      <m:sty m:val="p"/>
                                    </m:rPr>
                                    <a:rPr lang="fr-FR">
                                      <a:solidFill>
                                        <a:srgbClr val="000000"/>
                                      </a:solidFill>
                                      <a:latin typeface="Cambria Math" panose="02040503050406030204" pitchFamily="18" charset="0"/>
                                      <a:ea typeface="Cambria Math" panose="02040503050406030204" pitchFamily="18" charset="0"/>
                                    </a:rPr>
                                    <m:t>Cav</m:t>
                                  </m:r>
                                  <m:r>
                                    <a:rPr lang="fr-FR" i="1">
                                      <a:solidFill>
                                        <a:srgbClr val="000000"/>
                                      </a:solidFill>
                                      <a:latin typeface="Cambria Math" panose="02040503050406030204" pitchFamily="18" charset="0"/>
                                      <a:ea typeface="Cambria Math" panose="02040503050406030204" pitchFamily="18" charset="0"/>
                                    </a:rPr>
                                    <m:t>2</m:t>
                                  </m:r>
                                </m:e>
                              </m:mr>
                              <m:mr>
                                <m:e>
                                  <m:r>
                                    <a:rPr lang="fr-FR" i="1">
                                      <a:solidFill>
                                        <a:srgbClr val="000000"/>
                                      </a:solidFill>
                                      <a:latin typeface="Cambria Math" panose="02040503050406030204" pitchFamily="18" charset="0"/>
                                      <a:ea typeface="Cambria Math" panose="02040503050406030204" pitchFamily="18" charset="0"/>
                                    </a:rPr>
                                    <m:t>0</m:t>
                                  </m:r>
                                </m:e>
                              </m:mr>
                            </m:m>
                          </m:e>
                        </m:d>
                      </m:oMath>
                    </a14:m>
                    <a:endParaRPr lang="en-GB" dirty="0"/>
                  </a:p>
                  <a:p>
                    <a:pPr/>
                    <a:r>
                      <a:rPr lang="en-GB" dirty="0"/>
                      <a:t> </a:t>
                    </a:r>
                  </a:p>
                </p:txBody>
              </p:sp>
            </mc:Choice>
            <mc:Fallback>
              <p:sp>
                <p:nvSpPr>
                  <p:cNvPr id="8" name="Object 7">
                    <a:extLst>
                      <a:ext uri="{FF2B5EF4-FFF2-40B4-BE49-F238E27FC236}">
                        <a16:creationId xmlns:a16="http://schemas.microsoft.com/office/drawing/2014/main" id="{42E6BA11-5252-4454-B714-654F00986441}"/>
                      </a:ext>
                    </a:extLst>
                  </p:cNvPr>
                  <p:cNvSpPr txBox="1">
                    <a:spLocks noRot="1" noChangeAspect="1" noMove="1" noResize="1" noEditPoints="1" noAdjustHandles="1" noChangeArrowheads="1" noChangeShapeType="1" noTextEdit="1"/>
                  </p:cNvSpPr>
                  <p:nvPr/>
                </p:nvSpPr>
                <p:spPr>
                  <a:xfrm>
                    <a:off x="2889580" y="4532055"/>
                    <a:ext cx="6410648" cy="965849"/>
                  </a:xfrm>
                  <a:prstGeom prst="rect">
                    <a:avLst/>
                  </a:prstGeom>
                  <a:blipFill>
                    <a:blip r:embed="rId2"/>
                    <a:stretch>
                      <a:fillRect/>
                    </a:stretch>
                  </a:blipFill>
                </p:spPr>
                <p:txBody>
                  <a:bodyPr/>
                  <a:lstStyle/>
                  <a:p>
                    <a:r>
                      <a:rPr lang="en-GB">
                        <a:noFill/>
                      </a:rPr>
                      <a:t> </a:t>
                    </a:r>
                  </a:p>
                </p:txBody>
              </p:sp>
            </mc:Fallback>
          </mc:AlternateContent>
          <p:sp>
            <p:nvSpPr>
              <p:cNvPr id="27" name="TextBox 26">
                <a:extLst>
                  <a:ext uri="{FF2B5EF4-FFF2-40B4-BE49-F238E27FC236}">
                    <a16:creationId xmlns:a16="http://schemas.microsoft.com/office/drawing/2014/main" id="{D28CFD20-624E-4BC1-B5FE-3181DAB0ABC9}"/>
                  </a:ext>
                </a:extLst>
              </p:cNvPr>
              <p:cNvSpPr txBox="1"/>
              <p:nvPr/>
            </p:nvSpPr>
            <p:spPr>
              <a:xfrm>
                <a:off x="2751322" y="4332734"/>
                <a:ext cx="1393330" cy="246221"/>
              </a:xfrm>
              <a:prstGeom prst="rect">
                <a:avLst/>
              </a:prstGeom>
              <a:noFill/>
            </p:spPr>
            <p:txBody>
              <a:bodyPr wrap="none" rtlCol="0">
                <a:spAutoFit/>
              </a:bodyPr>
              <a:lstStyle/>
              <a:p>
                <a:r>
                  <a:rPr lang="en-GB" sz="1000" b="1" dirty="0"/>
                  <a:t>Planar Hybrid S-Matrix</a:t>
                </a:r>
              </a:p>
            </p:txBody>
          </p:sp>
          <p:sp>
            <p:nvSpPr>
              <p:cNvPr id="28" name="TextBox 27">
                <a:extLst>
                  <a:ext uri="{FF2B5EF4-FFF2-40B4-BE49-F238E27FC236}">
                    <a16:creationId xmlns:a16="http://schemas.microsoft.com/office/drawing/2014/main" id="{06EBF431-258D-4022-A18A-9E25E2BB0E76}"/>
                  </a:ext>
                </a:extLst>
              </p:cNvPr>
              <p:cNvSpPr txBox="1"/>
              <p:nvPr/>
            </p:nvSpPr>
            <p:spPr>
              <a:xfrm>
                <a:off x="4115145" y="4327203"/>
                <a:ext cx="470000" cy="246221"/>
              </a:xfrm>
              <a:prstGeom prst="rect">
                <a:avLst/>
              </a:prstGeom>
              <a:noFill/>
            </p:spPr>
            <p:txBody>
              <a:bodyPr wrap="none" rtlCol="0">
                <a:spAutoFit/>
              </a:bodyPr>
              <a:lstStyle/>
              <a:p>
                <a:r>
                  <a:rPr lang="en-GB" sz="1000" b="1" dirty="0"/>
                  <a:t>Input</a:t>
                </a:r>
              </a:p>
            </p:txBody>
          </p:sp>
          <p:sp>
            <p:nvSpPr>
              <p:cNvPr id="29" name="TextBox 28">
                <a:extLst>
                  <a:ext uri="{FF2B5EF4-FFF2-40B4-BE49-F238E27FC236}">
                    <a16:creationId xmlns:a16="http://schemas.microsoft.com/office/drawing/2014/main" id="{87575F70-54FC-4AFA-A844-728402C56F63}"/>
                  </a:ext>
                </a:extLst>
              </p:cNvPr>
              <p:cNvSpPr txBox="1"/>
              <p:nvPr/>
            </p:nvSpPr>
            <p:spPr>
              <a:xfrm>
                <a:off x="4813031" y="4327203"/>
                <a:ext cx="567784" cy="246221"/>
              </a:xfrm>
              <a:prstGeom prst="rect">
                <a:avLst/>
              </a:prstGeom>
              <a:noFill/>
            </p:spPr>
            <p:txBody>
              <a:bodyPr wrap="none" rtlCol="0">
                <a:spAutoFit/>
              </a:bodyPr>
              <a:lstStyle/>
              <a:p>
                <a:r>
                  <a:rPr lang="en-GB" sz="1000" b="1" dirty="0"/>
                  <a:t>Output</a:t>
                </a:r>
              </a:p>
            </p:txBody>
          </p:sp>
        </p:grpSp>
        <p:sp>
          <p:nvSpPr>
            <p:cNvPr id="69" name="Arrow: Down 68">
              <a:extLst>
                <a:ext uri="{FF2B5EF4-FFF2-40B4-BE49-F238E27FC236}">
                  <a16:creationId xmlns:a16="http://schemas.microsoft.com/office/drawing/2014/main" id="{F4E8C71A-180B-4915-B426-1CA34818D142}"/>
                </a:ext>
              </a:extLst>
            </p:cNvPr>
            <p:cNvSpPr/>
            <p:nvPr/>
          </p:nvSpPr>
          <p:spPr>
            <a:xfrm rot="10800000">
              <a:off x="4213805" y="5493640"/>
              <a:ext cx="297319" cy="4283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TextBox 69">
              <a:extLst>
                <a:ext uri="{FF2B5EF4-FFF2-40B4-BE49-F238E27FC236}">
                  <a16:creationId xmlns:a16="http://schemas.microsoft.com/office/drawing/2014/main" id="{9040A4BB-7154-4401-9520-8DE96CD02FE4}"/>
                </a:ext>
              </a:extLst>
            </p:cNvPr>
            <p:cNvSpPr txBox="1"/>
            <p:nvPr/>
          </p:nvSpPr>
          <p:spPr>
            <a:xfrm>
              <a:off x="3591645" y="5972772"/>
              <a:ext cx="1541640" cy="276999"/>
            </a:xfrm>
            <a:prstGeom prst="rect">
              <a:avLst/>
            </a:prstGeom>
            <a:noFill/>
          </p:spPr>
          <p:txBody>
            <a:bodyPr wrap="none" rtlCol="0">
              <a:spAutoFit/>
            </a:bodyPr>
            <a:lstStyle/>
            <a:p>
              <a:r>
                <a:rPr lang="en-GB" sz="1200" b="1" dirty="0"/>
                <a:t>Feeding from cavities</a:t>
              </a:r>
            </a:p>
          </p:txBody>
        </p:sp>
      </p:grpSp>
      <p:sp>
        <p:nvSpPr>
          <p:cNvPr id="72" name="Arrow: Right 71">
            <a:extLst>
              <a:ext uri="{FF2B5EF4-FFF2-40B4-BE49-F238E27FC236}">
                <a16:creationId xmlns:a16="http://schemas.microsoft.com/office/drawing/2014/main" id="{CAFDA4E3-2684-44F4-97BF-F834C00406E9}"/>
              </a:ext>
            </a:extLst>
          </p:cNvPr>
          <p:cNvSpPr/>
          <p:nvPr/>
        </p:nvSpPr>
        <p:spPr>
          <a:xfrm>
            <a:off x="2999398" y="4931922"/>
            <a:ext cx="364584" cy="2275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TextBox 76">
            <a:extLst>
              <a:ext uri="{FF2B5EF4-FFF2-40B4-BE49-F238E27FC236}">
                <a16:creationId xmlns:a16="http://schemas.microsoft.com/office/drawing/2014/main" id="{05D63B3F-3276-4A80-A520-40A2F5F5CD6C}"/>
              </a:ext>
            </a:extLst>
          </p:cNvPr>
          <p:cNvSpPr txBox="1"/>
          <p:nvPr/>
        </p:nvSpPr>
        <p:spPr>
          <a:xfrm>
            <a:off x="2952680" y="3884339"/>
            <a:ext cx="5530104" cy="276999"/>
          </a:xfrm>
          <a:prstGeom prst="rect">
            <a:avLst/>
          </a:prstGeom>
          <a:noFill/>
        </p:spPr>
        <p:txBody>
          <a:bodyPr wrap="none" rtlCol="0">
            <a:spAutoFit/>
          </a:bodyPr>
          <a:lstStyle/>
          <a:p>
            <a:r>
              <a:rPr lang="en-GB" sz="1200" b="1" dirty="0"/>
              <a:t>Typical return loss values for klystrons are 20dB </a:t>
            </a:r>
            <a:r>
              <a:rPr lang="en-GB" sz="1200" b="1" dirty="0">
                <a:sym typeface="Wingdings" panose="05000000000000000000" pitchFamily="2" charset="2"/>
              </a:rPr>
              <a:t> for 50MW, ~500kW Pref allowed</a:t>
            </a:r>
            <a:endParaRPr lang="en-GB" sz="1200" b="1" dirty="0"/>
          </a:p>
        </p:txBody>
      </p:sp>
      <p:grpSp>
        <p:nvGrpSpPr>
          <p:cNvPr id="84" name="Group 83">
            <a:extLst>
              <a:ext uri="{FF2B5EF4-FFF2-40B4-BE49-F238E27FC236}">
                <a16:creationId xmlns:a16="http://schemas.microsoft.com/office/drawing/2014/main" id="{6A0A6D87-F925-4CA7-ADD3-AFA7768E22EC}"/>
              </a:ext>
            </a:extLst>
          </p:cNvPr>
          <p:cNvGrpSpPr/>
          <p:nvPr/>
        </p:nvGrpSpPr>
        <p:grpSpPr>
          <a:xfrm>
            <a:off x="1165258" y="4153604"/>
            <a:ext cx="1761713" cy="2162158"/>
            <a:chOff x="1165258" y="4212873"/>
            <a:chExt cx="1761713" cy="2162158"/>
          </a:xfrm>
        </p:grpSpPr>
        <p:grpSp>
          <p:nvGrpSpPr>
            <p:cNvPr id="71" name="Group 70">
              <a:extLst>
                <a:ext uri="{FF2B5EF4-FFF2-40B4-BE49-F238E27FC236}">
                  <a16:creationId xmlns:a16="http://schemas.microsoft.com/office/drawing/2014/main" id="{2318686C-9AFD-4533-A201-F5F3745D680A}"/>
                </a:ext>
              </a:extLst>
            </p:cNvPr>
            <p:cNvGrpSpPr/>
            <p:nvPr/>
          </p:nvGrpSpPr>
          <p:grpSpPr>
            <a:xfrm>
              <a:off x="1165258" y="4552064"/>
              <a:ext cx="1761713" cy="1822967"/>
              <a:chOff x="681405" y="4368357"/>
              <a:chExt cx="1761713" cy="1822967"/>
            </a:xfrm>
          </p:grpSpPr>
          <p:grpSp>
            <p:nvGrpSpPr>
              <p:cNvPr id="20" name="Group 19">
                <a:extLst>
                  <a:ext uri="{FF2B5EF4-FFF2-40B4-BE49-F238E27FC236}">
                    <a16:creationId xmlns:a16="http://schemas.microsoft.com/office/drawing/2014/main" id="{611FE338-4A25-4D79-B715-2CAE2929085A}"/>
                  </a:ext>
                </a:extLst>
              </p:cNvPr>
              <p:cNvGrpSpPr/>
              <p:nvPr/>
            </p:nvGrpSpPr>
            <p:grpSpPr>
              <a:xfrm>
                <a:off x="681405" y="4368357"/>
                <a:ext cx="1761713" cy="1242344"/>
                <a:chOff x="542126" y="4346832"/>
                <a:chExt cx="1761713" cy="1242344"/>
              </a:xfrm>
            </p:grpSpPr>
            <p:sp>
              <p:nvSpPr>
                <p:cNvPr id="13" name="Rectangle 12">
                  <a:extLst>
                    <a:ext uri="{FF2B5EF4-FFF2-40B4-BE49-F238E27FC236}">
                      <a16:creationId xmlns:a16="http://schemas.microsoft.com/office/drawing/2014/main" id="{C5514F7E-0190-48DB-95DE-67CCC963CFED}"/>
                    </a:ext>
                  </a:extLst>
                </p:cNvPr>
                <p:cNvSpPr/>
                <p:nvPr/>
              </p:nvSpPr>
              <p:spPr>
                <a:xfrm rot="8200144">
                  <a:off x="1323830" y="4377340"/>
                  <a:ext cx="208316" cy="101742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4" name="Rectangle 13">
                  <a:extLst>
                    <a:ext uri="{FF2B5EF4-FFF2-40B4-BE49-F238E27FC236}">
                      <a16:creationId xmlns:a16="http://schemas.microsoft.com/office/drawing/2014/main" id="{774D49E8-C07A-4D48-901B-18D4D7D6607D}"/>
                    </a:ext>
                  </a:extLst>
                </p:cNvPr>
                <p:cNvSpPr/>
                <p:nvPr/>
              </p:nvSpPr>
              <p:spPr>
                <a:xfrm rot="13553405">
                  <a:off x="1322434" y="4370550"/>
                  <a:ext cx="208399" cy="1019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5" name="TextBox 14">
                  <a:extLst>
                    <a:ext uri="{FF2B5EF4-FFF2-40B4-BE49-F238E27FC236}">
                      <a16:creationId xmlns:a16="http://schemas.microsoft.com/office/drawing/2014/main" id="{2D0FAE33-56BC-4833-B3D9-83B1BD12B17C}"/>
                    </a:ext>
                  </a:extLst>
                </p:cNvPr>
                <p:cNvSpPr txBox="1"/>
                <p:nvPr/>
              </p:nvSpPr>
              <p:spPr>
                <a:xfrm>
                  <a:off x="1796969" y="4346832"/>
                  <a:ext cx="506870" cy="400110"/>
                </a:xfrm>
                <a:prstGeom prst="rect">
                  <a:avLst/>
                </a:prstGeom>
                <a:noFill/>
              </p:spPr>
              <p:txBody>
                <a:bodyPr wrap="none" rtlCol="0">
                  <a:spAutoFit/>
                </a:bodyPr>
                <a:lstStyle/>
                <a:p>
                  <a:r>
                    <a:rPr lang="en-GB" sz="1000" b="1" dirty="0"/>
                    <a:t>Port 1</a:t>
                  </a:r>
                </a:p>
                <a:p>
                  <a:pPr algn="ctr"/>
                  <a:r>
                    <a:rPr lang="en-GB" sz="1000" b="1" dirty="0"/>
                    <a:t>Klys</a:t>
                  </a:r>
                </a:p>
              </p:txBody>
            </p:sp>
            <p:sp>
              <p:nvSpPr>
                <p:cNvPr id="16" name="TextBox 15">
                  <a:extLst>
                    <a:ext uri="{FF2B5EF4-FFF2-40B4-BE49-F238E27FC236}">
                      <a16:creationId xmlns:a16="http://schemas.microsoft.com/office/drawing/2014/main" id="{0A638D33-F5A6-4356-8C94-E201770B476A}"/>
                    </a:ext>
                  </a:extLst>
                </p:cNvPr>
                <p:cNvSpPr txBox="1"/>
                <p:nvPr/>
              </p:nvSpPr>
              <p:spPr>
                <a:xfrm>
                  <a:off x="1722006" y="5189066"/>
                  <a:ext cx="506870" cy="400110"/>
                </a:xfrm>
                <a:prstGeom prst="rect">
                  <a:avLst/>
                </a:prstGeom>
                <a:noFill/>
              </p:spPr>
              <p:txBody>
                <a:bodyPr wrap="none" rtlCol="0">
                  <a:spAutoFit/>
                </a:bodyPr>
                <a:lstStyle/>
                <a:p>
                  <a:pPr algn="ctr"/>
                  <a:r>
                    <a:rPr lang="en-GB" sz="1000" b="1" dirty="0"/>
                    <a:t>Port 2</a:t>
                  </a:r>
                </a:p>
                <a:p>
                  <a:pPr algn="ctr"/>
                  <a:r>
                    <a:rPr lang="en-GB" sz="1000" b="1" dirty="0"/>
                    <a:t>Cav1</a:t>
                  </a:r>
                </a:p>
              </p:txBody>
            </p:sp>
            <p:sp>
              <p:nvSpPr>
                <p:cNvPr id="17" name="TextBox 16">
                  <a:extLst>
                    <a:ext uri="{FF2B5EF4-FFF2-40B4-BE49-F238E27FC236}">
                      <a16:creationId xmlns:a16="http://schemas.microsoft.com/office/drawing/2014/main" id="{F54C70D3-BF16-4B94-AD4D-F7090248799D}"/>
                    </a:ext>
                  </a:extLst>
                </p:cNvPr>
                <p:cNvSpPr txBox="1"/>
                <p:nvPr/>
              </p:nvSpPr>
              <p:spPr>
                <a:xfrm>
                  <a:off x="542126" y="5172893"/>
                  <a:ext cx="506870" cy="400110"/>
                </a:xfrm>
                <a:prstGeom prst="rect">
                  <a:avLst/>
                </a:prstGeom>
                <a:noFill/>
              </p:spPr>
              <p:txBody>
                <a:bodyPr wrap="none" rtlCol="0">
                  <a:spAutoFit/>
                </a:bodyPr>
                <a:lstStyle/>
                <a:p>
                  <a:pPr algn="ctr"/>
                  <a:r>
                    <a:rPr lang="en-GB" sz="1000" b="1" dirty="0"/>
                    <a:t>Port 4</a:t>
                  </a:r>
                </a:p>
                <a:p>
                  <a:pPr algn="ctr"/>
                  <a:r>
                    <a:rPr lang="en-GB" sz="1000" b="1" dirty="0"/>
                    <a:t>Cav2</a:t>
                  </a:r>
                </a:p>
              </p:txBody>
            </p:sp>
            <p:sp>
              <p:nvSpPr>
                <p:cNvPr id="18" name="TextBox 17">
                  <a:extLst>
                    <a:ext uri="{FF2B5EF4-FFF2-40B4-BE49-F238E27FC236}">
                      <a16:creationId xmlns:a16="http://schemas.microsoft.com/office/drawing/2014/main" id="{8A210048-C055-44BB-AC25-299E59F42817}"/>
                    </a:ext>
                  </a:extLst>
                </p:cNvPr>
                <p:cNvSpPr txBox="1"/>
                <p:nvPr/>
              </p:nvSpPr>
              <p:spPr>
                <a:xfrm>
                  <a:off x="568504" y="4346832"/>
                  <a:ext cx="506870" cy="400110"/>
                </a:xfrm>
                <a:prstGeom prst="rect">
                  <a:avLst/>
                </a:prstGeom>
                <a:noFill/>
              </p:spPr>
              <p:txBody>
                <a:bodyPr wrap="none" rtlCol="0">
                  <a:spAutoFit/>
                </a:bodyPr>
                <a:lstStyle/>
                <a:p>
                  <a:pPr algn="ctr"/>
                  <a:r>
                    <a:rPr lang="en-GB" sz="1000" b="1" dirty="0"/>
                    <a:t>Port 3</a:t>
                  </a:r>
                </a:p>
                <a:p>
                  <a:pPr algn="ctr"/>
                  <a:r>
                    <a:rPr lang="en-GB" sz="1000" b="1" dirty="0"/>
                    <a:t>Load</a:t>
                  </a:r>
                </a:p>
              </p:txBody>
            </p:sp>
          </p:grpSp>
          <p:sp>
            <p:nvSpPr>
              <p:cNvPr id="67" name="Arrow: Down 66">
                <a:extLst>
                  <a:ext uri="{FF2B5EF4-FFF2-40B4-BE49-F238E27FC236}">
                    <a16:creationId xmlns:a16="http://schemas.microsoft.com/office/drawing/2014/main" id="{1EC2714D-46D6-4AB8-8D36-C49A0248D325}"/>
                  </a:ext>
                </a:extLst>
              </p:cNvPr>
              <p:cNvSpPr/>
              <p:nvPr/>
            </p:nvSpPr>
            <p:spPr>
              <a:xfrm rot="10800000">
                <a:off x="1391147" y="5435193"/>
                <a:ext cx="297319" cy="4283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a:extLst>
                  <a:ext uri="{FF2B5EF4-FFF2-40B4-BE49-F238E27FC236}">
                    <a16:creationId xmlns:a16="http://schemas.microsoft.com/office/drawing/2014/main" id="{320809AC-864D-4E0B-B6EA-8DD1D7C01DF7}"/>
                  </a:ext>
                </a:extLst>
              </p:cNvPr>
              <p:cNvSpPr txBox="1"/>
              <p:nvPr/>
            </p:nvSpPr>
            <p:spPr>
              <a:xfrm>
                <a:off x="768987" y="5914325"/>
                <a:ext cx="1541640" cy="276999"/>
              </a:xfrm>
              <a:prstGeom prst="rect">
                <a:avLst/>
              </a:prstGeom>
              <a:noFill/>
            </p:spPr>
            <p:txBody>
              <a:bodyPr wrap="none" rtlCol="0">
                <a:spAutoFit/>
              </a:bodyPr>
              <a:lstStyle/>
              <a:p>
                <a:r>
                  <a:rPr lang="en-GB" sz="1200" b="1" dirty="0"/>
                  <a:t>Feeding from cavities</a:t>
                </a:r>
              </a:p>
            </p:txBody>
          </p:sp>
        </p:grpSp>
        <p:sp>
          <p:nvSpPr>
            <p:cNvPr id="83" name="TextBox 82">
              <a:extLst>
                <a:ext uri="{FF2B5EF4-FFF2-40B4-BE49-F238E27FC236}">
                  <a16:creationId xmlns:a16="http://schemas.microsoft.com/office/drawing/2014/main" id="{7C4C0A91-29D5-4373-B106-8E9402B78F4A}"/>
                </a:ext>
              </a:extLst>
            </p:cNvPr>
            <p:cNvSpPr txBox="1"/>
            <p:nvPr/>
          </p:nvSpPr>
          <p:spPr>
            <a:xfrm>
              <a:off x="1503099" y="4212873"/>
              <a:ext cx="1041119" cy="276999"/>
            </a:xfrm>
            <a:prstGeom prst="rect">
              <a:avLst/>
            </a:prstGeom>
            <a:noFill/>
          </p:spPr>
          <p:txBody>
            <a:bodyPr wrap="none" rtlCol="0">
              <a:spAutoFit/>
            </a:bodyPr>
            <a:lstStyle/>
            <a:p>
              <a:r>
                <a:rPr lang="en-US" sz="1200" b="1" dirty="0"/>
                <a:t>Planar hybrid</a:t>
              </a:r>
            </a:p>
          </p:txBody>
        </p:sp>
      </p:grpSp>
      <p:sp>
        <p:nvSpPr>
          <p:cNvPr id="86" name="TextBox 85">
            <a:extLst>
              <a:ext uri="{FF2B5EF4-FFF2-40B4-BE49-F238E27FC236}">
                <a16:creationId xmlns:a16="http://schemas.microsoft.com/office/drawing/2014/main" id="{86686BD5-A719-4E79-BFC4-5939964F437D}"/>
              </a:ext>
            </a:extLst>
          </p:cNvPr>
          <p:cNvSpPr txBox="1"/>
          <p:nvPr/>
        </p:nvSpPr>
        <p:spPr>
          <a:xfrm>
            <a:off x="9323493" y="5458210"/>
            <a:ext cx="1840762" cy="1169551"/>
          </a:xfrm>
          <a:prstGeom prst="rect">
            <a:avLst/>
          </a:prstGeom>
          <a:noFill/>
        </p:spPr>
        <p:txBody>
          <a:bodyPr wrap="square" rtlCol="0">
            <a:spAutoFit/>
          </a:bodyPr>
          <a:lstStyle/>
          <a:p>
            <a:r>
              <a:rPr lang="en-GB" sz="1000" dirty="0"/>
              <a:t>Note that the quadrature sign matters: Cav1 and Cav2 must be at +</a:t>
            </a:r>
            <a:r>
              <a:rPr lang="en-GB" sz="1000" dirty="0">
                <a:sym typeface="Symbol" panose="05050102010706020507" pitchFamily="18" charset="2"/>
              </a:rPr>
              <a:t>/2 as in the phasor diagram here on the left.</a:t>
            </a:r>
            <a:r>
              <a:rPr lang="en-GB" sz="1000" dirty="0"/>
              <a:t> In this case Port1=Cav1-Cav2. If they are at -</a:t>
            </a:r>
            <a:r>
              <a:rPr lang="en-GB" sz="1000" dirty="0">
                <a:sym typeface="Symbol" panose="05050102010706020507" pitchFamily="18" charset="2"/>
              </a:rPr>
              <a:t>/2:</a:t>
            </a:r>
            <a:r>
              <a:rPr lang="en-GB" sz="1000" dirty="0"/>
              <a:t> Port1=Cav1+Cav2!! </a:t>
            </a:r>
          </a:p>
          <a:p>
            <a:r>
              <a:rPr lang="en-GB" sz="1000" dirty="0"/>
              <a:t>See next slide</a:t>
            </a:r>
          </a:p>
        </p:txBody>
      </p:sp>
      <p:sp>
        <p:nvSpPr>
          <p:cNvPr id="88" name="Slide Number Placeholder 87">
            <a:extLst>
              <a:ext uri="{FF2B5EF4-FFF2-40B4-BE49-F238E27FC236}">
                <a16:creationId xmlns:a16="http://schemas.microsoft.com/office/drawing/2014/main" id="{0D943F18-E19B-46B4-AD5C-2D1F3E4BE4F2}"/>
              </a:ext>
            </a:extLst>
          </p:cNvPr>
          <p:cNvSpPr>
            <a:spLocks noGrp="1"/>
          </p:cNvSpPr>
          <p:nvPr>
            <p:ph type="sldNum" sz="quarter" idx="12"/>
          </p:nvPr>
        </p:nvSpPr>
        <p:spPr/>
        <p:txBody>
          <a:bodyPr/>
          <a:lstStyle/>
          <a:p>
            <a:fld id="{27704C38-3202-47F9-B90E-5A6733EC2980}" type="slidenum">
              <a:rPr lang="en-GB" smtClean="0"/>
              <a:t>4</a:t>
            </a:fld>
            <a:endParaRPr lang="en-GB"/>
          </a:p>
        </p:txBody>
      </p:sp>
    </p:spTree>
    <p:extLst>
      <p:ext uri="{BB962C8B-B14F-4D97-AF65-F5344CB8AC3E}">
        <p14:creationId xmlns:p14="http://schemas.microsoft.com/office/powerpoint/2010/main" val="3603763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52A64-194F-4ADD-B82D-B24CAC8FFE0E}"/>
              </a:ext>
            </a:extLst>
          </p:cNvPr>
          <p:cNvSpPr>
            <a:spLocks noGrp="1"/>
          </p:cNvSpPr>
          <p:nvPr>
            <p:ph type="title"/>
          </p:nvPr>
        </p:nvSpPr>
        <p:spPr>
          <a:xfrm>
            <a:off x="533400" y="0"/>
            <a:ext cx="10515600" cy="1325563"/>
          </a:xfrm>
        </p:spPr>
        <p:txBody>
          <a:bodyPr/>
          <a:lstStyle/>
          <a:p>
            <a:r>
              <a:rPr lang="en-GB" dirty="0"/>
              <a:t>Some calculation on the hybrid scheme</a:t>
            </a:r>
          </a:p>
        </p:txBody>
      </p:sp>
      <p:grpSp>
        <p:nvGrpSpPr>
          <p:cNvPr id="34" name="Group 33">
            <a:extLst>
              <a:ext uri="{FF2B5EF4-FFF2-40B4-BE49-F238E27FC236}">
                <a16:creationId xmlns:a16="http://schemas.microsoft.com/office/drawing/2014/main" id="{7AA2D369-6B9A-4050-A254-83FEEA6476D3}"/>
              </a:ext>
            </a:extLst>
          </p:cNvPr>
          <p:cNvGrpSpPr/>
          <p:nvPr/>
        </p:nvGrpSpPr>
        <p:grpSpPr>
          <a:xfrm>
            <a:off x="204999" y="1428446"/>
            <a:ext cx="3426435" cy="2850244"/>
            <a:chOff x="204999" y="1428446"/>
            <a:chExt cx="3426435" cy="2850244"/>
          </a:xfrm>
        </p:grpSpPr>
        <p:sp>
          <p:nvSpPr>
            <p:cNvPr id="10" name="TextBox 9">
              <a:extLst>
                <a:ext uri="{FF2B5EF4-FFF2-40B4-BE49-F238E27FC236}">
                  <a16:creationId xmlns:a16="http://schemas.microsoft.com/office/drawing/2014/main" id="{F02EA899-6C30-4CC6-8BD2-1A2A2C422B2D}"/>
                </a:ext>
              </a:extLst>
            </p:cNvPr>
            <p:cNvSpPr txBox="1"/>
            <p:nvPr/>
          </p:nvSpPr>
          <p:spPr>
            <a:xfrm>
              <a:off x="772884" y="1501802"/>
              <a:ext cx="1697644" cy="369332"/>
            </a:xfrm>
            <a:prstGeom prst="rect">
              <a:avLst/>
            </a:prstGeom>
            <a:noFill/>
          </p:spPr>
          <p:txBody>
            <a:bodyPr wrap="none" rtlCol="0">
              <a:spAutoFit/>
            </a:bodyPr>
            <a:lstStyle/>
            <a:p>
              <a:r>
                <a:rPr lang="en-GB" b="1" dirty="0"/>
                <a:t>Phasor Diagram</a:t>
              </a:r>
            </a:p>
          </p:txBody>
        </p:sp>
        <p:grpSp>
          <p:nvGrpSpPr>
            <p:cNvPr id="33" name="Group 32">
              <a:extLst>
                <a:ext uri="{FF2B5EF4-FFF2-40B4-BE49-F238E27FC236}">
                  <a16:creationId xmlns:a16="http://schemas.microsoft.com/office/drawing/2014/main" id="{CBFB24BF-BEC5-4ED4-BC6C-FFD135C833ED}"/>
                </a:ext>
              </a:extLst>
            </p:cNvPr>
            <p:cNvGrpSpPr/>
            <p:nvPr/>
          </p:nvGrpSpPr>
          <p:grpSpPr>
            <a:xfrm>
              <a:off x="204999" y="1868110"/>
              <a:ext cx="2801677" cy="2410580"/>
              <a:chOff x="204999" y="1868110"/>
              <a:chExt cx="2801677" cy="2410580"/>
            </a:xfrm>
          </p:grpSpPr>
          <p:pic>
            <p:nvPicPr>
              <p:cNvPr id="13" name="Picture 12">
                <a:extLst>
                  <a:ext uri="{FF2B5EF4-FFF2-40B4-BE49-F238E27FC236}">
                    <a16:creationId xmlns:a16="http://schemas.microsoft.com/office/drawing/2014/main" id="{88C86FCD-3BC5-4F48-BA7C-B84BF8D1E8BF}"/>
                  </a:ext>
                </a:extLst>
              </p:cNvPr>
              <p:cNvPicPr>
                <a:picLocks noChangeAspect="1"/>
              </p:cNvPicPr>
              <p:nvPr/>
            </p:nvPicPr>
            <p:blipFill>
              <a:blip r:embed="rId2"/>
              <a:stretch>
                <a:fillRect/>
              </a:stretch>
            </p:blipFill>
            <p:spPr>
              <a:xfrm>
                <a:off x="204999" y="1868110"/>
                <a:ext cx="2801677" cy="2410580"/>
              </a:xfrm>
              <a:prstGeom prst="rect">
                <a:avLst/>
              </a:prstGeom>
              <a:ln>
                <a:solidFill>
                  <a:schemeClr val="tx1"/>
                </a:solidFill>
              </a:ln>
            </p:spPr>
          </p:pic>
          <p:sp>
            <p:nvSpPr>
              <p:cNvPr id="29" name="Arc 28">
                <a:extLst>
                  <a:ext uri="{FF2B5EF4-FFF2-40B4-BE49-F238E27FC236}">
                    <a16:creationId xmlns:a16="http://schemas.microsoft.com/office/drawing/2014/main" id="{23C8B641-7FFE-47CC-A6BE-2B7899DB338C}"/>
                  </a:ext>
                </a:extLst>
              </p:cNvPr>
              <p:cNvSpPr/>
              <p:nvPr/>
            </p:nvSpPr>
            <p:spPr>
              <a:xfrm rot="1637261">
                <a:off x="1691616" y="2966837"/>
                <a:ext cx="145030" cy="138304"/>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ln>
                    <a:solidFill>
                      <a:sysClr val="windowText" lastClr="000000"/>
                    </a:solidFill>
                  </a:ln>
                </a:endParaRPr>
              </a:p>
            </p:txBody>
          </p:sp>
          <p:sp>
            <p:nvSpPr>
              <p:cNvPr id="32" name="TextBox 31">
                <a:extLst>
                  <a:ext uri="{FF2B5EF4-FFF2-40B4-BE49-F238E27FC236}">
                    <a16:creationId xmlns:a16="http://schemas.microsoft.com/office/drawing/2014/main" id="{F0102CC8-FDCC-4C31-8C13-CE4F60F55186}"/>
                  </a:ext>
                </a:extLst>
              </p:cNvPr>
              <p:cNvSpPr txBox="1"/>
              <p:nvPr/>
            </p:nvSpPr>
            <p:spPr>
              <a:xfrm>
                <a:off x="1782852" y="2884470"/>
                <a:ext cx="330540" cy="246221"/>
              </a:xfrm>
              <a:prstGeom prst="rect">
                <a:avLst/>
              </a:prstGeom>
              <a:noFill/>
            </p:spPr>
            <p:txBody>
              <a:bodyPr wrap="none" rtlCol="0">
                <a:spAutoFit/>
              </a:bodyPr>
              <a:lstStyle/>
              <a:p>
                <a:r>
                  <a:rPr lang="en-GB" sz="1000" b="1" dirty="0">
                    <a:sym typeface="Symbol" panose="05050102010706020507" pitchFamily="18" charset="2"/>
                  </a:rPr>
                  <a:t></a:t>
                </a:r>
                <a:endParaRPr lang="en-GB" sz="1000" b="1" dirty="0"/>
              </a:p>
            </p:txBody>
          </p:sp>
        </p:grpSp>
        <p:pic>
          <p:nvPicPr>
            <p:cNvPr id="27" name="Picture 26">
              <a:extLst>
                <a:ext uri="{FF2B5EF4-FFF2-40B4-BE49-F238E27FC236}">
                  <a16:creationId xmlns:a16="http://schemas.microsoft.com/office/drawing/2014/main" id="{17475AE6-D62F-47D9-A74C-4B2EB3B83843}"/>
                </a:ext>
              </a:extLst>
            </p:cNvPr>
            <p:cNvPicPr>
              <a:picLocks noChangeAspect="1"/>
            </p:cNvPicPr>
            <p:nvPr/>
          </p:nvPicPr>
          <p:blipFill>
            <a:blip r:embed="rId3"/>
            <a:stretch>
              <a:fillRect/>
            </a:stretch>
          </p:blipFill>
          <p:spPr>
            <a:xfrm>
              <a:off x="2512550" y="1428446"/>
              <a:ext cx="1118884" cy="840501"/>
            </a:xfrm>
            <a:prstGeom prst="rect">
              <a:avLst/>
            </a:prstGeom>
            <a:ln>
              <a:solidFill>
                <a:schemeClr val="tx1"/>
              </a:solidFill>
            </a:ln>
          </p:spPr>
        </p:pic>
      </p:grpSp>
      <p:grpSp>
        <p:nvGrpSpPr>
          <p:cNvPr id="45" name="Group 44">
            <a:extLst>
              <a:ext uri="{FF2B5EF4-FFF2-40B4-BE49-F238E27FC236}">
                <a16:creationId xmlns:a16="http://schemas.microsoft.com/office/drawing/2014/main" id="{D2958EA0-BD29-463F-BE44-802823467604}"/>
              </a:ext>
            </a:extLst>
          </p:cNvPr>
          <p:cNvGrpSpPr/>
          <p:nvPr/>
        </p:nvGrpSpPr>
        <p:grpSpPr>
          <a:xfrm>
            <a:off x="3822214" y="662781"/>
            <a:ext cx="8015708" cy="2056085"/>
            <a:chOff x="3822214" y="662781"/>
            <a:chExt cx="8015708" cy="2056085"/>
          </a:xfrm>
        </p:grpSpPr>
        <mc:AlternateContent xmlns:mc="http://schemas.openxmlformats.org/markup-compatibility/2006">
          <mc:Choice xmlns:a14="http://schemas.microsoft.com/office/drawing/2010/main" Requires="a14">
            <p:sp>
              <p:nvSpPr>
                <p:cNvPr id="35" name="TextBox 34">
                  <a:extLst>
                    <a:ext uri="{FF2B5EF4-FFF2-40B4-BE49-F238E27FC236}">
                      <a16:creationId xmlns:a16="http://schemas.microsoft.com/office/drawing/2014/main" id="{AF711C5B-C6CE-478A-8C9A-127B18FD69F6}"/>
                    </a:ext>
                  </a:extLst>
                </p:cNvPr>
                <p:cNvSpPr txBox="1"/>
                <p:nvPr/>
              </p:nvSpPr>
              <p:spPr>
                <a:xfrm>
                  <a:off x="3924733" y="1501802"/>
                  <a:ext cx="5435270" cy="595612"/>
                </a:xfrm>
                <a:prstGeom prst="rect">
                  <a:avLst/>
                </a:prstGeom>
                <a:noFill/>
              </p:spPr>
              <p:txBody>
                <a:bodyPr wrap="none" lIns="0" tIns="0" rIns="0" bIns="0" rtlCol="0">
                  <a:spAutoFit/>
                </a:bodyPr>
                <a:lstStyle/>
                <a:p>
                  <a:r>
                    <a:rPr lang="fr-FR" dirty="0"/>
                    <a:t>At the output of Port 1, </a:t>
                  </a:r>
                  <a:r>
                    <a:rPr lang="en-GB" dirty="0"/>
                    <a:t>towards</a:t>
                  </a:r>
                  <a:r>
                    <a:rPr lang="fr-FR" dirty="0"/>
                    <a:t> the klystron:</a:t>
                  </a:r>
                </a:p>
                <a:p>
                  <a14:m>
                    <m:oMath xmlns:m="http://schemas.openxmlformats.org/officeDocument/2006/math">
                      <m:sSub>
                        <m:sSubPr>
                          <m:ctrlPr>
                            <a:rPr lang="fr-FR" i="1" smtClean="0">
                              <a:latin typeface="Cambria Math" panose="02040503050406030204" pitchFamily="18" charset="0"/>
                            </a:rPr>
                          </m:ctrlPr>
                        </m:sSubPr>
                        <m:e>
                          <m:r>
                            <a:rPr lang="fr-FR" b="0" i="1" smtClean="0">
                              <a:latin typeface="Cambria Math" panose="02040503050406030204" pitchFamily="18" charset="0"/>
                            </a:rPr>
                            <m:t>𝑉</m:t>
                          </m:r>
                        </m:e>
                        <m:sub>
                          <m:sSub>
                            <m:sSubPr>
                              <m:ctrlPr>
                                <a:rPr lang="fr-FR" i="1" smtClean="0">
                                  <a:latin typeface="Cambria Math" panose="02040503050406030204" pitchFamily="18" charset="0"/>
                                </a:rPr>
                              </m:ctrlPr>
                            </m:sSubPr>
                            <m:e>
                              <m:r>
                                <a:rPr lang="fr-FR" b="0" i="1" smtClean="0">
                                  <a:latin typeface="Cambria Math" panose="02040503050406030204" pitchFamily="18" charset="0"/>
                                </a:rPr>
                                <m:t>𝐶𝑎𝑣</m:t>
                              </m:r>
                            </m:e>
                            <m:sub>
                              <m:r>
                                <a:rPr lang="fr-FR" b="0" i="1" smtClean="0">
                                  <a:latin typeface="Cambria Math" panose="02040503050406030204" pitchFamily="18" charset="0"/>
                                </a:rPr>
                                <m:t>1</m:t>
                              </m:r>
                            </m:sub>
                          </m:sSub>
                        </m:sub>
                      </m:sSub>
                      <m:r>
                        <a:rPr lang="fr-FR" b="0" i="1" smtClean="0">
                          <a:latin typeface="Cambria Math" panose="02040503050406030204" pitchFamily="18" charset="0"/>
                        </a:rPr>
                        <m:t>+</m:t>
                      </m:r>
                      <m:r>
                        <a:rPr lang="fr-FR" b="0" i="1" smtClean="0">
                          <a:latin typeface="Cambria Math" panose="02040503050406030204" pitchFamily="18" charset="0"/>
                        </a:rPr>
                        <m:t>𝑖</m:t>
                      </m:r>
                      <m:sSub>
                        <m:sSubPr>
                          <m:ctrlPr>
                            <a:rPr lang="fr-FR" i="1">
                              <a:latin typeface="Cambria Math" panose="02040503050406030204" pitchFamily="18" charset="0"/>
                            </a:rPr>
                          </m:ctrlPr>
                        </m:sSubPr>
                        <m:e>
                          <m:r>
                            <a:rPr lang="fr-FR" i="1">
                              <a:latin typeface="Cambria Math" panose="02040503050406030204" pitchFamily="18" charset="0"/>
                            </a:rPr>
                            <m:t>𝑉</m:t>
                          </m:r>
                        </m:e>
                        <m:sub>
                          <m:sSub>
                            <m:sSubPr>
                              <m:ctrlPr>
                                <a:rPr lang="fr-FR" i="1">
                                  <a:latin typeface="Cambria Math" panose="02040503050406030204" pitchFamily="18" charset="0"/>
                                </a:rPr>
                              </m:ctrlPr>
                            </m:sSubPr>
                            <m:e>
                              <m:r>
                                <a:rPr lang="fr-FR" i="1">
                                  <a:latin typeface="Cambria Math" panose="02040503050406030204" pitchFamily="18" charset="0"/>
                                </a:rPr>
                                <m:t>𝐶𝑎𝑣</m:t>
                              </m:r>
                            </m:e>
                            <m:sub>
                              <m:r>
                                <a:rPr lang="fr-FR" b="0" i="1" smtClean="0">
                                  <a:latin typeface="Cambria Math" panose="02040503050406030204" pitchFamily="18" charset="0"/>
                                </a:rPr>
                                <m:t>2</m:t>
                              </m:r>
                            </m:sub>
                          </m:sSub>
                        </m:sub>
                      </m:sSub>
                      <m:r>
                        <a:rPr lang="fr-FR" b="0" i="1" smtClean="0">
                          <a:latin typeface="Cambria Math" panose="02040503050406030204" pitchFamily="18" charset="0"/>
                        </a:rPr>
                        <m:t>=</m:t>
                      </m:r>
                      <m:r>
                        <a:rPr lang="fr-FR" b="0" i="1" smtClean="0">
                          <a:latin typeface="Cambria Math" panose="02040503050406030204" pitchFamily="18" charset="0"/>
                        </a:rPr>
                        <m:t>𝐴</m:t>
                      </m:r>
                      <m:sSup>
                        <m:sSupPr>
                          <m:ctrlPr>
                            <a:rPr lang="fr-FR" b="0" i="1" smtClean="0">
                              <a:latin typeface="Cambria Math" panose="02040503050406030204" pitchFamily="18" charset="0"/>
                            </a:rPr>
                          </m:ctrlPr>
                        </m:sSupPr>
                        <m:e>
                          <m:r>
                            <a:rPr lang="fr-FR" b="0" i="1" smtClean="0">
                              <a:latin typeface="Cambria Math" panose="02040503050406030204" pitchFamily="18" charset="0"/>
                            </a:rPr>
                            <m:t>𝑒</m:t>
                          </m:r>
                        </m:e>
                        <m:sup>
                          <m:r>
                            <a:rPr lang="fr-FR" b="0" i="1" smtClean="0">
                              <a:latin typeface="Cambria Math" panose="02040503050406030204" pitchFamily="18" charset="0"/>
                            </a:rPr>
                            <m:t>𝑖</m:t>
                          </m:r>
                          <m:sSub>
                            <m:sSubPr>
                              <m:ctrlPr>
                                <a:rPr lang="fr-FR" b="0" i="1" smtClean="0">
                                  <a:latin typeface="Cambria Math" panose="02040503050406030204" pitchFamily="18" charset="0"/>
                                </a:rPr>
                              </m:ctrlPr>
                            </m:sSubPr>
                            <m:e>
                              <m:r>
                                <a:rPr lang="fr-FR" b="0" i="1" smtClean="0">
                                  <a:latin typeface="Cambria Math" panose="02040503050406030204" pitchFamily="18" charset="0"/>
                                  <a:ea typeface="Cambria Math" panose="02040503050406030204" pitchFamily="18" charset="0"/>
                                </a:rPr>
                                <m:t>𝜙</m:t>
                              </m:r>
                            </m:e>
                            <m:sub>
                              <m:r>
                                <a:rPr lang="fr-FR" b="0" i="1" smtClean="0">
                                  <a:latin typeface="Cambria Math" panose="02040503050406030204" pitchFamily="18" charset="0"/>
                                </a:rPr>
                                <m:t>1</m:t>
                              </m:r>
                            </m:sub>
                          </m:sSub>
                        </m:sup>
                      </m:sSup>
                      <m:r>
                        <a:rPr lang="fr-FR" b="0" i="1" smtClean="0">
                          <a:latin typeface="Cambria Math" panose="02040503050406030204" pitchFamily="18" charset="0"/>
                        </a:rPr>
                        <m:t>+</m:t>
                      </m:r>
                      <m:r>
                        <a:rPr lang="fr-FR" b="0" i="1" smtClean="0">
                          <a:latin typeface="Cambria Math" panose="02040503050406030204" pitchFamily="18" charset="0"/>
                        </a:rPr>
                        <m:t>𝑖𝐵</m:t>
                      </m:r>
                      <m:sSup>
                        <m:sSupPr>
                          <m:ctrlPr>
                            <a:rPr lang="fr-FR" i="1">
                              <a:latin typeface="Cambria Math" panose="02040503050406030204" pitchFamily="18" charset="0"/>
                            </a:rPr>
                          </m:ctrlPr>
                        </m:sSupPr>
                        <m:e>
                          <m:r>
                            <a:rPr lang="fr-FR" i="1">
                              <a:latin typeface="Cambria Math" panose="02040503050406030204" pitchFamily="18" charset="0"/>
                            </a:rPr>
                            <m:t>𝑒</m:t>
                          </m:r>
                        </m:e>
                        <m:sup>
                          <m:r>
                            <a:rPr lang="fr-FR" i="1">
                              <a:latin typeface="Cambria Math" panose="02040503050406030204" pitchFamily="18" charset="0"/>
                            </a:rPr>
                            <m:t>𝑖</m:t>
                          </m:r>
                          <m:sSub>
                            <m:sSubPr>
                              <m:ctrlPr>
                                <a:rPr lang="fr-FR" i="1">
                                  <a:latin typeface="Cambria Math" panose="02040503050406030204" pitchFamily="18" charset="0"/>
                                </a:rPr>
                              </m:ctrlPr>
                            </m:sSubPr>
                            <m:e>
                              <m:r>
                                <a:rPr lang="fr-FR" b="0" i="1" smtClean="0">
                                  <a:latin typeface="Cambria Math" panose="02040503050406030204" pitchFamily="18" charset="0"/>
                                </a:rPr>
                                <m:t>(</m:t>
                              </m:r>
                              <m:r>
                                <a:rPr lang="fr-FR" i="1">
                                  <a:latin typeface="Cambria Math" panose="02040503050406030204" pitchFamily="18" charset="0"/>
                                  <a:ea typeface="Cambria Math" panose="02040503050406030204" pitchFamily="18" charset="0"/>
                                </a:rPr>
                                <m:t>𝜙</m:t>
                              </m:r>
                            </m:e>
                            <m:sub>
                              <m:r>
                                <a:rPr lang="fr-FR" i="1">
                                  <a:latin typeface="Cambria Math" panose="02040503050406030204" pitchFamily="18" charset="0"/>
                                </a:rPr>
                                <m:t>1</m:t>
                              </m:r>
                            </m:sub>
                          </m:sSub>
                          <m:r>
                            <a:rPr lang="fr-FR" b="0" i="1" smtClean="0">
                              <a:latin typeface="Cambria Math" panose="02040503050406030204" pitchFamily="18" charset="0"/>
                            </a:rPr>
                            <m:t>+</m:t>
                          </m:r>
                          <m:r>
                            <m:rPr>
                              <m:sty m:val="p"/>
                            </m:rPr>
                            <a:rPr lang="el-GR" b="0" i="1" smtClean="0">
                              <a:latin typeface="Cambria Math" panose="02040503050406030204" pitchFamily="18" charset="0"/>
                              <a:ea typeface="Cambria Math" panose="02040503050406030204" pitchFamily="18" charset="0"/>
                            </a:rPr>
                            <m:t>Δ</m:t>
                          </m:r>
                          <m:r>
                            <a:rPr lang="el-GR" b="0" i="1" smtClean="0">
                              <a:latin typeface="Cambria Math" panose="02040503050406030204" pitchFamily="18" charset="0"/>
                              <a:ea typeface="Cambria Math" panose="02040503050406030204" pitchFamily="18" charset="0"/>
                            </a:rPr>
                            <m:t>𝜙</m:t>
                          </m:r>
                          <m:r>
                            <a:rPr lang="fr-FR" b="0" i="1" smtClean="0">
                              <a:latin typeface="Cambria Math" panose="02040503050406030204" pitchFamily="18" charset="0"/>
                              <a:ea typeface="Cambria Math" panose="02040503050406030204" pitchFamily="18" charset="0"/>
                            </a:rPr>
                            <m:t>)</m:t>
                          </m:r>
                        </m:sup>
                      </m:sSup>
                    </m:oMath>
                  </a14:m>
                  <a:r>
                    <a:rPr lang="en-GB" dirty="0"/>
                    <a:t> </a:t>
                  </a:r>
                  <a:r>
                    <a:rPr lang="en-GB" sz="1000" dirty="0"/>
                    <a:t>(</a:t>
                  </a:r>
                  <a14:m>
                    <m:oMath xmlns:m="http://schemas.openxmlformats.org/officeDocument/2006/math">
                      <m:sSub>
                        <m:sSubPr>
                          <m:ctrlPr>
                            <a:rPr lang="fr-FR" sz="1000" i="1">
                              <a:latin typeface="Cambria Math" panose="02040503050406030204" pitchFamily="18" charset="0"/>
                            </a:rPr>
                          </m:ctrlPr>
                        </m:sSubPr>
                        <m:e>
                          <m:r>
                            <a:rPr lang="fr-FR" sz="1000" i="1">
                              <a:latin typeface="Cambria Math" panose="02040503050406030204" pitchFamily="18" charset="0"/>
                              <a:ea typeface="Cambria Math" panose="02040503050406030204" pitchFamily="18" charset="0"/>
                            </a:rPr>
                            <m:t>𝜙</m:t>
                          </m:r>
                        </m:e>
                        <m:sub>
                          <m:r>
                            <a:rPr lang="fr-FR" sz="1000" i="1">
                              <a:latin typeface="Cambria Math" panose="02040503050406030204" pitchFamily="18" charset="0"/>
                            </a:rPr>
                            <m:t>1</m:t>
                          </m:r>
                        </m:sub>
                      </m:sSub>
                    </m:oMath>
                  </a14:m>
                  <a:r>
                    <a:rPr lang="en-GB" sz="1000" dirty="0"/>
                    <a:t>=0 in the diagram on the left)</a:t>
                  </a:r>
                </a:p>
              </p:txBody>
            </p:sp>
          </mc:Choice>
          <mc:Fallback>
            <p:sp>
              <p:nvSpPr>
                <p:cNvPr id="35" name="TextBox 34">
                  <a:extLst>
                    <a:ext uri="{FF2B5EF4-FFF2-40B4-BE49-F238E27FC236}">
                      <a16:creationId xmlns:a16="http://schemas.microsoft.com/office/drawing/2014/main" id="{AF711C5B-C6CE-478A-8C9A-127B18FD69F6}"/>
                    </a:ext>
                  </a:extLst>
                </p:cNvPr>
                <p:cNvSpPr txBox="1">
                  <a:spLocks noRot="1" noChangeAspect="1" noMove="1" noResize="1" noEditPoints="1" noAdjustHandles="1" noChangeArrowheads="1" noChangeShapeType="1" noTextEdit="1"/>
                </p:cNvSpPr>
                <p:nvPr/>
              </p:nvSpPr>
              <p:spPr>
                <a:xfrm>
                  <a:off x="3924733" y="1501802"/>
                  <a:ext cx="5435270" cy="595612"/>
                </a:xfrm>
                <a:prstGeom prst="rect">
                  <a:avLst/>
                </a:prstGeom>
                <a:blipFill>
                  <a:blip r:embed="rId4"/>
                  <a:stretch>
                    <a:fillRect l="-2694" t="-13265" r="-561" b="-7143"/>
                  </a:stretch>
                </a:blipFill>
              </p:spPr>
              <p:txBody>
                <a:bodyPr/>
                <a:lstStyle/>
                <a:p>
                  <a:r>
                    <a:rPr lang="en-GB">
                      <a:noFill/>
                    </a:rPr>
                    <a:t> </a:t>
                  </a:r>
                </a:p>
              </p:txBody>
            </p:sp>
          </mc:Fallback>
        </mc:AlternateContent>
        <p:grpSp>
          <p:nvGrpSpPr>
            <p:cNvPr id="40" name="Group 39">
              <a:extLst>
                <a:ext uri="{FF2B5EF4-FFF2-40B4-BE49-F238E27FC236}">
                  <a16:creationId xmlns:a16="http://schemas.microsoft.com/office/drawing/2014/main" id="{5675ED67-21DA-4CF3-ADE7-749413B42A59}"/>
                </a:ext>
              </a:extLst>
            </p:cNvPr>
            <p:cNvGrpSpPr/>
            <p:nvPr/>
          </p:nvGrpSpPr>
          <p:grpSpPr>
            <a:xfrm>
              <a:off x="3822214" y="2097414"/>
              <a:ext cx="8015708" cy="375479"/>
              <a:chOff x="3762947" y="2391986"/>
              <a:chExt cx="8015708" cy="375479"/>
            </a:xfrm>
          </p:grpSpPr>
          <mc:AlternateContent xmlns:mc="http://schemas.openxmlformats.org/markup-compatibility/2006">
            <mc:Choice xmlns:a14="http://schemas.microsoft.com/office/drawing/2010/main" Requires="a14">
              <p:sp>
                <p:nvSpPr>
                  <p:cNvPr id="37" name="TextBox 36">
                    <a:extLst>
                      <a:ext uri="{FF2B5EF4-FFF2-40B4-BE49-F238E27FC236}">
                        <a16:creationId xmlns:a16="http://schemas.microsoft.com/office/drawing/2014/main" id="{04EF3C11-75B1-4116-A4E6-20EF86B05B02}"/>
                      </a:ext>
                    </a:extLst>
                  </p:cNvPr>
                  <p:cNvSpPr txBox="1"/>
                  <p:nvPr/>
                </p:nvSpPr>
                <p:spPr>
                  <a:xfrm>
                    <a:off x="3762947" y="2391986"/>
                    <a:ext cx="4307012" cy="375231"/>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sSup>
                            <m:sSupPr>
                              <m:ctrlPr>
                                <a:rPr lang="fr-FR" i="1" smtClean="0">
                                  <a:latin typeface="Cambria Math" panose="02040503050406030204" pitchFamily="18" charset="0"/>
                                </a:rPr>
                              </m:ctrlPr>
                            </m:sSupPr>
                            <m:e>
                              <m:d>
                                <m:dPr>
                                  <m:begChr m:val="|"/>
                                  <m:endChr m:val="|"/>
                                  <m:ctrlPr>
                                    <a:rPr lang="fr-FR" i="1">
                                      <a:latin typeface="Cambria Math" panose="02040503050406030204" pitchFamily="18" charset="0"/>
                                    </a:rPr>
                                  </m:ctrlPr>
                                </m:dPr>
                                <m:e>
                                  <m:sSub>
                                    <m:sSubPr>
                                      <m:ctrlPr>
                                        <a:rPr lang="fr-FR" i="1">
                                          <a:latin typeface="Cambria Math" panose="02040503050406030204" pitchFamily="18" charset="0"/>
                                        </a:rPr>
                                      </m:ctrlPr>
                                    </m:sSubPr>
                                    <m:e>
                                      <m:r>
                                        <a:rPr lang="fr-FR" i="1">
                                          <a:latin typeface="Cambria Math" panose="02040503050406030204" pitchFamily="18" charset="0"/>
                                        </a:rPr>
                                        <m:t>𝑉</m:t>
                                      </m:r>
                                    </m:e>
                                    <m:sub>
                                      <m:sSub>
                                        <m:sSubPr>
                                          <m:ctrlPr>
                                            <a:rPr lang="fr-FR" i="1">
                                              <a:latin typeface="Cambria Math" panose="02040503050406030204" pitchFamily="18" charset="0"/>
                                            </a:rPr>
                                          </m:ctrlPr>
                                        </m:sSubPr>
                                        <m:e>
                                          <m:r>
                                            <a:rPr lang="fr-FR" i="1">
                                              <a:latin typeface="Cambria Math" panose="02040503050406030204" pitchFamily="18" charset="0"/>
                                            </a:rPr>
                                            <m:t>𝐶𝑎𝑣</m:t>
                                          </m:r>
                                        </m:e>
                                        <m:sub>
                                          <m:r>
                                            <a:rPr lang="fr-FR" i="1">
                                              <a:latin typeface="Cambria Math" panose="02040503050406030204" pitchFamily="18" charset="0"/>
                                            </a:rPr>
                                            <m:t>1</m:t>
                                          </m:r>
                                        </m:sub>
                                      </m:sSub>
                                    </m:sub>
                                  </m:sSub>
                                  <m:r>
                                    <a:rPr lang="fr-FR" i="1">
                                      <a:latin typeface="Cambria Math" panose="02040503050406030204" pitchFamily="18" charset="0"/>
                                    </a:rPr>
                                    <m:t>+</m:t>
                                  </m:r>
                                  <m:r>
                                    <a:rPr lang="fr-FR" i="1">
                                      <a:latin typeface="Cambria Math" panose="02040503050406030204" pitchFamily="18" charset="0"/>
                                    </a:rPr>
                                    <m:t>𝑖</m:t>
                                  </m:r>
                                  <m:sSub>
                                    <m:sSubPr>
                                      <m:ctrlPr>
                                        <a:rPr lang="fr-FR" i="1">
                                          <a:latin typeface="Cambria Math" panose="02040503050406030204" pitchFamily="18" charset="0"/>
                                        </a:rPr>
                                      </m:ctrlPr>
                                    </m:sSubPr>
                                    <m:e>
                                      <m:r>
                                        <a:rPr lang="fr-FR" i="1">
                                          <a:latin typeface="Cambria Math" panose="02040503050406030204" pitchFamily="18" charset="0"/>
                                        </a:rPr>
                                        <m:t>𝑉</m:t>
                                      </m:r>
                                    </m:e>
                                    <m:sub>
                                      <m:sSub>
                                        <m:sSubPr>
                                          <m:ctrlPr>
                                            <a:rPr lang="fr-FR" i="1">
                                              <a:latin typeface="Cambria Math" panose="02040503050406030204" pitchFamily="18" charset="0"/>
                                            </a:rPr>
                                          </m:ctrlPr>
                                        </m:sSubPr>
                                        <m:e>
                                          <m:r>
                                            <a:rPr lang="fr-FR" i="1">
                                              <a:latin typeface="Cambria Math" panose="02040503050406030204" pitchFamily="18" charset="0"/>
                                            </a:rPr>
                                            <m:t>𝐶𝑎𝑣</m:t>
                                          </m:r>
                                        </m:e>
                                        <m:sub>
                                          <m:r>
                                            <a:rPr lang="fr-FR" i="1">
                                              <a:latin typeface="Cambria Math" panose="02040503050406030204" pitchFamily="18" charset="0"/>
                                            </a:rPr>
                                            <m:t>2</m:t>
                                          </m:r>
                                        </m:sub>
                                      </m:sSub>
                                    </m:sub>
                                  </m:sSub>
                                </m:e>
                              </m:d>
                            </m:e>
                            <m:sup>
                              <m:r>
                                <a:rPr lang="fr-FR" b="0" i="1" smtClean="0">
                                  <a:latin typeface="Cambria Math" panose="02040503050406030204" pitchFamily="18" charset="0"/>
                                </a:rPr>
                                <m:t>2</m:t>
                              </m:r>
                            </m:sup>
                          </m:sSup>
                          <m:r>
                            <a:rPr lang="fr-FR" b="0" i="1" smtClean="0">
                              <a:latin typeface="Cambria Math" panose="02040503050406030204" pitchFamily="18" charset="0"/>
                            </a:rPr>
                            <m:t>=</m:t>
                          </m:r>
                          <m:sSup>
                            <m:sSupPr>
                              <m:ctrlPr>
                                <a:rPr lang="fr-FR" b="0" i="1" smtClean="0">
                                  <a:latin typeface="Cambria Math" panose="02040503050406030204" pitchFamily="18" charset="0"/>
                                </a:rPr>
                              </m:ctrlPr>
                            </m:sSupPr>
                            <m:e>
                              <m:r>
                                <a:rPr lang="fr-FR" b="0" i="1" smtClean="0">
                                  <a:latin typeface="Cambria Math" panose="02040503050406030204" pitchFamily="18" charset="0"/>
                                </a:rPr>
                                <m:t>𝐴</m:t>
                              </m:r>
                            </m:e>
                            <m:sup>
                              <m:r>
                                <a:rPr lang="fr-FR" b="0" i="1" smtClean="0">
                                  <a:latin typeface="Cambria Math" panose="02040503050406030204" pitchFamily="18" charset="0"/>
                                </a:rPr>
                                <m:t>2</m:t>
                              </m:r>
                            </m:sup>
                          </m:sSup>
                          <m:r>
                            <a:rPr lang="fr-FR" b="0" i="1" smtClean="0">
                              <a:latin typeface="Cambria Math" panose="02040503050406030204" pitchFamily="18" charset="0"/>
                            </a:rPr>
                            <m:t>+</m:t>
                          </m:r>
                          <m:sSup>
                            <m:sSupPr>
                              <m:ctrlPr>
                                <a:rPr lang="fr-FR" i="1">
                                  <a:latin typeface="Cambria Math" panose="02040503050406030204" pitchFamily="18" charset="0"/>
                                </a:rPr>
                              </m:ctrlPr>
                            </m:sSupPr>
                            <m:e>
                              <m:r>
                                <a:rPr lang="fr-FR" b="0" i="1" smtClean="0">
                                  <a:latin typeface="Cambria Math" panose="02040503050406030204" pitchFamily="18" charset="0"/>
                                </a:rPr>
                                <m:t>𝐵</m:t>
                              </m:r>
                            </m:e>
                            <m:sup>
                              <m:r>
                                <a:rPr lang="fr-FR" i="1">
                                  <a:latin typeface="Cambria Math" panose="02040503050406030204" pitchFamily="18" charset="0"/>
                                </a:rPr>
                                <m:t>2</m:t>
                              </m:r>
                            </m:sup>
                          </m:sSup>
                          <m:r>
                            <a:rPr lang="fr-FR" b="0" i="1" smtClean="0">
                              <a:latin typeface="Cambria Math" panose="02040503050406030204" pitchFamily="18" charset="0"/>
                            </a:rPr>
                            <m:t>−2</m:t>
                          </m:r>
                          <m:r>
                            <a:rPr lang="fr-FR" b="0" i="1" smtClean="0">
                              <a:latin typeface="Cambria Math" panose="02040503050406030204" pitchFamily="18" charset="0"/>
                            </a:rPr>
                            <m:t>𝐴𝐵</m:t>
                          </m:r>
                          <m:func>
                            <m:funcPr>
                              <m:ctrlPr>
                                <a:rPr lang="fr-FR" b="0" i="1" smtClean="0">
                                  <a:latin typeface="Cambria Math" panose="02040503050406030204" pitchFamily="18" charset="0"/>
                                </a:rPr>
                              </m:ctrlPr>
                            </m:funcPr>
                            <m:fName>
                              <m:r>
                                <m:rPr>
                                  <m:sty m:val="p"/>
                                </m:rPr>
                                <a:rPr lang="fr-FR" b="0" i="0" smtClean="0">
                                  <a:latin typeface="Cambria Math" panose="02040503050406030204" pitchFamily="18" charset="0"/>
                                </a:rPr>
                                <m:t>sin</m:t>
                              </m:r>
                            </m:fName>
                            <m:e>
                              <m:r>
                                <a:rPr lang="fr-FR" b="0" i="1" smtClean="0">
                                  <a:latin typeface="Cambria Math" panose="02040503050406030204" pitchFamily="18" charset="0"/>
                                </a:rPr>
                                <m:t>(</m:t>
                              </m:r>
                              <m:r>
                                <m:rPr>
                                  <m:sty m:val="p"/>
                                </m:rPr>
                                <a:rPr lang="el-GR" i="1">
                                  <a:latin typeface="Cambria Math" panose="02040503050406030204" pitchFamily="18" charset="0"/>
                                  <a:ea typeface="Cambria Math" panose="02040503050406030204" pitchFamily="18" charset="0"/>
                                </a:rPr>
                                <m:t>Δ</m:t>
                              </m:r>
                              <m:r>
                                <a:rPr lang="el-GR" i="1">
                                  <a:latin typeface="Cambria Math" panose="02040503050406030204" pitchFamily="18" charset="0"/>
                                  <a:ea typeface="Cambria Math" panose="02040503050406030204" pitchFamily="18" charset="0"/>
                                </a:rPr>
                                <m:t>𝜙</m:t>
                              </m:r>
                              <m:r>
                                <a:rPr lang="fr-FR" b="0" i="1" smtClean="0">
                                  <a:latin typeface="Cambria Math" panose="02040503050406030204" pitchFamily="18" charset="0"/>
                                </a:rPr>
                                <m:t>)</m:t>
                              </m:r>
                            </m:e>
                          </m:func>
                        </m:oMath>
                      </m:oMathPara>
                    </a14:m>
                    <a:endParaRPr lang="en-GB" dirty="0"/>
                  </a:p>
                </p:txBody>
              </p:sp>
            </mc:Choice>
            <mc:Fallback>
              <p:sp>
                <p:nvSpPr>
                  <p:cNvPr id="37" name="TextBox 36">
                    <a:extLst>
                      <a:ext uri="{FF2B5EF4-FFF2-40B4-BE49-F238E27FC236}">
                        <a16:creationId xmlns:a16="http://schemas.microsoft.com/office/drawing/2014/main" id="{04EF3C11-75B1-4116-A4E6-20EF86B05B02}"/>
                      </a:ext>
                    </a:extLst>
                  </p:cNvPr>
                  <p:cNvSpPr txBox="1">
                    <a:spLocks noRot="1" noChangeAspect="1" noMove="1" noResize="1" noEditPoints="1" noAdjustHandles="1" noChangeArrowheads="1" noChangeShapeType="1" noTextEdit="1"/>
                  </p:cNvSpPr>
                  <p:nvPr/>
                </p:nvSpPr>
                <p:spPr>
                  <a:xfrm>
                    <a:off x="3762947" y="2391986"/>
                    <a:ext cx="4307012" cy="375231"/>
                  </a:xfrm>
                  <a:prstGeom prst="rect">
                    <a:avLst/>
                  </a:prstGeom>
                  <a:blipFill>
                    <a:blip r:embed="rId5"/>
                    <a:stretch>
                      <a:fillRect r="-1414" b="-19355"/>
                    </a:stretch>
                  </a:blipFill>
                </p:spPr>
                <p:txBody>
                  <a:bodyPr/>
                  <a:lstStyle/>
                  <a:p>
                    <a:r>
                      <a:rPr lang="en-GB">
                        <a:noFill/>
                      </a:rPr>
                      <a:t> </a:t>
                    </a:r>
                  </a:p>
                </p:txBody>
              </p:sp>
            </mc:Fallback>
          </mc:AlternateContent>
          <p:sp>
            <p:nvSpPr>
              <p:cNvPr id="38" name="Arrow: Right 37">
                <a:extLst>
                  <a:ext uri="{FF2B5EF4-FFF2-40B4-BE49-F238E27FC236}">
                    <a16:creationId xmlns:a16="http://schemas.microsoft.com/office/drawing/2014/main" id="{6C2E4445-451A-4181-94AB-913499BEB812}"/>
                  </a:ext>
                </a:extLst>
              </p:cNvPr>
              <p:cNvSpPr/>
              <p:nvPr/>
            </p:nvSpPr>
            <p:spPr>
              <a:xfrm>
                <a:off x="8144991" y="2463800"/>
                <a:ext cx="262409" cy="3034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mc:Choice xmlns:a14="http://schemas.microsoft.com/office/drawing/2010/main" Requires="a14">
              <p:sp>
                <p:nvSpPr>
                  <p:cNvPr id="39" name="TextBox 38">
                    <a:extLst>
                      <a:ext uri="{FF2B5EF4-FFF2-40B4-BE49-F238E27FC236}">
                        <a16:creationId xmlns:a16="http://schemas.microsoft.com/office/drawing/2014/main" id="{5BF7697C-1D2B-443A-88C2-98A08C615549}"/>
                      </a:ext>
                    </a:extLst>
                  </p:cNvPr>
                  <p:cNvSpPr txBox="1"/>
                  <p:nvPr/>
                </p:nvSpPr>
                <p:spPr>
                  <a:xfrm>
                    <a:off x="8482432" y="2398133"/>
                    <a:ext cx="3296223" cy="369332"/>
                  </a:xfrm>
                  <a:prstGeom prst="rect">
                    <a:avLst/>
                  </a:prstGeom>
                  <a:noFill/>
                </p:spPr>
                <p:txBody>
                  <a:bodyPr wrap="none" rtlCol="0">
                    <a:spAutoFit/>
                  </a:bodyPr>
                  <a:lstStyle/>
                  <a:p>
                    <a:r>
                      <a:rPr lang="en-GB" dirty="0"/>
                      <a:t>P</a:t>
                    </a:r>
                    <a:r>
                      <a:rPr lang="en-GB" baseline="-25000" dirty="0"/>
                      <a:t>ref </a:t>
                    </a:r>
                    <a:r>
                      <a:rPr lang="en-GB" baseline="-25000" dirty="0" err="1"/>
                      <a:t>klys</a:t>
                    </a:r>
                    <a:r>
                      <a:rPr lang="en-GB" dirty="0"/>
                      <a:t>=0 only if A=B and </a:t>
                    </a:r>
                    <a14:m>
                      <m:oMath xmlns:m="http://schemas.openxmlformats.org/officeDocument/2006/math">
                        <m:r>
                          <m:rPr>
                            <m:sty m:val="p"/>
                          </m:rPr>
                          <a:rPr lang="el-GR" i="1" smtClean="0">
                            <a:latin typeface="Cambria Math" panose="02040503050406030204" pitchFamily="18" charset="0"/>
                            <a:ea typeface="Cambria Math" panose="02040503050406030204" pitchFamily="18" charset="0"/>
                          </a:rPr>
                          <m:t>Δ</m:t>
                        </m:r>
                        <m:r>
                          <a:rPr lang="el-GR" i="1" smtClean="0">
                            <a:latin typeface="Cambria Math" panose="02040503050406030204" pitchFamily="18" charset="0"/>
                            <a:ea typeface="Cambria Math" panose="02040503050406030204" pitchFamily="18" charset="0"/>
                          </a:rPr>
                          <m:t>𝜙</m:t>
                        </m:r>
                      </m:oMath>
                    </a14:m>
                    <a:r>
                      <a:rPr lang="en-GB" dirty="0"/>
                      <a:t>=</a:t>
                    </a:r>
                    <a:r>
                      <a:rPr lang="en-GB" dirty="0">
                        <a:sym typeface="Symbol" panose="05050102010706020507" pitchFamily="18" charset="2"/>
                      </a:rPr>
                      <a:t></a:t>
                    </a:r>
                    <a:r>
                      <a:rPr lang="en-GB" dirty="0"/>
                      <a:t> /2</a:t>
                    </a:r>
                  </a:p>
                </p:txBody>
              </p:sp>
            </mc:Choice>
            <mc:Fallback>
              <p:sp>
                <p:nvSpPr>
                  <p:cNvPr id="39" name="TextBox 38">
                    <a:extLst>
                      <a:ext uri="{FF2B5EF4-FFF2-40B4-BE49-F238E27FC236}">
                        <a16:creationId xmlns:a16="http://schemas.microsoft.com/office/drawing/2014/main" id="{5BF7697C-1D2B-443A-88C2-98A08C615549}"/>
                      </a:ext>
                    </a:extLst>
                  </p:cNvPr>
                  <p:cNvSpPr txBox="1">
                    <a:spLocks noRot="1" noChangeAspect="1" noMove="1" noResize="1" noEditPoints="1" noAdjustHandles="1" noChangeArrowheads="1" noChangeShapeType="1" noTextEdit="1"/>
                  </p:cNvSpPr>
                  <p:nvPr/>
                </p:nvSpPr>
                <p:spPr>
                  <a:xfrm>
                    <a:off x="8482432" y="2398133"/>
                    <a:ext cx="3296223" cy="369332"/>
                  </a:xfrm>
                  <a:prstGeom prst="rect">
                    <a:avLst/>
                  </a:prstGeom>
                  <a:blipFill>
                    <a:blip r:embed="rId6"/>
                    <a:stretch>
                      <a:fillRect l="-1479" t="-11475" r="-739" b="-24590"/>
                    </a:stretch>
                  </a:blipFill>
                </p:spPr>
                <p:txBody>
                  <a:bodyPr/>
                  <a:lstStyle/>
                  <a:p>
                    <a:r>
                      <a:rPr lang="en-GB">
                        <a:noFill/>
                      </a:rPr>
                      <a:t> </a:t>
                    </a:r>
                  </a:p>
                </p:txBody>
              </p:sp>
            </mc:Fallback>
          </mc:AlternateContent>
        </p:grpSp>
        <p:pic>
          <p:nvPicPr>
            <p:cNvPr id="42" name="Picture 41">
              <a:extLst>
                <a:ext uri="{FF2B5EF4-FFF2-40B4-BE49-F238E27FC236}">
                  <a16:creationId xmlns:a16="http://schemas.microsoft.com/office/drawing/2014/main" id="{F5FA0A3C-37FC-4B64-B195-15D1A38990A5}"/>
                </a:ext>
              </a:extLst>
            </p:cNvPr>
            <p:cNvPicPr>
              <a:picLocks noChangeAspect="1"/>
            </p:cNvPicPr>
            <p:nvPr/>
          </p:nvPicPr>
          <p:blipFill>
            <a:blip r:embed="rId7"/>
            <a:stretch>
              <a:fillRect/>
            </a:stretch>
          </p:blipFill>
          <p:spPr>
            <a:xfrm>
              <a:off x="9958387" y="662781"/>
              <a:ext cx="1460729" cy="1422623"/>
            </a:xfrm>
            <a:prstGeom prst="rect">
              <a:avLst/>
            </a:prstGeom>
            <a:ln>
              <a:solidFill>
                <a:schemeClr val="tx1"/>
              </a:solidFill>
            </a:ln>
          </p:spPr>
        </p:pic>
        <mc:AlternateContent xmlns:mc="http://schemas.openxmlformats.org/markup-compatibility/2006">
          <mc:Choice xmlns:a14="http://schemas.microsoft.com/office/drawing/2010/main" Requires="a14">
            <p:sp>
              <p:nvSpPr>
                <p:cNvPr id="44" name="TextBox 43">
                  <a:extLst>
                    <a:ext uri="{FF2B5EF4-FFF2-40B4-BE49-F238E27FC236}">
                      <a16:creationId xmlns:a16="http://schemas.microsoft.com/office/drawing/2014/main" id="{58D6655C-EB15-438D-B275-C18929A5A120}"/>
                    </a:ext>
                  </a:extLst>
                </p:cNvPr>
                <p:cNvSpPr txBox="1"/>
                <p:nvPr/>
              </p:nvSpPr>
              <p:spPr>
                <a:xfrm>
                  <a:off x="4671269" y="2472645"/>
                  <a:ext cx="2608901" cy="246221"/>
                </a:xfrm>
                <a:prstGeom prst="rect">
                  <a:avLst/>
                </a:prstGeom>
                <a:noFill/>
              </p:spPr>
              <p:txBody>
                <a:bodyPr wrap="square">
                  <a:spAutoFit/>
                </a:bodyPr>
                <a:lstStyle/>
                <a:p>
                  <a:r>
                    <a:rPr lang="en-GB" sz="1000" dirty="0"/>
                    <a:t>(The module of the sum is independent on </a:t>
                  </a:r>
                  <a14:m>
                    <m:oMath xmlns:m="http://schemas.openxmlformats.org/officeDocument/2006/math">
                      <m:sSub>
                        <m:sSubPr>
                          <m:ctrlPr>
                            <a:rPr lang="fr-FR" sz="1000" i="1" smtClean="0">
                              <a:latin typeface="Cambria Math" panose="02040503050406030204" pitchFamily="18" charset="0"/>
                            </a:rPr>
                          </m:ctrlPr>
                        </m:sSubPr>
                        <m:e>
                          <m:r>
                            <a:rPr lang="fr-FR" sz="1000" i="1">
                              <a:latin typeface="Cambria Math" panose="02040503050406030204" pitchFamily="18" charset="0"/>
                              <a:ea typeface="Cambria Math" panose="02040503050406030204" pitchFamily="18" charset="0"/>
                            </a:rPr>
                            <m:t>𝜙</m:t>
                          </m:r>
                        </m:e>
                        <m:sub>
                          <m:r>
                            <a:rPr lang="fr-FR" sz="1000" i="1">
                              <a:latin typeface="Cambria Math" panose="02040503050406030204" pitchFamily="18" charset="0"/>
                            </a:rPr>
                            <m:t>1</m:t>
                          </m:r>
                        </m:sub>
                      </m:sSub>
                    </m:oMath>
                  </a14:m>
                  <a:r>
                    <a:rPr lang="en-GB" sz="1000" dirty="0"/>
                    <a:t>)</a:t>
                  </a:r>
                </a:p>
              </p:txBody>
            </p:sp>
          </mc:Choice>
          <mc:Fallback>
            <p:sp>
              <p:nvSpPr>
                <p:cNvPr id="44" name="TextBox 43">
                  <a:extLst>
                    <a:ext uri="{FF2B5EF4-FFF2-40B4-BE49-F238E27FC236}">
                      <a16:creationId xmlns:a16="http://schemas.microsoft.com/office/drawing/2014/main" id="{58D6655C-EB15-438D-B275-C18929A5A120}"/>
                    </a:ext>
                  </a:extLst>
                </p:cNvPr>
                <p:cNvSpPr txBox="1">
                  <a:spLocks noRot="1" noChangeAspect="1" noMove="1" noResize="1" noEditPoints="1" noAdjustHandles="1" noChangeArrowheads="1" noChangeShapeType="1" noTextEdit="1"/>
                </p:cNvSpPr>
                <p:nvPr/>
              </p:nvSpPr>
              <p:spPr>
                <a:xfrm>
                  <a:off x="4671269" y="2472645"/>
                  <a:ext cx="2608901" cy="246221"/>
                </a:xfrm>
                <a:prstGeom prst="rect">
                  <a:avLst/>
                </a:prstGeom>
                <a:blipFill>
                  <a:blip r:embed="rId8"/>
                  <a:stretch>
                    <a:fillRect b="-15000"/>
                  </a:stretch>
                </a:blipFill>
              </p:spPr>
              <p:txBody>
                <a:bodyPr/>
                <a:lstStyle/>
                <a:p>
                  <a:r>
                    <a:rPr lang="en-GB">
                      <a:noFill/>
                    </a:rPr>
                    <a:t> </a:t>
                  </a:r>
                </a:p>
              </p:txBody>
            </p:sp>
          </mc:Fallback>
        </mc:AlternateContent>
      </p:grpSp>
      <mc:AlternateContent xmlns:mc="http://schemas.openxmlformats.org/markup-compatibility/2006">
        <mc:Choice xmlns:a14="http://schemas.microsoft.com/office/drawing/2010/main" Requires="a14">
          <p:sp>
            <p:nvSpPr>
              <p:cNvPr id="47" name="TextBox 46">
                <a:extLst>
                  <a:ext uri="{FF2B5EF4-FFF2-40B4-BE49-F238E27FC236}">
                    <a16:creationId xmlns:a16="http://schemas.microsoft.com/office/drawing/2014/main" id="{A14C1FB8-5F48-42E8-848B-03B6C5D0287F}"/>
                  </a:ext>
                </a:extLst>
              </p:cNvPr>
              <p:cNvSpPr txBox="1"/>
              <p:nvPr/>
            </p:nvSpPr>
            <p:spPr>
              <a:xfrm>
                <a:off x="3242046" y="2748185"/>
                <a:ext cx="8595875" cy="1575560"/>
              </a:xfrm>
              <a:prstGeom prst="rect">
                <a:avLst/>
              </a:prstGeom>
              <a:noFill/>
            </p:spPr>
            <p:txBody>
              <a:bodyPr wrap="square" rtlCol="0">
                <a:spAutoFit/>
              </a:bodyPr>
              <a:lstStyle/>
              <a:p>
                <a:r>
                  <a:rPr lang="en-GB" dirty="0"/>
                  <a:t>The voltage phasors entering in the ports 2 and 4 come from the reflection from the cavities and their modules will be proportional to the square root of </a:t>
                </a:r>
                <a:r>
                  <a:rPr lang="en-GB" dirty="0" err="1"/>
                  <a:t>P</a:t>
                </a:r>
                <a:r>
                  <a:rPr lang="en-GB" baseline="-25000" dirty="0" err="1"/>
                  <a:t>Ref_Tot</a:t>
                </a:r>
                <a:r>
                  <a:rPr lang="en-GB" dirty="0"/>
                  <a:t>/2. The power flowing back to the klystron out from the Port 1 will be </a:t>
                </a:r>
                <a:r>
                  <a:rPr lang="en-GB" dirty="0">
                    <a:sym typeface="Symbol" panose="05050102010706020507" pitchFamily="18" charset="2"/>
                  </a:rPr>
                  <a:t></a:t>
                </a:r>
                <a:r>
                  <a:rPr lang="fr-FR" dirty="0"/>
                  <a:t> </a:t>
                </a:r>
                <a14:m>
                  <m:oMath xmlns:m="http://schemas.openxmlformats.org/officeDocument/2006/math">
                    <m:sSup>
                      <m:sSupPr>
                        <m:ctrlPr>
                          <a:rPr lang="fr-FR" i="1" smtClean="0">
                            <a:latin typeface="Cambria Math" panose="02040503050406030204" pitchFamily="18" charset="0"/>
                          </a:rPr>
                        </m:ctrlPr>
                      </m:sSupPr>
                      <m:e>
                        <m:d>
                          <m:dPr>
                            <m:begChr m:val="|"/>
                            <m:endChr m:val="|"/>
                            <m:ctrlPr>
                              <a:rPr lang="fr-FR" i="1">
                                <a:latin typeface="Cambria Math" panose="02040503050406030204" pitchFamily="18" charset="0"/>
                              </a:rPr>
                            </m:ctrlPr>
                          </m:dPr>
                          <m:e>
                            <m:sSub>
                              <m:sSubPr>
                                <m:ctrlPr>
                                  <a:rPr lang="fr-FR" i="1">
                                    <a:latin typeface="Cambria Math" panose="02040503050406030204" pitchFamily="18" charset="0"/>
                                  </a:rPr>
                                </m:ctrlPr>
                              </m:sSubPr>
                              <m:e>
                                <m:r>
                                  <a:rPr lang="fr-FR" i="1">
                                    <a:latin typeface="Cambria Math" panose="02040503050406030204" pitchFamily="18" charset="0"/>
                                  </a:rPr>
                                  <m:t>𝑉</m:t>
                                </m:r>
                              </m:e>
                              <m:sub>
                                <m:sSub>
                                  <m:sSubPr>
                                    <m:ctrlPr>
                                      <a:rPr lang="fr-FR" i="1">
                                        <a:latin typeface="Cambria Math" panose="02040503050406030204" pitchFamily="18" charset="0"/>
                                      </a:rPr>
                                    </m:ctrlPr>
                                  </m:sSubPr>
                                  <m:e>
                                    <m:r>
                                      <a:rPr lang="fr-FR" i="1">
                                        <a:latin typeface="Cambria Math" panose="02040503050406030204" pitchFamily="18" charset="0"/>
                                      </a:rPr>
                                      <m:t>𝐶𝑎𝑣</m:t>
                                    </m:r>
                                  </m:e>
                                  <m:sub>
                                    <m:r>
                                      <a:rPr lang="fr-FR" i="1">
                                        <a:latin typeface="Cambria Math" panose="02040503050406030204" pitchFamily="18" charset="0"/>
                                      </a:rPr>
                                      <m:t>1</m:t>
                                    </m:r>
                                  </m:sub>
                                </m:sSub>
                              </m:sub>
                            </m:sSub>
                            <m:r>
                              <a:rPr lang="fr-FR" i="1">
                                <a:latin typeface="Cambria Math" panose="02040503050406030204" pitchFamily="18" charset="0"/>
                              </a:rPr>
                              <m:t>+</m:t>
                            </m:r>
                            <m:r>
                              <a:rPr lang="fr-FR" i="1">
                                <a:latin typeface="Cambria Math" panose="02040503050406030204" pitchFamily="18" charset="0"/>
                              </a:rPr>
                              <m:t>𝑖</m:t>
                            </m:r>
                            <m:sSub>
                              <m:sSubPr>
                                <m:ctrlPr>
                                  <a:rPr lang="fr-FR" i="1">
                                    <a:latin typeface="Cambria Math" panose="02040503050406030204" pitchFamily="18" charset="0"/>
                                  </a:rPr>
                                </m:ctrlPr>
                              </m:sSubPr>
                              <m:e>
                                <m:r>
                                  <a:rPr lang="fr-FR" i="1">
                                    <a:latin typeface="Cambria Math" panose="02040503050406030204" pitchFamily="18" charset="0"/>
                                  </a:rPr>
                                  <m:t>𝑉</m:t>
                                </m:r>
                              </m:e>
                              <m:sub>
                                <m:sSub>
                                  <m:sSubPr>
                                    <m:ctrlPr>
                                      <a:rPr lang="fr-FR" i="1">
                                        <a:latin typeface="Cambria Math" panose="02040503050406030204" pitchFamily="18" charset="0"/>
                                      </a:rPr>
                                    </m:ctrlPr>
                                  </m:sSubPr>
                                  <m:e>
                                    <m:r>
                                      <a:rPr lang="fr-FR" i="1">
                                        <a:latin typeface="Cambria Math" panose="02040503050406030204" pitchFamily="18" charset="0"/>
                                      </a:rPr>
                                      <m:t>𝐶𝑎𝑣</m:t>
                                    </m:r>
                                  </m:e>
                                  <m:sub>
                                    <m:r>
                                      <a:rPr lang="fr-FR" i="1">
                                        <a:latin typeface="Cambria Math" panose="02040503050406030204" pitchFamily="18" charset="0"/>
                                      </a:rPr>
                                      <m:t>2</m:t>
                                    </m:r>
                                  </m:sub>
                                </m:sSub>
                              </m:sub>
                            </m:sSub>
                          </m:e>
                        </m:d>
                      </m:e>
                      <m:sup>
                        <m:r>
                          <a:rPr lang="fr-FR" b="0" i="1" smtClean="0">
                            <a:latin typeface="Cambria Math" panose="02040503050406030204" pitchFamily="18" charset="0"/>
                          </a:rPr>
                          <m:t>2</m:t>
                        </m:r>
                      </m:sup>
                    </m:sSup>
                  </m:oMath>
                </a14:m>
                <a:r>
                  <a:rPr lang="en-GB" dirty="0"/>
                  <a:t>. Considering the worst scenario (Phase 0 with </a:t>
                </a:r>
                <a:r>
                  <a:rPr lang="en-GB" dirty="0" err="1"/>
                  <a:t>P</a:t>
                </a:r>
                <a:r>
                  <a:rPr lang="en-GB" baseline="-25000" dirty="0" err="1"/>
                  <a:t>Ref_Tot</a:t>
                </a:r>
                <a:r>
                  <a:rPr lang="en-GB" dirty="0"/>
                  <a:t>=70MW), here below a quick analysis in case of mismatching in amplitude and/or in phase:</a:t>
                </a:r>
              </a:p>
            </p:txBody>
          </p:sp>
        </mc:Choice>
        <mc:Fallback>
          <p:sp>
            <p:nvSpPr>
              <p:cNvPr id="47" name="TextBox 46">
                <a:extLst>
                  <a:ext uri="{FF2B5EF4-FFF2-40B4-BE49-F238E27FC236}">
                    <a16:creationId xmlns:a16="http://schemas.microsoft.com/office/drawing/2014/main" id="{A14C1FB8-5F48-42E8-848B-03B6C5D0287F}"/>
                  </a:ext>
                </a:extLst>
              </p:cNvPr>
              <p:cNvSpPr txBox="1">
                <a:spLocks noRot="1" noChangeAspect="1" noMove="1" noResize="1" noEditPoints="1" noAdjustHandles="1" noChangeArrowheads="1" noChangeShapeType="1" noTextEdit="1"/>
              </p:cNvSpPr>
              <p:nvPr/>
            </p:nvSpPr>
            <p:spPr>
              <a:xfrm>
                <a:off x="3242046" y="2748185"/>
                <a:ext cx="8595875" cy="1575560"/>
              </a:xfrm>
              <a:prstGeom prst="rect">
                <a:avLst/>
              </a:prstGeom>
              <a:blipFill>
                <a:blip r:embed="rId9"/>
                <a:stretch>
                  <a:fillRect l="-638" t="-2326" b="-5426"/>
                </a:stretch>
              </a:blipFill>
            </p:spPr>
            <p:txBody>
              <a:bodyPr/>
              <a:lstStyle/>
              <a:p>
                <a:r>
                  <a:rPr lang="en-GB">
                    <a:noFill/>
                  </a:rPr>
                  <a:t> </a:t>
                </a:r>
              </a:p>
            </p:txBody>
          </p:sp>
        </mc:Fallback>
      </mc:AlternateContent>
      <p:sp>
        <p:nvSpPr>
          <p:cNvPr id="63" name="Slide Number Placeholder 62">
            <a:extLst>
              <a:ext uri="{FF2B5EF4-FFF2-40B4-BE49-F238E27FC236}">
                <a16:creationId xmlns:a16="http://schemas.microsoft.com/office/drawing/2014/main" id="{9886051C-6522-416B-B586-DF2605D448D6}"/>
              </a:ext>
            </a:extLst>
          </p:cNvPr>
          <p:cNvSpPr>
            <a:spLocks noGrp="1"/>
          </p:cNvSpPr>
          <p:nvPr>
            <p:ph type="sldNum" sz="quarter" idx="12"/>
          </p:nvPr>
        </p:nvSpPr>
        <p:spPr/>
        <p:txBody>
          <a:bodyPr/>
          <a:lstStyle/>
          <a:p>
            <a:fld id="{27704C38-3202-47F9-B90E-5A6733EC2980}" type="slidenum">
              <a:rPr lang="en-GB" smtClean="0"/>
              <a:t>5</a:t>
            </a:fld>
            <a:endParaRPr lang="en-GB"/>
          </a:p>
        </p:txBody>
      </p:sp>
      <p:grpSp>
        <p:nvGrpSpPr>
          <p:cNvPr id="67" name="Group 66">
            <a:extLst>
              <a:ext uri="{FF2B5EF4-FFF2-40B4-BE49-F238E27FC236}">
                <a16:creationId xmlns:a16="http://schemas.microsoft.com/office/drawing/2014/main" id="{D69E597B-E834-4C45-A4A6-4E376F2CEEEB}"/>
              </a:ext>
            </a:extLst>
          </p:cNvPr>
          <p:cNvGrpSpPr/>
          <p:nvPr/>
        </p:nvGrpSpPr>
        <p:grpSpPr>
          <a:xfrm>
            <a:off x="36849" y="4274429"/>
            <a:ext cx="12118302" cy="2372254"/>
            <a:chOff x="36849" y="4274429"/>
            <a:chExt cx="12118302" cy="2372254"/>
          </a:xfrm>
        </p:grpSpPr>
        <p:grpSp>
          <p:nvGrpSpPr>
            <p:cNvPr id="62" name="Group 61">
              <a:extLst>
                <a:ext uri="{FF2B5EF4-FFF2-40B4-BE49-F238E27FC236}">
                  <a16:creationId xmlns:a16="http://schemas.microsoft.com/office/drawing/2014/main" id="{C1EE0EE4-44B4-4EEA-9E20-3FA361733901}"/>
                </a:ext>
              </a:extLst>
            </p:cNvPr>
            <p:cNvGrpSpPr/>
            <p:nvPr/>
          </p:nvGrpSpPr>
          <p:grpSpPr>
            <a:xfrm>
              <a:off x="36849" y="4274429"/>
              <a:ext cx="12118302" cy="2372254"/>
              <a:chOff x="36849" y="4274429"/>
              <a:chExt cx="12118302" cy="2372254"/>
            </a:xfrm>
          </p:grpSpPr>
          <p:grpSp>
            <p:nvGrpSpPr>
              <p:cNvPr id="53" name="Group 52">
                <a:extLst>
                  <a:ext uri="{FF2B5EF4-FFF2-40B4-BE49-F238E27FC236}">
                    <a16:creationId xmlns:a16="http://schemas.microsoft.com/office/drawing/2014/main" id="{6F0AECCB-DACE-44C5-A3C3-81E32FAA9BEC}"/>
                  </a:ext>
                </a:extLst>
              </p:cNvPr>
              <p:cNvGrpSpPr/>
              <p:nvPr/>
            </p:nvGrpSpPr>
            <p:grpSpPr>
              <a:xfrm>
                <a:off x="36849" y="4456072"/>
                <a:ext cx="4569658" cy="2190611"/>
                <a:chOff x="204999" y="4282228"/>
                <a:chExt cx="4835496" cy="2370207"/>
              </a:xfrm>
            </p:grpSpPr>
            <p:pic>
              <p:nvPicPr>
                <p:cNvPr id="51" name="Picture 50">
                  <a:extLst>
                    <a:ext uri="{FF2B5EF4-FFF2-40B4-BE49-F238E27FC236}">
                      <a16:creationId xmlns:a16="http://schemas.microsoft.com/office/drawing/2014/main" id="{898608E2-6679-48B7-B160-E1EF30C968B8}"/>
                    </a:ext>
                  </a:extLst>
                </p:cNvPr>
                <p:cNvPicPr>
                  <a:picLocks noChangeAspect="1"/>
                </p:cNvPicPr>
                <p:nvPr/>
              </p:nvPicPr>
              <p:blipFill>
                <a:blip r:embed="rId10"/>
                <a:stretch>
                  <a:fillRect/>
                </a:stretch>
              </p:blipFill>
              <p:spPr>
                <a:xfrm>
                  <a:off x="204999" y="4585812"/>
                  <a:ext cx="4835496" cy="2066623"/>
                </a:xfrm>
                <a:prstGeom prst="rect">
                  <a:avLst/>
                </a:prstGeom>
              </p:spPr>
            </p:pic>
            <p:sp>
              <p:nvSpPr>
                <p:cNvPr id="52" name="TextBox 51">
                  <a:extLst>
                    <a:ext uri="{FF2B5EF4-FFF2-40B4-BE49-F238E27FC236}">
                      <a16:creationId xmlns:a16="http://schemas.microsoft.com/office/drawing/2014/main" id="{962E2AB9-8BBE-4EF9-9679-28251011AF24}"/>
                    </a:ext>
                  </a:extLst>
                </p:cNvPr>
                <p:cNvSpPr txBox="1"/>
                <p:nvPr/>
              </p:nvSpPr>
              <p:spPr>
                <a:xfrm>
                  <a:off x="498621" y="4282228"/>
                  <a:ext cx="4440259" cy="299709"/>
                </a:xfrm>
                <a:prstGeom prst="rect">
                  <a:avLst/>
                </a:prstGeom>
                <a:noFill/>
              </p:spPr>
              <p:txBody>
                <a:bodyPr wrap="none" rtlCol="0">
                  <a:spAutoFit/>
                </a:bodyPr>
                <a:lstStyle/>
                <a:p>
                  <a:r>
                    <a:rPr lang="en-GB" sz="1200" dirty="0">
                      <a:sym typeface="Symbol" panose="05050102010706020507" pitchFamily="18" charset="2"/>
                    </a:rPr>
                    <a:t>=90; </a:t>
                  </a:r>
                  <a:r>
                    <a:rPr lang="en-GB" sz="1200" dirty="0"/>
                    <a:t>Pref</a:t>
                  </a:r>
                  <a:r>
                    <a:rPr lang="en-GB" sz="1200" baseline="-25000" dirty="0"/>
                    <a:t>1</a:t>
                  </a:r>
                  <a:r>
                    <a:rPr lang="en-GB" sz="1200" dirty="0"/>
                    <a:t>=35MW; Pref</a:t>
                  </a:r>
                  <a:r>
                    <a:rPr lang="en-GB" sz="1200" baseline="-25000" dirty="0"/>
                    <a:t>2</a:t>
                  </a:r>
                  <a:r>
                    <a:rPr lang="en-GB" sz="1200" dirty="0"/>
                    <a:t>=27MW </a:t>
                  </a:r>
                  <a:r>
                    <a:rPr lang="en-GB" sz="1200" dirty="0">
                      <a:sym typeface="Wingdings" panose="05000000000000000000" pitchFamily="2" charset="2"/>
                    </a:rPr>
                    <a:t> </a:t>
                  </a:r>
                  <a:r>
                    <a:rPr lang="en-GB" sz="1200" dirty="0">
                      <a:sym typeface="Symbol" panose="05050102010706020507" pitchFamily="18" charset="2"/>
                    </a:rPr>
                    <a:t>/10% or V/V11%</a:t>
                  </a:r>
                  <a:endParaRPr lang="en-GB" sz="1200" dirty="0"/>
                </a:p>
              </p:txBody>
            </p:sp>
          </p:grpSp>
          <p:grpSp>
            <p:nvGrpSpPr>
              <p:cNvPr id="57" name="Group 56">
                <a:extLst>
                  <a:ext uri="{FF2B5EF4-FFF2-40B4-BE49-F238E27FC236}">
                    <a16:creationId xmlns:a16="http://schemas.microsoft.com/office/drawing/2014/main" id="{1E65668D-C1AA-4AFF-9FDD-B0767618AC69}"/>
                  </a:ext>
                </a:extLst>
              </p:cNvPr>
              <p:cNvGrpSpPr/>
              <p:nvPr/>
            </p:nvGrpSpPr>
            <p:grpSpPr>
              <a:xfrm>
                <a:off x="4652999" y="4456072"/>
                <a:ext cx="3736832" cy="2187885"/>
                <a:chOff x="5200134" y="4411407"/>
                <a:chExt cx="3902746" cy="2351980"/>
              </a:xfrm>
            </p:grpSpPr>
            <p:pic>
              <p:nvPicPr>
                <p:cNvPr id="55" name="Picture 54">
                  <a:extLst>
                    <a:ext uri="{FF2B5EF4-FFF2-40B4-BE49-F238E27FC236}">
                      <a16:creationId xmlns:a16="http://schemas.microsoft.com/office/drawing/2014/main" id="{DB95CF6B-48FB-4192-A120-56CC335F1AC3}"/>
                    </a:ext>
                  </a:extLst>
                </p:cNvPr>
                <p:cNvPicPr>
                  <a:picLocks noChangeAspect="1"/>
                </p:cNvPicPr>
                <p:nvPr/>
              </p:nvPicPr>
              <p:blipFill>
                <a:blip r:embed="rId11"/>
                <a:stretch>
                  <a:fillRect/>
                </a:stretch>
              </p:blipFill>
              <p:spPr>
                <a:xfrm>
                  <a:off x="5200134" y="4699488"/>
                  <a:ext cx="3902746" cy="2063899"/>
                </a:xfrm>
                <a:prstGeom prst="rect">
                  <a:avLst/>
                </a:prstGeom>
              </p:spPr>
            </p:pic>
            <p:sp>
              <p:nvSpPr>
                <p:cNvPr id="56" name="TextBox 55">
                  <a:extLst>
                    <a:ext uri="{FF2B5EF4-FFF2-40B4-BE49-F238E27FC236}">
                      <a16:creationId xmlns:a16="http://schemas.microsoft.com/office/drawing/2014/main" id="{231E766F-0319-4A62-97BA-BCC84F9B5992}"/>
                    </a:ext>
                  </a:extLst>
                </p:cNvPr>
                <p:cNvSpPr txBox="1"/>
                <p:nvPr/>
              </p:nvSpPr>
              <p:spPr>
                <a:xfrm>
                  <a:off x="5781988" y="4411407"/>
                  <a:ext cx="2991685" cy="297774"/>
                </a:xfrm>
                <a:prstGeom prst="rect">
                  <a:avLst/>
                </a:prstGeom>
                <a:noFill/>
              </p:spPr>
              <p:txBody>
                <a:bodyPr wrap="none" rtlCol="0">
                  <a:spAutoFit/>
                </a:bodyPr>
                <a:lstStyle/>
                <a:p>
                  <a:r>
                    <a:rPr lang="en-GB" sz="1200" dirty="0">
                      <a:sym typeface="Symbol" panose="05050102010706020507" pitchFamily="18" charset="2"/>
                    </a:rPr>
                    <a:t>=83; </a:t>
                  </a:r>
                  <a:r>
                    <a:rPr lang="en-GB" sz="1200" dirty="0"/>
                    <a:t>Pref</a:t>
                  </a:r>
                  <a:r>
                    <a:rPr lang="en-GB" sz="1200" baseline="-25000" dirty="0"/>
                    <a:t>1</a:t>
                  </a:r>
                  <a:r>
                    <a:rPr lang="en-GB" sz="1200" dirty="0"/>
                    <a:t>=Pref</a:t>
                  </a:r>
                  <a:r>
                    <a:rPr lang="en-GB" sz="1200" baseline="-25000" dirty="0"/>
                    <a:t>2</a:t>
                  </a:r>
                  <a:r>
                    <a:rPr lang="en-GB" sz="1200" dirty="0"/>
                    <a:t>=35MW </a:t>
                  </a:r>
                  <a:r>
                    <a:rPr lang="en-GB" sz="1200" dirty="0">
                      <a:sym typeface="Wingdings" panose="05000000000000000000" pitchFamily="2" charset="2"/>
                    </a:rPr>
                    <a:t></a:t>
                  </a:r>
                  <a:r>
                    <a:rPr lang="en-GB" sz="1200" dirty="0">
                      <a:sym typeface="Symbol" panose="05050102010706020507" pitchFamily="18" charset="2"/>
                    </a:rPr>
                    <a:t> /8% </a:t>
                  </a:r>
                  <a:endParaRPr lang="en-GB" sz="1200" dirty="0"/>
                </a:p>
              </p:txBody>
            </p:sp>
          </p:grpSp>
          <p:grpSp>
            <p:nvGrpSpPr>
              <p:cNvPr id="61" name="Group 60">
                <a:extLst>
                  <a:ext uri="{FF2B5EF4-FFF2-40B4-BE49-F238E27FC236}">
                    <a16:creationId xmlns:a16="http://schemas.microsoft.com/office/drawing/2014/main" id="{941B227A-1470-4F51-B9A2-FFEDC77800F1}"/>
                  </a:ext>
                </a:extLst>
              </p:cNvPr>
              <p:cNvGrpSpPr/>
              <p:nvPr/>
            </p:nvGrpSpPr>
            <p:grpSpPr>
              <a:xfrm>
                <a:off x="8436324" y="4274429"/>
                <a:ext cx="3718827" cy="2369528"/>
                <a:chOff x="8436324" y="4274429"/>
                <a:chExt cx="3718827" cy="2369528"/>
              </a:xfrm>
            </p:grpSpPr>
            <p:pic>
              <p:nvPicPr>
                <p:cNvPr id="59" name="Picture 58">
                  <a:extLst>
                    <a:ext uri="{FF2B5EF4-FFF2-40B4-BE49-F238E27FC236}">
                      <a16:creationId xmlns:a16="http://schemas.microsoft.com/office/drawing/2014/main" id="{1BE5967E-CAF1-47BB-AF55-23CDC5A5621E}"/>
                    </a:ext>
                  </a:extLst>
                </p:cNvPr>
                <p:cNvPicPr>
                  <a:picLocks noChangeAspect="1"/>
                </p:cNvPicPr>
                <p:nvPr/>
              </p:nvPicPr>
              <p:blipFill>
                <a:blip r:embed="rId12"/>
                <a:stretch>
                  <a:fillRect/>
                </a:stretch>
              </p:blipFill>
              <p:spPr>
                <a:xfrm>
                  <a:off x="8436324" y="4724054"/>
                  <a:ext cx="3718827" cy="1919903"/>
                </a:xfrm>
                <a:prstGeom prst="rect">
                  <a:avLst/>
                </a:prstGeom>
              </p:spPr>
            </p:pic>
            <p:sp>
              <p:nvSpPr>
                <p:cNvPr id="60" name="TextBox 59">
                  <a:extLst>
                    <a:ext uri="{FF2B5EF4-FFF2-40B4-BE49-F238E27FC236}">
                      <a16:creationId xmlns:a16="http://schemas.microsoft.com/office/drawing/2014/main" id="{49BE46D0-FE30-4510-9E3C-902B521C4986}"/>
                    </a:ext>
                  </a:extLst>
                </p:cNvPr>
                <p:cNvSpPr txBox="1"/>
                <p:nvPr/>
              </p:nvSpPr>
              <p:spPr>
                <a:xfrm>
                  <a:off x="9175336" y="4274429"/>
                  <a:ext cx="2444002" cy="461665"/>
                </a:xfrm>
                <a:prstGeom prst="rect">
                  <a:avLst/>
                </a:prstGeom>
                <a:noFill/>
              </p:spPr>
              <p:txBody>
                <a:bodyPr wrap="none" rtlCol="0">
                  <a:spAutoFit/>
                </a:bodyPr>
                <a:lstStyle/>
                <a:p>
                  <a:pPr algn="ctr"/>
                  <a:r>
                    <a:rPr lang="en-GB" sz="1200" dirty="0">
                      <a:sym typeface="Symbol" panose="05050102010706020507" pitchFamily="18" charset="2"/>
                    </a:rPr>
                    <a:t>=84; </a:t>
                  </a:r>
                  <a:r>
                    <a:rPr lang="en-GB" sz="1200" dirty="0"/>
                    <a:t>Pref</a:t>
                  </a:r>
                  <a:r>
                    <a:rPr lang="en-GB" sz="1200" baseline="-25000" dirty="0"/>
                    <a:t>1</a:t>
                  </a:r>
                  <a:r>
                    <a:rPr lang="en-GB" sz="1200" dirty="0"/>
                    <a:t>=35MW; Pref</a:t>
                  </a:r>
                  <a:r>
                    <a:rPr lang="en-GB" sz="1200" baseline="-25000" dirty="0"/>
                    <a:t>2</a:t>
                  </a:r>
                  <a:r>
                    <a:rPr lang="en-GB" sz="1200" dirty="0"/>
                    <a:t>=30MW </a:t>
                  </a:r>
                </a:p>
                <a:p>
                  <a:pPr algn="ctr"/>
                  <a:r>
                    <a:rPr lang="en-GB" sz="1200" b="1" dirty="0">
                      <a:sym typeface="Wingdings" panose="05000000000000000000" pitchFamily="2" charset="2"/>
                    </a:rPr>
                    <a:t> </a:t>
                  </a:r>
                  <a:r>
                    <a:rPr lang="en-GB" sz="1200" b="1" dirty="0">
                      <a:sym typeface="Symbol" panose="05050102010706020507" pitchFamily="18" charset="2"/>
                    </a:rPr>
                    <a:t>/5% or V/V7%; /&lt;7%</a:t>
                  </a:r>
                  <a:r>
                    <a:rPr lang="en-GB" sz="1200" dirty="0">
                      <a:sym typeface="Symbol" panose="05050102010706020507" pitchFamily="18" charset="2"/>
                    </a:rPr>
                    <a:t> </a:t>
                  </a:r>
                  <a:endParaRPr lang="en-GB" sz="1200" dirty="0"/>
                </a:p>
              </p:txBody>
            </p:sp>
          </p:grpSp>
        </p:grpSp>
        <p:sp>
          <p:nvSpPr>
            <p:cNvPr id="64" name="Oval 63">
              <a:extLst>
                <a:ext uri="{FF2B5EF4-FFF2-40B4-BE49-F238E27FC236}">
                  <a16:creationId xmlns:a16="http://schemas.microsoft.com/office/drawing/2014/main" id="{440EE89E-873B-44F2-B417-2921C7CF8E45}"/>
                </a:ext>
              </a:extLst>
            </p:cNvPr>
            <p:cNvSpPr/>
            <p:nvPr/>
          </p:nvSpPr>
          <p:spPr>
            <a:xfrm>
              <a:off x="3631434" y="5322277"/>
              <a:ext cx="483366" cy="13072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65" name="Oval 64">
              <a:extLst>
                <a:ext uri="{FF2B5EF4-FFF2-40B4-BE49-F238E27FC236}">
                  <a16:creationId xmlns:a16="http://schemas.microsoft.com/office/drawing/2014/main" id="{99FFD5BC-A2FF-4D35-9B27-4EC93264A157}"/>
                </a:ext>
              </a:extLst>
            </p:cNvPr>
            <p:cNvSpPr/>
            <p:nvPr/>
          </p:nvSpPr>
          <p:spPr>
            <a:xfrm>
              <a:off x="7446508" y="5144662"/>
              <a:ext cx="483366" cy="13072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66" name="Oval 65">
              <a:extLst>
                <a:ext uri="{FF2B5EF4-FFF2-40B4-BE49-F238E27FC236}">
                  <a16:creationId xmlns:a16="http://schemas.microsoft.com/office/drawing/2014/main" id="{C9E16386-2C02-4305-96D7-A863BAD66C84}"/>
                </a:ext>
              </a:extLst>
            </p:cNvPr>
            <p:cNvSpPr/>
            <p:nvPr/>
          </p:nvSpPr>
          <p:spPr>
            <a:xfrm>
              <a:off x="11247112" y="5168108"/>
              <a:ext cx="483366" cy="13072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grpSp>
    </p:spTree>
    <p:extLst>
      <p:ext uri="{BB962C8B-B14F-4D97-AF65-F5344CB8AC3E}">
        <p14:creationId xmlns:p14="http://schemas.microsoft.com/office/powerpoint/2010/main" val="2164372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51604A15-13BA-4C73-9151-C7E0962DA248}"/>
              </a:ext>
            </a:extLst>
          </p:cNvPr>
          <p:cNvGraphicFramePr>
            <a:graphicFrameLocks noGrp="1"/>
          </p:cNvGraphicFramePr>
          <p:nvPr>
            <p:extLst>
              <p:ext uri="{D42A27DB-BD31-4B8C-83A1-F6EECF244321}">
                <p14:modId xmlns:p14="http://schemas.microsoft.com/office/powerpoint/2010/main" val="1254050700"/>
              </p:ext>
            </p:extLst>
          </p:nvPr>
        </p:nvGraphicFramePr>
        <p:xfrm>
          <a:off x="245533" y="2040466"/>
          <a:ext cx="9254067" cy="4246880"/>
        </p:xfrm>
        <a:graphic>
          <a:graphicData uri="http://schemas.openxmlformats.org/drawingml/2006/table">
            <a:tbl>
              <a:tblPr firstRow="1" bandRow="1">
                <a:tableStyleId>{5C22544A-7EE6-4342-B048-85BDC9FD1C3A}</a:tableStyleId>
              </a:tblPr>
              <a:tblGrid>
                <a:gridCol w="3107267">
                  <a:extLst>
                    <a:ext uri="{9D8B030D-6E8A-4147-A177-3AD203B41FA5}">
                      <a16:colId xmlns:a16="http://schemas.microsoft.com/office/drawing/2014/main" val="2334135759"/>
                    </a:ext>
                  </a:extLst>
                </a:gridCol>
                <a:gridCol w="2961468">
                  <a:extLst>
                    <a:ext uri="{9D8B030D-6E8A-4147-A177-3AD203B41FA5}">
                      <a16:colId xmlns:a16="http://schemas.microsoft.com/office/drawing/2014/main" val="3477999790"/>
                    </a:ext>
                  </a:extLst>
                </a:gridCol>
                <a:gridCol w="3185332">
                  <a:extLst>
                    <a:ext uri="{9D8B030D-6E8A-4147-A177-3AD203B41FA5}">
                      <a16:colId xmlns:a16="http://schemas.microsoft.com/office/drawing/2014/main" val="2717493456"/>
                    </a:ext>
                  </a:extLst>
                </a:gridCol>
              </a:tblGrid>
              <a:tr h="370840">
                <a:tc>
                  <a:txBody>
                    <a:bodyPr/>
                    <a:lstStyle/>
                    <a:p>
                      <a:endParaRPr lang="en-GB" dirty="0"/>
                    </a:p>
                  </a:txBody>
                  <a:tcPr/>
                </a:tc>
                <a:tc>
                  <a:txBody>
                    <a:bodyPr/>
                    <a:lstStyle/>
                    <a:p>
                      <a:r>
                        <a:rPr lang="en-GB" dirty="0"/>
                        <a:t>Components</a:t>
                      </a:r>
                    </a:p>
                  </a:txBody>
                  <a:tcPr/>
                </a:tc>
                <a:tc>
                  <a:txBody>
                    <a:bodyPr/>
                    <a:lstStyle/>
                    <a:p>
                      <a:r>
                        <a:rPr lang="en-GB" dirty="0"/>
                        <a:t>Comments</a:t>
                      </a:r>
                    </a:p>
                  </a:txBody>
                  <a:tcPr/>
                </a:tc>
                <a:extLst>
                  <a:ext uri="{0D108BD9-81ED-4DB2-BD59-A6C34878D82A}">
                    <a16:rowId xmlns:a16="http://schemas.microsoft.com/office/drawing/2014/main" val="3235735804"/>
                  </a:ext>
                </a:extLst>
              </a:tr>
              <a:tr h="370840">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b="1" dirty="0"/>
                        <a:t>Waveguides x C-Band</a:t>
                      </a:r>
                    </a:p>
                    <a:p>
                      <a:pPr algn="ctr"/>
                      <a:endParaRPr lang="en-GB" sz="2400" b="1" dirty="0"/>
                    </a:p>
                  </a:txBody>
                  <a:tcPr anchor="ctr"/>
                </a:tc>
                <a:tc>
                  <a:txBody>
                    <a:bodyPr/>
                    <a:lstStyle/>
                    <a:p>
                      <a:r>
                        <a:rPr lang="en-GB" dirty="0"/>
                        <a:t>Planar Hybrid</a:t>
                      </a:r>
                    </a:p>
                  </a:txBody>
                  <a:tcPr anchor="ctr"/>
                </a:tc>
                <a:tc>
                  <a:txBody>
                    <a:bodyPr/>
                    <a:lstStyle/>
                    <a:p>
                      <a:endParaRPr lang="en-GB" dirty="0"/>
                    </a:p>
                  </a:txBody>
                  <a:tcPr anchor="ctr"/>
                </a:tc>
                <a:extLst>
                  <a:ext uri="{0D108BD9-81ED-4DB2-BD59-A6C34878D82A}">
                    <a16:rowId xmlns:a16="http://schemas.microsoft.com/office/drawing/2014/main" val="2729127248"/>
                  </a:ext>
                </a:extLst>
              </a:tr>
              <a:tr h="370840">
                <a:tc vMerge="1">
                  <a:txBody>
                    <a:bodyPr/>
                    <a:lstStyle/>
                    <a:p>
                      <a:endParaRPr lang="en-GB" dirty="0"/>
                    </a:p>
                  </a:txBody>
                  <a:tcPr/>
                </a:tc>
                <a:tc>
                  <a:txBody>
                    <a:bodyPr/>
                    <a:lstStyle/>
                    <a:p>
                      <a:r>
                        <a:rPr lang="en-GB" dirty="0"/>
                        <a:t>C-Band Load</a:t>
                      </a:r>
                    </a:p>
                  </a:txBody>
                  <a:tcPr anchor="ctr"/>
                </a:tc>
                <a:tc>
                  <a:txBody>
                    <a:bodyPr/>
                    <a:lstStyle/>
                    <a:p>
                      <a:r>
                        <a:rPr lang="en-GB" dirty="0"/>
                        <a:t>70MW peak power, 300W average Power</a:t>
                      </a:r>
                    </a:p>
                  </a:txBody>
                  <a:tcPr anchor="ctr"/>
                </a:tc>
                <a:extLst>
                  <a:ext uri="{0D108BD9-81ED-4DB2-BD59-A6C34878D82A}">
                    <a16:rowId xmlns:a16="http://schemas.microsoft.com/office/drawing/2014/main" val="607112911"/>
                  </a:ext>
                </a:extLst>
              </a:tr>
              <a:tr h="370840">
                <a:tc vMerge="1">
                  <a:txBody>
                    <a:bodyPr/>
                    <a:lstStyle/>
                    <a:p>
                      <a:endParaRPr lang="en-GB" dirty="0"/>
                    </a:p>
                  </a:txBody>
                  <a:tcPr/>
                </a:tc>
                <a:tc>
                  <a:txBody>
                    <a:bodyPr/>
                    <a:lstStyle/>
                    <a:p>
                      <a:r>
                        <a:rPr lang="en-GB" dirty="0"/>
                        <a:t>2 x Dir. Coupler C-Band</a:t>
                      </a:r>
                    </a:p>
                  </a:txBody>
                  <a:tcPr anchor="ctr"/>
                </a:tc>
                <a:tc>
                  <a:txBody>
                    <a:bodyPr/>
                    <a:lstStyle/>
                    <a:p>
                      <a:endParaRPr lang="en-GB" dirty="0"/>
                    </a:p>
                  </a:txBody>
                  <a:tcPr anchor="ctr"/>
                </a:tc>
                <a:extLst>
                  <a:ext uri="{0D108BD9-81ED-4DB2-BD59-A6C34878D82A}">
                    <a16:rowId xmlns:a16="http://schemas.microsoft.com/office/drawing/2014/main" val="2500988501"/>
                  </a:ext>
                </a:extLst>
              </a:tr>
              <a:tr h="370840">
                <a:tc vMerge="1">
                  <a:txBody>
                    <a:bodyPr/>
                    <a:lstStyle/>
                    <a:p>
                      <a:endParaRPr lang="en-GB" dirty="0"/>
                    </a:p>
                  </a:txBody>
                  <a:tcPr/>
                </a:tc>
                <a:tc>
                  <a:txBody>
                    <a:bodyPr/>
                    <a:lstStyle/>
                    <a:p>
                      <a:r>
                        <a:rPr lang="en-GB" dirty="0"/>
                        <a:t>Phase shifter</a:t>
                      </a:r>
                    </a:p>
                  </a:txBody>
                  <a:tcPr anchor="ctr"/>
                </a:tc>
                <a:tc>
                  <a:txBody>
                    <a:bodyPr/>
                    <a:lstStyle/>
                    <a:p>
                      <a:endParaRPr lang="en-GB" dirty="0"/>
                    </a:p>
                  </a:txBody>
                  <a:tcPr anchor="ctr"/>
                </a:tc>
                <a:extLst>
                  <a:ext uri="{0D108BD9-81ED-4DB2-BD59-A6C34878D82A}">
                    <a16:rowId xmlns:a16="http://schemas.microsoft.com/office/drawing/2014/main" val="3014508826"/>
                  </a:ext>
                </a:extLst>
              </a:tr>
              <a:tr h="370840">
                <a:tc vMerge="1">
                  <a:txBody>
                    <a:bodyPr/>
                    <a:lstStyle/>
                    <a:p>
                      <a:endParaRPr lang="en-GB" dirty="0"/>
                    </a:p>
                  </a:txBody>
                  <a:tcPr/>
                </a:tc>
                <a:tc>
                  <a:txBody>
                    <a:bodyPr/>
                    <a:lstStyle/>
                    <a:p>
                      <a:r>
                        <a:rPr lang="en-GB" dirty="0"/>
                        <a:t>Attenuators</a:t>
                      </a:r>
                    </a:p>
                  </a:txBody>
                  <a:tcPr anchor="ctr"/>
                </a:tc>
                <a:tc>
                  <a:txBody>
                    <a:bodyPr/>
                    <a:lstStyle/>
                    <a:p>
                      <a:endParaRPr lang="en-GB" dirty="0"/>
                    </a:p>
                  </a:txBody>
                  <a:tcPr anchor="ctr"/>
                </a:tc>
                <a:extLst>
                  <a:ext uri="{0D108BD9-81ED-4DB2-BD59-A6C34878D82A}">
                    <a16:rowId xmlns:a16="http://schemas.microsoft.com/office/drawing/2014/main" val="3394959875"/>
                  </a:ext>
                </a:extLst>
              </a:tr>
              <a:tr h="370840">
                <a:tc vMerge="1">
                  <a:txBody>
                    <a:bodyPr/>
                    <a:lstStyle/>
                    <a:p>
                      <a:pPr algn="ctr"/>
                      <a:endParaRPr lang="en-GB" dirty="0"/>
                    </a:p>
                  </a:txBody>
                  <a:tcPr anchor="ctr"/>
                </a:tc>
                <a:tc>
                  <a:txBody>
                    <a:bodyPr/>
                    <a:lstStyle/>
                    <a:p>
                      <a:r>
                        <a:rPr lang="en-GB" dirty="0" err="1"/>
                        <a:t>Cables+electr</a:t>
                      </a:r>
                      <a:r>
                        <a:rPr lang="en-GB" dirty="0"/>
                        <a:t>.</a:t>
                      </a:r>
                    </a:p>
                  </a:txBody>
                  <a:tcPr anchor="ctr"/>
                </a:tc>
                <a:tc>
                  <a:txBody>
                    <a:bodyPr/>
                    <a:lstStyle/>
                    <a:p>
                      <a:endParaRPr lang="en-GB" dirty="0"/>
                    </a:p>
                  </a:txBody>
                  <a:tcPr anchor="ctr"/>
                </a:tc>
                <a:extLst>
                  <a:ext uri="{0D108BD9-81ED-4DB2-BD59-A6C34878D82A}">
                    <a16:rowId xmlns:a16="http://schemas.microsoft.com/office/drawing/2014/main" val="4244120982"/>
                  </a:ext>
                </a:extLst>
              </a:tr>
              <a:tr h="370840">
                <a:tc rowSpan="3">
                  <a:txBody>
                    <a:bodyPr/>
                    <a:lstStyle/>
                    <a:p>
                      <a:pPr algn="ctr"/>
                      <a:r>
                        <a:rPr lang="en-GB" sz="2400" b="1" dirty="0"/>
                        <a:t>Vacuum x C-Band</a:t>
                      </a:r>
                    </a:p>
                  </a:txBody>
                  <a:tcPr anchor="ctr"/>
                </a:tc>
                <a:tc>
                  <a:txBody>
                    <a:bodyPr/>
                    <a:lstStyle/>
                    <a:p>
                      <a:r>
                        <a:rPr lang="en-GB" dirty="0" err="1"/>
                        <a:t>IP+electr</a:t>
                      </a:r>
                      <a:r>
                        <a:rPr lang="en-GB" dirty="0"/>
                        <a:t>.</a:t>
                      </a:r>
                    </a:p>
                  </a:txBody>
                  <a:tcPr anchor="ctr"/>
                </a:tc>
                <a:tc>
                  <a:txBody>
                    <a:bodyPr/>
                    <a:lstStyle/>
                    <a:p>
                      <a:endParaRPr lang="en-GB" dirty="0"/>
                    </a:p>
                  </a:txBody>
                  <a:tcPr anchor="ctr"/>
                </a:tc>
                <a:extLst>
                  <a:ext uri="{0D108BD9-81ED-4DB2-BD59-A6C34878D82A}">
                    <a16:rowId xmlns:a16="http://schemas.microsoft.com/office/drawing/2014/main" val="1721883908"/>
                  </a:ext>
                </a:extLst>
              </a:tr>
              <a:tr h="370840">
                <a:tc vMerge="1">
                  <a:txBody>
                    <a:bodyPr/>
                    <a:lstStyle/>
                    <a:p>
                      <a:endParaRPr lang="en-GB" dirty="0"/>
                    </a:p>
                  </a:txBody>
                  <a:tcPr/>
                </a:tc>
                <a:tc>
                  <a:txBody>
                    <a:bodyPr/>
                    <a:lstStyle/>
                    <a:p>
                      <a:r>
                        <a:rPr lang="en-GB" dirty="0" err="1"/>
                        <a:t>Gauges+electr</a:t>
                      </a:r>
                      <a:r>
                        <a:rPr lang="en-GB" dirty="0"/>
                        <a:t>.</a:t>
                      </a:r>
                    </a:p>
                  </a:txBody>
                  <a:tcPr anchor="ctr"/>
                </a:tc>
                <a:tc>
                  <a:txBody>
                    <a:bodyPr/>
                    <a:lstStyle/>
                    <a:p>
                      <a:endParaRPr lang="en-GB" dirty="0"/>
                    </a:p>
                  </a:txBody>
                  <a:tcPr anchor="ctr"/>
                </a:tc>
                <a:extLst>
                  <a:ext uri="{0D108BD9-81ED-4DB2-BD59-A6C34878D82A}">
                    <a16:rowId xmlns:a16="http://schemas.microsoft.com/office/drawing/2014/main" val="3148266502"/>
                  </a:ext>
                </a:extLst>
              </a:tr>
              <a:tr h="370840">
                <a:tc vMerge="1">
                  <a:txBody>
                    <a:bodyPr/>
                    <a:lstStyle/>
                    <a:p>
                      <a:endParaRPr lang="en-GB" dirty="0"/>
                    </a:p>
                  </a:txBody>
                  <a:tcPr/>
                </a:tc>
                <a:tc>
                  <a:txBody>
                    <a:bodyPr/>
                    <a:lstStyle/>
                    <a:p>
                      <a:r>
                        <a:rPr lang="en-GB" dirty="0"/>
                        <a:t>Vacuum valves (?)</a:t>
                      </a:r>
                    </a:p>
                  </a:txBody>
                  <a:tcPr anchor="ctr"/>
                </a:tc>
                <a:tc>
                  <a:txBody>
                    <a:bodyPr/>
                    <a:lstStyle/>
                    <a:p>
                      <a:r>
                        <a:rPr lang="en-GB" dirty="0"/>
                        <a:t>In this way we won’t vent the cavity for the next phases.</a:t>
                      </a:r>
                    </a:p>
                  </a:txBody>
                  <a:tcPr anchor="ctr"/>
                </a:tc>
                <a:extLst>
                  <a:ext uri="{0D108BD9-81ED-4DB2-BD59-A6C34878D82A}">
                    <a16:rowId xmlns:a16="http://schemas.microsoft.com/office/drawing/2014/main" val="3202809327"/>
                  </a:ext>
                </a:extLst>
              </a:tr>
            </a:tbl>
          </a:graphicData>
        </a:graphic>
      </p:graphicFrame>
      <p:sp>
        <p:nvSpPr>
          <p:cNvPr id="5" name="Title 1">
            <a:extLst>
              <a:ext uri="{FF2B5EF4-FFF2-40B4-BE49-F238E27FC236}">
                <a16:creationId xmlns:a16="http://schemas.microsoft.com/office/drawing/2014/main" id="{D2FE0C1C-03CD-4F8E-8C6B-50E248294BB9}"/>
              </a:ext>
            </a:extLst>
          </p:cNvPr>
          <p:cNvSpPr txBox="1">
            <a:spLocks/>
          </p:cNvSpPr>
          <p:nvPr/>
        </p:nvSpPr>
        <p:spPr>
          <a:xfrm>
            <a:off x="592667" y="223573"/>
            <a:ext cx="1100666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Components needed for Phase 0 (2</a:t>
            </a:r>
            <a:r>
              <a:rPr lang="en-GB" baseline="30000" dirty="0"/>
              <a:t>nd</a:t>
            </a:r>
            <a:r>
              <a:rPr lang="en-GB" dirty="0"/>
              <a:t> half 2027)</a:t>
            </a:r>
          </a:p>
        </p:txBody>
      </p:sp>
      <p:sp>
        <p:nvSpPr>
          <p:cNvPr id="7" name="TextBox 6">
            <a:extLst>
              <a:ext uri="{FF2B5EF4-FFF2-40B4-BE49-F238E27FC236}">
                <a16:creationId xmlns:a16="http://schemas.microsoft.com/office/drawing/2014/main" id="{79A4994B-FE2C-4694-A52A-1C98E8F4547A}"/>
              </a:ext>
            </a:extLst>
          </p:cNvPr>
          <p:cNvSpPr txBox="1"/>
          <p:nvPr/>
        </p:nvSpPr>
        <p:spPr>
          <a:xfrm>
            <a:off x="9529629" y="2186365"/>
            <a:ext cx="2611569" cy="4031873"/>
          </a:xfrm>
          <a:prstGeom prst="rect">
            <a:avLst/>
          </a:prstGeom>
          <a:noFill/>
        </p:spPr>
        <p:txBody>
          <a:bodyPr wrap="square" rtlCol="0">
            <a:spAutoFit/>
          </a:bodyPr>
          <a:lstStyle/>
          <a:p>
            <a:r>
              <a:rPr lang="en-GB" sz="1600" dirty="0"/>
              <a:t>Of course we need also the waveguides but w/o drawings we can’t fix the layout. Delay for delivery </a:t>
            </a:r>
            <a:r>
              <a:rPr lang="en-GB" sz="1600" dirty="0" err="1"/>
              <a:t>tbd</a:t>
            </a:r>
            <a:r>
              <a:rPr lang="en-GB" sz="1600" dirty="0"/>
              <a:t> with PSI or with a Company if we want to profit for a qualification. With a Company I think that the </a:t>
            </a:r>
            <a:r>
              <a:rPr lang="en-GB" sz="1600" dirty="0" err="1"/>
              <a:t>leadtime</a:t>
            </a:r>
            <a:r>
              <a:rPr lang="en-GB" sz="1600" dirty="0"/>
              <a:t> should be at least 6 months if we don’t need special components (twists, particular bends…). PSI told us that they paid for waveguides </a:t>
            </a:r>
            <a:r>
              <a:rPr lang="en-GB" sz="1600" dirty="0">
                <a:sym typeface="Symbol" panose="05050102010706020507" pitchFamily="18" charset="2"/>
              </a:rPr>
              <a:t></a:t>
            </a:r>
            <a:r>
              <a:rPr lang="en-GB" sz="1600" dirty="0"/>
              <a:t>100kEuros/5m (several years ago): do we need a CFT?</a:t>
            </a:r>
          </a:p>
        </p:txBody>
      </p:sp>
      <p:sp>
        <p:nvSpPr>
          <p:cNvPr id="8" name="Slide Number Placeholder 7">
            <a:extLst>
              <a:ext uri="{FF2B5EF4-FFF2-40B4-BE49-F238E27FC236}">
                <a16:creationId xmlns:a16="http://schemas.microsoft.com/office/drawing/2014/main" id="{10DD353B-0C08-4408-830F-27A9F99445EB}"/>
              </a:ext>
            </a:extLst>
          </p:cNvPr>
          <p:cNvSpPr>
            <a:spLocks noGrp="1"/>
          </p:cNvSpPr>
          <p:nvPr>
            <p:ph type="sldNum" sz="quarter" idx="12"/>
          </p:nvPr>
        </p:nvSpPr>
        <p:spPr/>
        <p:txBody>
          <a:bodyPr/>
          <a:lstStyle/>
          <a:p>
            <a:fld id="{27704C38-3202-47F9-B90E-5A6733EC2980}" type="slidenum">
              <a:rPr lang="en-GB" smtClean="0"/>
              <a:t>6</a:t>
            </a:fld>
            <a:endParaRPr lang="en-GB"/>
          </a:p>
        </p:txBody>
      </p:sp>
    </p:spTree>
    <p:extLst>
      <p:ext uri="{BB962C8B-B14F-4D97-AF65-F5344CB8AC3E}">
        <p14:creationId xmlns:p14="http://schemas.microsoft.com/office/powerpoint/2010/main" val="909116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756C80-60C6-4444-8A10-10910C6BF8B9}"/>
              </a:ext>
            </a:extLst>
          </p:cNvPr>
          <p:cNvSpPr>
            <a:spLocks noGrp="1"/>
          </p:cNvSpPr>
          <p:nvPr>
            <p:ph type="title"/>
          </p:nvPr>
        </p:nvSpPr>
        <p:spPr>
          <a:xfrm>
            <a:off x="385231" y="0"/>
            <a:ext cx="10515600" cy="1325563"/>
          </a:xfrm>
        </p:spPr>
        <p:txBody>
          <a:bodyPr/>
          <a:lstStyle/>
          <a:p>
            <a:r>
              <a:rPr lang="en-GB" dirty="0"/>
              <a:t>Phase 1</a:t>
            </a:r>
          </a:p>
        </p:txBody>
      </p:sp>
      <p:graphicFrame>
        <p:nvGraphicFramePr>
          <p:cNvPr id="5" name="Table 5">
            <a:extLst>
              <a:ext uri="{FF2B5EF4-FFF2-40B4-BE49-F238E27FC236}">
                <a16:creationId xmlns:a16="http://schemas.microsoft.com/office/drawing/2014/main" id="{B5DA517E-6063-42AB-8583-2A9FAEB7087C}"/>
              </a:ext>
            </a:extLst>
          </p:cNvPr>
          <p:cNvGraphicFramePr>
            <a:graphicFrameLocks noGrp="1"/>
          </p:cNvGraphicFramePr>
          <p:nvPr>
            <p:extLst>
              <p:ext uri="{D42A27DB-BD31-4B8C-83A1-F6EECF244321}">
                <p14:modId xmlns:p14="http://schemas.microsoft.com/office/powerpoint/2010/main" val="4289420515"/>
              </p:ext>
            </p:extLst>
          </p:nvPr>
        </p:nvGraphicFramePr>
        <p:xfrm>
          <a:off x="67734" y="1761735"/>
          <a:ext cx="12056531" cy="3210560"/>
        </p:xfrm>
        <a:graphic>
          <a:graphicData uri="http://schemas.openxmlformats.org/drawingml/2006/table">
            <a:tbl>
              <a:tblPr firstRow="1" bandRow="1">
                <a:tableStyleId>{5C22544A-7EE6-4342-B048-85BDC9FD1C3A}</a:tableStyleId>
              </a:tblPr>
              <a:tblGrid>
                <a:gridCol w="630218">
                  <a:extLst>
                    <a:ext uri="{9D8B030D-6E8A-4147-A177-3AD203B41FA5}">
                      <a16:colId xmlns:a16="http://schemas.microsoft.com/office/drawing/2014/main" val="1003352027"/>
                    </a:ext>
                  </a:extLst>
                </a:gridCol>
                <a:gridCol w="1216466">
                  <a:extLst>
                    <a:ext uri="{9D8B030D-6E8A-4147-A177-3AD203B41FA5}">
                      <a16:colId xmlns:a16="http://schemas.microsoft.com/office/drawing/2014/main" val="4008986401"/>
                    </a:ext>
                  </a:extLst>
                </a:gridCol>
                <a:gridCol w="923343">
                  <a:extLst>
                    <a:ext uri="{9D8B030D-6E8A-4147-A177-3AD203B41FA5}">
                      <a16:colId xmlns:a16="http://schemas.microsoft.com/office/drawing/2014/main" val="1061603130"/>
                    </a:ext>
                  </a:extLst>
                </a:gridCol>
                <a:gridCol w="1167942">
                  <a:extLst>
                    <a:ext uri="{9D8B030D-6E8A-4147-A177-3AD203B41FA5}">
                      <a16:colId xmlns:a16="http://schemas.microsoft.com/office/drawing/2014/main" val="4232474461"/>
                    </a:ext>
                  </a:extLst>
                </a:gridCol>
                <a:gridCol w="807857">
                  <a:extLst>
                    <a:ext uri="{9D8B030D-6E8A-4147-A177-3AD203B41FA5}">
                      <a16:colId xmlns:a16="http://schemas.microsoft.com/office/drawing/2014/main" val="2367290153"/>
                    </a:ext>
                  </a:extLst>
                </a:gridCol>
                <a:gridCol w="938620">
                  <a:extLst>
                    <a:ext uri="{9D8B030D-6E8A-4147-A177-3AD203B41FA5}">
                      <a16:colId xmlns:a16="http://schemas.microsoft.com/office/drawing/2014/main" val="967181465"/>
                    </a:ext>
                  </a:extLst>
                </a:gridCol>
                <a:gridCol w="1081022">
                  <a:extLst>
                    <a:ext uri="{9D8B030D-6E8A-4147-A177-3AD203B41FA5}">
                      <a16:colId xmlns:a16="http://schemas.microsoft.com/office/drawing/2014/main" val="2985737352"/>
                    </a:ext>
                  </a:extLst>
                </a:gridCol>
                <a:gridCol w="933167">
                  <a:extLst>
                    <a:ext uri="{9D8B030D-6E8A-4147-A177-3AD203B41FA5}">
                      <a16:colId xmlns:a16="http://schemas.microsoft.com/office/drawing/2014/main" val="1455009697"/>
                    </a:ext>
                  </a:extLst>
                </a:gridCol>
                <a:gridCol w="966454">
                  <a:extLst>
                    <a:ext uri="{9D8B030D-6E8A-4147-A177-3AD203B41FA5}">
                      <a16:colId xmlns:a16="http://schemas.microsoft.com/office/drawing/2014/main" val="1225313171"/>
                    </a:ext>
                  </a:extLst>
                </a:gridCol>
                <a:gridCol w="825228">
                  <a:extLst>
                    <a:ext uri="{9D8B030D-6E8A-4147-A177-3AD203B41FA5}">
                      <a16:colId xmlns:a16="http://schemas.microsoft.com/office/drawing/2014/main" val="1870520668"/>
                    </a:ext>
                  </a:extLst>
                </a:gridCol>
                <a:gridCol w="802526">
                  <a:extLst>
                    <a:ext uri="{9D8B030D-6E8A-4147-A177-3AD203B41FA5}">
                      <a16:colId xmlns:a16="http://schemas.microsoft.com/office/drawing/2014/main" val="3768365300"/>
                    </a:ext>
                  </a:extLst>
                </a:gridCol>
                <a:gridCol w="942499">
                  <a:extLst>
                    <a:ext uri="{9D8B030D-6E8A-4147-A177-3AD203B41FA5}">
                      <a16:colId xmlns:a16="http://schemas.microsoft.com/office/drawing/2014/main" val="1589657872"/>
                    </a:ext>
                  </a:extLst>
                </a:gridCol>
                <a:gridCol w="821189">
                  <a:extLst>
                    <a:ext uri="{9D8B030D-6E8A-4147-A177-3AD203B41FA5}">
                      <a16:colId xmlns:a16="http://schemas.microsoft.com/office/drawing/2014/main" val="2879501418"/>
                    </a:ext>
                  </a:extLst>
                </a:gridCol>
              </a:tblGrid>
              <a:tr h="370840">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dirty="0"/>
                    </a:p>
                  </a:txBody>
                  <a:tcPr>
                    <a:lnB w="38100" cap="flat" cmpd="sng" algn="ctr">
                      <a:solidFill>
                        <a:schemeClr val="tx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dirty="0"/>
                        <a:t>2028</a:t>
                      </a:r>
                    </a:p>
                  </a:txBody>
                  <a:tcPr>
                    <a:lnR w="38100" cap="flat" cmpd="sng" algn="ctr">
                      <a:solidFill>
                        <a:schemeClr val="tx1"/>
                      </a:solidFill>
                      <a:prstDash val="solid"/>
                      <a:round/>
                      <a:headEnd type="none" w="med" len="med"/>
                      <a:tailEnd type="none" w="med" len="med"/>
                    </a:lnR>
                  </a:tcPr>
                </a:tc>
                <a:tc hMerge="1">
                  <a:txBody>
                    <a:bodyPr/>
                    <a:lstStyle/>
                    <a:p>
                      <a:endParaRPr lang="en-GB" dirty="0"/>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dirty="0"/>
                    </a:p>
                  </a:txBody>
                  <a:tcPr/>
                </a:tc>
                <a:tc gridSpan="9">
                  <a:txBody>
                    <a:bodyPr/>
                    <a:lstStyle/>
                    <a:p>
                      <a:pPr algn="ctr"/>
                      <a:r>
                        <a:rPr lang="en-GB" sz="1800" b="1" dirty="0"/>
                        <a:t>2029</a:t>
                      </a:r>
                    </a:p>
                  </a:txBody>
                  <a:tcPr>
                    <a:lnL w="38100" cap="flat" cmpd="sng" algn="ctr">
                      <a:solidFill>
                        <a:schemeClr val="tx1"/>
                      </a:solidFill>
                      <a:prstDash val="solid"/>
                      <a:round/>
                      <a:headEnd type="none" w="med" len="med"/>
                      <a:tailEnd type="none" w="med" len="med"/>
                    </a:lnL>
                  </a:tcPr>
                </a:tc>
                <a:tc hMerge="1">
                  <a:txBody>
                    <a:bodyPr/>
                    <a:lstStyle/>
                    <a:p>
                      <a:endParaRPr lang="en-GB" dirty="0"/>
                    </a:p>
                  </a:txBody>
                  <a:tcPr/>
                </a:tc>
                <a:tc hMerge="1">
                  <a:txBody>
                    <a:bodyPr/>
                    <a:lstStyle/>
                    <a:p>
                      <a:pPr algn="ctr"/>
                      <a:endParaRPr lang="en-GB" sz="1200" dirty="0"/>
                    </a:p>
                  </a:txBody>
                  <a:tcPr/>
                </a:tc>
                <a:tc hMerge="1">
                  <a:txBody>
                    <a:bodyPr/>
                    <a:lstStyle/>
                    <a:p>
                      <a:endParaRPr lang="en-GB" dirty="0"/>
                    </a:p>
                  </a:txBody>
                  <a:tcPr/>
                </a:tc>
                <a:tc hMerge="1">
                  <a:txBody>
                    <a:bodyPr/>
                    <a:lstStyle/>
                    <a:p>
                      <a:endParaRPr lang="en-GB" dirty="0"/>
                    </a:p>
                  </a:txBody>
                  <a:tcPr/>
                </a:tc>
                <a:tc hMerge="1">
                  <a:txBody>
                    <a:bodyPr/>
                    <a:lstStyle/>
                    <a:p>
                      <a:pPr algn="ctr"/>
                      <a:endParaRPr lang="en-GB" dirty="0"/>
                    </a:p>
                  </a:txBody>
                  <a:tcPr/>
                </a:tc>
                <a:tc hMerge="1">
                  <a:txBody>
                    <a:bodyPr/>
                    <a:lstStyle/>
                    <a:p>
                      <a:pPr algn="ctr"/>
                      <a:endParaRPr lang="en-GB" sz="1200" dirty="0"/>
                    </a:p>
                  </a:txBody>
                  <a:tcPr/>
                </a:tc>
                <a:tc hMerge="1">
                  <a:txBody>
                    <a:bodyPr/>
                    <a:lstStyle/>
                    <a:p>
                      <a:pPr algn="ctr"/>
                      <a:endParaRPr lang="en-GB" sz="1200" dirty="0"/>
                    </a:p>
                  </a:txBody>
                  <a:tcPr/>
                </a:tc>
                <a:tc hMerge="1">
                  <a:txBody>
                    <a:bodyPr/>
                    <a:lstStyle/>
                    <a:p>
                      <a:pPr algn="ctr"/>
                      <a:endParaRPr lang="en-GB" sz="1200" dirty="0"/>
                    </a:p>
                  </a:txBody>
                  <a:tcPr/>
                </a:tc>
                <a:extLst>
                  <a:ext uri="{0D108BD9-81ED-4DB2-BD59-A6C34878D82A}">
                    <a16:rowId xmlns:a16="http://schemas.microsoft.com/office/drawing/2014/main" val="2139298230"/>
                  </a:ext>
                </a:extLst>
              </a:tr>
              <a:tr h="370840">
                <a:tc vMerge="1">
                  <a:txBody>
                    <a:bodyPr/>
                    <a:lstStyle/>
                    <a:p>
                      <a:endParaRPr lang="en-GB" sz="1200" dirty="0"/>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dirty="0"/>
                        <a:t>RF Gun Conditioning and Test</a:t>
                      </a:r>
                    </a:p>
                  </a:txBody>
                  <a:tcPr>
                    <a:lnR w="38100" cap="flat" cmpd="sng" algn="ctr">
                      <a:solidFill>
                        <a:schemeClr val="tx1"/>
                      </a:solidFill>
                      <a:prstDash val="solid"/>
                      <a:round/>
                      <a:headEnd type="none" w="med" len="med"/>
                      <a:tailEnd type="none" w="med" len="med"/>
                    </a:lnR>
                  </a:tcPr>
                </a:tc>
                <a:tc hMerge="1">
                  <a:txBody>
                    <a:bodyPr/>
                    <a:lstStyle/>
                    <a:p>
                      <a:endParaRPr lang="en-GB"/>
                    </a:p>
                  </a:txBody>
                  <a:tcPr/>
                </a:tc>
                <a:tc hMerge="1">
                  <a:txBody>
                    <a:bodyPr/>
                    <a:lstStyle/>
                    <a:p>
                      <a:endParaRPr lang="en-GB"/>
                    </a:p>
                  </a:txBody>
                  <a:tcPr/>
                </a:tc>
                <a:tc gridSpan="9">
                  <a:txBody>
                    <a:bodyPr/>
                    <a:lstStyle/>
                    <a:p>
                      <a:pPr algn="ctr"/>
                      <a:r>
                        <a:rPr lang="en-GB" sz="1800" b="1" dirty="0"/>
                        <a:t>COLD – Phase 1: </a:t>
                      </a:r>
                      <a:r>
                        <a:rPr lang="en-GB" sz="1800" b="0" dirty="0"/>
                        <a:t>150MeV beam acceleration</a:t>
                      </a:r>
                    </a:p>
                  </a:txBody>
                  <a:tcPr>
                    <a:lnL w="38100" cap="flat" cmpd="sng" algn="ctr">
                      <a:solidFill>
                        <a:schemeClr val="tx1"/>
                      </a:solidFill>
                      <a:prstDash val="solid"/>
                      <a:round/>
                      <a:headEnd type="none" w="med" len="med"/>
                      <a:tailEnd type="none" w="med" len="med"/>
                    </a:ln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53952540"/>
                  </a:ext>
                </a:extLst>
              </a:tr>
              <a:tr h="370840">
                <a:tc vMerge="1">
                  <a:txBody>
                    <a:bodyPr/>
                    <a:lstStyle/>
                    <a:p>
                      <a:pPr algn="l"/>
                      <a:r>
                        <a:rPr lang="en-GB" sz="1200" b="1" dirty="0"/>
                        <a:t>Gun RF Conditioning and Test</a:t>
                      </a:r>
                    </a:p>
                  </a:txBody>
                  <a:tcPr anchor="ctr"/>
                </a:tc>
                <a:tc>
                  <a:txBody>
                    <a:bodyPr/>
                    <a:lstStyle/>
                    <a:p>
                      <a:pPr algn="ctr"/>
                      <a:r>
                        <a:rPr lang="en-GB" sz="1200" b="1" dirty="0"/>
                        <a:t>Isolator</a:t>
                      </a:r>
                      <a:r>
                        <a:rPr lang="en-GB" sz="1200" dirty="0"/>
                        <a:t>: </a:t>
                      </a:r>
                    </a:p>
                    <a:p>
                      <a:pPr algn="ctr"/>
                      <a:r>
                        <a:rPr lang="en-GB" sz="1200" dirty="0"/>
                        <a:t>3.5l/min</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a:t>
                      </a:r>
                      <a:r>
                        <a:rPr lang="en-GB" sz="1000" dirty="0">
                          <a:sym typeface="Symbol" panose="05050102010706020507" pitchFamily="18" charset="2"/>
                        </a:rPr>
                        <a:t>P=2bar@nom. flowrate</a:t>
                      </a:r>
                      <a:r>
                        <a:rPr lang="en-GB" sz="1000" dirty="0"/>
                        <a:t>)</a:t>
                      </a:r>
                    </a:p>
                    <a:p>
                      <a:pPr algn="ctr"/>
                      <a:endParaRPr lang="en-GB"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S-RF Unit:</a:t>
                      </a:r>
                      <a:endParaRPr lang="en-GB" sz="1200" dirty="0"/>
                    </a:p>
                    <a:p>
                      <a:pPr algn="ctr"/>
                      <a:r>
                        <a:rPr lang="en-GB" sz="1200" dirty="0"/>
                        <a:t>91l/min</a:t>
                      </a:r>
                    </a:p>
                  </a:txBody>
                  <a:tcPr/>
                </a:tc>
                <a:tc>
                  <a:txBody>
                    <a:bodyPr/>
                    <a:lstStyle/>
                    <a:p>
                      <a:pPr algn="ctr"/>
                      <a:r>
                        <a:rPr lang="en-GB" sz="1200" b="1" dirty="0"/>
                        <a:t>Load Isolator</a:t>
                      </a:r>
                      <a:r>
                        <a:rPr lang="en-GB" sz="1200" dirty="0"/>
                        <a:t>: </a:t>
                      </a:r>
                    </a:p>
                    <a:p>
                      <a:pPr algn="ctr"/>
                      <a:r>
                        <a:rPr lang="en-GB" sz="1200" dirty="0"/>
                        <a:t>5l/min (0.45kW</a:t>
                      </a:r>
                      <a:r>
                        <a:rPr lang="en-GB" sz="1200" baseline="30000" dirty="0"/>
                        <a:t>1</a:t>
                      </a:r>
                      <a:r>
                        <a:rPr lang="en-GB" sz="1200" dirty="0"/>
                        <a: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a:t>
                      </a:r>
                      <a:r>
                        <a:rPr lang="en-GB" sz="1000" dirty="0">
                          <a:sym typeface="Symbol" panose="05050102010706020507" pitchFamily="18" charset="2"/>
                        </a:rPr>
                        <a:t>P=2bar@nom. flowrate</a:t>
                      </a:r>
                      <a:r>
                        <a:rPr lang="en-GB" sz="1000" dirty="0"/>
                        <a:t>)</a:t>
                      </a:r>
                    </a:p>
                  </a:txBody>
                  <a:tcPr>
                    <a:lnR w="38100" cap="flat" cmpd="sng" algn="ctr">
                      <a:solidFill>
                        <a:schemeClr val="tx1"/>
                      </a:solidFill>
                      <a:prstDash val="solid"/>
                      <a:round/>
                      <a:headEnd type="none" w="med" len="med"/>
                      <a:tailEnd type="none" w="med" len="med"/>
                    </a:lnR>
                  </a:tcPr>
                </a:tc>
                <a:tc>
                  <a:txBody>
                    <a:bodyPr/>
                    <a:lstStyle/>
                    <a:p>
                      <a:endParaRPr lang="en-GB" sz="1200" dirty="0"/>
                    </a:p>
                  </a:txBody>
                  <a:tcPr>
                    <a:lnL w="38100" cap="flat" cmpd="sng" algn="ctr">
                      <a:solidFill>
                        <a:schemeClr val="tx1"/>
                      </a:solidFill>
                      <a:prstDash val="solid"/>
                      <a:round/>
                      <a:headEnd type="none" w="med" len="med"/>
                      <a:tailEnd type="none" w="med" len="med"/>
                    </a:lnL>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2325752029"/>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Phase 1</a:t>
                      </a:r>
                    </a:p>
                  </a:txBody>
                  <a:tcPr anchor="ctr"/>
                </a:tc>
                <a:tc>
                  <a:txBody>
                    <a:bodyPr/>
                    <a:lstStyle/>
                    <a:p>
                      <a:pPr algn="ctr"/>
                      <a:r>
                        <a:rPr lang="en-GB" sz="1200" dirty="0"/>
                        <a:t>-</a:t>
                      </a:r>
                    </a:p>
                  </a:txBody>
                  <a:tcPr anchor="ctr">
                    <a:lnB w="38100" cap="flat" cmpd="sng" algn="ctr">
                      <a:solidFill>
                        <a:schemeClr val="tx1"/>
                      </a:solidFill>
                      <a:prstDash val="solid"/>
                      <a:round/>
                      <a:headEnd type="none" w="med" len="med"/>
                      <a:tailEnd type="none" w="med" len="med"/>
                    </a:lnB>
                  </a:tcPr>
                </a:tc>
                <a:tc>
                  <a:txBody>
                    <a:bodyPr/>
                    <a:lstStyle/>
                    <a:p>
                      <a:pPr algn="ctr"/>
                      <a:r>
                        <a:rPr lang="en-GB" sz="1200" dirty="0"/>
                        <a:t>-</a:t>
                      </a:r>
                    </a:p>
                  </a:txBody>
                  <a:tcPr anchor="ctr">
                    <a:lnB w="38100" cap="flat" cmpd="sng" algn="ctr">
                      <a:solidFill>
                        <a:schemeClr val="tx1"/>
                      </a:solidFill>
                      <a:prstDash val="solid"/>
                      <a:round/>
                      <a:headEnd type="none" w="med" len="med"/>
                      <a:tailEnd type="none" w="med" len="med"/>
                    </a:lnB>
                  </a:tcPr>
                </a:tc>
                <a:tc>
                  <a:txBody>
                    <a:bodyPr/>
                    <a:lstStyle/>
                    <a:p>
                      <a:pPr algn="ctr"/>
                      <a:endParaRPr lang="en-GB" sz="1200" dirty="0"/>
                    </a:p>
                  </a:txBody>
                  <a:tcPr anchor="ct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algn="ctr"/>
                      <a:r>
                        <a:rPr lang="en-GB" sz="1200" b="1" dirty="0"/>
                        <a:t>Isolator</a:t>
                      </a:r>
                      <a:r>
                        <a:rPr lang="en-GB" sz="1200" dirty="0"/>
                        <a:t>: </a:t>
                      </a:r>
                    </a:p>
                    <a:p>
                      <a:pPr algn="ctr"/>
                      <a:r>
                        <a:rPr lang="en-GB" sz="1200" dirty="0"/>
                        <a:t>3.5l/min</a:t>
                      </a:r>
                    </a:p>
                    <a:p>
                      <a:pPr algn="ctr"/>
                      <a:r>
                        <a:rPr lang="en-GB" sz="1000" dirty="0"/>
                        <a:t>(</a:t>
                      </a:r>
                      <a:r>
                        <a:rPr lang="en-GB" sz="1000" dirty="0">
                          <a:sym typeface="Symbol" panose="05050102010706020507" pitchFamily="18" charset="2"/>
                        </a:rPr>
                        <a:t>P=2bar@nom. flowrate</a:t>
                      </a:r>
                      <a:r>
                        <a:rPr lang="en-GB" sz="1000" dirty="0"/>
                        <a:t>)</a:t>
                      </a: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S-RF Unit:</a:t>
                      </a:r>
                      <a:endParaRPr lang="en-GB" sz="1200" dirty="0"/>
                    </a:p>
                    <a:p>
                      <a:pPr algn="ctr"/>
                      <a:r>
                        <a:rPr lang="en-GB" sz="1200" dirty="0"/>
                        <a:t>91l/min</a:t>
                      </a:r>
                    </a:p>
                  </a:txBody>
                  <a:tcPr>
                    <a:lnB w="38100" cap="flat" cmpd="sng" algn="ctr">
                      <a:solidFill>
                        <a:schemeClr val="tx1"/>
                      </a:solidFill>
                      <a:prstDash val="solid"/>
                      <a:round/>
                      <a:headEnd type="none" w="med" len="med"/>
                      <a:tailEnd type="none" w="med" len="med"/>
                    </a:lnB>
                  </a:tcPr>
                </a:tc>
                <a:tc>
                  <a:txBody>
                    <a:bodyPr/>
                    <a:lstStyle/>
                    <a:p>
                      <a:pPr algn="ctr"/>
                      <a:r>
                        <a:rPr lang="en-GB" sz="1200" b="1" dirty="0"/>
                        <a:t>Load Isolator</a:t>
                      </a:r>
                      <a:r>
                        <a:rPr lang="en-GB" sz="1200" dirty="0"/>
                        <a:t>: </a:t>
                      </a:r>
                    </a:p>
                    <a:p>
                      <a:pPr algn="ctr"/>
                      <a:r>
                        <a:rPr lang="en-GB" sz="1200" dirty="0"/>
                        <a:t>5l/min (0.38kW</a:t>
                      </a:r>
                      <a:r>
                        <a:rPr lang="en-GB" sz="1200" baseline="30000" dirty="0"/>
                        <a:t>2</a:t>
                      </a:r>
                      <a:r>
                        <a:rPr lang="en-GB" sz="1200" dirty="0"/>
                        <a: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a:t>
                      </a:r>
                      <a:r>
                        <a:rPr lang="en-GB" sz="1000" dirty="0">
                          <a:sym typeface="Symbol" panose="05050102010706020507" pitchFamily="18" charset="2"/>
                        </a:rPr>
                        <a:t>P=2bar@nom. flowrate</a:t>
                      </a:r>
                      <a:r>
                        <a:rPr lang="en-GB" sz="1000" dirty="0"/>
                        <a:t>)</a:t>
                      </a:r>
                    </a:p>
                  </a:txBody>
                  <a:tcPr>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C-RF Unit:</a:t>
                      </a:r>
                      <a:endParaRPr lang="en-GB" sz="1200" dirty="0"/>
                    </a:p>
                    <a:p>
                      <a:pPr algn="ctr"/>
                      <a:r>
                        <a:rPr lang="en-GB" sz="1200" dirty="0"/>
                        <a:t>123l/min</a:t>
                      </a:r>
                    </a:p>
                  </a:txBody>
                  <a:tcPr>
                    <a:lnB w="38100" cap="flat" cmpd="sng" algn="ctr">
                      <a:solidFill>
                        <a:schemeClr val="tx1"/>
                      </a:solidFill>
                      <a:prstDash val="solid"/>
                      <a:round/>
                      <a:headEnd type="none" w="med" len="med"/>
                      <a:tailEnd type="none" w="med" len="med"/>
                    </a:lnB>
                  </a:tcPr>
                </a:tc>
                <a:tc>
                  <a:txBody>
                    <a:bodyPr/>
                    <a:lstStyle/>
                    <a:p>
                      <a:pPr algn="ctr"/>
                      <a:r>
                        <a:rPr lang="en-GB" sz="1200" b="1" dirty="0"/>
                        <a:t>C-Load</a:t>
                      </a:r>
                      <a:r>
                        <a:rPr lang="en-GB" sz="1200" dirty="0"/>
                        <a:t>: </a:t>
                      </a:r>
                    </a:p>
                    <a:p>
                      <a:pPr algn="ctr"/>
                      <a:r>
                        <a:rPr lang="en-GB" sz="1200" dirty="0"/>
                        <a:t>&lt;0.5l/min (210W</a:t>
                      </a:r>
                      <a:r>
                        <a:rPr lang="en-GB" sz="1200" baseline="30000" dirty="0"/>
                        <a:t>3</a:t>
                      </a:r>
                      <a:r>
                        <a:rPr lang="en-GB" sz="1200" dirty="0"/>
                        <a:t>)</a:t>
                      </a:r>
                    </a:p>
                  </a:txBody>
                  <a:tcPr>
                    <a:lnB w="38100" cap="flat" cmpd="sng" algn="ctr">
                      <a:solidFill>
                        <a:schemeClr val="tx1"/>
                      </a:solidFill>
                      <a:prstDash val="solid"/>
                      <a:round/>
                      <a:headEnd type="none" w="med" len="med"/>
                      <a:tailEnd type="none" w="med" len="med"/>
                    </a:lnB>
                  </a:tcPr>
                </a:tc>
                <a:tc>
                  <a:txBody>
                    <a:bodyPr/>
                    <a:lstStyle/>
                    <a:p>
                      <a:pPr algn="ctr"/>
                      <a:r>
                        <a:rPr lang="en-GB" sz="1200" b="1" dirty="0"/>
                        <a:t>C-RF Wind.</a:t>
                      </a:r>
                      <a:r>
                        <a:rPr lang="en-GB" sz="1200" dirty="0"/>
                        <a:t>:</a:t>
                      </a:r>
                    </a:p>
                    <a:p>
                      <a:pPr algn="ctr"/>
                      <a:r>
                        <a:rPr lang="en-GB" sz="1200" dirty="0"/>
                        <a:t>1x3l/min</a:t>
                      </a:r>
                    </a:p>
                  </a:txBody>
                  <a:tcPr>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Dipoles</a:t>
                      </a:r>
                      <a:r>
                        <a:rPr lang="en-GB" sz="1200" dirty="0"/>
                        <a:t>: 1.5l/min (1.04kW)</a:t>
                      </a:r>
                    </a:p>
                    <a:p>
                      <a:pPr algn="ctr"/>
                      <a:endParaRPr lang="en-GB" sz="1200" dirty="0"/>
                    </a:p>
                  </a:txBody>
                  <a:tcPr>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Solenoid</a:t>
                      </a:r>
                      <a:r>
                        <a:rPr lang="en-GB" sz="1200" dirty="0"/>
                        <a:t>: 5l/min (10kW)</a:t>
                      </a:r>
                    </a:p>
                    <a:p>
                      <a:pPr algn="ctr"/>
                      <a:endParaRPr lang="en-GB" sz="1200" dirty="0"/>
                    </a:p>
                  </a:txBody>
                  <a:tcPr>
                    <a:lnB w="38100" cap="flat" cmpd="sng" algn="ctr">
                      <a:solidFill>
                        <a:schemeClr val="tx1"/>
                      </a:solidFill>
                      <a:prstDash val="solid"/>
                      <a:round/>
                      <a:headEnd type="none" w="med" len="med"/>
                      <a:tailEnd type="none" w="med" len="med"/>
                    </a:lnB>
                  </a:tcPr>
                </a:tc>
                <a:tc>
                  <a:txBody>
                    <a:bodyPr/>
                    <a:lstStyle/>
                    <a:p>
                      <a:pPr algn="ctr"/>
                      <a:r>
                        <a:rPr lang="en-GB" sz="1200" b="1" dirty="0"/>
                        <a:t>+</a:t>
                      </a:r>
                      <a:r>
                        <a:rPr lang="en-GB" sz="1200" b="1" dirty="0" err="1"/>
                        <a:t>Defl</a:t>
                      </a:r>
                      <a:r>
                        <a:rPr lang="en-GB" sz="1200" b="1" dirty="0"/>
                        <a:t>. Cavity Load(s)</a:t>
                      </a:r>
                      <a:r>
                        <a:rPr lang="en-GB" sz="1200" b="0" dirty="0"/>
                        <a:t>:</a:t>
                      </a:r>
                    </a:p>
                    <a:p>
                      <a:pPr algn="ctr"/>
                      <a:r>
                        <a:rPr lang="en-GB" sz="1200" dirty="0"/>
                        <a:t>5l/min</a:t>
                      </a:r>
                    </a:p>
                    <a:p>
                      <a:pPr algn="ctr"/>
                      <a:r>
                        <a:rPr lang="en-GB" sz="1200" dirty="0"/>
                        <a:t>(&lt;150W)</a:t>
                      </a:r>
                    </a:p>
                  </a:txBody>
                  <a:tcPr>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9652412"/>
                  </a:ext>
                </a:extLst>
              </a:tr>
              <a:tr h="370840">
                <a:tc>
                  <a:txBody>
                    <a:bodyPr/>
                    <a:lstStyle/>
                    <a:p>
                      <a:pPr algn="ctr"/>
                      <a:r>
                        <a:rPr lang="en-GB" sz="1600" b="1" dirty="0"/>
                        <a:t>Tot</a:t>
                      </a:r>
                    </a:p>
                  </a:txBody>
                  <a:tcPr anchor="ct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gridSpan="3">
                  <a:txBody>
                    <a:bodyPr/>
                    <a:lstStyle/>
                    <a:p>
                      <a:pPr algn="ctr"/>
                      <a:r>
                        <a:rPr lang="en-GB" sz="1600" b="1" dirty="0"/>
                        <a:t>~100 l/min &amp; 0.45kW</a:t>
                      </a:r>
                    </a:p>
                  </a:txBody>
                  <a:tcPr anchor="ct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pPr algn="ctr"/>
                      <a:endParaRPr lang="en-GB" sz="1200" dirty="0"/>
                    </a:p>
                  </a:txBody>
                  <a:tcPr anchor="ctr"/>
                </a:tc>
                <a:tc hMerge="1">
                  <a:txBody>
                    <a:bodyPr/>
                    <a:lstStyle/>
                    <a:p>
                      <a:pPr algn="ctr"/>
                      <a:endParaRPr lang="en-GB" sz="1200" dirty="0"/>
                    </a:p>
                  </a:txBody>
                  <a:tcPr anchor="ctr"/>
                </a:tc>
                <a:tc gridSpan="9">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t>RF=226 </a:t>
                      </a:r>
                      <a:r>
                        <a:rPr lang="en-GB" sz="1600" b="1" dirty="0">
                          <a:solidFill>
                            <a:srgbClr val="C00000"/>
                          </a:solidFill>
                        </a:rPr>
                        <a:t>(+10 for BOC)</a:t>
                      </a:r>
                      <a:r>
                        <a:rPr lang="en-GB" sz="1600" b="1" dirty="0"/>
                        <a:t> l/min + </a:t>
                      </a:r>
                      <a:r>
                        <a:rPr lang="en-GB" sz="1600" b="1" dirty="0" err="1"/>
                        <a:t>Magn</a:t>
                      </a:r>
                      <a:r>
                        <a:rPr lang="en-GB" sz="1600" b="1" dirty="0"/>
                        <a:t>.=6.5 l/min &amp; 11.04kW (Def. Cav</a:t>
                      </a:r>
                      <a:r>
                        <a:rPr lang="en-GB" sz="1600" b="1" dirty="0">
                          <a:sym typeface="Wingdings" panose="05000000000000000000" pitchFamily="2" charset="2"/>
                        </a:rPr>
                        <a:t> </a:t>
                      </a:r>
                      <a:r>
                        <a:rPr lang="en-GB" sz="1600" b="1" dirty="0"/>
                        <a:t>+5l/min &amp; +0.15kW)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rgbClr val="C00000"/>
                          </a:solidFill>
                        </a:rPr>
                        <a:t>NB: All quads will be air cooled</a:t>
                      </a:r>
                      <a:endParaRPr lang="en-GB" sz="1200" b="1" dirty="0"/>
                    </a:p>
                  </a:txBody>
                  <a:tcPr anchor="ct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anchor="ctr">
                    <a:lnT w="38100" cap="flat" cmpd="sng" algn="ctr">
                      <a:solidFill>
                        <a:schemeClr val="tx1"/>
                      </a:solidFill>
                      <a:prstDash val="solid"/>
                      <a:round/>
                      <a:headEnd type="none" w="med" len="med"/>
                      <a:tailEnd type="none" w="med" len="med"/>
                    </a:lnT>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anchor="ctr"/>
                </a:tc>
                <a:extLst>
                  <a:ext uri="{0D108BD9-81ED-4DB2-BD59-A6C34878D82A}">
                    <a16:rowId xmlns:a16="http://schemas.microsoft.com/office/drawing/2014/main" val="1656519780"/>
                  </a:ext>
                </a:extLst>
              </a:tr>
            </a:tbl>
          </a:graphicData>
        </a:graphic>
      </p:graphicFrame>
      <p:sp>
        <p:nvSpPr>
          <p:cNvPr id="6" name="TextBox 5">
            <a:extLst>
              <a:ext uri="{FF2B5EF4-FFF2-40B4-BE49-F238E27FC236}">
                <a16:creationId xmlns:a16="http://schemas.microsoft.com/office/drawing/2014/main" id="{48E51701-46C5-4C03-8BFD-37AE1596EF84}"/>
              </a:ext>
            </a:extLst>
          </p:cNvPr>
          <p:cNvSpPr txBox="1"/>
          <p:nvPr/>
        </p:nvSpPr>
        <p:spPr>
          <a:xfrm>
            <a:off x="690034" y="5019945"/>
            <a:ext cx="8081433" cy="646331"/>
          </a:xfrm>
          <a:prstGeom prst="rect">
            <a:avLst/>
          </a:prstGeom>
          <a:noFill/>
        </p:spPr>
        <p:txBody>
          <a:bodyPr wrap="square" rtlCol="0">
            <a:spAutoFit/>
          </a:bodyPr>
          <a:lstStyle/>
          <a:p>
            <a:r>
              <a:rPr lang="en-GB" sz="1200" baseline="30000" dirty="0"/>
              <a:t>1</a:t>
            </a:r>
            <a:r>
              <a:rPr lang="en-GB" sz="1200" dirty="0"/>
              <a:t> The isolator is dimensioned to work at 30MW*1.5us*10Hz=450W;</a:t>
            </a:r>
          </a:p>
          <a:p>
            <a:r>
              <a:rPr lang="en-GB" sz="1200" baseline="30000" dirty="0"/>
              <a:t>2</a:t>
            </a:r>
            <a:r>
              <a:rPr lang="en-GB" sz="1200" dirty="0"/>
              <a:t> In operation the RF gun should need 25MW*1.5us*10Hz=380W;</a:t>
            </a:r>
          </a:p>
          <a:p>
            <a:r>
              <a:rPr lang="en-GB" sz="1200" baseline="30000" dirty="0"/>
              <a:t>3</a:t>
            </a:r>
            <a:r>
              <a:rPr lang="en-GB" sz="1200" dirty="0"/>
              <a:t> Here we are considering the pulse compression scheme but only one cryomodule </a:t>
            </a:r>
            <a:r>
              <a:rPr lang="en-GB" sz="1200" dirty="0">
                <a:sym typeface="Wingdings" panose="05000000000000000000" pitchFamily="2" charset="2"/>
              </a:rPr>
              <a:t> needed only 25MW power but 4us</a:t>
            </a:r>
            <a:r>
              <a:rPr lang="en-GB" sz="1200" dirty="0"/>
              <a:t>.</a:t>
            </a:r>
          </a:p>
        </p:txBody>
      </p:sp>
      <p:sp>
        <p:nvSpPr>
          <p:cNvPr id="10" name="TextBox 9">
            <a:extLst>
              <a:ext uri="{FF2B5EF4-FFF2-40B4-BE49-F238E27FC236}">
                <a16:creationId xmlns:a16="http://schemas.microsoft.com/office/drawing/2014/main" id="{55BBBA31-66BD-4111-B880-87AB77D4E763}"/>
              </a:ext>
            </a:extLst>
          </p:cNvPr>
          <p:cNvSpPr txBox="1"/>
          <p:nvPr/>
        </p:nvSpPr>
        <p:spPr>
          <a:xfrm>
            <a:off x="4563686" y="136525"/>
            <a:ext cx="6112932" cy="1477328"/>
          </a:xfrm>
          <a:prstGeom prst="rect">
            <a:avLst/>
          </a:prstGeom>
          <a:noFill/>
        </p:spPr>
        <p:txBody>
          <a:bodyPr wrap="square">
            <a:spAutoFit/>
          </a:bodyPr>
          <a:lstStyle/>
          <a:p>
            <a:r>
              <a:rPr lang="en-GB" b="1" dirty="0">
                <a:solidFill>
                  <a:srgbClr val="FF0000"/>
                </a:solidFill>
              </a:rPr>
              <a:t>From PSI on the BOC: </a:t>
            </a:r>
            <a:r>
              <a:rPr lang="en-GB" dirty="0">
                <a:solidFill>
                  <a:srgbClr val="FF0000"/>
                </a:solidFill>
              </a:rPr>
              <a:t>apparently they have a dedicated cooling water group. In their case with a rep. rate of 100Hz they need input flow rate of 102l/min that in our case becomes, divided by 10, ~10l/min! Can we guarantee the regulation with a dedicated chiller air condensed?</a:t>
            </a:r>
            <a:endParaRPr lang="en-GB" dirty="0"/>
          </a:p>
        </p:txBody>
      </p:sp>
      <p:sp>
        <p:nvSpPr>
          <p:cNvPr id="8" name="TextBox 7">
            <a:extLst>
              <a:ext uri="{FF2B5EF4-FFF2-40B4-BE49-F238E27FC236}">
                <a16:creationId xmlns:a16="http://schemas.microsoft.com/office/drawing/2014/main" id="{D2BC87C0-4429-4153-8EC2-A7E806FE772F}"/>
              </a:ext>
            </a:extLst>
          </p:cNvPr>
          <p:cNvSpPr txBox="1"/>
          <p:nvPr/>
        </p:nvSpPr>
        <p:spPr>
          <a:xfrm>
            <a:off x="533399" y="5917980"/>
            <a:ext cx="10574867" cy="646331"/>
          </a:xfrm>
          <a:prstGeom prst="rect">
            <a:avLst/>
          </a:prstGeom>
          <a:noFill/>
        </p:spPr>
        <p:txBody>
          <a:bodyPr wrap="square" rtlCol="0">
            <a:spAutoFit/>
          </a:bodyPr>
          <a:lstStyle/>
          <a:p>
            <a:r>
              <a:rPr lang="en-GB" dirty="0"/>
              <a:t>Water distribution for magnets is in </a:t>
            </a:r>
            <a:r>
              <a:rPr lang="en-GB" dirty="0" err="1"/>
              <a:t>Linac</a:t>
            </a:r>
            <a:r>
              <a:rPr lang="en-GB" dirty="0"/>
              <a:t> tunnel </a:t>
            </a:r>
            <a:r>
              <a:rPr lang="en-GB" dirty="0">
                <a:sym typeface="Wingdings" panose="05000000000000000000" pitchFamily="2" charset="2"/>
              </a:rPr>
              <a:t></a:t>
            </a:r>
            <a:r>
              <a:rPr lang="en-GB" dirty="0"/>
              <a:t> That is not in the budget of </a:t>
            </a:r>
            <a:r>
              <a:rPr lang="en-GB" dirty="0" err="1"/>
              <a:t>Pinj</a:t>
            </a:r>
            <a:r>
              <a:rPr lang="en-GB" dirty="0"/>
              <a:t> distribution: how much is it available from there?</a:t>
            </a:r>
          </a:p>
        </p:txBody>
      </p:sp>
      <p:sp>
        <p:nvSpPr>
          <p:cNvPr id="13" name="Slide Number Placeholder 12">
            <a:extLst>
              <a:ext uri="{FF2B5EF4-FFF2-40B4-BE49-F238E27FC236}">
                <a16:creationId xmlns:a16="http://schemas.microsoft.com/office/drawing/2014/main" id="{6AEEA67C-A6DE-4F98-B847-023AE98A9C9A}"/>
              </a:ext>
            </a:extLst>
          </p:cNvPr>
          <p:cNvSpPr>
            <a:spLocks noGrp="1"/>
          </p:cNvSpPr>
          <p:nvPr>
            <p:ph type="sldNum" sz="quarter" idx="12"/>
          </p:nvPr>
        </p:nvSpPr>
        <p:spPr/>
        <p:txBody>
          <a:bodyPr/>
          <a:lstStyle/>
          <a:p>
            <a:fld id="{27704C38-3202-47F9-B90E-5A6733EC2980}" type="slidenum">
              <a:rPr lang="en-GB" smtClean="0"/>
              <a:t>7</a:t>
            </a:fld>
            <a:endParaRPr lang="en-GB"/>
          </a:p>
        </p:txBody>
      </p:sp>
    </p:spTree>
    <p:extLst>
      <p:ext uri="{BB962C8B-B14F-4D97-AF65-F5344CB8AC3E}">
        <p14:creationId xmlns:p14="http://schemas.microsoft.com/office/powerpoint/2010/main" val="788752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96881-71B4-4447-9DE0-DB7F199685B0}"/>
              </a:ext>
            </a:extLst>
          </p:cNvPr>
          <p:cNvSpPr>
            <a:spLocks noGrp="1"/>
          </p:cNvSpPr>
          <p:nvPr>
            <p:ph type="title"/>
          </p:nvPr>
        </p:nvSpPr>
        <p:spPr>
          <a:xfrm>
            <a:off x="427019" y="128578"/>
            <a:ext cx="10515600" cy="1325563"/>
          </a:xfrm>
        </p:spPr>
        <p:txBody>
          <a:bodyPr/>
          <a:lstStyle/>
          <a:p>
            <a:r>
              <a:rPr lang="en-GB" dirty="0"/>
              <a:t>S-Band: Phase 1</a:t>
            </a:r>
          </a:p>
        </p:txBody>
      </p:sp>
      <p:sp>
        <p:nvSpPr>
          <p:cNvPr id="72" name="TextBox 71">
            <a:extLst>
              <a:ext uri="{FF2B5EF4-FFF2-40B4-BE49-F238E27FC236}">
                <a16:creationId xmlns:a16="http://schemas.microsoft.com/office/drawing/2014/main" id="{37C8C6A4-0F90-4697-A31B-63D6C8DD4B5D}"/>
              </a:ext>
            </a:extLst>
          </p:cNvPr>
          <p:cNvSpPr txBox="1"/>
          <p:nvPr/>
        </p:nvSpPr>
        <p:spPr>
          <a:xfrm>
            <a:off x="5254196" y="228466"/>
            <a:ext cx="2198038" cy="646331"/>
          </a:xfrm>
          <a:prstGeom prst="rect">
            <a:avLst/>
          </a:prstGeom>
          <a:noFill/>
        </p:spPr>
        <p:txBody>
          <a:bodyPr wrap="none" rtlCol="0">
            <a:spAutoFit/>
          </a:bodyPr>
          <a:lstStyle/>
          <a:p>
            <a:r>
              <a:rPr lang="en-GB" sz="3600" b="1" dirty="0">
                <a:solidFill>
                  <a:srgbClr val="FF0000"/>
                </a:solidFill>
              </a:rPr>
              <a:t>2028-2029</a:t>
            </a:r>
          </a:p>
        </p:txBody>
      </p:sp>
      <p:grpSp>
        <p:nvGrpSpPr>
          <p:cNvPr id="3" name="Group 2">
            <a:extLst>
              <a:ext uri="{FF2B5EF4-FFF2-40B4-BE49-F238E27FC236}">
                <a16:creationId xmlns:a16="http://schemas.microsoft.com/office/drawing/2014/main" id="{3FF907B9-CA13-470A-9AEE-EE294711BEA8}"/>
              </a:ext>
            </a:extLst>
          </p:cNvPr>
          <p:cNvGrpSpPr/>
          <p:nvPr/>
        </p:nvGrpSpPr>
        <p:grpSpPr>
          <a:xfrm>
            <a:off x="1192169" y="1324182"/>
            <a:ext cx="2902685" cy="5547431"/>
            <a:chOff x="1909550" y="1270454"/>
            <a:chExt cx="2902685" cy="5547431"/>
          </a:xfrm>
        </p:grpSpPr>
        <p:sp>
          <p:nvSpPr>
            <p:cNvPr id="75" name="Triangle 34">
              <a:extLst>
                <a:ext uri="{FF2B5EF4-FFF2-40B4-BE49-F238E27FC236}">
                  <a16:creationId xmlns:a16="http://schemas.microsoft.com/office/drawing/2014/main" id="{AF38E16E-B2FA-4C74-A2CB-96E2609DDC26}"/>
                </a:ext>
              </a:extLst>
            </p:cNvPr>
            <p:cNvSpPr/>
            <p:nvPr/>
          </p:nvSpPr>
          <p:spPr>
            <a:xfrm>
              <a:off x="1909550" y="3165996"/>
              <a:ext cx="977900" cy="698500"/>
            </a:xfrm>
            <a:prstGeom prst="triangle">
              <a:avLst>
                <a:gd name="adj" fmla="val 0"/>
              </a:avLst>
            </a:prstGeom>
          </p:spPr>
          <p:style>
            <a:lnRef idx="2">
              <a:schemeClr val="dk1">
                <a:shade val="50000"/>
              </a:schemeClr>
            </a:lnRef>
            <a:fillRef idx="1">
              <a:schemeClr val="dk1"/>
            </a:fillRef>
            <a:effectRef idx="0">
              <a:schemeClr val="dk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dirty="0"/>
                <a:t>load</a:t>
              </a:r>
            </a:p>
          </p:txBody>
        </p:sp>
        <p:sp>
          <p:nvSpPr>
            <p:cNvPr id="76" name="Rectangle 75">
              <a:extLst>
                <a:ext uri="{FF2B5EF4-FFF2-40B4-BE49-F238E27FC236}">
                  <a16:creationId xmlns:a16="http://schemas.microsoft.com/office/drawing/2014/main" id="{FB23AEF5-27DE-4455-85E6-7D635797E81F}"/>
                </a:ext>
              </a:extLst>
            </p:cNvPr>
            <p:cNvSpPr/>
            <p:nvPr/>
          </p:nvSpPr>
          <p:spPr>
            <a:xfrm rot="10800000">
              <a:off x="2896257" y="3707108"/>
              <a:ext cx="406400" cy="1651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77" name="TextBox 76">
              <a:extLst>
                <a:ext uri="{FF2B5EF4-FFF2-40B4-BE49-F238E27FC236}">
                  <a16:creationId xmlns:a16="http://schemas.microsoft.com/office/drawing/2014/main" id="{2901682B-996E-4C70-84EA-E71412FE2379}"/>
                </a:ext>
              </a:extLst>
            </p:cNvPr>
            <p:cNvSpPr txBox="1"/>
            <p:nvPr/>
          </p:nvSpPr>
          <p:spPr>
            <a:xfrm>
              <a:off x="2979479" y="6448553"/>
              <a:ext cx="697627" cy="369332"/>
            </a:xfrm>
            <a:prstGeom prst="rect">
              <a:avLst/>
            </a:prstGeom>
            <a:noFill/>
          </p:spPr>
          <p:txBody>
            <a:bodyPr wrap="none" rtlCol="0">
              <a:spAutoFit/>
            </a:bodyPr>
            <a:lstStyle/>
            <a:p>
              <a:r>
                <a:rPr lang="en-US" dirty="0"/>
                <a:t>GUN</a:t>
              </a:r>
            </a:p>
          </p:txBody>
        </p:sp>
        <p:sp>
          <p:nvSpPr>
            <p:cNvPr id="78" name="TextBox 77">
              <a:extLst>
                <a:ext uri="{FF2B5EF4-FFF2-40B4-BE49-F238E27FC236}">
                  <a16:creationId xmlns:a16="http://schemas.microsoft.com/office/drawing/2014/main" id="{857AEA4E-F282-4DC9-813A-FF9445801B27}"/>
                </a:ext>
              </a:extLst>
            </p:cNvPr>
            <p:cNvSpPr txBox="1"/>
            <p:nvPr/>
          </p:nvSpPr>
          <p:spPr>
            <a:xfrm>
              <a:off x="3565259" y="3680870"/>
              <a:ext cx="1178528" cy="253916"/>
            </a:xfrm>
            <a:prstGeom prst="rect">
              <a:avLst/>
            </a:prstGeom>
            <a:noFill/>
          </p:spPr>
          <p:txBody>
            <a:bodyPr wrap="none" rtlCol="0">
              <a:spAutoFit/>
            </a:bodyPr>
            <a:lstStyle/>
            <a:p>
              <a:r>
                <a:rPr lang="en-US" sz="1050" dirty="0"/>
                <a:t>Isolator </a:t>
              </a:r>
              <a:r>
                <a:rPr lang="en-US" sz="1050" b="1" dirty="0">
                  <a:solidFill>
                    <a:srgbClr val="FF0000"/>
                  </a:solidFill>
                </a:rPr>
                <a:t>under SF6</a:t>
              </a:r>
            </a:p>
          </p:txBody>
        </p:sp>
        <p:grpSp>
          <p:nvGrpSpPr>
            <p:cNvPr id="79" name="Group 78">
              <a:extLst>
                <a:ext uri="{FF2B5EF4-FFF2-40B4-BE49-F238E27FC236}">
                  <a16:creationId xmlns:a16="http://schemas.microsoft.com/office/drawing/2014/main" id="{32971FE0-3B99-4D69-8C1D-1AED05C6E483}"/>
                </a:ext>
              </a:extLst>
            </p:cNvPr>
            <p:cNvGrpSpPr/>
            <p:nvPr/>
          </p:nvGrpSpPr>
          <p:grpSpPr>
            <a:xfrm>
              <a:off x="2251989" y="5512328"/>
              <a:ext cx="1037652" cy="876773"/>
              <a:chOff x="2336963" y="2648495"/>
              <a:chExt cx="1037652" cy="876773"/>
            </a:xfrm>
            <a:solidFill>
              <a:schemeClr val="bg1">
                <a:lumMod val="65000"/>
              </a:schemeClr>
            </a:solidFill>
          </p:grpSpPr>
          <p:sp>
            <p:nvSpPr>
              <p:cNvPr id="125" name="Rectangle 124">
                <a:extLst>
                  <a:ext uri="{FF2B5EF4-FFF2-40B4-BE49-F238E27FC236}">
                    <a16:creationId xmlns:a16="http://schemas.microsoft.com/office/drawing/2014/main" id="{C34B904E-7714-4248-BB2B-F6E885DF1409}"/>
                  </a:ext>
                </a:extLst>
              </p:cNvPr>
              <p:cNvSpPr/>
              <p:nvPr/>
            </p:nvSpPr>
            <p:spPr>
              <a:xfrm>
                <a:off x="2423592" y="3040857"/>
                <a:ext cx="951023" cy="1001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ounded Rectangle 56">
                <a:extLst>
                  <a:ext uri="{FF2B5EF4-FFF2-40B4-BE49-F238E27FC236}">
                    <a16:creationId xmlns:a16="http://schemas.microsoft.com/office/drawing/2014/main" id="{D9ADFDA4-5798-45F3-AA51-0CEC11423A66}"/>
                  </a:ext>
                </a:extLst>
              </p:cNvPr>
              <p:cNvSpPr/>
              <p:nvPr/>
            </p:nvSpPr>
            <p:spPr>
              <a:xfrm>
                <a:off x="2336963" y="2844123"/>
                <a:ext cx="360040" cy="496368"/>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t>IP</a:t>
                </a:r>
              </a:p>
            </p:txBody>
          </p:sp>
          <p:sp>
            <p:nvSpPr>
              <p:cNvPr id="127" name="Rounded Rectangle 57">
                <a:extLst>
                  <a:ext uri="{FF2B5EF4-FFF2-40B4-BE49-F238E27FC236}">
                    <a16:creationId xmlns:a16="http://schemas.microsoft.com/office/drawing/2014/main" id="{57D8190C-2787-410C-9D58-1EB0209AC299}"/>
                  </a:ext>
                </a:extLst>
              </p:cNvPr>
              <p:cNvSpPr/>
              <p:nvPr/>
            </p:nvSpPr>
            <p:spPr>
              <a:xfrm>
                <a:off x="2757921" y="2648495"/>
                <a:ext cx="490807" cy="25981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t>pen</a:t>
                </a:r>
              </a:p>
            </p:txBody>
          </p:sp>
          <p:sp>
            <p:nvSpPr>
              <p:cNvPr id="128" name="Rounded Rectangle 58">
                <a:extLst>
                  <a:ext uri="{FF2B5EF4-FFF2-40B4-BE49-F238E27FC236}">
                    <a16:creationId xmlns:a16="http://schemas.microsoft.com/office/drawing/2014/main" id="{E0027A75-A772-480C-B5DF-96BB274A4BAB}"/>
                  </a:ext>
                </a:extLst>
              </p:cNvPr>
              <p:cNvSpPr/>
              <p:nvPr/>
            </p:nvSpPr>
            <p:spPr>
              <a:xfrm>
                <a:off x="2735682" y="3265451"/>
                <a:ext cx="542578" cy="25981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t>valve</a:t>
                </a:r>
              </a:p>
            </p:txBody>
          </p:sp>
          <p:sp>
            <p:nvSpPr>
              <p:cNvPr id="129" name="Rectangle 128">
                <a:extLst>
                  <a:ext uri="{FF2B5EF4-FFF2-40B4-BE49-F238E27FC236}">
                    <a16:creationId xmlns:a16="http://schemas.microsoft.com/office/drawing/2014/main" id="{124779B0-DBFF-4C3F-959F-AA3ED90146EF}"/>
                  </a:ext>
                </a:extLst>
              </p:cNvPr>
              <p:cNvSpPr/>
              <p:nvPr/>
            </p:nvSpPr>
            <p:spPr>
              <a:xfrm rot="16200000">
                <a:off x="2727251" y="3055230"/>
                <a:ext cx="470657" cy="741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1" name="Left Bracket 80">
              <a:extLst>
                <a:ext uri="{FF2B5EF4-FFF2-40B4-BE49-F238E27FC236}">
                  <a16:creationId xmlns:a16="http://schemas.microsoft.com/office/drawing/2014/main" id="{E24F4546-DD2C-4597-99F6-F8AA68C432D1}"/>
                </a:ext>
              </a:extLst>
            </p:cNvPr>
            <p:cNvSpPr/>
            <p:nvPr/>
          </p:nvSpPr>
          <p:spPr>
            <a:xfrm>
              <a:off x="3466378" y="4245291"/>
              <a:ext cx="79504" cy="129008"/>
            </a:xfrm>
            <a:prstGeom prst="leftBracket">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2" name="TextBox 81">
              <a:extLst>
                <a:ext uri="{FF2B5EF4-FFF2-40B4-BE49-F238E27FC236}">
                  <a16:creationId xmlns:a16="http://schemas.microsoft.com/office/drawing/2014/main" id="{6D932C2B-4784-4792-96C1-4373091FCBB9}"/>
                </a:ext>
              </a:extLst>
            </p:cNvPr>
            <p:cNvSpPr txBox="1"/>
            <p:nvPr/>
          </p:nvSpPr>
          <p:spPr>
            <a:xfrm>
              <a:off x="3511035" y="4183370"/>
              <a:ext cx="332142" cy="246221"/>
            </a:xfrm>
            <a:prstGeom prst="rect">
              <a:avLst/>
            </a:prstGeom>
            <a:noFill/>
          </p:spPr>
          <p:txBody>
            <a:bodyPr wrap="none" rtlCol="0">
              <a:spAutoFit/>
            </a:bodyPr>
            <a:lstStyle/>
            <a:p>
              <a:r>
                <a:rPr lang="en-US" sz="1000" dirty="0"/>
                <a:t>DC</a:t>
              </a:r>
            </a:p>
          </p:txBody>
        </p:sp>
        <p:sp>
          <p:nvSpPr>
            <p:cNvPr id="83" name="Rectangle 82">
              <a:extLst>
                <a:ext uri="{FF2B5EF4-FFF2-40B4-BE49-F238E27FC236}">
                  <a16:creationId xmlns:a16="http://schemas.microsoft.com/office/drawing/2014/main" id="{4FA86BD9-9C8B-440E-A7C0-0C621E9737DE}"/>
                </a:ext>
              </a:extLst>
            </p:cNvPr>
            <p:cNvSpPr/>
            <p:nvPr/>
          </p:nvSpPr>
          <p:spPr>
            <a:xfrm rot="10800000">
              <a:off x="3298963" y="2050135"/>
              <a:ext cx="125751" cy="433895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grpSp>
          <p:nvGrpSpPr>
            <p:cNvPr id="84" name="Group 83">
              <a:extLst>
                <a:ext uri="{FF2B5EF4-FFF2-40B4-BE49-F238E27FC236}">
                  <a16:creationId xmlns:a16="http://schemas.microsoft.com/office/drawing/2014/main" id="{303695E5-B8E9-4AEB-B224-7BD0EFFABFD0}"/>
                </a:ext>
              </a:extLst>
            </p:cNvPr>
            <p:cNvGrpSpPr/>
            <p:nvPr/>
          </p:nvGrpSpPr>
          <p:grpSpPr>
            <a:xfrm>
              <a:off x="2570618" y="2024859"/>
              <a:ext cx="719531" cy="607974"/>
              <a:chOff x="3401065" y="4049742"/>
              <a:chExt cx="1037652" cy="876773"/>
            </a:xfrm>
          </p:grpSpPr>
          <p:sp>
            <p:nvSpPr>
              <p:cNvPr id="115" name="Rectangle 114">
                <a:extLst>
                  <a:ext uri="{FF2B5EF4-FFF2-40B4-BE49-F238E27FC236}">
                    <a16:creationId xmlns:a16="http://schemas.microsoft.com/office/drawing/2014/main" id="{BCCA1D90-29F3-4E12-BAD4-BC64EEE135E6}"/>
                  </a:ext>
                </a:extLst>
              </p:cNvPr>
              <p:cNvSpPr/>
              <p:nvPr/>
            </p:nvSpPr>
            <p:spPr>
              <a:xfrm>
                <a:off x="3487694" y="4442104"/>
                <a:ext cx="951023" cy="1001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sp>
            <p:nvSpPr>
              <p:cNvPr id="116" name="Rounded Rectangle 151">
                <a:extLst>
                  <a:ext uri="{FF2B5EF4-FFF2-40B4-BE49-F238E27FC236}">
                    <a16:creationId xmlns:a16="http://schemas.microsoft.com/office/drawing/2014/main" id="{7A368BD5-68D7-43E8-AFE0-669E6A953B3F}"/>
                  </a:ext>
                </a:extLst>
              </p:cNvPr>
              <p:cNvSpPr/>
              <p:nvPr/>
            </p:nvSpPr>
            <p:spPr>
              <a:xfrm>
                <a:off x="3401065" y="4245370"/>
                <a:ext cx="360040" cy="4963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117" name="Rounded Rectangle 152">
                <a:extLst>
                  <a:ext uri="{FF2B5EF4-FFF2-40B4-BE49-F238E27FC236}">
                    <a16:creationId xmlns:a16="http://schemas.microsoft.com/office/drawing/2014/main" id="{39CE3714-7EB1-4F60-AB55-191DDEB7031A}"/>
                  </a:ext>
                </a:extLst>
              </p:cNvPr>
              <p:cNvSpPr/>
              <p:nvPr/>
            </p:nvSpPr>
            <p:spPr>
              <a:xfrm>
                <a:off x="3834234" y="4049742"/>
                <a:ext cx="385751"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118" name="Rounded Rectangle 153">
                <a:extLst>
                  <a:ext uri="{FF2B5EF4-FFF2-40B4-BE49-F238E27FC236}">
                    <a16:creationId xmlns:a16="http://schemas.microsoft.com/office/drawing/2014/main" id="{47E618DB-EA44-4E6B-808C-A96153BE14EF}"/>
                  </a:ext>
                </a:extLst>
              </p:cNvPr>
              <p:cNvSpPr/>
              <p:nvPr/>
            </p:nvSpPr>
            <p:spPr>
              <a:xfrm>
                <a:off x="3828416" y="4666698"/>
                <a:ext cx="385750"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119" name="Rectangle 118">
                <a:extLst>
                  <a:ext uri="{FF2B5EF4-FFF2-40B4-BE49-F238E27FC236}">
                    <a16:creationId xmlns:a16="http://schemas.microsoft.com/office/drawing/2014/main" id="{99CCBD77-4446-409D-BE1D-AE4432F858F7}"/>
                  </a:ext>
                </a:extLst>
              </p:cNvPr>
              <p:cNvSpPr/>
              <p:nvPr/>
            </p:nvSpPr>
            <p:spPr>
              <a:xfrm rot="16200000">
                <a:off x="3791353" y="4456477"/>
                <a:ext cx="470657" cy="7415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grpSp>
        <p:sp>
          <p:nvSpPr>
            <p:cNvPr id="85" name="Oval 84">
              <a:extLst>
                <a:ext uri="{FF2B5EF4-FFF2-40B4-BE49-F238E27FC236}">
                  <a16:creationId xmlns:a16="http://schemas.microsoft.com/office/drawing/2014/main" id="{C77664BE-D65F-4F07-814E-F005D61B457C}"/>
                </a:ext>
              </a:extLst>
            </p:cNvPr>
            <p:cNvSpPr/>
            <p:nvPr/>
          </p:nvSpPr>
          <p:spPr>
            <a:xfrm>
              <a:off x="3153027" y="3595223"/>
              <a:ext cx="410114" cy="425323"/>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grpSp>
          <p:nvGrpSpPr>
            <p:cNvPr id="86" name="Group 85">
              <a:extLst>
                <a:ext uri="{FF2B5EF4-FFF2-40B4-BE49-F238E27FC236}">
                  <a16:creationId xmlns:a16="http://schemas.microsoft.com/office/drawing/2014/main" id="{58B14185-EBC4-4FE5-BA3E-053068158BF1}"/>
                </a:ext>
              </a:extLst>
            </p:cNvPr>
            <p:cNvGrpSpPr/>
            <p:nvPr/>
          </p:nvGrpSpPr>
          <p:grpSpPr>
            <a:xfrm>
              <a:off x="2131122" y="1270454"/>
              <a:ext cx="1739157" cy="771654"/>
              <a:chOff x="1165922" y="1114165"/>
              <a:chExt cx="1739157" cy="771654"/>
            </a:xfrm>
          </p:grpSpPr>
          <p:sp>
            <p:nvSpPr>
              <p:cNvPr id="107" name="Triangle 41">
                <a:extLst>
                  <a:ext uri="{FF2B5EF4-FFF2-40B4-BE49-F238E27FC236}">
                    <a16:creationId xmlns:a16="http://schemas.microsoft.com/office/drawing/2014/main" id="{1B0990D1-1EE3-43D0-85FA-9CC297474E85}"/>
                  </a:ext>
                </a:extLst>
              </p:cNvPr>
              <p:cNvSpPr/>
              <p:nvPr/>
            </p:nvSpPr>
            <p:spPr>
              <a:xfrm rot="16200000" flipV="1">
                <a:off x="1141914" y="1181686"/>
                <a:ext cx="728141" cy="680125"/>
              </a:xfrm>
              <a:prstGeom prst="triangle">
                <a:avLst/>
              </a:prstGeom>
            </p:spPr>
            <p:style>
              <a:lnRef idx="2">
                <a:schemeClr val="accent6">
                  <a:shade val="50000"/>
                </a:schemeClr>
              </a:lnRef>
              <a:fillRef idx="1">
                <a:schemeClr val="accent6"/>
              </a:fillRef>
              <a:effectRef idx="0">
                <a:schemeClr val="accent6"/>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cxnSp>
            <p:nvCxnSpPr>
              <p:cNvPr id="108" name="Straight Connector 107">
                <a:extLst>
                  <a:ext uri="{FF2B5EF4-FFF2-40B4-BE49-F238E27FC236}">
                    <a16:creationId xmlns:a16="http://schemas.microsoft.com/office/drawing/2014/main" id="{478677A6-F2E6-4FDA-A996-8AD19AA6E092}"/>
                  </a:ext>
                </a:extLst>
              </p:cNvPr>
              <p:cNvCxnSpPr>
                <a:cxnSpLocks/>
              </p:cNvCxnSpPr>
              <p:nvPr/>
            </p:nvCxnSpPr>
            <p:spPr>
              <a:xfrm>
                <a:off x="1959357" y="1515611"/>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F89872CA-75E0-4A76-82A5-3935F7EB0F05}"/>
                  </a:ext>
                </a:extLst>
              </p:cNvPr>
              <p:cNvCxnSpPr>
                <a:cxnSpLocks/>
              </p:cNvCxnSpPr>
              <p:nvPr/>
            </p:nvCxnSpPr>
            <p:spPr>
              <a:xfrm>
                <a:off x="2148655" y="1151540"/>
                <a:ext cx="0" cy="36407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DE8F58F9-86F2-4B3A-A64A-950F0F53CD11}"/>
                  </a:ext>
                </a:extLst>
              </p:cNvPr>
              <p:cNvCxnSpPr>
                <a:cxnSpLocks/>
              </p:cNvCxnSpPr>
              <p:nvPr/>
            </p:nvCxnSpPr>
            <p:spPr>
              <a:xfrm>
                <a:off x="2148655" y="1151540"/>
                <a:ext cx="5754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9C475D74-DB15-4EEB-B4E4-7082EEE03627}"/>
                  </a:ext>
                </a:extLst>
              </p:cNvPr>
              <p:cNvCxnSpPr>
                <a:cxnSpLocks/>
              </p:cNvCxnSpPr>
              <p:nvPr/>
            </p:nvCxnSpPr>
            <p:spPr>
              <a:xfrm>
                <a:off x="2715781" y="1509637"/>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66D9F78D-D5E1-4F36-862F-6F93FE1AF3A4}"/>
                  </a:ext>
                </a:extLst>
              </p:cNvPr>
              <p:cNvCxnSpPr>
                <a:cxnSpLocks/>
              </p:cNvCxnSpPr>
              <p:nvPr/>
            </p:nvCxnSpPr>
            <p:spPr>
              <a:xfrm>
                <a:off x="2716615" y="1151539"/>
                <a:ext cx="0" cy="364071"/>
              </a:xfrm>
              <a:prstGeom prst="line">
                <a:avLst/>
              </a:prstGeom>
            </p:spPr>
            <p:style>
              <a:lnRef idx="1">
                <a:schemeClr val="accent1"/>
              </a:lnRef>
              <a:fillRef idx="0">
                <a:schemeClr val="accent1"/>
              </a:fillRef>
              <a:effectRef idx="0">
                <a:schemeClr val="accent1"/>
              </a:effectRef>
              <a:fontRef idx="minor">
                <a:schemeClr val="tx1"/>
              </a:fontRef>
            </p:style>
          </p:cxnSp>
          <p:sp>
            <p:nvSpPr>
              <p:cNvPr id="113" name="Rectangle 112">
                <a:extLst>
                  <a:ext uri="{FF2B5EF4-FFF2-40B4-BE49-F238E27FC236}">
                    <a16:creationId xmlns:a16="http://schemas.microsoft.com/office/drawing/2014/main" id="{4CB6BC0A-4B39-419E-A0A0-2538D3EAA055}"/>
                  </a:ext>
                </a:extLst>
              </p:cNvPr>
              <p:cNvSpPr/>
              <p:nvPr/>
            </p:nvSpPr>
            <p:spPr>
              <a:xfrm>
                <a:off x="2073944" y="1114165"/>
                <a:ext cx="680124" cy="507831"/>
              </a:xfrm>
              <a:prstGeom prst="rect">
                <a:avLst/>
              </a:prstGeom>
            </p:spPr>
            <p:txBody>
              <a:bodyPr wrap="square">
                <a:spAutoFit/>
              </a:bodyPr>
              <a:lstStyle/>
              <a:p>
                <a:pPr algn="ctr"/>
                <a:r>
                  <a:rPr lang="en-US" sz="900" dirty="0"/>
                  <a:t>20-25 MW </a:t>
                </a:r>
              </a:p>
              <a:p>
                <a:pPr algn="ctr"/>
                <a:r>
                  <a:rPr lang="en-US" sz="900" dirty="0"/>
                  <a:t>1.5</a:t>
                </a:r>
                <a:r>
                  <a:rPr lang="en-US" sz="900" dirty="0">
                    <a:latin typeface="Symbol" pitchFamily="2" charset="2"/>
                  </a:rPr>
                  <a:t>m</a:t>
                </a:r>
                <a:r>
                  <a:rPr lang="en-US" sz="900" dirty="0"/>
                  <a:t>s, 4Hz </a:t>
                </a:r>
              </a:p>
              <a:p>
                <a:pPr algn="ctr"/>
                <a:r>
                  <a:rPr lang="en-US" sz="900" dirty="0"/>
                  <a:t>S-band</a:t>
                </a:r>
              </a:p>
            </p:txBody>
          </p:sp>
          <p:cxnSp>
            <p:nvCxnSpPr>
              <p:cNvPr id="114" name="Straight Arrow Connector 113">
                <a:extLst>
                  <a:ext uri="{FF2B5EF4-FFF2-40B4-BE49-F238E27FC236}">
                    <a16:creationId xmlns:a16="http://schemas.microsoft.com/office/drawing/2014/main" id="{AC386C1A-B8F2-4A99-BA48-D1CA7436F98C}"/>
                  </a:ext>
                </a:extLst>
              </p:cNvPr>
              <p:cNvCxnSpPr>
                <a:cxnSpLocks/>
              </p:cNvCxnSpPr>
              <p:nvPr/>
            </p:nvCxnSpPr>
            <p:spPr>
              <a:xfrm flipH="1">
                <a:off x="2411798" y="1596595"/>
                <a:ext cx="2208" cy="2299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cxnSp>
          <p:nvCxnSpPr>
            <p:cNvPr id="87" name="Straight Connector 86">
              <a:extLst>
                <a:ext uri="{FF2B5EF4-FFF2-40B4-BE49-F238E27FC236}">
                  <a16:creationId xmlns:a16="http://schemas.microsoft.com/office/drawing/2014/main" id="{CD5EA3B2-8DF2-40F9-B14F-2D5DA11EBDC1}"/>
                </a:ext>
              </a:extLst>
            </p:cNvPr>
            <p:cNvCxnSpPr>
              <a:cxnSpLocks/>
            </p:cNvCxnSpPr>
            <p:nvPr/>
          </p:nvCxnSpPr>
          <p:spPr>
            <a:xfrm>
              <a:off x="3248020" y="4129223"/>
              <a:ext cx="236607"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88" name="Rectangle 87">
              <a:extLst>
                <a:ext uri="{FF2B5EF4-FFF2-40B4-BE49-F238E27FC236}">
                  <a16:creationId xmlns:a16="http://schemas.microsoft.com/office/drawing/2014/main" id="{FAF398F1-0BF6-4475-9DBF-6C57D91AE2B9}"/>
                </a:ext>
              </a:extLst>
            </p:cNvPr>
            <p:cNvSpPr/>
            <p:nvPr/>
          </p:nvSpPr>
          <p:spPr>
            <a:xfrm>
              <a:off x="3484627" y="4013807"/>
              <a:ext cx="1327608" cy="230832"/>
            </a:xfrm>
            <a:prstGeom prst="rect">
              <a:avLst/>
            </a:prstGeom>
          </p:spPr>
          <p:txBody>
            <a:bodyPr wrap="none">
              <a:spAutoFit/>
            </a:bodyPr>
            <a:lstStyle/>
            <a:p>
              <a:r>
                <a:rPr lang="en-US" sz="900" dirty="0"/>
                <a:t>RF Window SF6-Vacuum</a:t>
              </a:r>
              <a:endParaRPr lang="en-GB" sz="900" dirty="0"/>
            </a:p>
          </p:txBody>
        </p:sp>
        <p:cxnSp>
          <p:nvCxnSpPr>
            <p:cNvPr id="89" name="Straight Connector 88">
              <a:extLst>
                <a:ext uri="{FF2B5EF4-FFF2-40B4-BE49-F238E27FC236}">
                  <a16:creationId xmlns:a16="http://schemas.microsoft.com/office/drawing/2014/main" id="{F16B7FCB-0B3D-4090-83C0-A70DDBBBD748}"/>
                </a:ext>
              </a:extLst>
            </p:cNvPr>
            <p:cNvCxnSpPr>
              <a:cxnSpLocks/>
            </p:cNvCxnSpPr>
            <p:nvPr/>
          </p:nvCxnSpPr>
          <p:spPr>
            <a:xfrm>
              <a:off x="3242098" y="3460651"/>
              <a:ext cx="236607"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90" name="Rectangle 89">
              <a:extLst>
                <a:ext uri="{FF2B5EF4-FFF2-40B4-BE49-F238E27FC236}">
                  <a16:creationId xmlns:a16="http://schemas.microsoft.com/office/drawing/2014/main" id="{AE2134A7-7D22-4256-840C-6F24859FCCE5}"/>
                </a:ext>
              </a:extLst>
            </p:cNvPr>
            <p:cNvSpPr/>
            <p:nvPr/>
          </p:nvSpPr>
          <p:spPr>
            <a:xfrm>
              <a:off x="3478705" y="3345235"/>
              <a:ext cx="1327608" cy="230832"/>
            </a:xfrm>
            <a:prstGeom prst="rect">
              <a:avLst/>
            </a:prstGeom>
          </p:spPr>
          <p:txBody>
            <a:bodyPr wrap="none">
              <a:spAutoFit/>
            </a:bodyPr>
            <a:lstStyle/>
            <a:p>
              <a:r>
                <a:rPr lang="en-US" sz="900" dirty="0"/>
                <a:t>RF Window Vacuum-SF6</a:t>
              </a:r>
              <a:endParaRPr lang="en-GB" sz="900" dirty="0"/>
            </a:p>
          </p:txBody>
        </p:sp>
        <p:sp>
          <p:nvSpPr>
            <p:cNvPr id="94" name="Left Bracket 93">
              <a:extLst>
                <a:ext uri="{FF2B5EF4-FFF2-40B4-BE49-F238E27FC236}">
                  <a16:creationId xmlns:a16="http://schemas.microsoft.com/office/drawing/2014/main" id="{68D85F03-C005-44A3-B254-F12D71935240}"/>
                </a:ext>
              </a:extLst>
            </p:cNvPr>
            <p:cNvSpPr/>
            <p:nvPr/>
          </p:nvSpPr>
          <p:spPr>
            <a:xfrm>
              <a:off x="3457364" y="3137973"/>
              <a:ext cx="79504" cy="129008"/>
            </a:xfrm>
            <a:prstGeom prst="leftBracket">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5" name="TextBox 94">
              <a:extLst>
                <a:ext uri="{FF2B5EF4-FFF2-40B4-BE49-F238E27FC236}">
                  <a16:creationId xmlns:a16="http://schemas.microsoft.com/office/drawing/2014/main" id="{FF5B8753-50DB-4299-A9F3-D28AB0DE0EDA}"/>
                </a:ext>
              </a:extLst>
            </p:cNvPr>
            <p:cNvSpPr txBox="1"/>
            <p:nvPr/>
          </p:nvSpPr>
          <p:spPr>
            <a:xfrm>
              <a:off x="3541340" y="3097854"/>
              <a:ext cx="332142" cy="246221"/>
            </a:xfrm>
            <a:prstGeom prst="rect">
              <a:avLst/>
            </a:prstGeom>
            <a:noFill/>
          </p:spPr>
          <p:txBody>
            <a:bodyPr wrap="none" rtlCol="0">
              <a:spAutoFit/>
            </a:bodyPr>
            <a:lstStyle/>
            <a:p>
              <a:r>
                <a:rPr lang="en-US" sz="1000" dirty="0"/>
                <a:t>DC</a:t>
              </a:r>
            </a:p>
          </p:txBody>
        </p:sp>
      </p:grpSp>
      <p:grpSp>
        <p:nvGrpSpPr>
          <p:cNvPr id="245" name="Group 244">
            <a:extLst>
              <a:ext uri="{FF2B5EF4-FFF2-40B4-BE49-F238E27FC236}">
                <a16:creationId xmlns:a16="http://schemas.microsoft.com/office/drawing/2014/main" id="{0E6C967A-9FCC-47FA-B6C5-025D649447E8}"/>
              </a:ext>
            </a:extLst>
          </p:cNvPr>
          <p:cNvGrpSpPr/>
          <p:nvPr/>
        </p:nvGrpSpPr>
        <p:grpSpPr>
          <a:xfrm>
            <a:off x="5525445" y="1251301"/>
            <a:ext cx="6160489" cy="5606699"/>
            <a:chOff x="5268295" y="1258089"/>
            <a:chExt cx="6160489" cy="5606699"/>
          </a:xfrm>
        </p:grpSpPr>
        <p:grpSp>
          <p:nvGrpSpPr>
            <p:cNvPr id="149" name="Group 148">
              <a:extLst>
                <a:ext uri="{FF2B5EF4-FFF2-40B4-BE49-F238E27FC236}">
                  <a16:creationId xmlns:a16="http://schemas.microsoft.com/office/drawing/2014/main" id="{7B6B64C8-5C72-4427-A943-8532EE001DD5}"/>
                </a:ext>
              </a:extLst>
            </p:cNvPr>
            <p:cNvGrpSpPr/>
            <p:nvPr/>
          </p:nvGrpSpPr>
          <p:grpSpPr>
            <a:xfrm>
              <a:off x="6162452" y="1258089"/>
              <a:ext cx="1739157" cy="771654"/>
              <a:chOff x="1165922" y="1114165"/>
              <a:chExt cx="1739157" cy="771654"/>
            </a:xfrm>
          </p:grpSpPr>
          <p:sp>
            <p:nvSpPr>
              <p:cNvPr id="173" name="Triangle 41">
                <a:extLst>
                  <a:ext uri="{FF2B5EF4-FFF2-40B4-BE49-F238E27FC236}">
                    <a16:creationId xmlns:a16="http://schemas.microsoft.com/office/drawing/2014/main" id="{069B8A53-FF82-4AD4-A68F-9685E03406FD}"/>
                  </a:ext>
                </a:extLst>
              </p:cNvPr>
              <p:cNvSpPr/>
              <p:nvPr/>
            </p:nvSpPr>
            <p:spPr>
              <a:xfrm rot="16200000" flipV="1">
                <a:off x="1141914" y="1181686"/>
                <a:ext cx="728141" cy="680125"/>
              </a:xfrm>
              <a:prstGeom prst="triangle">
                <a:avLst/>
              </a:prstGeom>
            </p:spPr>
            <p:style>
              <a:lnRef idx="2">
                <a:schemeClr val="accent6">
                  <a:shade val="50000"/>
                </a:schemeClr>
              </a:lnRef>
              <a:fillRef idx="1">
                <a:schemeClr val="accent6"/>
              </a:fillRef>
              <a:effectRef idx="0">
                <a:schemeClr val="accent6"/>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cxnSp>
            <p:nvCxnSpPr>
              <p:cNvPr id="174" name="Straight Connector 173">
                <a:extLst>
                  <a:ext uri="{FF2B5EF4-FFF2-40B4-BE49-F238E27FC236}">
                    <a16:creationId xmlns:a16="http://schemas.microsoft.com/office/drawing/2014/main" id="{AD0D9B66-3B44-45AC-AF1D-E09CBF5B1EDE}"/>
                  </a:ext>
                </a:extLst>
              </p:cNvPr>
              <p:cNvCxnSpPr>
                <a:cxnSpLocks/>
              </p:cNvCxnSpPr>
              <p:nvPr/>
            </p:nvCxnSpPr>
            <p:spPr>
              <a:xfrm>
                <a:off x="1959357" y="1515611"/>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90FA592D-C25B-476A-AF1A-AE1BFBAD87AC}"/>
                  </a:ext>
                </a:extLst>
              </p:cNvPr>
              <p:cNvCxnSpPr>
                <a:cxnSpLocks/>
              </p:cNvCxnSpPr>
              <p:nvPr/>
            </p:nvCxnSpPr>
            <p:spPr>
              <a:xfrm>
                <a:off x="2148655" y="1151540"/>
                <a:ext cx="0" cy="364071"/>
              </a:xfrm>
              <a:prstGeom prst="line">
                <a:avLst/>
              </a:prstGeom>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BCAD90FD-3673-4B41-939F-27021BCFBB78}"/>
                  </a:ext>
                </a:extLst>
              </p:cNvPr>
              <p:cNvCxnSpPr>
                <a:cxnSpLocks/>
              </p:cNvCxnSpPr>
              <p:nvPr/>
            </p:nvCxnSpPr>
            <p:spPr>
              <a:xfrm>
                <a:off x="2148655" y="1151540"/>
                <a:ext cx="5754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6BAEE2EE-A10B-4834-95DC-DDAD4B6603FA}"/>
                  </a:ext>
                </a:extLst>
              </p:cNvPr>
              <p:cNvCxnSpPr>
                <a:cxnSpLocks/>
              </p:cNvCxnSpPr>
              <p:nvPr/>
            </p:nvCxnSpPr>
            <p:spPr>
              <a:xfrm>
                <a:off x="2715781" y="1509637"/>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131E3B54-732E-46A1-B90A-5A047A67C85F}"/>
                  </a:ext>
                </a:extLst>
              </p:cNvPr>
              <p:cNvCxnSpPr>
                <a:cxnSpLocks/>
              </p:cNvCxnSpPr>
              <p:nvPr/>
            </p:nvCxnSpPr>
            <p:spPr>
              <a:xfrm>
                <a:off x="2716615" y="1151539"/>
                <a:ext cx="0" cy="364071"/>
              </a:xfrm>
              <a:prstGeom prst="line">
                <a:avLst/>
              </a:prstGeom>
            </p:spPr>
            <p:style>
              <a:lnRef idx="1">
                <a:schemeClr val="accent1"/>
              </a:lnRef>
              <a:fillRef idx="0">
                <a:schemeClr val="accent1"/>
              </a:fillRef>
              <a:effectRef idx="0">
                <a:schemeClr val="accent1"/>
              </a:effectRef>
              <a:fontRef idx="minor">
                <a:schemeClr val="tx1"/>
              </a:fontRef>
            </p:style>
          </p:cxnSp>
          <p:sp>
            <p:nvSpPr>
              <p:cNvPr id="179" name="Rectangle 178">
                <a:extLst>
                  <a:ext uri="{FF2B5EF4-FFF2-40B4-BE49-F238E27FC236}">
                    <a16:creationId xmlns:a16="http://schemas.microsoft.com/office/drawing/2014/main" id="{DE114CB1-8E89-4A28-B6CE-F10541EA605E}"/>
                  </a:ext>
                </a:extLst>
              </p:cNvPr>
              <p:cNvSpPr/>
              <p:nvPr/>
            </p:nvSpPr>
            <p:spPr>
              <a:xfrm>
                <a:off x="2073944" y="1114165"/>
                <a:ext cx="680124" cy="507831"/>
              </a:xfrm>
              <a:prstGeom prst="rect">
                <a:avLst/>
              </a:prstGeom>
            </p:spPr>
            <p:txBody>
              <a:bodyPr wrap="square">
                <a:spAutoFit/>
              </a:bodyPr>
              <a:lstStyle/>
              <a:p>
                <a:pPr algn="ctr"/>
                <a:r>
                  <a:rPr lang="en-US" sz="900" dirty="0"/>
                  <a:t>~30 MW </a:t>
                </a:r>
              </a:p>
              <a:p>
                <a:pPr algn="ctr"/>
                <a:r>
                  <a:rPr lang="en-US" sz="900" dirty="0"/>
                  <a:t>1.5</a:t>
                </a:r>
                <a:r>
                  <a:rPr lang="en-US" sz="900" dirty="0">
                    <a:latin typeface="Symbol" pitchFamily="2" charset="2"/>
                  </a:rPr>
                  <a:t>m</a:t>
                </a:r>
                <a:r>
                  <a:rPr lang="en-US" sz="900" dirty="0"/>
                  <a:t>s, 4Hz </a:t>
                </a:r>
              </a:p>
              <a:p>
                <a:pPr algn="ctr"/>
                <a:r>
                  <a:rPr lang="en-US" sz="900" dirty="0"/>
                  <a:t>S-band</a:t>
                </a:r>
              </a:p>
            </p:txBody>
          </p:sp>
          <p:cxnSp>
            <p:nvCxnSpPr>
              <p:cNvPr id="180" name="Straight Arrow Connector 179">
                <a:extLst>
                  <a:ext uri="{FF2B5EF4-FFF2-40B4-BE49-F238E27FC236}">
                    <a16:creationId xmlns:a16="http://schemas.microsoft.com/office/drawing/2014/main" id="{334C7959-8870-46D5-B5AA-50BE3DCCE018}"/>
                  </a:ext>
                </a:extLst>
              </p:cNvPr>
              <p:cNvCxnSpPr>
                <a:cxnSpLocks/>
              </p:cNvCxnSpPr>
              <p:nvPr/>
            </p:nvCxnSpPr>
            <p:spPr>
              <a:xfrm flipH="1">
                <a:off x="2411798" y="1596595"/>
                <a:ext cx="2208" cy="2299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32" name="Rectangle 131">
              <a:extLst>
                <a:ext uri="{FF2B5EF4-FFF2-40B4-BE49-F238E27FC236}">
                  <a16:creationId xmlns:a16="http://schemas.microsoft.com/office/drawing/2014/main" id="{11A37534-7AC4-471F-84D0-50CD838BBB74}"/>
                </a:ext>
              </a:extLst>
            </p:cNvPr>
            <p:cNvSpPr/>
            <p:nvPr/>
          </p:nvSpPr>
          <p:spPr>
            <a:xfrm rot="16200000">
              <a:off x="9613476" y="1915446"/>
              <a:ext cx="126898" cy="203017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33" name="Rectangle 132">
              <a:extLst>
                <a:ext uri="{FF2B5EF4-FFF2-40B4-BE49-F238E27FC236}">
                  <a16:creationId xmlns:a16="http://schemas.microsoft.com/office/drawing/2014/main" id="{15C10682-C07E-4CBC-A266-DD18C62E40CE}"/>
                </a:ext>
              </a:extLst>
            </p:cNvPr>
            <p:cNvSpPr/>
            <p:nvPr/>
          </p:nvSpPr>
          <p:spPr>
            <a:xfrm>
              <a:off x="10858911" y="3109418"/>
              <a:ext cx="79504" cy="301158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nvGrpSpPr>
            <p:cNvPr id="134" name="Group 133">
              <a:extLst>
                <a:ext uri="{FF2B5EF4-FFF2-40B4-BE49-F238E27FC236}">
                  <a16:creationId xmlns:a16="http://schemas.microsoft.com/office/drawing/2014/main" id="{F2A7B0B7-EBE4-415B-8D9E-94538BBE9EFF}"/>
                </a:ext>
              </a:extLst>
            </p:cNvPr>
            <p:cNvGrpSpPr/>
            <p:nvPr/>
          </p:nvGrpSpPr>
          <p:grpSpPr>
            <a:xfrm>
              <a:off x="10409951" y="6124529"/>
              <a:ext cx="957929" cy="666742"/>
              <a:chOff x="11090136" y="6082492"/>
              <a:chExt cx="957929" cy="666742"/>
            </a:xfrm>
          </p:grpSpPr>
          <p:sp>
            <p:nvSpPr>
              <p:cNvPr id="135" name="Rectangle 134">
                <a:extLst>
                  <a:ext uri="{FF2B5EF4-FFF2-40B4-BE49-F238E27FC236}">
                    <a16:creationId xmlns:a16="http://schemas.microsoft.com/office/drawing/2014/main" id="{38527759-14EA-48D8-AD31-F206CAE8BB74}"/>
                  </a:ext>
                </a:extLst>
              </p:cNvPr>
              <p:cNvSpPr/>
              <p:nvPr/>
            </p:nvSpPr>
            <p:spPr>
              <a:xfrm rot="5400000">
                <a:off x="11237494" y="5935134"/>
                <a:ext cx="663214" cy="95792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36" name="TextBox 135">
                <a:extLst>
                  <a:ext uri="{FF2B5EF4-FFF2-40B4-BE49-F238E27FC236}">
                    <a16:creationId xmlns:a16="http://schemas.microsoft.com/office/drawing/2014/main" id="{F0693C5F-BC76-4101-9096-9CC465D4A355}"/>
                  </a:ext>
                </a:extLst>
              </p:cNvPr>
              <p:cNvSpPr txBox="1"/>
              <p:nvPr/>
            </p:nvSpPr>
            <p:spPr>
              <a:xfrm>
                <a:off x="11142557" y="6102903"/>
                <a:ext cx="887851" cy="646331"/>
              </a:xfrm>
              <a:prstGeom prst="rect">
                <a:avLst/>
              </a:prstGeom>
              <a:noFill/>
            </p:spPr>
            <p:txBody>
              <a:bodyPr wrap="square" rtlCol="0">
                <a:spAutoFit/>
              </a:bodyPr>
              <a:lstStyle/>
              <a:p>
                <a:pPr algn="ctr"/>
                <a:r>
                  <a:rPr lang="en-US" b="1" dirty="0"/>
                  <a:t>Defl. Cavity</a:t>
                </a:r>
              </a:p>
            </p:txBody>
          </p:sp>
        </p:grpSp>
        <p:sp>
          <p:nvSpPr>
            <p:cNvPr id="138" name="Triangle 34">
              <a:extLst>
                <a:ext uri="{FF2B5EF4-FFF2-40B4-BE49-F238E27FC236}">
                  <a16:creationId xmlns:a16="http://schemas.microsoft.com/office/drawing/2014/main" id="{B16F2364-0D1E-4A11-80A7-FA9F94B6E998}"/>
                </a:ext>
              </a:extLst>
            </p:cNvPr>
            <p:cNvSpPr/>
            <p:nvPr/>
          </p:nvSpPr>
          <p:spPr>
            <a:xfrm>
              <a:off x="5940880" y="3212899"/>
              <a:ext cx="977900" cy="698500"/>
            </a:xfrm>
            <a:prstGeom prst="triangle">
              <a:avLst>
                <a:gd name="adj" fmla="val 0"/>
              </a:avLst>
            </a:prstGeom>
          </p:spPr>
          <p:style>
            <a:lnRef idx="2">
              <a:schemeClr val="dk1">
                <a:shade val="50000"/>
              </a:schemeClr>
            </a:lnRef>
            <a:fillRef idx="1">
              <a:schemeClr val="dk1"/>
            </a:fillRef>
            <a:effectRef idx="0">
              <a:schemeClr val="dk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dirty="0"/>
                <a:t>load</a:t>
              </a:r>
            </a:p>
          </p:txBody>
        </p:sp>
        <p:sp>
          <p:nvSpPr>
            <p:cNvPr id="139" name="Rectangle 138">
              <a:extLst>
                <a:ext uri="{FF2B5EF4-FFF2-40B4-BE49-F238E27FC236}">
                  <a16:creationId xmlns:a16="http://schemas.microsoft.com/office/drawing/2014/main" id="{9EB7EF2C-2FF1-4834-9ADF-1A6214B22430}"/>
                </a:ext>
              </a:extLst>
            </p:cNvPr>
            <p:cNvSpPr/>
            <p:nvPr/>
          </p:nvSpPr>
          <p:spPr>
            <a:xfrm rot="10800000">
              <a:off x="6927587" y="3754011"/>
              <a:ext cx="406400" cy="1651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40" name="TextBox 139">
              <a:extLst>
                <a:ext uri="{FF2B5EF4-FFF2-40B4-BE49-F238E27FC236}">
                  <a16:creationId xmlns:a16="http://schemas.microsoft.com/office/drawing/2014/main" id="{5DCA285C-D24E-4EA1-8D28-5EECBF2D066B}"/>
                </a:ext>
              </a:extLst>
            </p:cNvPr>
            <p:cNvSpPr txBox="1"/>
            <p:nvPr/>
          </p:nvSpPr>
          <p:spPr>
            <a:xfrm>
              <a:off x="7010809" y="6495456"/>
              <a:ext cx="697627" cy="369332"/>
            </a:xfrm>
            <a:prstGeom prst="rect">
              <a:avLst/>
            </a:prstGeom>
            <a:noFill/>
          </p:spPr>
          <p:txBody>
            <a:bodyPr wrap="none" rtlCol="0">
              <a:spAutoFit/>
            </a:bodyPr>
            <a:lstStyle/>
            <a:p>
              <a:r>
                <a:rPr lang="en-US" dirty="0"/>
                <a:t>GUN</a:t>
              </a:r>
            </a:p>
          </p:txBody>
        </p:sp>
        <p:sp>
          <p:nvSpPr>
            <p:cNvPr id="141" name="TextBox 140">
              <a:extLst>
                <a:ext uri="{FF2B5EF4-FFF2-40B4-BE49-F238E27FC236}">
                  <a16:creationId xmlns:a16="http://schemas.microsoft.com/office/drawing/2014/main" id="{89AB8D44-D1C4-4005-9F40-B3C86D440E16}"/>
                </a:ext>
              </a:extLst>
            </p:cNvPr>
            <p:cNvSpPr txBox="1"/>
            <p:nvPr/>
          </p:nvSpPr>
          <p:spPr>
            <a:xfrm>
              <a:off x="7596589" y="3727773"/>
              <a:ext cx="1178528" cy="253916"/>
            </a:xfrm>
            <a:prstGeom prst="rect">
              <a:avLst/>
            </a:prstGeom>
            <a:noFill/>
          </p:spPr>
          <p:txBody>
            <a:bodyPr wrap="none" rtlCol="0">
              <a:spAutoFit/>
            </a:bodyPr>
            <a:lstStyle/>
            <a:p>
              <a:r>
                <a:rPr lang="en-US" sz="1050" dirty="0"/>
                <a:t>Isolator </a:t>
              </a:r>
              <a:r>
                <a:rPr lang="en-US" sz="1050" b="1" dirty="0">
                  <a:solidFill>
                    <a:srgbClr val="FF0000"/>
                  </a:solidFill>
                </a:rPr>
                <a:t>under SF6</a:t>
              </a:r>
            </a:p>
          </p:txBody>
        </p:sp>
        <p:grpSp>
          <p:nvGrpSpPr>
            <p:cNvPr id="142" name="Group 141">
              <a:extLst>
                <a:ext uri="{FF2B5EF4-FFF2-40B4-BE49-F238E27FC236}">
                  <a16:creationId xmlns:a16="http://schemas.microsoft.com/office/drawing/2014/main" id="{7C18E5F8-BC1D-4AF3-B19F-FE4AA3AB022B}"/>
                </a:ext>
              </a:extLst>
            </p:cNvPr>
            <p:cNvGrpSpPr/>
            <p:nvPr/>
          </p:nvGrpSpPr>
          <p:grpSpPr>
            <a:xfrm>
              <a:off x="6283319" y="5559231"/>
              <a:ext cx="1037652" cy="876773"/>
              <a:chOff x="2336963" y="2648495"/>
              <a:chExt cx="1037652" cy="876773"/>
            </a:xfrm>
            <a:solidFill>
              <a:schemeClr val="bg1">
                <a:lumMod val="65000"/>
              </a:schemeClr>
            </a:solidFill>
          </p:grpSpPr>
          <p:sp>
            <p:nvSpPr>
              <p:cNvPr id="191" name="Rectangle 190">
                <a:extLst>
                  <a:ext uri="{FF2B5EF4-FFF2-40B4-BE49-F238E27FC236}">
                    <a16:creationId xmlns:a16="http://schemas.microsoft.com/office/drawing/2014/main" id="{4D6746E0-F507-468E-9C86-8D4036964E0C}"/>
                  </a:ext>
                </a:extLst>
              </p:cNvPr>
              <p:cNvSpPr/>
              <p:nvPr/>
            </p:nvSpPr>
            <p:spPr>
              <a:xfrm>
                <a:off x="2423592" y="3040857"/>
                <a:ext cx="951023" cy="1001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Rounded Rectangle 56">
                <a:extLst>
                  <a:ext uri="{FF2B5EF4-FFF2-40B4-BE49-F238E27FC236}">
                    <a16:creationId xmlns:a16="http://schemas.microsoft.com/office/drawing/2014/main" id="{5E406143-3902-4474-9B24-A46BD13EA823}"/>
                  </a:ext>
                </a:extLst>
              </p:cNvPr>
              <p:cNvSpPr/>
              <p:nvPr/>
            </p:nvSpPr>
            <p:spPr>
              <a:xfrm>
                <a:off x="2336963" y="2844123"/>
                <a:ext cx="360040" cy="496368"/>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t>IP</a:t>
                </a:r>
              </a:p>
            </p:txBody>
          </p:sp>
          <p:sp>
            <p:nvSpPr>
              <p:cNvPr id="193" name="Rounded Rectangle 57">
                <a:extLst>
                  <a:ext uri="{FF2B5EF4-FFF2-40B4-BE49-F238E27FC236}">
                    <a16:creationId xmlns:a16="http://schemas.microsoft.com/office/drawing/2014/main" id="{E23A310B-546C-4798-A78B-53AAADBF1597}"/>
                  </a:ext>
                </a:extLst>
              </p:cNvPr>
              <p:cNvSpPr/>
              <p:nvPr/>
            </p:nvSpPr>
            <p:spPr>
              <a:xfrm>
                <a:off x="2757921" y="2648495"/>
                <a:ext cx="490807" cy="25981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t>pen</a:t>
                </a:r>
              </a:p>
            </p:txBody>
          </p:sp>
          <p:sp>
            <p:nvSpPr>
              <p:cNvPr id="194" name="Rounded Rectangle 58">
                <a:extLst>
                  <a:ext uri="{FF2B5EF4-FFF2-40B4-BE49-F238E27FC236}">
                    <a16:creationId xmlns:a16="http://schemas.microsoft.com/office/drawing/2014/main" id="{A4174278-7D1F-4192-BA7A-FFB36C18FC13}"/>
                  </a:ext>
                </a:extLst>
              </p:cNvPr>
              <p:cNvSpPr/>
              <p:nvPr/>
            </p:nvSpPr>
            <p:spPr>
              <a:xfrm>
                <a:off x="2735682" y="3265451"/>
                <a:ext cx="542578" cy="25981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t>valve</a:t>
                </a:r>
              </a:p>
            </p:txBody>
          </p:sp>
          <p:sp>
            <p:nvSpPr>
              <p:cNvPr id="195" name="Rectangle 194">
                <a:extLst>
                  <a:ext uri="{FF2B5EF4-FFF2-40B4-BE49-F238E27FC236}">
                    <a16:creationId xmlns:a16="http://schemas.microsoft.com/office/drawing/2014/main" id="{4A5BE3CB-BABE-440F-9869-057CCF6EA102}"/>
                  </a:ext>
                </a:extLst>
              </p:cNvPr>
              <p:cNvSpPr/>
              <p:nvPr/>
            </p:nvSpPr>
            <p:spPr>
              <a:xfrm rot="16200000">
                <a:off x="2727251" y="3055230"/>
                <a:ext cx="470657" cy="741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4" name="Left Bracket 143">
              <a:extLst>
                <a:ext uri="{FF2B5EF4-FFF2-40B4-BE49-F238E27FC236}">
                  <a16:creationId xmlns:a16="http://schemas.microsoft.com/office/drawing/2014/main" id="{12F80045-8630-4BF2-ADE9-19BD8384A2B3}"/>
                </a:ext>
              </a:extLst>
            </p:cNvPr>
            <p:cNvSpPr/>
            <p:nvPr/>
          </p:nvSpPr>
          <p:spPr>
            <a:xfrm>
              <a:off x="7476728" y="4392025"/>
              <a:ext cx="79504" cy="129008"/>
            </a:xfrm>
            <a:prstGeom prst="leftBracket">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5" name="TextBox 144">
              <a:extLst>
                <a:ext uri="{FF2B5EF4-FFF2-40B4-BE49-F238E27FC236}">
                  <a16:creationId xmlns:a16="http://schemas.microsoft.com/office/drawing/2014/main" id="{63C6D374-9E5B-4472-8104-F4F5A22B90A9}"/>
                </a:ext>
              </a:extLst>
            </p:cNvPr>
            <p:cNvSpPr txBox="1"/>
            <p:nvPr/>
          </p:nvSpPr>
          <p:spPr>
            <a:xfrm>
              <a:off x="7521385" y="4330104"/>
              <a:ext cx="332142" cy="246221"/>
            </a:xfrm>
            <a:prstGeom prst="rect">
              <a:avLst/>
            </a:prstGeom>
            <a:noFill/>
          </p:spPr>
          <p:txBody>
            <a:bodyPr wrap="none" rtlCol="0">
              <a:spAutoFit/>
            </a:bodyPr>
            <a:lstStyle/>
            <a:p>
              <a:r>
                <a:rPr lang="en-US" sz="1000" dirty="0"/>
                <a:t>DC</a:t>
              </a:r>
            </a:p>
          </p:txBody>
        </p:sp>
        <p:sp>
          <p:nvSpPr>
            <p:cNvPr id="146" name="Rectangle 145">
              <a:extLst>
                <a:ext uri="{FF2B5EF4-FFF2-40B4-BE49-F238E27FC236}">
                  <a16:creationId xmlns:a16="http://schemas.microsoft.com/office/drawing/2014/main" id="{D4A7338A-7704-4356-92CB-2C7FD5F7FB42}"/>
                </a:ext>
              </a:extLst>
            </p:cNvPr>
            <p:cNvSpPr/>
            <p:nvPr/>
          </p:nvSpPr>
          <p:spPr>
            <a:xfrm rot="10800000">
              <a:off x="7330297" y="3193341"/>
              <a:ext cx="140142" cy="142219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nvGrpSpPr>
            <p:cNvPr id="147" name="Group 146">
              <a:extLst>
                <a:ext uri="{FF2B5EF4-FFF2-40B4-BE49-F238E27FC236}">
                  <a16:creationId xmlns:a16="http://schemas.microsoft.com/office/drawing/2014/main" id="{70401D73-1309-4A26-B966-2720167796BC}"/>
                </a:ext>
              </a:extLst>
            </p:cNvPr>
            <p:cNvGrpSpPr/>
            <p:nvPr/>
          </p:nvGrpSpPr>
          <p:grpSpPr>
            <a:xfrm>
              <a:off x="6601948" y="1893957"/>
              <a:ext cx="719531" cy="607974"/>
              <a:chOff x="3401065" y="4049742"/>
              <a:chExt cx="1037652" cy="876773"/>
            </a:xfrm>
          </p:grpSpPr>
          <p:sp>
            <p:nvSpPr>
              <p:cNvPr id="181" name="Rectangle 180">
                <a:extLst>
                  <a:ext uri="{FF2B5EF4-FFF2-40B4-BE49-F238E27FC236}">
                    <a16:creationId xmlns:a16="http://schemas.microsoft.com/office/drawing/2014/main" id="{CC308ABE-AA9C-40EB-B726-F87AC123E5EB}"/>
                  </a:ext>
                </a:extLst>
              </p:cNvPr>
              <p:cNvSpPr/>
              <p:nvPr/>
            </p:nvSpPr>
            <p:spPr>
              <a:xfrm>
                <a:off x="3487694" y="4442104"/>
                <a:ext cx="951023" cy="1001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sp>
            <p:nvSpPr>
              <p:cNvPr id="182" name="Rounded Rectangle 151">
                <a:extLst>
                  <a:ext uri="{FF2B5EF4-FFF2-40B4-BE49-F238E27FC236}">
                    <a16:creationId xmlns:a16="http://schemas.microsoft.com/office/drawing/2014/main" id="{B4CA8991-E30A-43B3-8BA8-444703EA590C}"/>
                  </a:ext>
                </a:extLst>
              </p:cNvPr>
              <p:cNvSpPr/>
              <p:nvPr/>
            </p:nvSpPr>
            <p:spPr>
              <a:xfrm>
                <a:off x="3401065" y="4245370"/>
                <a:ext cx="360040" cy="4963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183" name="Rounded Rectangle 152">
                <a:extLst>
                  <a:ext uri="{FF2B5EF4-FFF2-40B4-BE49-F238E27FC236}">
                    <a16:creationId xmlns:a16="http://schemas.microsoft.com/office/drawing/2014/main" id="{2DE4DA5C-8EA0-4F78-9612-2D18D6A1516E}"/>
                  </a:ext>
                </a:extLst>
              </p:cNvPr>
              <p:cNvSpPr/>
              <p:nvPr/>
            </p:nvSpPr>
            <p:spPr>
              <a:xfrm>
                <a:off x="3834234" y="4049742"/>
                <a:ext cx="385751"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184" name="Rounded Rectangle 153">
                <a:extLst>
                  <a:ext uri="{FF2B5EF4-FFF2-40B4-BE49-F238E27FC236}">
                    <a16:creationId xmlns:a16="http://schemas.microsoft.com/office/drawing/2014/main" id="{0600D463-0D77-4B04-892D-2083EDC468FA}"/>
                  </a:ext>
                </a:extLst>
              </p:cNvPr>
              <p:cNvSpPr/>
              <p:nvPr/>
            </p:nvSpPr>
            <p:spPr>
              <a:xfrm>
                <a:off x="3828416" y="4666698"/>
                <a:ext cx="385750" cy="2598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185" name="Rectangle 184">
                <a:extLst>
                  <a:ext uri="{FF2B5EF4-FFF2-40B4-BE49-F238E27FC236}">
                    <a16:creationId xmlns:a16="http://schemas.microsoft.com/office/drawing/2014/main" id="{ED14FC85-B8BB-4A9F-8A3C-60ED9AFA68C4}"/>
                  </a:ext>
                </a:extLst>
              </p:cNvPr>
              <p:cNvSpPr/>
              <p:nvPr/>
            </p:nvSpPr>
            <p:spPr>
              <a:xfrm rot="16200000">
                <a:off x="3791353" y="4456477"/>
                <a:ext cx="470657" cy="7415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grpSp>
        <p:sp>
          <p:nvSpPr>
            <p:cNvPr id="148" name="Oval 147">
              <a:extLst>
                <a:ext uri="{FF2B5EF4-FFF2-40B4-BE49-F238E27FC236}">
                  <a16:creationId xmlns:a16="http://schemas.microsoft.com/office/drawing/2014/main" id="{98CB6BC7-E2D5-4610-89ED-8BE857561064}"/>
                </a:ext>
              </a:extLst>
            </p:cNvPr>
            <p:cNvSpPr/>
            <p:nvPr/>
          </p:nvSpPr>
          <p:spPr>
            <a:xfrm>
              <a:off x="7184357" y="3642126"/>
              <a:ext cx="410114" cy="425323"/>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150" name="Straight Connector 149">
              <a:extLst>
                <a:ext uri="{FF2B5EF4-FFF2-40B4-BE49-F238E27FC236}">
                  <a16:creationId xmlns:a16="http://schemas.microsoft.com/office/drawing/2014/main" id="{C90FDAD1-84F5-4F37-A2DD-16D8A36B38DF}"/>
                </a:ext>
              </a:extLst>
            </p:cNvPr>
            <p:cNvCxnSpPr>
              <a:cxnSpLocks/>
            </p:cNvCxnSpPr>
            <p:nvPr/>
          </p:nvCxnSpPr>
          <p:spPr>
            <a:xfrm>
              <a:off x="7279350" y="4176126"/>
              <a:ext cx="236607"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151" name="Rectangle 150">
              <a:extLst>
                <a:ext uri="{FF2B5EF4-FFF2-40B4-BE49-F238E27FC236}">
                  <a16:creationId xmlns:a16="http://schemas.microsoft.com/office/drawing/2014/main" id="{1CCBE4AF-8E09-4DC7-ACEB-98E105B989CF}"/>
                </a:ext>
              </a:extLst>
            </p:cNvPr>
            <p:cNvSpPr/>
            <p:nvPr/>
          </p:nvSpPr>
          <p:spPr>
            <a:xfrm>
              <a:off x="7515957" y="4060710"/>
              <a:ext cx="1367682" cy="230832"/>
            </a:xfrm>
            <a:prstGeom prst="rect">
              <a:avLst/>
            </a:prstGeom>
          </p:spPr>
          <p:txBody>
            <a:bodyPr wrap="none">
              <a:spAutoFit/>
            </a:bodyPr>
            <a:lstStyle/>
            <a:p>
              <a:r>
                <a:rPr lang="en-US" sz="900" dirty="0"/>
                <a:t>RF Window: Vacuum/SF6</a:t>
              </a:r>
              <a:endParaRPr lang="en-GB" sz="900" dirty="0"/>
            </a:p>
          </p:txBody>
        </p:sp>
        <p:cxnSp>
          <p:nvCxnSpPr>
            <p:cNvPr id="152" name="Straight Connector 151">
              <a:extLst>
                <a:ext uri="{FF2B5EF4-FFF2-40B4-BE49-F238E27FC236}">
                  <a16:creationId xmlns:a16="http://schemas.microsoft.com/office/drawing/2014/main" id="{77B08B43-4DFB-4C7A-BC48-F61795B32353}"/>
                </a:ext>
              </a:extLst>
            </p:cNvPr>
            <p:cNvCxnSpPr>
              <a:cxnSpLocks/>
            </p:cNvCxnSpPr>
            <p:nvPr/>
          </p:nvCxnSpPr>
          <p:spPr>
            <a:xfrm>
              <a:off x="7273428" y="3507554"/>
              <a:ext cx="236607"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153" name="Rectangle 152">
              <a:extLst>
                <a:ext uri="{FF2B5EF4-FFF2-40B4-BE49-F238E27FC236}">
                  <a16:creationId xmlns:a16="http://schemas.microsoft.com/office/drawing/2014/main" id="{D2511181-B9A5-47CA-AB38-853E4D14586B}"/>
                </a:ext>
              </a:extLst>
            </p:cNvPr>
            <p:cNvSpPr/>
            <p:nvPr/>
          </p:nvSpPr>
          <p:spPr>
            <a:xfrm>
              <a:off x="7510035" y="3392138"/>
              <a:ext cx="1709122" cy="230832"/>
            </a:xfrm>
            <a:prstGeom prst="rect">
              <a:avLst/>
            </a:prstGeom>
          </p:spPr>
          <p:txBody>
            <a:bodyPr wrap="none">
              <a:spAutoFit/>
            </a:bodyPr>
            <a:lstStyle/>
            <a:p>
              <a:r>
                <a:rPr lang="en-US" sz="900" dirty="0"/>
                <a:t>RF Window or whole under SF6?</a:t>
              </a:r>
              <a:endParaRPr lang="en-GB" sz="900" dirty="0"/>
            </a:p>
          </p:txBody>
        </p:sp>
        <p:sp>
          <p:nvSpPr>
            <p:cNvPr id="160" name="Rectangle 159">
              <a:extLst>
                <a:ext uri="{FF2B5EF4-FFF2-40B4-BE49-F238E27FC236}">
                  <a16:creationId xmlns:a16="http://schemas.microsoft.com/office/drawing/2014/main" id="{DE0E60E8-0D0F-406C-920C-0BDA1B1F259E}"/>
                </a:ext>
              </a:extLst>
            </p:cNvPr>
            <p:cNvSpPr/>
            <p:nvPr/>
          </p:nvSpPr>
          <p:spPr>
            <a:xfrm rot="16200000">
              <a:off x="7955707" y="2669499"/>
              <a:ext cx="132589" cy="51638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56" name="Rectangle 155">
              <a:extLst>
                <a:ext uri="{FF2B5EF4-FFF2-40B4-BE49-F238E27FC236}">
                  <a16:creationId xmlns:a16="http://schemas.microsoft.com/office/drawing/2014/main" id="{9BBB1EA4-7D4B-43B2-B124-BCA176299098}"/>
                </a:ext>
              </a:extLst>
            </p:cNvPr>
            <p:cNvSpPr/>
            <p:nvPr/>
          </p:nvSpPr>
          <p:spPr>
            <a:xfrm rot="10800000">
              <a:off x="7333148" y="4615539"/>
              <a:ext cx="137290" cy="180148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57" name="TextBox 156">
              <a:extLst>
                <a:ext uri="{FF2B5EF4-FFF2-40B4-BE49-F238E27FC236}">
                  <a16:creationId xmlns:a16="http://schemas.microsoft.com/office/drawing/2014/main" id="{BBA7A694-D924-4CB1-8DE5-3E098FD8BA11}"/>
                </a:ext>
              </a:extLst>
            </p:cNvPr>
            <p:cNvSpPr txBox="1"/>
            <p:nvPr/>
          </p:nvSpPr>
          <p:spPr>
            <a:xfrm>
              <a:off x="7024477" y="2625730"/>
              <a:ext cx="723343" cy="553998"/>
            </a:xfrm>
            <a:prstGeom prst="rect">
              <a:avLst/>
            </a:prstGeom>
            <a:noFill/>
            <a:ln w="28575">
              <a:solidFill>
                <a:srgbClr val="FF0000"/>
              </a:solidFill>
            </a:ln>
          </p:spPr>
          <p:txBody>
            <a:bodyPr wrap="square" rtlCol="0">
              <a:spAutoFit/>
            </a:bodyPr>
            <a:lstStyle/>
            <a:p>
              <a:pPr algn="ctr"/>
              <a:r>
                <a:rPr lang="en-US" sz="1000" dirty="0"/>
                <a:t>Power Splitter (~10dB)</a:t>
              </a:r>
            </a:p>
          </p:txBody>
        </p:sp>
        <p:sp>
          <p:nvSpPr>
            <p:cNvPr id="158" name="Left Bracket 157">
              <a:extLst>
                <a:ext uri="{FF2B5EF4-FFF2-40B4-BE49-F238E27FC236}">
                  <a16:creationId xmlns:a16="http://schemas.microsoft.com/office/drawing/2014/main" id="{73C8356D-116E-40FA-B696-7E72FA97C480}"/>
                </a:ext>
              </a:extLst>
            </p:cNvPr>
            <p:cNvSpPr/>
            <p:nvPr/>
          </p:nvSpPr>
          <p:spPr>
            <a:xfrm>
              <a:off x="7488694" y="3269546"/>
              <a:ext cx="79504" cy="129008"/>
            </a:xfrm>
            <a:prstGeom prst="leftBracket">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9" name="TextBox 158">
              <a:extLst>
                <a:ext uri="{FF2B5EF4-FFF2-40B4-BE49-F238E27FC236}">
                  <a16:creationId xmlns:a16="http://schemas.microsoft.com/office/drawing/2014/main" id="{99E4B218-088D-41D1-BEB7-6CA802B1038F}"/>
                </a:ext>
              </a:extLst>
            </p:cNvPr>
            <p:cNvSpPr txBox="1"/>
            <p:nvPr/>
          </p:nvSpPr>
          <p:spPr>
            <a:xfrm>
              <a:off x="7572670" y="3212493"/>
              <a:ext cx="332142" cy="246221"/>
            </a:xfrm>
            <a:prstGeom prst="rect">
              <a:avLst/>
            </a:prstGeom>
            <a:noFill/>
          </p:spPr>
          <p:txBody>
            <a:bodyPr wrap="none" rtlCol="0">
              <a:spAutoFit/>
            </a:bodyPr>
            <a:lstStyle/>
            <a:p>
              <a:r>
                <a:rPr lang="en-US" sz="1000" dirty="0"/>
                <a:t>DC</a:t>
              </a:r>
            </a:p>
          </p:txBody>
        </p:sp>
        <p:sp>
          <p:nvSpPr>
            <p:cNvPr id="4" name="TextBox 3">
              <a:extLst>
                <a:ext uri="{FF2B5EF4-FFF2-40B4-BE49-F238E27FC236}">
                  <a16:creationId xmlns:a16="http://schemas.microsoft.com/office/drawing/2014/main" id="{34705549-C249-45B5-B9CF-492F24E24DC7}"/>
                </a:ext>
              </a:extLst>
            </p:cNvPr>
            <p:cNvSpPr txBox="1"/>
            <p:nvPr/>
          </p:nvSpPr>
          <p:spPr>
            <a:xfrm>
              <a:off x="8224095" y="2504097"/>
              <a:ext cx="503664" cy="646331"/>
            </a:xfrm>
            <a:prstGeom prst="rect">
              <a:avLst/>
            </a:prstGeom>
            <a:noFill/>
          </p:spPr>
          <p:txBody>
            <a:bodyPr wrap="none" rtlCol="0">
              <a:spAutoFit/>
            </a:bodyPr>
            <a:lstStyle/>
            <a:p>
              <a:r>
                <a:rPr lang="en-GB" sz="3600" dirty="0"/>
                <a:t>…</a:t>
              </a:r>
            </a:p>
          </p:txBody>
        </p:sp>
        <p:sp>
          <p:nvSpPr>
            <p:cNvPr id="196" name="Left Bracket 195">
              <a:extLst>
                <a:ext uri="{FF2B5EF4-FFF2-40B4-BE49-F238E27FC236}">
                  <a16:creationId xmlns:a16="http://schemas.microsoft.com/office/drawing/2014/main" id="{87B10A0A-6B41-4F7C-848B-D6967985568F}"/>
                </a:ext>
              </a:extLst>
            </p:cNvPr>
            <p:cNvSpPr/>
            <p:nvPr/>
          </p:nvSpPr>
          <p:spPr>
            <a:xfrm rot="16200000">
              <a:off x="7946205" y="2729512"/>
              <a:ext cx="79504" cy="129008"/>
            </a:xfrm>
            <a:prstGeom prst="leftBracket">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7" name="TextBox 196">
              <a:extLst>
                <a:ext uri="{FF2B5EF4-FFF2-40B4-BE49-F238E27FC236}">
                  <a16:creationId xmlns:a16="http://schemas.microsoft.com/office/drawing/2014/main" id="{BDDA4DD5-E70D-49C1-95D0-5A9AB09A09AD}"/>
                </a:ext>
              </a:extLst>
            </p:cNvPr>
            <p:cNvSpPr txBox="1"/>
            <p:nvPr/>
          </p:nvSpPr>
          <p:spPr>
            <a:xfrm>
              <a:off x="7834754" y="2510372"/>
              <a:ext cx="329250" cy="246221"/>
            </a:xfrm>
            <a:prstGeom prst="rect">
              <a:avLst/>
            </a:prstGeom>
            <a:noFill/>
          </p:spPr>
          <p:txBody>
            <a:bodyPr wrap="square" rtlCol="0">
              <a:spAutoFit/>
            </a:bodyPr>
            <a:lstStyle/>
            <a:p>
              <a:r>
                <a:rPr lang="en-US" sz="1000" dirty="0"/>
                <a:t>DC</a:t>
              </a:r>
            </a:p>
          </p:txBody>
        </p:sp>
        <p:grpSp>
          <p:nvGrpSpPr>
            <p:cNvPr id="198" name="Group 197">
              <a:extLst>
                <a:ext uri="{FF2B5EF4-FFF2-40B4-BE49-F238E27FC236}">
                  <a16:creationId xmlns:a16="http://schemas.microsoft.com/office/drawing/2014/main" id="{2D8E8F10-3A0E-47E1-A319-BE4B67692544}"/>
                </a:ext>
              </a:extLst>
            </p:cNvPr>
            <p:cNvGrpSpPr/>
            <p:nvPr/>
          </p:nvGrpSpPr>
          <p:grpSpPr>
            <a:xfrm>
              <a:off x="9333710" y="2822536"/>
              <a:ext cx="423514" cy="215444"/>
              <a:chOff x="9337933" y="4169504"/>
              <a:chExt cx="423514" cy="215444"/>
            </a:xfrm>
          </p:grpSpPr>
          <p:sp>
            <p:nvSpPr>
              <p:cNvPr id="199" name="Rectangle 198">
                <a:extLst>
                  <a:ext uri="{FF2B5EF4-FFF2-40B4-BE49-F238E27FC236}">
                    <a16:creationId xmlns:a16="http://schemas.microsoft.com/office/drawing/2014/main" id="{0C9C1910-6B21-41EA-B645-066E82620BCF}"/>
                  </a:ext>
                </a:extLst>
              </p:cNvPr>
              <p:cNvSpPr/>
              <p:nvPr/>
            </p:nvSpPr>
            <p:spPr>
              <a:xfrm>
                <a:off x="9390846" y="4180736"/>
                <a:ext cx="339140" cy="192029"/>
              </a:xfrm>
              <a:prstGeom prst="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400" dirty="0"/>
              </a:p>
            </p:txBody>
          </p:sp>
          <p:sp>
            <p:nvSpPr>
              <p:cNvPr id="200" name="TextBox 199">
                <a:extLst>
                  <a:ext uri="{FF2B5EF4-FFF2-40B4-BE49-F238E27FC236}">
                    <a16:creationId xmlns:a16="http://schemas.microsoft.com/office/drawing/2014/main" id="{1754B7C2-9075-4440-B7E3-21DC7277E0A6}"/>
                  </a:ext>
                </a:extLst>
              </p:cNvPr>
              <p:cNvSpPr txBox="1"/>
              <p:nvPr/>
            </p:nvSpPr>
            <p:spPr>
              <a:xfrm>
                <a:off x="9337933" y="4169504"/>
                <a:ext cx="423514" cy="215444"/>
              </a:xfrm>
              <a:prstGeom prst="rect">
                <a:avLst/>
              </a:prstGeom>
              <a:noFill/>
            </p:spPr>
            <p:txBody>
              <a:bodyPr wrap="none" rtlCol="0">
                <a:spAutoFit/>
              </a:bodyPr>
              <a:lstStyle/>
              <a:p>
                <a:r>
                  <a:rPr lang="en-GB" sz="800" b="1" dirty="0"/>
                  <a:t>Atten</a:t>
                </a:r>
              </a:p>
            </p:txBody>
          </p:sp>
        </p:grpSp>
        <p:grpSp>
          <p:nvGrpSpPr>
            <p:cNvPr id="201" name="Group 200">
              <a:extLst>
                <a:ext uri="{FF2B5EF4-FFF2-40B4-BE49-F238E27FC236}">
                  <a16:creationId xmlns:a16="http://schemas.microsoft.com/office/drawing/2014/main" id="{D137DA60-31CE-4483-AE6B-1A49F2671BBD}"/>
                </a:ext>
              </a:extLst>
            </p:cNvPr>
            <p:cNvGrpSpPr/>
            <p:nvPr/>
          </p:nvGrpSpPr>
          <p:grpSpPr>
            <a:xfrm>
              <a:off x="9754219" y="2756300"/>
              <a:ext cx="385440" cy="338554"/>
              <a:chOff x="9326847" y="3802926"/>
              <a:chExt cx="385440" cy="338554"/>
            </a:xfrm>
          </p:grpSpPr>
          <p:sp>
            <p:nvSpPr>
              <p:cNvPr id="202" name="Rectangle 201">
                <a:extLst>
                  <a:ext uri="{FF2B5EF4-FFF2-40B4-BE49-F238E27FC236}">
                    <a16:creationId xmlns:a16="http://schemas.microsoft.com/office/drawing/2014/main" id="{F4563679-85F6-4721-ABF8-BC465D208520}"/>
                  </a:ext>
                </a:extLst>
              </p:cNvPr>
              <p:cNvSpPr/>
              <p:nvPr/>
            </p:nvSpPr>
            <p:spPr>
              <a:xfrm>
                <a:off x="9392970" y="3856864"/>
                <a:ext cx="253195" cy="220732"/>
              </a:xfrm>
              <a:prstGeom prst="rect">
                <a:avLst/>
              </a:prstGeom>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400" dirty="0"/>
              </a:p>
            </p:txBody>
          </p:sp>
          <p:sp>
            <p:nvSpPr>
              <p:cNvPr id="203" name="TextBox 202">
                <a:extLst>
                  <a:ext uri="{FF2B5EF4-FFF2-40B4-BE49-F238E27FC236}">
                    <a16:creationId xmlns:a16="http://schemas.microsoft.com/office/drawing/2014/main" id="{7262149D-59E8-418E-ACC4-E15BB172AFFE}"/>
                  </a:ext>
                </a:extLst>
              </p:cNvPr>
              <p:cNvSpPr txBox="1"/>
              <p:nvPr/>
            </p:nvSpPr>
            <p:spPr>
              <a:xfrm>
                <a:off x="9326847" y="3802926"/>
                <a:ext cx="385440" cy="338554"/>
              </a:xfrm>
              <a:prstGeom prst="rect">
                <a:avLst/>
              </a:prstGeom>
              <a:noFill/>
            </p:spPr>
            <p:txBody>
              <a:bodyPr wrap="square" rtlCol="0">
                <a:spAutoFit/>
              </a:bodyPr>
              <a:lstStyle/>
              <a:p>
                <a:pPr algn="ctr"/>
                <a:r>
                  <a:rPr lang="en-GB" sz="800" b="1" dirty="0"/>
                  <a:t>Ph. </a:t>
                </a:r>
              </a:p>
              <a:p>
                <a:pPr algn="ctr"/>
                <a:r>
                  <a:rPr lang="en-GB" sz="800" b="1" dirty="0"/>
                  <a:t>Shift</a:t>
                </a:r>
              </a:p>
            </p:txBody>
          </p:sp>
        </p:grpSp>
        <p:grpSp>
          <p:nvGrpSpPr>
            <p:cNvPr id="204" name="Group 203">
              <a:extLst>
                <a:ext uri="{FF2B5EF4-FFF2-40B4-BE49-F238E27FC236}">
                  <a16:creationId xmlns:a16="http://schemas.microsoft.com/office/drawing/2014/main" id="{012A0D54-113E-4B8C-99DE-A4D58BCF3F14}"/>
                </a:ext>
              </a:extLst>
            </p:cNvPr>
            <p:cNvGrpSpPr/>
            <p:nvPr/>
          </p:nvGrpSpPr>
          <p:grpSpPr>
            <a:xfrm>
              <a:off x="10149183" y="5396773"/>
              <a:ext cx="607974" cy="719530"/>
              <a:chOff x="10202023" y="2905070"/>
              <a:chExt cx="607974" cy="719530"/>
            </a:xfrm>
          </p:grpSpPr>
          <p:sp>
            <p:nvSpPr>
              <p:cNvPr id="205" name="Rectangle 204">
                <a:extLst>
                  <a:ext uri="{FF2B5EF4-FFF2-40B4-BE49-F238E27FC236}">
                    <a16:creationId xmlns:a16="http://schemas.microsoft.com/office/drawing/2014/main" id="{D039A7BB-2080-44AD-8BC1-454B67FEC4F7}"/>
                  </a:ext>
                </a:extLst>
              </p:cNvPr>
              <p:cNvSpPr/>
              <p:nvPr/>
            </p:nvSpPr>
            <p:spPr>
              <a:xfrm rot="5400000">
                <a:off x="10173485" y="3260160"/>
                <a:ext cx="659461" cy="6942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sp>
            <p:nvSpPr>
              <p:cNvPr id="206" name="Rounded Rectangle 90">
                <a:extLst>
                  <a:ext uri="{FF2B5EF4-FFF2-40B4-BE49-F238E27FC236}">
                    <a16:creationId xmlns:a16="http://schemas.microsoft.com/office/drawing/2014/main" id="{7C2F9351-EAFE-4C47-BF59-5EB70436A9CE}"/>
                  </a:ext>
                </a:extLst>
              </p:cNvPr>
              <p:cNvSpPr/>
              <p:nvPr/>
            </p:nvSpPr>
            <p:spPr>
              <a:xfrm rot="5400000">
                <a:off x="10377418" y="2857803"/>
                <a:ext cx="249660" cy="34419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207" name="Rounded Rectangle 91">
                <a:extLst>
                  <a:ext uri="{FF2B5EF4-FFF2-40B4-BE49-F238E27FC236}">
                    <a16:creationId xmlns:a16="http://schemas.microsoft.com/office/drawing/2014/main" id="{DE1F634E-BC3F-4B49-8CCE-D887EB796D78}"/>
                  </a:ext>
                </a:extLst>
              </p:cNvPr>
              <p:cNvSpPr/>
              <p:nvPr/>
            </p:nvSpPr>
            <p:spPr>
              <a:xfrm rot="5400000">
                <a:off x="10586172" y="3240634"/>
                <a:ext cx="267488" cy="18016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208" name="Rounded Rectangle 92">
                <a:extLst>
                  <a:ext uri="{FF2B5EF4-FFF2-40B4-BE49-F238E27FC236}">
                    <a16:creationId xmlns:a16="http://schemas.microsoft.com/office/drawing/2014/main" id="{A415B32F-A258-4545-A9D1-383A7CD241DD}"/>
                  </a:ext>
                </a:extLst>
              </p:cNvPr>
              <p:cNvSpPr/>
              <p:nvPr/>
            </p:nvSpPr>
            <p:spPr>
              <a:xfrm rot="5400000">
                <a:off x="10158361" y="3245067"/>
                <a:ext cx="267488" cy="18016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209" name="Rectangle 208">
                <a:extLst>
                  <a:ext uri="{FF2B5EF4-FFF2-40B4-BE49-F238E27FC236}">
                    <a16:creationId xmlns:a16="http://schemas.microsoft.com/office/drawing/2014/main" id="{17E629E0-7050-4DD0-BFBA-5412988C4954}"/>
                  </a:ext>
                </a:extLst>
              </p:cNvPr>
              <p:cNvSpPr/>
              <p:nvPr/>
            </p:nvSpPr>
            <p:spPr>
              <a:xfrm>
                <a:off x="10339066" y="3313176"/>
                <a:ext cx="326364" cy="5142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grpSp>
        <p:grpSp>
          <p:nvGrpSpPr>
            <p:cNvPr id="66" name="Group 65">
              <a:extLst>
                <a:ext uri="{FF2B5EF4-FFF2-40B4-BE49-F238E27FC236}">
                  <a16:creationId xmlns:a16="http://schemas.microsoft.com/office/drawing/2014/main" id="{334953E6-9B52-46E3-875E-EDFBF3D4DBE1}"/>
                </a:ext>
              </a:extLst>
            </p:cNvPr>
            <p:cNvGrpSpPr/>
            <p:nvPr/>
          </p:nvGrpSpPr>
          <p:grpSpPr>
            <a:xfrm>
              <a:off x="9030072" y="1901804"/>
              <a:ext cx="1778180" cy="607974"/>
              <a:chOff x="9499091" y="1786376"/>
              <a:chExt cx="1778180" cy="607974"/>
            </a:xfrm>
          </p:grpSpPr>
          <p:sp>
            <p:nvSpPr>
              <p:cNvPr id="214" name="Triangle 33">
                <a:extLst>
                  <a:ext uri="{FF2B5EF4-FFF2-40B4-BE49-F238E27FC236}">
                    <a16:creationId xmlns:a16="http://schemas.microsoft.com/office/drawing/2014/main" id="{FB5B00B0-E61C-4393-AD1B-30359C8D0306}"/>
                  </a:ext>
                </a:extLst>
              </p:cNvPr>
              <p:cNvSpPr/>
              <p:nvPr/>
            </p:nvSpPr>
            <p:spPr>
              <a:xfrm>
                <a:off x="10231121" y="1852460"/>
                <a:ext cx="1046150" cy="519896"/>
              </a:xfrm>
              <a:prstGeom prst="triangle">
                <a:avLst>
                  <a:gd name="adj" fmla="val 0"/>
                </a:avLst>
              </a:prstGeom>
            </p:spPr>
            <p:style>
              <a:lnRef idx="2">
                <a:schemeClr val="dk1">
                  <a:shade val="50000"/>
                </a:schemeClr>
              </a:lnRef>
              <a:fillRef idx="1">
                <a:schemeClr val="dk1"/>
              </a:fillRef>
              <a:effectRef idx="0">
                <a:schemeClr val="dk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dirty="0"/>
                  <a:t>load</a:t>
                </a:r>
              </a:p>
            </p:txBody>
          </p:sp>
          <p:grpSp>
            <p:nvGrpSpPr>
              <p:cNvPr id="215" name="Group 214">
                <a:extLst>
                  <a:ext uri="{FF2B5EF4-FFF2-40B4-BE49-F238E27FC236}">
                    <a16:creationId xmlns:a16="http://schemas.microsoft.com/office/drawing/2014/main" id="{FEFE1002-8547-4F3C-A24E-2F9877446666}"/>
                  </a:ext>
                </a:extLst>
              </p:cNvPr>
              <p:cNvGrpSpPr/>
              <p:nvPr/>
            </p:nvGrpSpPr>
            <p:grpSpPr>
              <a:xfrm rot="16200000">
                <a:off x="9554869" y="1730598"/>
                <a:ext cx="607974" cy="719530"/>
                <a:chOff x="10202023" y="2905070"/>
                <a:chExt cx="607974" cy="719530"/>
              </a:xfrm>
            </p:grpSpPr>
            <p:sp>
              <p:nvSpPr>
                <p:cNvPr id="216" name="Rectangle 215">
                  <a:extLst>
                    <a:ext uri="{FF2B5EF4-FFF2-40B4-BE49-F238E27FC236}">
                      <a16:creationId xmlns:a16="http://schemas.microsoft.com/office/drawing/2014/main" id="{87F77070-1624-4A7C-9619-51B1E684815B}"/>
                    </a:ext>
                  </a:extLst>
                </p:cNvPr>
                <p:cNvSpPr/>
                <p:nvPr/>
              </p:nvSpPr>
              <p:spPr>
                <a:xfrm rot="5400000">
                  <a:off x="10173485" y="3260160"/>
                  <a:ext cx="659461" cy="6942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sp>
              <p:nvSpPr>
                <p:cNvPr id="217" name="Rounded Rectangle 90">
                  <a:extLst>
                    <a:ext uri="{FF2B5EF4-FFF2-40B4-BE49-F238E27FC236}">
                      <a16:creationId xmlns:a16="http://schemas.microsoft.com/office/drawing/2014/main" id="{F33DA51B-EFE6-4771-8AC5-F405C68057E1}"/>
                    </a:ext>
                  </a:extLst>
                </p:cNvPr>
                <p:cNvSpPr/>
                <p:nvPr/>
              </p:nvSpPr>
              <p:spPr>
                <a:xfrm rot="5400000">
                  <a:off x="10377418" y="2857803"/>
                  <a:ext cx="249660" cy="34419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218" name="Rounded Rectangle 91">
                  <a:extLst>
                    <a:ext uri="{FF2B5EF4-FFF2-40B4-BE49-F238E27FC236}">
                      <a16:creationId xmlns:a16="http://schemas.microsoft.com/office/drawing/2014/main" id="{6C3688A9-B0B6-4329-BB1F-CE14FB36963D}"/>
                    </a:ext>
                  </a:extLst>
                </p:cNvPr>
                <p:cNvSpPr/>
                <p:nvPr/>
              </p:nvSpPr>
              <p:spPr>
                <a:xfrm rot="5400000">
                  <a:off x="10586172" y="3240634"/>
                  <a:ext cx="267488" cy="18016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219" name="Rounded Rectangle 92">
                  <a:extLst>
                    <a:ext uri="{FF2B5EF4-FFF2-40B4-BE49-F238E27FC236}">
                      <a16:creationId xmlns:a16="http://schemas.microsoft.com/office/drawing/2014/main" id="{359ABBA4-EB9F-40AB-A618-36755390A779}"/>
                    </a:ext>
                  </a:extLst>
                </p:cNvPr>
                <p:cNvSpPr/>
                <p:nvPr/>
              </p:nvSpPr>
              <p:spPr>
                <a:xfrm rot="5400000">
                  <a:off x="10158361" y="3245067"/>
                  <a:ext cx="267488" cy="18016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220" name="Rectangle 219">
                  <a:extLst>
                    <a:ext uri="{FF2B5EF4-FFF2-40B4-BE49-F238E27FC236}">
                      <a16:creationId xmlns:a16="http://schemas.microsoft.com/office/drawing/2014/main" id="{8C2B6211-B8D1-43B4-B8ED-AA11CAA33BF9}"/>
                    </a:ext>
                  </a:extLst>
                </p:cNvPr>
                <p:cNvSpPr/>
                <p:nvPr/>
              </p:nvSpPr>
              <p:spPr>
                <a:xfrm>
                  <a:off x="10339066" y="3313176"/>
                  <a:ext cx="326364" cy="5142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grpSp>
        </p:grpSp>
        <p:grpSp>
          <p:nvGrpSpPr>
            <p:cNvPr id="221" name="Group 220">
              <a:extLst>
                <a:ext uri="{FF2B5EF4-FFF2-40B4-BE49-F238E27FC236}">
                  <a16:creationId xmlns:a16="http://schemas.microsoft.com/office/drawing/2014/main" id="{EA00E337-6397-440F-AE24-562139FC82B3}"/>
                </a:ext>
              </a:extLst>
            </p:cNvPr>
            <p:cNvGrpSpPr/>
            <p:nvPr/>
          </p:nvGrpSpPr>
          <p:grpSpPr>
            <a:xfrm rot="16200000">
              <a:off x="10188400" y="3648416"/>
              <a:ext cx="607974" cy="719530"/>
              <a:chOff x="10202023" y="2905070"/>
              <a:chExt cx="607974" cy="719530"/>
            </a:xfrm>
          </p:grpSpPr>
          <p:sp>
            <p:nvSpPr>
              <p:cNvPr id="222" name="Rectangle 221">
                <a:extLst>
                  <a:ext uri="{FF2B5EF4-FFF2-40B4-BE49-F238E27FC236}">
                    <a16:creationId xmlns:a16="http://schemas.microsoft.com/office/drawing/2014/main" id="{E47A1FD1-5DA4-4EB2-8605-DC425BAA410E}"/>
                  </a:ext>
                </a:extLst>
              </p:cNvPr>
              <p:cNvSpPr/>
              <p:nvPr/>
            </p:nvSpPr>
            <p:spPr>
              <a:xfrm rot="5400000">
                <a:off x="10173485" y="3260160"/>
                <a:ext cx="659461" cy="6942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sp>
            <p:nvSpPr>
              <p:cNvPr id="223" name="Rounded Rectangle 90">
                <a:extLst>
                  <a:ext uri="{FF2B5EF4-FFF2-40B4-BE49-F238E27FC236}">
                    <a16:creationId xmlns:a16="http://schemas.microsoft.com/office/drawing/2014/main" id="{802484DE-F7A6-41C9-B8F3-B53B78BF2A65}"/>
                  </a:ext>
                </a:extLst>
              </p:cNvPr>
              <p:cNvSpPr/>
              <p:nvPr/>
            </p:nvSpPr>
            <p:spPr>
              <a:xfrm rot="5400000">
                <a:off x="10377418" y="2857803"/>
                <a:ext cx="249660" cy="34419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224" name="Rounded Rectangle 91">
                <a:extLst>
                  <a:ext uri="{FF2B5EF4-FFF2-40B4-BE49-F238E27FC236}">
                    <a16:creationId xmlns:a16="http://schemas.microsoft.com/office/drawing/2014/main" id="{8C994BB5-1DD5-4161-8D58-7C554DCE0975}"/>
                  </a:ext>
                </a:extLst>
              </p:cNvPr>
              <p:cNvSpPr/>
              <p:nvPr/>
            </p:nvSpPr>
            <p:spPr>
              <a:xfrm rot="5400000">
                <a:off x="10586172" y="3240634"/>
                <a:ext cx="267488" cy="18016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225" name="Rounded Rectangle 92">
                <a:extLst>
                  <a:ext uri="{FF2B5EF4-FFF2-40B4-BE49-F238E27FC236}">
                    <a16:creationId xmlns:a16="http://schemas.microsoft.com/office/drawing/2014/main" id="{6A465AB6-9C94-442D-992C-443A0E0EDD21}"/>
                  </a:ext>
                </a:extLst>
              </p:cNvPr>
              <p:cNvSpPr/>
              <p:nvPr/>
            </p:nvSpPr>
            <p:spPr>
              <a:xfrm rot="5400000">
                <a:off x="10158361" y="3245067"/>
                <a:ext cx="267488" cy="18016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226" name="Rectangle 225">
                <a:extLst>
                  <a:ext uri="{FF2B5EF4-FFF2-40B4-BE49-F238E27FC236}">
                    <a16:creationId xmlns:a16="http://schemas.microsoft.com/office/drawing/2014/main" id="{3CC02129-F107-4AD7-BE2D-4D60788DC786}"/>
                  </a:ext>
                </a:extLst>
              </p:cNvPr>
              <p:cNvSpPr/>
              <p:nvPr/>
            </p:nvSpPr>
            <p:spPr>
              <a:xfrm>
                <a:off x="10339066" y="3313176"/>
                <a:ext cx="326364" cy="5142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grpSp>
        <p:grpSp>
          <p:nvGrpSpPr>
            <p:cNvPr id="227" name="Group 226">
              <a:extLst>
                <a:ext uri="{FF2B5EF4-FFF2-40B4-BE49-F238E27FC236}">
                  <a16:creationId xmlns:a16="http://schemas.microsoft.com/office/drawing/2014/main" id="{32012DE9-9868-4F0B-A384-2B3D3BEF6CCD}"/>
                </a:ext>
              </a:extLst>
            </p:cNvPr>
            <p:cNvGrpSpPr/>
            <p:nvPr/>
          </p:nvGrpSpPr>
          <p:grpSpPr>
            <a:xfrm>
              <a:off x="5268295" y="1632120"/>
              <a:ext cx="607974" cy="719530"/>
              <a:chOff x="10202023" y="2905070"/>
              <a:chExt cx="607974" cy="719530"/>
            </a:xfrm>
          </p:grpSpPr>
          <p:sp>
            <p:nvSpPr>
              <p:cNvPr id="228" name="Rectangle 227">
                <a:extLst>
                  <a:ext uri="{FF2B5EF4-FFF2-40B4-BE49-F238E27FC236}">
                    <a16:creationId xmlns:a16="http://schemas.microsoft.com/office/drawing/2014/main" id="{8871137C-CEEE-451C-9F98-0DF866701561}"/>
                  </a:ext>
                </a:extLst>
              </p:cNvPr>
              <p:cNvSpPr/>
              <p:nvPr/>
            </p:nvSpPr>
            <p:spPr>
              <a:xfrm rot="5400000">
                <a:off x="10173485" y="3260160"/>
                <a:ext cx="659461" cy="6942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sp>
            <p:nvSpPr>
              <p:cNvPr id="229" name="Rounded Rectangle 90">
                <a:extLst>
                  <a:ext uri="{FF2B5EF4-FFF2-40B4-BE49-F238E27FC236}">
                    <a16:creationId xmlns:a16="http://schemas.microsoft.com/office/drawing/2014/main" id="{77CB8811-0ACB-44DE-8BD7-3773291C8DA8}"/>
                  </a:ext>
                </a:extLst>
              </p:cNvPr>
              <p:cNvSpPr/>
              <p:nvPr/>
            </p:nvSpPr>
            <p:spPr>
              <a:xfrm rot="5400000">
                <a:off x="10377418" y="2857803"/>
                <a:ext cx="249660" cy="34419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230" name="Rounded Rectangle 91">
                <a:extLst>
                  <a:ext uri="{FF2B5EF4-FFF2-40B4-BE49-F238E27FC236}">
                    <a16:creationId xmlns:a16="http://schemas.microsoft.com/office/drawing/2014/main" id="{EA1C55B2-B81F-45CF-9F84-BAFA1D7662E5}"/>
                  </a:ext>
                </a:extLst>
              </p:cNvPr>
              <p:cNvSpPr/>
              <p:nvPr/>
            </p:nvSpPr>
            <p:spPr>
              <a:xfrm rot="5400000">
                <a:off x="10586172" y="3240634"/>
                <a:ext cx="267488" cy="18016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231" name="Rounded Rectangle 92">
                <a:extLst>
                  <a:ext uri="{FF2B5EF4-FFF2-40B4-BE49-F238E27FC236}">
                    <a16:creationId xmlns:a16="http://schemas.microsoft.com/office/drawing/2014/main" id="{6FCC0394-F847-4D00-BE76-077D697168D8}"/>
                  </a:ext>
                </a:extLst>
              </p:cNvPr>
              <p:cNvSpPr/>
              <p:nvPr/>
            </p:nvSpPr>
            <p:spPr>
              <a:xfrm rot="5400000">
                <a:off x="10158361" y="3245067"/>
                <a:ext cx="267488" cy="18016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232" name="Rectangle 231">
                <a:extLst>
                  <a:ext uri="{FF2B5EF4-FFF2-40B4-BE49-F238E27FC236}">
                    <a16:creationId xmlns:a16="http://schemas.microsoft.com/office/drawing/2014/main" id="{1AD245FA-3172-46A6-B608-65035B76F07A}"/>
                  </a:ext>
                </a:extLst>
              </p:cNvPr>
              <p:cNvSpPr/>
              <p:nvPr/>
            </p:nvSpPr>
            <p:spPr>
              <a:xfrm>
                <a:off x="10339066" y="3313176"/>
                <a:ext cx="326364" cy="5142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p>
            </p:txBody>
          </p:sp>
        </p:grpSp>
        <p:sp>
          <p:nvSpPr>
            <p:cNvPr id="233" name="Triangle 34">
              <a:extLst>
                <a:ext uri="{FF2B5EF4-FFF2-40B4-BE49-F238E27FC236}">
                  <a16:creationId xmlns:a16="http://schemas.microsoft.com/office/drawing/2014/main" id="{8841D031-108A-4B42-ABD7-435322EDEB57}"/>
                </a:ext>
              </a:extLst>
            </p:cNvPr>
            <p:cNvSpPr/>
            <p:nvPr/>
          </p:nvSpPr>
          <p:spPr>
            <a:xfrm>
              <a:off x="5533936" y="2296281"/>
              <a:ext cx="977900" cy="698500"/>
            </a:xfrm>
            <a:prstGeom prst="triangle">
              <a:avLst>
                <a:gd name="adj" fmla="val 0"/>
              </a:avLst>
            </a:prstGeom>
          </p:spPr>
          <p:style>
            <a:lnRef idx="2">
              <a:schemeClr val="dk1">
                <a:shade val="50000"/>
              </a:schemeClr>
            </a:lnRef>
            <a:fillRef idx="1">
              <a:schemeClr val="dk1"/>
            </a:fillRef>
            <a:effectRef idx="0">
              <a:schemeClr val="dk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dirty="0"/>
                <a:t>load</a:t>
              </a:r>
            </a:p>
          </p:txBody>
        </p:sp>
        <p:grpSp>
          <p:nvGrpSpPr>
            <p:cNvPr id="210" name="Group 209">
              <a:extLst>
                <a:ext uri="{FF2B5EF4-FFF2-40B4-BE49-F238E27FC236}">
                  <a16:creationId xmlns:a16="http://schemas.microsoft.com/office/drawing/2014/main" id="{0633C2D6-E19A-49FB-93C8-E18154CB3BA8}"/>
                </a:ext>
              </a:extLst>
            </p:cNvPr>
            <p:cNvGrpSpPr/>
            <p:nvPr/>
          </p:nvGrpSpPr>
          <p:grpSpPr>
            <a:xfrm>
              <a:off x="10642778" y="2698455"/>
              <a:ext cx="529312" cy="410963"/>
              <a:chOff x="10345876" y="1855658"/>
              <a:chExt cx="529312" cy="410963"/>
            </a:xfrm>
          </p:grpSpPr>
          <p:sp>
            <p:nvSpPr>
              <p:cNvPr id="211" name="TextBox 210">
                <a:extLst>
                  <a:ext uri="{FF2B5EF4-FFF2-40B4-BE49-F238E27FC236}">
                    <a16:creationId xmlns:a16="http://schemas.microsoft.com/office/drawing/2014/main" id="{ECA3F483-B675-4A16-8842-0CE30D2C2619}"/>
                  </a:ext>
                </a:extLst>
              </p:cNvPr>
              <p:cNvSpPr txBox="1"/>
              <p:nvPr/>
            </p:nvSpPr>
            <p:spPr>
              <a:xfrm>
                <a:off x="10345876" y="1970286"/>
                <a:ext cx="529312" cy="246221"/>
              </a:xfrm>
              <a:prstGeom prst="rect">
                <a:avLst/>
              </a:prstGeom>
              <a:noFill/>
            </p:spPr>
            <p:txBody>
              <a:bodyPr wrap="none" rtlCol="0">
                <a:spAutoFit/>
              </a:bodyPr>
              <a:lstStyle/>
              <a:p>
                <a:r>
                  <a:rPr lang="en-GB" sz="1000" dirty="0"/>
                  <a:t>Switch</a:t>
                </a:r>
              </a:p>
            </p:txBody>
          </p:sp>
          <p:cxnSp>
            <p:nvCxnSpPr>
              <p:cNvPr id="212" name="Straight Arrow Connector 211">
                <a:extLst>
                  <a:ext uri="{FF2B5EF4-FFF2-40B4-BE49-F238E27FC236}">
                    <a16:creationId xmlns:a16="http://schemas.microsoft.com/office/drawing/2014/main" id="{AA06D1DB-FAA1-4EC8-A938-833EA4821EEC}"/>
                  </a:ext>
                </a:extLst>
              </p:cNvPr>
              <p:cNvCxnSpPr>
                <a:cxnSpLocks/>
                <a:stCxn id="213" idx="3"/>
              </p:cNvCxnSpPr>
              <p:nvPr/>
            </p:nvCxnSpPr>
            <p:spPr>
              <a:xfrm flipV="1">
                <a:off x="10471837" y="1855658"/>
                <a:ext cx="353704" cy="361311"/>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13" name="Oval 212">
                <a:extLst>
                  <a:ext uri="{FF2B5EF4-FFF2-40B4-BE49-F238E27FC236}">
                    <a16:creationId xmlns:a16="http://schemas.microsoft.com/office/drawing/2014/main" id="{A5FF06D3-BEDC-4B67-B2CE-D672BDB066D5}"/>
                  </a:ext>
                </a:extLst>
              </p:cNvPr>
              <p:cNvSpPr/>
              <p:nvPr/>
            </p:nvSpPr>
            <p:spPr>
              <a:xfrm>
                <a:off x="10418550" y="1927579"/>
                <a:ext cx="363867" cy="339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35" name="Rectangle 234">
              <a:extLst>
                <a:ext uri="{FF2B5EF4-FFF2-40B4-BE49-F238E27FC236}">
                  <a16:creationId xmlns:a16="http://schemas.microsoft.com/office/drawing/2014/main" id="{93887B42-0DA2-4EFA-829A-FC012383F965}"/>
                </a:ext>
              </a:extLst>
            </p:cNvPr>
            <p:cNvSpPr/>
            <p:nvPr/>
          </p:nvSpPr>
          <p:spPr>
            <a:xfrm>
              <a:off x="10847765" y="2495639"/>
              <a:ext cx="100419" cy="26244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240" name="Rectangle 239">
              <a:extLst>
                <a:ext uri="{FF2B5EF4-FFF2-40B4-BE49-F238E27FC236}">
                  <a16:creationId xmlns:a16="http://schemas.microsoft.com/office/drawing/2014/main" id="{21E27FEF-04BE-4FA5-965A-1F65381EF568}"/>
                </a:ext>
              </a:extLst>
            </p:cNvPr>
            <p:cNvSpPr/>
            <p:nvPr/>
          </p:nvSpPr>
          <p:spPr>
            <a:xfrm rot="10800000">
              <a:off x="7332153" y="1996171"/>
              <a:ext cx="138285" cy="62442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241" name="Rectangle 240">
              <a:extLst>
                <a:ext uri="{FF2B5EF4-FFF2-40B4-BE49-F238E27FC236}">
                  <a16:creationId xmlns:a16="http://schemas.microsoft.com/office/drawing/2014/main" id="{F18E3C14-922C-4E85-A256-8B6B2272C813}"/>
                </a:ext>
              </a:extLst>
            </p:cNvPr>
            <p:cNvSpPr/>
            <p:nvPr/>
          </p:nvSpPr>
          <p:spPr>
            <a:xfrm rot="16200000">
              <a:off x="6701919" y="2669498"/>
              <a:ext cx="132589" cy="51638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243" name="Left Bracket 242">
              <a:extLst>
                <a:ext uri="{FF2B5EF4-FFF2-40B4-BE49-F238E27FC236}">
                  <a16:creationId xmlns:a16="http://schemas.microsoft.com/office/drawing/2014/main" id="{18DB3FD6-2C8C-4F49-841A-73D51DF44D92}"/>
                </a:ext>
              </a:extLst>
            </p:cNvPr>
            <p:cNvSpPr/>
            <p:nvPr/>
          </p:nvSpPr>
          <p:spPr>
            <a:xfrm>
              <a:off x="10956670" y="3380346"/>
              <a:ext cx="79504" cy="129008"/>
            </a:xfrm>
            <a:prstGeom prst="leftBracket">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4" name="TextBox 243">
              <a:extLst>
                <a:ext uri="{FF2B5EF4-FFF2-40B4-BE49-F238E27FC236}">
                  <a16:creationId xmlns:a16="http://schemas.microsoft.com/office/drawing/2014/main" id="{87036776-71AF-420B-BE4C-80E32A2649B7}"/>
                </a:ext>
              </a:extLst>
            </p:cNvPr>
            <p:cNvSpPr txBox="1"/>
            <p:nvPr/>
          </p:nvSpPr>
          <p:spPr>
            <a:xfrm>
              <a:off x="11006315" y="3321677"/>
              <a:ext cx="422469" cy="246221"/>
            </a:xfrm>
            <a:prstGeom prst="rect">
              <a:avLst/>
            </a:prstGeom>
            <a:noFill/>
          </p:spPr>
          <p:txBody>
            <a:bodyPr wrap="square" rtlCol="0">
              <a:spAutoFit/>
            </a:bodyPr>
            <a:lstStyle/>
            <a:p>
              <a:r>
                <a:rPr lang="en-US" sz="1000" dirty="0"/>
                <a:t>DC?</a:t>
              </a:r>
            </a:p>
          </p:txBody>
        </p:sp>
      </p:grpSp>
      <p:cxnSp>
        <p:nvCxnSpPr>
          <p:cNvPr id="247" name="Straight Connector 246">
            <a:extLst>
              <a:ext uri="{FF2B5EF4-FFF2-40B4-BE49-F238E27FC236}">
                <a16:creationId xmlns:a16="http://schemas.microsoft.com/office/drawing/2014/main" id="{EEEE08B4-F1BC-447E-BA4C-AE5BBA0CA111}"/>
              </a:ext>
            </a:extLst>
          </p:cNvPr>
          <p:cNvCxnSpPr/>
          <p:nvPr/>
        </p:nvCxnSpPr>
        <p:spPr>
          <a:xfrm>
            <a:off x="4624877" y="1270147"/>
            <a:ext cx="0" cy="549228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248" name="Rectangle 247">
            <a:extLst>
              <a:ext uri="{FF2B5EF4-FFF2-40B4-BE49-F238E27FC236}">
                <a16:creationId xmlns:a16="http://schemas.microsoft.com/office/drawing/2014/main" id="{9BB8CEA3-5F8B-4FC2-9481-92CA02C3CC74}"/>
              </a:ext>
            </a:extLst>
          </p:cNvPr>
          <p:cNvSpPr/>
          <p:nvPr/>
        </p:nvSpPr>
        <p:spPr>
          <a:xfrm>
            <a:off x="7995444" y="4685687"/>
            <a:ext cx="2401365" cy="6748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C-Band Installation</a:t>
            </a:r>
          </a:p>
        </p:txBody>
      </p:sp>
      <p:sp>
        <p:nvSpPr>
          <p:cNvPr id="249" name="TextBox 248">
            <a:extLst>
              <a:ext uri="{FF2B5EF4-FFF2-40B4-BE49-F238E27FC236}">
                <a16:creationId xmlns:a16="http://schemas.microsoft.com/office/drawing/2014/main" id="{02A5ED8B-12CF-42A3-A9E3-D3612DE537FB}"/>
              </a:ext>
            </a:extLst>
          </p:cNvPr>
          <p:cNvSpPr txBox="1"/>
          <p:nvPr/>
        </p:nvSpPr>
        <p:spPr>
          <a:xfrm>
            <a:off x="88242" y="4537357"/>
            <a:ext cx="2455672" cy="400110"/>
          </a:xfrm>
          <a:prstGeom prst="rect">
            <a:avLst/>
          </a:prstGeom>
          <a:noFill/>
        </p:spPr>
        <p:txBody>
          <a:bodyPr wrap="none" rtlCol="0">
            <a:spAutoFit/>
          </a:bodyPr>
          <a:lstStyle/>
          <a:p>
            <a:r>
              <a:rPr lang="en-GB" sz="2000" b="1" dirty="0"/>
              <a:t>Phase 1a: no def. cav.</a:t>
            </a:r>
          </a:p>
        </p:txBody>
      </p:sp>
      <p:sp>
        <p:nvSpPr>
          <p:cNvPr id="250" name="TextBox 249">
            <a:extLst>
              <a:ext uri="{FF2B5EF4-FFF2-40B4-BE49-F238E27FC236}">
                <a16:creationId xmlns:a16="http://schemas.microsoft.com/office/drawing/2014/main" id="{DAA18981-9CCC-4BD2-B044-7ED4586D3350}"/>
              </a:ext>
            </a:extLst>
          </p:cNvPr>
          <p:cNvSpPr txBox="1"/>
          <p:nvPr/>
        </p:nvSpPr>
        <p:spPr>
          <a:xfrm>
            <a:off x="4787344" y="4537357"/>
            <a:ext cx="2670475" cy="400110"/>
          </a:xfrm>
          <a:prstGeom prst="rect">
            <a:avLst/>
          </a:prstGeom>
          <a:noFill/>
        </p:spPr>
        <p:txBody>
          <a:bodyPr wrap="none" rtlCol="0">
            <a:spAutoFit/>
          </a:bodyPr>
          <a:lstStyle/>
          <a:p>
            <a:r>
              <a:rPr lang="en-GB" sz="2000" b="1" dirty="0"/>
              <a:t>Phase 1b: with def. cav.</a:t>
            </a:r>
          </a:p>
        </p:txBody>
      </p:sp>
      <p:sp>
        <p:nvSpPr>
          <p:cNvPr id="251" name="TextBox 250">
            <a:extLst>
              <a:ext uri="{FF2B5EF4-FFF2-40B4-BE49-F238E27FC236}">
                <a16:creationId xmlns:a16="http://schemas.microsoft.com/office/drawing/2014/main" id="{102F2D39-FD94-44E6-AB4D-B26E8716B30A}"/>
              </a:ext>
            </a:extLst>
          </p:cNvPr>
          <p:cNvSpPr txBox="1"/>
          <p:nvPr/>
        </p:nvSpPr>
        <p:spPr>
          <a:xfrm>
            <a:off x="8621746" y="329992"/>
            <a:ext cx="3069714" cy="923330"/>
          </a:xfrm>
          <a:prstGeom prst="rect">
            <a:avLst/>
          </a:prstGeom>
          <a:noFill/>
        </p:spPr>
        <p:txBody>
          <a:bodyPr wrap="square" rtlCol="0">
            <a:spAutoFit/>
          </a:bodyPr>
          <a:lstStyle/>
          <a:p>
            <a:r>
              <a:rPr lang="en-GB" b="1" dirty="0"/>
              <a:t>NB: Def. Cavity not needed for Phase 2. S-Band installation layout for Phase 2 </a:t>
            </a:r>
            <a:r>
              <a:rPr lang="en-GB" b="1" dirty="0">
                <a:sym typeface="Symbol" panose="05050102010706020507" pitchFamily="18" charset="2"/>
              </a:rPr>
              <a:t> Phase 1a.</a:t>
            </a:r>
            <a:endParaRPr lang="en-GB" b="1" dirty="0"/>
          </a:p>
        </p:txBody>
      </p:sp>
      <p:sp>
        <p:nvSpPr>
          <p:cNvPr id="252" name="Slide Number Placeholder 251">
            <a:extLst>
              <a:ext uri="{FF2B5EF4-FFF2-40B4-BE49-F238E27FC236}">
                <a16:creationId xmlns:a16="http://schemas.microsoft.com/office/drawing/2014/main" id="{95A5D5B2-2231-4757-9E13-9A98D998A321}"/>
              </a:ext>
            </a:extLst>
          </p:cNvPr>
          <p:cNvSpPr>
            <a:spLocks noGrp="1"/>
          </p:cNvSpPr>
          <p:nvPr>
            <p:ph type="sldNum" sz="quarter" idx="12"/>
          </p:nvPr>
        </p:nvSpPr>
        <p:spPr/>
        <p:txBody>
          <a:bodyPr/>
          <a:lstStyle/>
          <a:p>
            <a:fld id="{27704C38-3202-47F9-B90E-5A6733EC2980}" type="slidenum">
              <a:rPr lang="en-GB" smtClean="0"/>
              <a:t>8</a:t>
            </a:fld>
            <a:endParaRPr lang="en-GB"/>
          </a:p>
        </p:txBody>
      </p:sp>
    </p:spTree>
    <p:extLst>
      <p:ext uri="{BB962C8B-B14F-4D97-AF65-F5344CB8AC3E}">
        <p14:creationId xmlns:p14="http://schemas.microsoft.com/office/powerpoint/2010/main" val="2388242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24223-3867-4A6E-84F3-1CAA0B1C4FD2}"/>
              </a:ext>
            </a:extLst>
          </p:cNvPr>
          <p:cNvSpPr>
            <a:spLocks noGrp="1"/>
          </p:cNvSpPr>
          <p:nvPr>
            <p:ph type="title"/>
          </p:nvPr>
        </p:nvSpPr>
        <p:spPr>
          <a:xfrm>
            <a:off x="967879" y="660406"/>
            <a:ext cx="10515600" cy="1325563"/>
          </a:xfrm>
        </p:spPr>
        <p:txBody>
          <a:bodyPr/>
          <a:lstStyle/>
          <a:p>
            <a:r>
              <a:rPr lang="en-GB" dirty="0"/>
              <a:t>Power splitting scheme to feed the </a:t>
            </a:r>
            <a:r>
              <a:rPr lang="en-GB"/>
              <a:t>deflecting cavity: no need of an additional isolator</a:t>
            </a:r>
            <a:endParaRPr lang="en-GB" dirty="0"/>
          </a:p>
        </p:txBody>
      </p:sp>
      <p:sp>
        <p:nvSpPr>
          <p:cNvPr id="69" name="Rectangle 68">
            <a:extLst>
              <a:ext uri="{FF2B5EF4-FFF2-40B4-BE49-F238E27FC236}">
                <a16:creationId xmlns:a16="http://schemas.microsoft.com/office/drawing/2014/main" id="{6B7411F5-0870-4EDB-BD8C-B336C5D85DD3}"/>
              </a:ext>
            </a:extLst>
          </p:cNvPr>
          <p:cNvSpPr/>
          <p:nvPr/>
        </p:nvSpPr>
        <p:spPr>
          <a:xfrm>
            <a:off x="1150042" y="4880889"/>
            <a:ext cx="10283652" cy="1477328"/>
          </a:xfrm>
          <a:prstGeom prst="rect">
            <a:avLst/>
          </a:prstGeom>
        </p:spPr>
        <p:txBody>
          <a:bodyPr wrap="square">
            <a:spAutoFit/>
          </a:bodyPr>
          <a:lstStyle/>
          <a:p>
            <a:r>
              <a:rPr lang="en-GB" dirty="0"/>
              <a:t>In case of reflection from the Defl. Cavity, because of the presence of the splitter itself, the power reflected back to the klystron is 1/S^2 = 1/100 ==&gt; if i consider Pklys=Pgun+Pcav~30MW, Pref_from_gun~ 300kW (~2.7MW will go to the load in "line" with the RF gun). </a:t>
            </a:r>
          </a:p>
          <a:p>
            <a:r>
              <a:rPr lang="en-GB" dirty="0"/>
              <a:t>Which is line on what the klystron may tolerate in reflection (VSWR~1.2 (max 1.4) in normal operation ==&gt;~20dB return loss==&gt; Pref~350kW).</a:t>
            </a:r>
          </a:p>
        </p:txBody>
      </p:sp>
      <p:grpSp>
        <p:nvGrpSpPr>
          <p:cNvPr id="82" name="Group 81">
            <a:extLst>
              <a:ext uri="{FF2B5EF4-FFF2-40B4-BE49-F238E27FC236}">
                <a16:creationId xmlns:a16="http://schemas.microsoft.com/office/drawing/2014/main" id="{7E8CE751-595B-49FB-9656-09CF563B1FAC}"/>
              </a:ext>
            </a:extLst>
          </p:cNvPr>
          <p:cNvGrpSpPr/>
          <p:nvPr/>
        </p:nvGrpSpPr>
        <p:grpSpPr>
          <a:xfrm>
            <a:off x="3153934" y="2364154"/>
            <a:ext cx="5345981" cy="2390809"/>
            <a:chOff x="3153934" y="2364154"/>
            <a:chExt cx="5345981" cy="2390809"/>
          </a:xfrm>
        </p:grpSpPr>
        <p:sp>
          <p:nvSpPr>
            <p:cNvPr id="5" name="Isosceles Triangle 4">
              <a:extLst>
                <a:ext uri="{FF2B5EF4-FFF2-40B4-BE49-F238E27FC236}">
                  <a16:creationId xmlns:a16="http://schemas.microsoft.com/office/drawing/2014/main" id="{38FC7887-03EC-4451-B751-EEE5A102736C}"/>
                </a:ext>
              </a:extLst>
            </p:cNvPr>
            <p:cNvSpPr/>
            <p:nvPr/>
          </p:nvSpPr>
          <p:spPr>
            <a:xfrm rot="5400000">
              <a:off x="3118781" y="2613611"/>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981C730B-EEA3-463D-9E3E-C2EF28F427CF}"/>
                </a:ext>
              </a:extLst>
            </p:cNvPr>
            <p:cNvCxnSpPr>
              <a:cxnSpLocks/>
              <a:stCxn id="5" idx="0"/>
            </p:cNvCxnSpPr>
            <p:nvPr/>
          </p:nvCxnSpPr>
          <p:spPr>
            <a:xfrm>
              <a:off x="4106333" y="3070811"/>
              <a:ext cx="345744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33D96940-BF7E-449D-97EE-D090A1D5621F}"/>
                </a:ext>
              </a:extLst>
            </p:cNvPr>
            <p:cNvGrpSpPr/>
            <p:nvPr/>
          </p:nvGrpSpPr>
          <p:grpSpPr>
            <a:xfrm>
              <a:off x="4181840" y="2364154"/>
              <a:ext cx="945722" cy="507831"/>
              <a:chOff x="4330024" y="5191622"/>
              <a:chExt cx="945722" cy="507831"/>
            </a:xfrm>
          </p:grpSpPr>
          <p:cxnSp>
            <p:nvCxnSpPr>
              <p:cNvPr id="11" name="Straight Connector 10">
                <a:extLst>
                  <a:ext uri="{FF2B5EF4-FFF2-40B4-BE49-F238E27FC236}">
                    <a16:creationId xmlns:a16="http://schemas.microsoft.com/office/drawing/2014/main" id="{A077B03A-A1A1-46A1-8B09-BA537EA61B58}"/>
                  </a:ext>
                </a:extLst>
              </p:cNvPr>
              <p:cNvCxnSpPr>
                <a:cxnSpLocks/>
              </p:cNvCxnSpPr>
              <p:nvPr/>
            </p:nvCxnSpPr>
            <p:spPr>
              <a:xfrm>
                <a:off x="4330024" y="5593068"/>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404B5AD-BEF2-4BE1-8E74-05D2E1E2613C}"/>
                  </a:ext>
                </a:extLst>
              </p:cNvPr>
              <p:cNvCxnSpPr>
                <a:cxnSpLocks/>
              </p:cNvCxnSpPr>
              <p:nvPr/>
            </p:nvCxnSpPr>
            <p:spPr>
              <a:xfrm>
                <a:off x="4519322" y="5228997"/>
                <a:ext cx="0" cy="36407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A974BFA-23C6-4C82-9DB1-B022D9A91D63}"/>
                  </a:ext>
                </a:extLst>
              </p:cNvPr>
              <p:cNvCxnSpPr>
                <a:cxnSpLocks/>
              </p:cNvCxnSpPr>
              <p:nvPr/>
            </p:nvCxnSpPr>
            <p:spPr>
              <a:xfrm>
                <a:off x="4519322" y="5228997"/>
                <a:ext cx="5754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07D00BB-4C9B-4B36-86B2-68CABC9A61ED}"/>
                  </a:ext>
                </a:extLst>
              </p:cNvPr>
              <p:cNvCxnSpPr>
                <a:cxnSpLocks/>
              </p:cNvCxnSpPr>
              <p:nvPr/>
            </p:nvCxnSpPr>
            <p:spPr>
              <a:xfrm>
                <a:off x="5086448" y="5587094"/>
                <a:ext cx="189298" cy="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B7184B6-48FB-41C7-8E28-32BAE244D71A}"/>
                  </a:ext>
                </a:extLst>
              </p:cNvPr>
              <p:cNvCxnSpPr>
                <a:cxnSpLocks/>
              </p:cNvCxnSpPr>
              <p:nvPr/>
            </p:nvCxnSpPr>
            <p:spPr>
              <a:xfrm>
                <a:off x="5087282" y="5228996"/>
                <a:ext cx="0" cy="364071"/>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84808B62-6A84-454A-B3FB-384DB15F4BDA}"/>
                  </a:ext>
                </a:extLst>
              </p:cNvPr>
              <p:cNvSpPr/>
              <p:nvPr/>
            </p:nvSpPr>
            <p:spPr>
              <a:xfrm>
                <a:off x="4444611" y="5191622"/>
                <a:ext cx="680124" cy="507831"/>
              </a:xfrm>
              <a:prstGeom prst="rect">
                <a:avLst/>
              </a:prstGeom>
            </p:spPr>
            <p:txBody>
              <a:bodyPr wrap="square">
                <a:spAutoFit/>
              </a:bodyPr>
              <a:lstStyle/>
              <a:p>
                <a:pPr algn="ctr"/>
                <a:r>
                  <a:rPr lang="en-US" sz="900" dirty="0"/>
                  <a:t>30 MW </a:t>
                </a:r>
              </a:p>
              <a:p>
                <a:pPr algn="ctr"/>
                <a:r>
                  <a:rPr lang="en-US" sz="900" dirty="0"/>
                  <a:t>1.5</a:t>
                </a:r>
                <a:r>
                  <a:rPr lang="en-US" sz="900" dirty="0">
                    <a:latin typeface="Symbol" pitchFamily="2" charset="2"/>
                  </a:rPr>
                  <a:t>m</a:t>
                </a:r>
                <a:r>
                  <a:rPr lang="en-US" sz="900" dirty="0"/>
                  <a:t>s, 4Hz </a:t>
                </a:r>
              </a:p>
              <a:p>
                <a:pPr algn="ctr"/>
                <a:r>
                  <a:rPr lang="en-US" sz="900" dirty="0"/>
                  <a:t>S-band</a:t>
                </a:r>
              </a:p>
            </p:txBody>
          </p:sp>
        </p:grpSp>
        <p:cxnSp>
          <p:nvCxnSpPr>
            <p:cNvPr id="17" name="Straight Arrow Connector 16">
              <a:extLst>
                <a:ext uri="{FF2B5EF4-FFF2-40B4-BE49-F238E27FC236}">
                  <a16:creationId xmlns:a16="http://schemas.microsoft.com/office/drawing/2014/main" id="{2E57D20E-3ADA-4C71-BE5A-DD9A769E1D87}"/>
                </a:ext>
              </a:extLst>
            </p:cNvPr>
            <p:cNvCxnSpPr>
              <a:cxnSpLocks/>
            </p:cNvCxnSpPr>
            <p:nvPr/>
          </p:nvCxnSpPr>
          <p:spPr>
            <a:xfrm>
              <a:off x="6225679" y="3084981"/>
              <a:ext cx="282181" cy="12012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Arrow: Right 18">
              <a:extLst>
                <a:ext uri="{FF2B5EF4-FFF2-40B4-BE49-F238E27FC236}">
                  <a16:creationId xmlns:a16="http://schemas.microsoft.com/office/drawing/2014/main" id="{6A13501C-C703-4CF7-961D-5476B7610876}"/>
                </a:ext>
              </a:extLst>
            </p:cNvPr>
            <p:cNvSpPr/>
            <p:nvPr/>
          </p:nvSpPr>
          <p:spPr>
            <a:xfrm>
              <a:off x="4436881" y="2853382"/>
              <a:ext cx="389467" cy="1693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F32702CD-919E-4F99-93E5-502A665839E1}"/>
                </a:ext>
              </a:extLst>
            </p:cNvPr>
            <p:cNvSpPr txBox="1"/>
            <p:nvPr/>
          </p:nvSpPr>
          <p:spPr>
            <a:xfrm>
              <a:off x="3946183" y="2446395"/>
              <a:ext cx="354584" cy="246221"/>
            </a:xfrm>
            <a:prstGeom prst="rect">
              <a:avLst/>
            </a:prstGeom>
            <a:noFill/>
          </p:spPr>
          <p:txBody>
            <a:bodyPr wrap="none" rtlCol="0">
              <a:spAutoFit/>
            </a:bodyPr>
            <a:lstStyle/>
            <a:p>
              <a:r>
                <a:rPr lang="en-GB" sz="1000" b="1" dirty="0"/>
                <a:t>Pin</a:t>
              </a:r>
            </a:p>
          </p:txBody>
        </p:sp>
        <p:cxnSp>
          <p:nvCxnSpPr>
            <p:cNvPr id="22" name="Straight Arrow Connector 21">
              <a:extLst>
                <a:ext uri="{FF2B5EF4-FFF2-40B4-BE49-F238E27FC236}">
                  <a16:creationId xmlns:a16="http://schemas.microsoft.com/office/drawing/2014/main" id="{E18EE375-1F68-4027-8A60-FD480E8F92E1}"/>
                </a:ext>
              </a:extLst>
            </p:cNvPr>
            <p:cNvCxnSpPr>
              <a:cxnSpLocks/>
              <a:stCxn id="5" idx="0"/>
            </p:cNvCxnSpPr>
            <p:nvPr/>
          </p:nvCxnSpPr>
          <p:spPr>
            <a:xfrm>
              <a:off x="4106333" y="3070811"/>
              <a:ext cx="13746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5126CEB0-BEC7-4035-A0B8-25E03CC78008}"/>
                </a:ext>
              </a:extLst>
            </p:cNvPr>
            <p:cNvCxnSpPr>
              <a:cxnSpLocks/>
            </p:cNvCxnSpPr>
            <p:nvPr/>
          </p:nvCxnSpPr>
          <p:spPr>
            <a:xfrm flipV="1">
              <a:off x="6518605" y="4292255"/>
              <a:ext cx="935109" cy="46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3F823D45-02CA-473B-9A60-6AF7080D4370}"/>
                </a:ext>
              </a:extLst>
            </p:cNvPr>
            <p:cNvSpPr txBox="1"/>
            <p:nvPr/>
          </p:nvSpPr>
          <p:spPr>
            <a:xfrm>
              <a:off x="5260463" y="4281652"/>
              <a:ext cx="535997" cy="246221"/>
            </a:xfrm>
            <a:prstGeom prst="rect">
              <a:avLst/>
            </a:prstGeom>
            <a:noFill/>
          </p:spPr>
          <p:txBody>
            <a:bodyPr wrap="square" rtlCol="0">
              <a:spAutoFit/>
            </a:bodyPr>
            <a:lstStyle/>
            <a:p>
              <a:pPr algn="ctr"/>
              <a:r>
                <a:rPr lang="en-GB" sz="1000" b="1" dirty="0"/>
                <a:t>Load</a:t>
              </a:r>
            </a:p>
          </p:txBody>
        </p:sp>
        <p:cxnSp>
          <p:nvCxnSpPr>
            <p:cNvPr id="30" name="Straight Arrow Connector 29">
              <a:extLst>
                <a:ext uri="{FF2B5EF4-FFF2-40B4-BE49-F238E27FC236}">
                  <a16:creationId xmlns:a16="http://schemas.microsoft.com/office/drawing/2014/main" id="{D400A62F-ECA5-4952-A942-AF84F98D82F8}"/>
                </a:ext>
              </a:extLst>
            </p:cNvPr>
            <p:cNvCxnSpPr>
              <a:cxnSpLocks/>
            </p:cNvCxnSpPr>
            <p:nvPr/>
          </p:nvCxnSpPr>
          <p:spPr>
            <a:xfrm flipH="1">
              <a:off x="5929714" y="4294596"/>
              <a:ext cx="591931"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32" name="Right Triangle 31">
              <a:extLst>
                <a:ext uri="{FF2B5EF4-FFF2-40B4-BE49-F238E27FC236}">
                  <a16:creationId xmlns:a16="http://schemas.microsoft.com/office/drawing/2014/main" id="{F37954A2-61F2-4586-A3D1-FFB9E7C41F49}"/>
                </a:ext>
              </a:extLst>
            </p:cNvPr>
            <p:cNvSpPr/>
            <p:nvPr/>
          </p:nvSpPr>
          <p:spPr>
            <a:xfrm>
              <a:off x="5246021" y="3936782"/>
              <a:ext cx="662218" cy="371814"/>
            </a:xfrm>
            <a:prstGeom prst="r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3" name="Straight Arrow Connector 32">
              <a:extLst>
                <a:ext uri="{FF2B5EF4-FFF2-40B4-BE49-F238E27FC236}">
                  <a16:creationId xmlns:a16="http://schemas.microsoft.com/office/drawing/2014/main" id="{A42C8440-8EDB-4ECA-8FFF-447542381A94}"/>
                </a:ext>
              </a:extLst>
            </p:cNvPr>
            <p:cNvCxnSpPr>
              <a:cxnSpLocks/>
            </p:cNvCxnSpPr>
            <p:nvPr/>
          </p:nvCxnSpPr>
          <p:spPr>
            <a:xfrm flipH="1" flipV="1">
              <a:off x="6065131" y="3202915"/>
              <a:ext cx="453475" cy="108331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EB429B77-D346-47CF-8203-D94D71D74E3F}"/>
                </a:ext>
              </a:extLst>
            </p:cNvPr>
            <p:cNvCxnSpPr>
              <a:cxnSpLocks/>
            </p:cNvCxnSpPr>
            <p:nvPr/>
          </p:nvCxnSpPr>
          <p:spPr>
            <a:xfrm flipH="1">
              <a:off x="5099873" y="3202915"/>
              <a:ext cx="954513"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nvGrpSpPr>
            <p:cNvPr id="42" name="Group 41">
              <a:extLst>
                <a:ext uri="{FF2B5EF4-FFF2-40B4-BE49-F238E27FC236}">
                  <a16:creationId xmlns:a16="http://schemas.microsoft.com/office/drawing/2014/main" id="{A735FD82-5DD2-42F9-8012-F746417217E9}"/>
                </a:ext>
              </a:extLst>
            </p:cNvPr>
            <p:cNvGrpSpPr/>
            <p:nvPr/>
          </p:nvGrpSpPr>
          <p:grpSpPr>
            <a:xfrm>
              <a:off x="7466231" y="4058511"/>
              <a:ext cx="550333" cy="460498"/>
              <a:chOff x="6985001" y="5402327"/>
              <a:chExt cx="550333" cy="460498"/>
            </a:xfrm>
          </p:grpSpPr>
          <p:sp>
            <p:nvSpPr>
              <p:cNvPr id="26" name="Rectangle 25">
                <a:extLst>
                  <a:ext uri="{FF2B5EF4-FFF2-40B4-BE49-F238E27FC236}">
                    <a16:creationId xmlns:a16="http://schemas.microsoft.com/office/drawing/2014/main" id="{1FB86462-7EA6-4F1B-A643-A9BD657496FA}"/>
                  </a:ext>
                </a:extLst>
              </p:cNvPr>
              <p:cNvSpPr/>
              <p:nvPr/>
            </p:nvSpPr>
            <p:spPr>
              <a:xfrm>
                <a:off x="6985001" y="5402327"/>
                <a:ext cx="535997" cy="460498"/>
              </a:xfrm>
              <a:prstGeom prst="rect">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TextBox 38">
                <a:extLst>
                  <a:ext uri="{FF2B5EF4-FFF2-40B4-BE49-F238E27FC236}">
                    <a16:creationId xmlns:a16="http://schemas.microsoft.com/office/drawing/2014/main" id="{C457580C-3C5F-46B8-96CB-A42230496A40}"/>
                  </a:ext>
                </a:extLst>
              </p:cNvPr>
              <p:cNvSpPr txBox="1"/>
              <p:nvPr/>
            </p:nvSpPr>
            <p:spPr>
              <a:xfrm>
                <a:off x="6999337" y="5429989"/>
                <a:ext cx="535997" cy="400110"/>
              </a:xfrm>
              <a:prstGeom prst="rect">
                <a:avLst/>
              </a:prstGeom>
              <a:noFill/>
            </p:spPr>
            <p:txBody>
              <a:bodyPr wrap="square" rtlCol="0">
                <a:spAutoFit/>
              </a:bodyPr>
              <a:lstStyle/>
              <a:p>
                <a:pPr algn="ctr"/>
                <a:r>
                  <a:rPr lang="en-GB" sz="1000" b="1" dirty="0"/>
                  <a:t>Defl. Cavity</a:t>
                </a:r>
              </a:p>
            </p:txBody>
          </p:sp>
        </p:grpSp>
        <p:cxnSp>
          <p:nvCxnSpPr>
            <p:cNvPr id="40" name="Straight Arrow Connector 39">
              <a:extLst>
                <a:ext uri="{FF2B5EF4-FFF2-40B4-BE49-F238E27FC236}">
                  <a16:creationId xmlns:a16="http://schemas.microsoft.com/office/drawing/2014/main" id="{9E34E1BF-2B26-4D0F-98FB-2BE591DACA15}"/>
                </a:ext>
              </a:extLst>
            </p:cNvPr>
            <p:cNvCxnSpPr>
              <a:cxnSpLocks/>
            </p:cNvCxnSpPr>
            <p:nvPr/>
          </p:nvCxnSpPr>
          <p:spPr>
            <a:xfrm>
              <a:off x="5720763" y="3076120"/>
              <a:ext cx="8065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12FB83C5-95B5-4FCC-913A-9A557CE085B7}"/>
                </a:ext>
              </a:extLst>
            </p:cNvPr>
            <p:cNvSpPr txBox="1"/>
            <p:nvPr/>
          </p:nvSpPr>
          <p:spPr>
            <a:xfrm>
              <a:off x="7632370" y="2883146"/>
              <a:ext cx="867545" cy="369332"/>
            </a:xfrm>
            <a:prstGeom prst="rect">
              <a:avLst/>
            </a:prstGeom>
            <a:noFill/>
          </p:spPr>
          <p:txBody>
            <a:bodyPr wrap="none" rtlCol="0">
              <a:spAutoFit/>
            </a:bodyPr>
            <a:lstStyle/>
            <a:p>
              <a:r>
                <a:rPr lang="en-GB" b="1" dirty="0"/>
                <a:t>RF Gun</a:t>
              </a:r>
            </a:p>
          </p:txBody>
        </p:sp>
        <p:cxnSp>
          <p:nvCxnSpPr>
            <p:cNvPr id="47" name="Straight Arrow Connector 46">
              <a:extLst>
                <a:ext uri="{FF2B5EF4-FFF2-40B4-BE49-F238E27FC236}">
                  <a16:creationId xmlns:a16="http://schemas.microsoft.com/office/drawing/2014/main" id="{994D1548-CB32-440D-8916-DCB96D86E51E}"/>
                </a:ext>
              </a:extLst>
            </p:cNvPr>
            <p:cNvCxnSpPr>
              <a:cxnSpLocks/>
            </p:cNvCxnSpPr>
            <p:nvPr/>
          </p:nvCxnSpPr>
          <p:spPr>
            <a:xfrm>
              <a:off x="6825786" y="3076120"/>
              <a:ext cx="8065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48" name="Object 47">
              <a:extLst>
                <a:ext uri="{FF2B5EF4-FFF2-40B4-BE49-F238E27FC236}">
                  <a16:creationId xmlns:a16="http://schemas.microsoft.com/office/drawing/2014/main" id="{55765888-6BD0-457F-9627-0A5160233CB5}"/>
                </a:ext>
              </a:extLst>
            </p:cNvPr>
            <p:cNvGraphicFramePr>
              <a:graphicFrameLocks noChangeAspect="1"/>
            </p:cNvGraphicFramePr>
            <p:nvPr/>
          </p:nvGraphicFramePr>
          <p:xfrm>
            <a:off x="6616967" y="2813298"/>
            <a:ext cx="863600" cy="228600"/>
          </p:xfrm>
          <a:graphic>
            <a:graphicData uri="http://schemas.openxmlformats.org/presentationml/2006/ole">
              <mc:AlternateContent xmlns:mc="http://schemas.openxmlformats.org/markup-compatibility/2006">
                <mc:Choice xmlns:v="urn:schemas-microsoft-com:vml" Requires="v">
                  <p:oleObj spid="_x0000_s1474" name="Equation" r:id="rId3" imgW="863280" imgH="228600" progId="Equation.3">
                    <p:embed/>
                  </p:oleObj>
                </mc:Choice>
                <mc:Fallback>
                  <p:oleObj name="Equation" r:id="rId3" imgW="863280" imgH="228600" progId="Equation.3">
                    <p:embed/>
                    <p:pic>
                      <p:nvPicPr>
                        <p:cNvPr id="48" name="Object 47">
                          <a:extLst>
                            <a:ext uri="{FF2B5EF4-FFF2-40B4-BE49-F238E27FC236}">
                              <a16:creationId xmlns:a16="http://schemas.microsoft.com/office/drawing/2014/main" id="{55765888-6BD0-457F-9627-0A5160233CB5}"/>
                            </a:ext>
                          </a:extLst>
                        </p:cNvPr>
                        <p:cNvPicPr/>
                        <p:nvPr/>
                      </p:nvPicPr>
                      <p:blipFill>
                        <a:blip r:embed="rId4"/>
                        <a:stretch>
                          <a:fillRect/>
                        </a:stretch>
                      </p:blipFill>
                      <p:spPr>
                        <a:xfrm>
                          <a:off x="6616967" y="2813298"/>
                          <a:ext cx="863600" cy="228600"/>
                        </a:xfrm>
                        <a:prstGeom prst="rect">
                          <a:avLst/>
                        </a:prstGeom>
                      </p:spPr>
                    </p:pic>
                  </p:oleObj>
                </mc:Fallback>
              </mc:AlternateContent>
            </a:graphicData>
          </a:graphic>
        </p:graphicFrame>
        <p:graphicFrame>
          <p:nvGraphicFramePr>
            <p:cNvPr id="49" name="Object 48">
              <a:extLst>
                <a:ext uri="{FF2B5EF4-FFF2-40B4-BE49-F238E27FC236}">
                  <a16:creationId xmlns:a16="http://schemas.microsoft.com/office/drawing/2014/main" id="{5C1DBC63-857D-4040-B944-439F8A87DEBF}"/>
                </a:ext>
              </a:extLst>
            </p:cNvPr>
            <p:cNvGraphicFramePr>
              <a:graphicFrameLocks noChangeAspect="1"/>
            </p:cNvGraphicFramePr>
            <p:nvPr/>
          </p:nvGraphicFramePr>
          <p:xfrm>
            <a:off x="6718086" y="4068337"/>
            <a:ext cx="584200" cy="228600"/>
          </p:xfrm>
          <a:graphic>
            <a:graphicData uri="http://schemas.openxmlformats.org/presentationml/2006/ole">
              <mc:AlternateContent xmlns:mc="http://schemas.openxmlformats.org/markup-compatibility/2006">
                <mc:Choice xmlns:v="urn:schemas-microsoft-com:vml" Requires="v">
                  <p:oleObj spid="_x0000_s1475" name="Equation" r:id="rId5" imgW="583920" imgH="228600" progId="Equation.3">
                    <p:embed/>
                  </p:oleObj>
                </mc:Choice>
                <mc:Fallback>
                  <p:oleObj name="Equation" r:id="rId5" imgW="583920" imgH="228600" progId="Equation.3">
                    <p:embed/>
                    <p:pic>
                      <p:nvPicPr>
                        <p:cNvPr id="49" name="Object 48">
                          <a:extLst>
                            <a:ext uri="{FF2B5EF4-FFF2-40B4-BE49-F238E27FC236}">
                              <a16:creationId xmlns:a16="http://schemas.microsoft.com/office/drawing/2014/main" id="{5C1DBC63-857D-4040-B944-439F8A87DEBF}"/>
                            </a:ext>
                          </a:extLst>
                        </p:cNvPr>
                        <p:cNvPicPr/>
                        <p:nvPr/>
                      </p:nvPicPr>
                      <p:blipFill>
                        <a:blip r:embed="rId6"/>
                        <a:stretch>
                          <a:fillRect/>
                        </a:stretch>
                      </p:blipFill>
                      <p:spPr>
                        <a:xfrm>
                          <a:off x="6718086" y="4068337"/>
                          <a:ext cx="584200" cy="228600"/>
                        </a:xfrm>
                        <a:prstGeom prst="rect">
                          <a:avLst/>
                        </a:prstGeom>
                      </p:spPr>
                    </p:pic>
                  </p:oleObj>
                </mc:Fallback>
              </mc:AlternateContent>
            </a:graphicData>
          </a:graphic>
        </p:graphicFrame>
        <p:sp>
          <p:nvSpPr>
            <p:cNvPr id="59" name="Rectangle 58">
              <a:extLst>
                <a:ext uri="{FF2B5EF4-FFF2-40B4-BE49-F238E27FC236}">
                  <a16:creationId xmlns:a16="http://schemas.microsoft.com/office/drawing/2014/main" id="{FFEB502E-4847-4C2F-BBA6-0750D5092B15}"/>
                </a:ext>
              </a:extLst>
            </p:cNvPr>
            <p:cNvSpPr/>
            <p:nvPr/>
          </p:nvSpPr>
          <p:spPr>
            <a:xfrm>
              <a:off x="6236775" y="2975363"/>
              <a:ext cx="292576" cy="1385269"/>
            </a:xfrm>
            <a:prstGeom prst="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4" name="Straight Arrow Connector 63">
              <a:extLst>
                <a:ext uri="{FF2B5EF4-FFF2-40B4-BE49-F238E27FC236}">
                  <a16:creationId xmlns:a16="http://schemas.microsoft.com/office/drawing/2014/main" id="{0CCFEDB5-2BD5-47E7-9197-DBE51C26A541}"/>
                </a:ext>
              </a:extLst>
            </p:cNvPr>
            <p:cNvCxnSpPr>
              <a:cxnSpLocks/>
            </p:cNvCxnSpPr>
            <p:nvPr/>
          </p:nvCxnSpPr>
          <p:spPr>
            <a:xfrm>
              <a:off x="5133479" y="3071516"/>
              <a:ext cx="1103295" cy="22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B76EB9A2-03C3-4691-A461-11E3E229D161}"/>
                </a:ext>
              </a:extLst>
            </p:cNvPr>
            <p:cNvSpPr txBox="1"/>
            <p:nvPr/>
          </p:nvSpPr>
          <p:spPr>
            <a:xfrm>
              <a:off x="5929714" y="4354853"/>
              <a:ext cx="874542" cy="400110"/>
            </a:xfrm>
            <a:prstGeom prst="rect">
              <a:avLst/>
            </a:prstGeom>
            <a:noFill/>
          </p:spPr>
          <p:txBody>
            <a:bodyPr wrap="square" rtlCol="0">
              <a:spAutoFit/>
            </a:bodyPr>
            <a:lstStyle/>
            <a:p>
              <a:pPr algn="ctr"/>
              <a:r>
                <a:rPr lang="en-GB" sz="1000" dirty="0"/>
                <a:t>Splitter Splitt. Fact. S</a:t>
              </a:r>
            </a:p>
          </p:txBody>
        </p:sp>
        <p:sp>
          <p:nvSpPr>
            <p:cNvPr id="70" name="TextBox 69">
              <a:extLst>
                <a:ext uri="{FF2B5EF4-FFF2-40B4-BE49-F238E27FC236}">
                  <a16:creationId xmlns:a16="http://schemas.microsoft.com/office/drawing/2014/main" id="{47126BDF-306C-4817-9239-C3CC008ED03E}"/>
                </a:ext>
              </a:extLst>
            </p:cNvPr>
            <p:cNvSpPr txBox="1"/>
            <p:nvPr/>
          </p:nvSpPr>
          <p:spPr>
            <a:xfrm>
              <a:off x="6784118" y="3079804"/>
              <a:ext cx="538930" cy="246221"/>
            </a:xfrm>
            <a:prstGeom prst="rect">
              <a:avLst/>
            </a:prstGeom>
            <a:noFill/>
          </p:spPr>
          <p:txBody>
            <a:bodyPr wrap="none" rtlCol="0">
              <a:spAutoFit/>
            </a:bodyPr>
            <a:lstStyle/>
            <a:p>
              <a:r>
                <a:rPr lang="en-GB" sz="1000" dirty="0"/>
                <a:t>27MW</a:t>
              </a:r>
            </a:p>
          </p:txBody>
        </p:sp>
        <p:sp>
          <p:nvSpPr>
            <p:cNvPr id="71" name="TextBox 70">
              <a:extLst>
                <a:ext uri="{FF2B5EF4-FFF2-40B4-BE49-F238E27FC236}">
                  <a16:creationId xmlns:a16="http://schemas.microsoft.com/office/drawing/2014/main" id="{63A3E6AF-A328-4F9C-9691-F5AC39690F70}"/>
                </a:ext>
              </a:extLst>
            </p:cNvPr>
            <p:cNvSpPr txBox="1"/>
            <p:nvPr/>
          </p:nvSpPr>
          <p:spPr>
            <a:xfrm>
              <a:off x="6784118" y="4316963"/>
              <a:ext cx="473206" cy="246221"/>
            </a:xfrm>
            <a:prstGeom prst="rect">
              <a:avLst/>
            </a:prstGeom>
            <a:noFill/>
          </p:spPr>
          <p:txBody>
            <a:bodyPr wrap="none" rtlCol="0">
              <a:spAutoFit/>
            </a:bodyPr>
            <a:lstStyle/>
            <a:p>
              <a:r>
                <a:rPr lang="en-GB" sz="1000" dirty="0"/>
                <a:t>3MW</a:t>
              </a:r>
            </a:p>
          </p:txBody>
        </p:sp>
        <p:graphicFrame>
          <p:nvGraphicFramePr>
            <p:cNvPr id="76" name="Object 75">
              <a:extLst>
                <a:ext uri="{FF2B5EF4-FFF2-40B4-BE49-F238E27FC236}">
                  <a16:creationId xmlns:a16="http://schemas.microsoft.com/office/drawing/2014/main" id="{B5F03EBE-4AC2-4024-B5C3-A44D6840E224}"/>
                </a:ext>
              </a:extLst>
            </p:cNvPr>
            <p:cNvGraphicFramePr>
              <a:graphicFrameLocks noChangeAspect="1"/>
            </p:cNvGraphicFramePr>
            <p:nvPr/>
          </p:nvGraphicFramePr>
          <p:xfrm>
            <a:off x="4526972" y="3252275"/>
            <a:ext cx="1466981" cy="222269"/>
          </p:xfrm>
          <a:graphic>
            <a:graphicData uri="http://schemas.openxmlformats.org/presentationml/2006/ole">
              <mc:AlternateContent xmlns:mc="http://schemas.openxmlformats.org/markup-compatibility/2006">
                <mc:Choice xmlns:v="urn:schemas-microsoft-com:vml" Requires="v">
                  <p:oleObj spid="_x0000_s1476" name="Equation" r:id="rId7" imgW="1676160" imgH="253800" progId="Equation.3">
                    <p:embed/>
                  </p:oleObj>
                </mc:Choice>
                <mc:Fallback>
                  <p:oleObj name="Equation" r:id="rId7" imgW="1676160" imgH="253800" progId="Equation.3">
                    <p:embed/>
                    <p:pic>
                      <p:nvPicPr>
                        <p:cNvPr id="76" name="Object 75">
                          <a:extLst>
                            <a:ext uri="{FF2B5EF4-FFF2-40B4-BE49-F238E27FC236}">
                              <a16:creationId xmlns:a16="http://schemas.microsoft.com/office/drawing/2014/main" id="{B5F03EBE-4AC2-4024-B5C3-A44D6840E224}"/>
                            </a:ext>
                          </a:extLst>
                        </p:cNvPr>
                        <p:cNvPicPr/>
                        <p:nvPr/>
                      </p:nvPicPr>
                      <p:blipFill>
                        <a:blip r:embed="rId8"/>
                        <a:stretch>
                          <a:fillRect/>
                        </a:stretch>
                      </p:blipFill>
                      <p:spPr>
                        <a:xfrm>
                          <a:off x="4526972" y="3252275"/>
                          <a:ext cx="1466981" cy="222269"/>
                        </a:xfrm>
                        <a:prstGeom prst="rect">
                          <a:avLst/>
                        </a:prstGeom>
                      </p:spPr>
                    </p:pic>
                  </p:oleObj>
                </mc:Fallback>
              </mc:AlternateContent>
            </a:graphicData>
          </a:graphic>
        </p:graphicFrame>
        <p:graphicFrame>
          <p:nvGraphicFramePr>
            <p:cNvPr id="79" name="Object 78">
              <a:extLst>
                <a:ext uri="{FF2B5EF4-FFF2-40B4-BE49-F238E27FC236}">
                  <a16:creationId xmlns:a16="http://schemas.microsoft.com/office/drawing/2014/main" id="{58AEAEFA-D6AB-40D7-865D-8A2DF1A20271}"/>
                </a:ext>
              </a:extLst>
            </p:cNvPr>
            <p:cNvGraphicFramePr>
              <a:graphicFrameLocks noChangeAspect="1"/>
            </p:cNvGraphicFramePr>
            <p:nvPr/>
          </p:nvGraphicFramePr>
          <p:xfrm>
            <a:off x="3153934" y="4031632"/>
            <a:ext cx="2055812" cy="222250"/>
          </p:xfrm>
          <a:graphic>
            <a:graphicData uri="http://schemas.openxmlformats.org/presentationml/2006/ole">
              <mc:AlternateContent xmlns:mc="http://schemas.openxmlformats.org/markup-compatibility/2006">
                <mc:Choice xmlns:v="urn:schemas-microsoft-com:vml" Requires="v">
                  <p:oleObj spid="_x0000_s1477" name="Equation" r:id="rId9" imgW="2349360" imgH="253800" progId="Equation.3">
                    <p:embed/>
                  </p:oleObj>
                </mc:Choice>
                <mc:Fallback>
                  <p:oleObj name="Equation" r:id="rId9" imgW="2349360" imgH="253800" progId="Equation.3">
                    <p:embed/>
                    <p:pic>
                      <p:nvPicPr>
                        <p:cNvPr id="79" name="Object 78">
                          <a:extLst>
                            <a:ext uri="{FF2B5EF4-FFF2-40B4-BE49-F238E27FC236}">
                              <a16:creationId xmlns:a16="http://schemas.microsoft.com/office/drawing/2014/main" id="{58AEAEFA-D6AB-40D7-865D-8A2DF1A20271}"/>
                            </a:ext>
                          </a:extLst>
                        </p:cNvPr>
                        <p:cNvPicPr/>
                        <p:nvPr/>
                      </p:nvPicPr>
                      <p:blipFill>
                        <a:blip r:embed="rId10"/>
                        <a:stretch>
                          <a:fillRect/>
                        </a:stretch>
                      </p:blipFill>
                      <p:spPr>
                        <a:xfrm>
                          <a:off x="3153934" y="4031632"/>
                          <a:ext cx="2055812" cy="222250"/>
                        </a:xfrm>
                        <a:prstGeom prst="rect">
                          <a:avLst/>
                        </a:prstGeom>
                      </p:spPr>
                    </p:pic>
                  </p:oleObj>
                </mc:Fallback>
              </mc:AlternateContent>
            </a:graphicData>
          </a:graphic>
        </p:graphicFrame>
        <p:sp>
          <p:nvSpPr>
            <p:cNvPr id="80" name="TextBox 79">
              <a:extLst>
                <a:ext uri="{FF2B5EF4-FFF2-40B4-BE49-F238E27FC236}">
                  <a16:creationId xmlns:a16="http://schemas.microsoft.com/office/drawing/2014/main" id="{69AE1A10-7A31-4A4C-ABA3-1F33DE1748A4}"/>
                </a:ext>
              </a:extLst>
            </p:cNvPr>
            <p:cNvSpPr txBox="1"/>
            <p:nvPr/>
          </p:nvSpPr>
          <p:spPr>
            <a:xfrm>
              <a:off x="3574673" y="4210209"/>
              <a:ext cx="1077539" cy="246221"/>
            </a:xfrm>
            <a:prstGeom prst="rect">
              <a:avLst/>
            </a:prstGeom>
            <a:noFill/>
          </p:spPr>
          <p:txBody>
            <a:bodyPr wrap="none" rtlCol="0">
              <a:spAutoFit/>
            </a:bodyPr>
            <a:lstStyle/>
            <a:p>
              <a:r>
                <a:rPr lang="en-GB" sz="1000" dirty="0"/>
                <a:t>In case of full ref.</a:t>
              </a:r>
            </a:p>
          </p:txBody>
        </p:sp>
        <p:sp>
          <p:nvSpPr>
            <p:cNvPr id="81" name="TextBox 80">
              <a:extLst>
                <a:ext uri="{FF2B5EF4-FFF2-40B4-BE49-F238E27FC236}">
                  <a16:creationId xmlns:a16="http://schemas.microsoft.com/office/drawing/2014/main" id="{A110988B-EF8A-4830-A7CA-A80EA645E9C2}"/>
                </a:ext>
              </a:extLst>
            </p:cNvPr>
            <p:cNvSpPr txBox="1"/>
            <p:nvPr/>
          </p:nvSpPr>
          <p:spPr>
            <a:xfrm>
              <a:off x="4770243" y="3414167"/>
              <a:ext cx="1077539" cy="246221"/>
            </a:xfrm>
            <a:prstGeom prst="rect">
              <a:avLst/>
            </a:prstGeom>
            <a:noFill/>
          </p:spPr>
          <p:txBody>
            <a:bodyPr wrap="none" rtlCol="0">
              <a:spAutoFit/>
            </a:bodyPr>
            <a:lstStyle/>
            <a:p>
              <a:r>
                <a:rPr lang="en-GB" sz="1000" dirty="0"/>
                <a:t>In case of full ref.</a:t>
              </a:r>
            </a:p>
          </p:txBody>
        </p:sp>
      </p:grpSp>
      <p:sp>
        <p:nvSpPr>
          <p:cNvPr id="3" name="TextBox 2">
            <a:extLst>
              <a:ext uri="{FF2B5EF4-FFF2-40B4-BE49-F238E27FC236}">
                <a16:creationId xmlns:a16="http://schemas.microsoft.com/office/drawing/2014/main" id="{9AD70D3A-6ED2-4167-939A-A9337045A891}"/>
              </a:ext>
            </a:extLst>
          </p:cNvPr>
          <p:cNvSpPr txBox="1"/>
          <p:nvPr/>
        </p:nvSpPr>
        <p:spPr>
          <a:xfrm>
            <a:off x="8735389" y="2136338"/>
            <a:ext cx="3230614" cy="2585323"/>
          </a:xfrm>
          <a:prstGeom prst="rect">
            <a:avLst/>
          </a:prstGeom>
          <a:noFill/>
        </p:spPr>
        <p:txBody>
          <a:bodyPr wrap="square" rtlCol="0">
            <a:spAutoFit/>
          </a:bodyPr>
          <a:lstStyle/>
          <a:p>
            <a:r>
              <a:rPr lang="en-US" b="1" dirty="0">
                <a:solidFill>
                  <a:srgbClr val="FF0000"/>
                </a:solidFill>
              </a:rPr>
              <a:t>So far we are considering for the def. cavity same working parameters (voltage, power) as at SPARC. In case, from detailed calculations, this isn’t the case and Pref&gt;&gt;300kW we can derive the line for the def. cavity after the isolator. Same splitting scheme. </a:t>
            </a:r>
          </a:p>
        </p:txBody>
      </p:sp>
      <p:sp>
        <p:nvSpPr>
          <p:cNvPr id="4" name="Slide Number Placeholder 3">
            <a:extLst>
              <a:ext uri="{FF2B5EF4-FFF2-40B4-BE49-F238E27FC236}">
                <a16:creationId xmlns:a16="http://schemas.microsoft.com/office/drawing/2014/main" id="{CFF9347B-5B8C-4046-892E-E13E80CBBCAF}"/>
              </a:ext>
            </a:extLst>
          </p:cNvPr>
          <p:cNvSpPr>
            <a:spLocks noGrp="1"/>
          </p:cNvSpPr>
          <p:nvPr>
            <p:ph type="sldNum" sz="quarter" idx="12"/>
          </p:nvPr>
        </p:nvSpPr>
        <p:spPr/>
        <p:txBody>
          <a:bodyPr/>
          <a:lstStyle/>
          <a:p>
            <a:fld id="{27704C38-3202-47F9-B90E-5A6733EC2980}" type="slidenum">
              <a:rPr lang="en-GB" smtClean="0"/>
              <a:t>9</a:t>
            </a:fld>
            <a:endParaRPr lang="en-GB"/>
          </a:p>
        </p:txBody>
      </p:sp>
    </p:spTree>
    <p:extLst>
      <p:ext uri="{BB962C8B-B14F-4D97-AF65-F5344CB8AC3E}">
        <p14:creationId xmlns:p14="http://schemas.microsoft.com/office/powerpoint/2010/main" val="4489110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24340</TotalTime>
  <Words>2484</Words>
  <Application>Microsoft Office PowerPoint</Application>
  <PresentationFormat>Widescreen</PresentationFormat>
  <Paragraphs>353</Paragraphs>
  <Slides>15</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3" baseType="lpstr">
      <vt:lpstr>Arial</vt:lpstr>
      <vt:lpstr>Calibri</vt:lpstr>
      <vt:lpstr>Calibri Light</vt:lpstr>
      <vt:lpstr>Cambria Math</vt:lpstr>
      <vt:lpstr>Symbol</vt:lpstr>
      <vt:lpstr>Wingdings</vt:lpstr>
      <vt:lpstr>Office Theme</vt:lpstr>
      <vt:lpstr>Equation</vt:lpstr>
      <vt:lpstr>Water cooling “scheduling” and preliminary RF needs for the different COLD Phases</vt:lpstr>
      <vt:lpstr>SAT &amp; Phase 0</vt:lpstr>
      <vt:lpstr>C-Band: Phase 0 without pulse compression</vt:lpstr>
      <vt:lpstr>Considerations on the hybrid scheme</vt:lpstr>
      <vt:lpstr>Some calculation on the hybrid scheme</vt:lpstr>
      <vt:lpstr>PowerPoint Presentation</vt:lpstr>
      <vt:lpstr>Phase 1</vt:lpstr>
      <vt:lpstr>S-Band: Phase 1</vt:lpstr>
      <vt:lpstr>Power splitting scheme to feed the deflecting cavity: no need of an additional isolator</vt:lpstr>
      <vt:lpstr>C-Band: Phase 1</vt:lpstr>
      <vt:lpstr>Components needed for Phase 1 (End of 2028)</vt:lpstr>
      <vt:lpstr>Phase 2</vt:lpstr>
      <vt:lpstr>C-Band: Phase 2</vt:lpstr>
      <vt:lpstr>PowerPoint Presentation</vt:lpstr>
      <vt:lpstr>In addition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cooling “scheduling”</dc:title>
  <dc:creator>D'ELIA Alessandro</dc:creator>
  <cp:lastModifiedBy>D'ELIA Alessandro</cp:lastModifiedBy>
  <cp:revision>204</cp:revision>
  <dcterms:created xsi:type="dcterms:W3CDTF">2026-02-10T09:16:23Z</dcterms:created>
  <dcterms:modified xsi:type="dcterms:W3CDTF">2026-02-27T11:33:27Z</dcterms:modified>
</cp:coreProperties>
</file>