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594" r:id="rId3"/>
    <p:sldId id="257" r:id="rId4"/>
    <p:sldId id="585" r:id="rId5"/>
    <p:sldId id="258" r:id="rId6"/>
    <p:sldId id="259" r:id="rId7"/>
    <p:sldId id="591" r:id="rId8"/>
    <p:sldId id="586" r:id="rId9"/>
    <p:sldId id="552" r:id="rId10"/>
    <p:sldId id="587" r:id="rId11"/>
    <p:sldId id="588" r:id="rId12"/>
    <p:sldId id="590" r:id="rId13"/>
    <p:sldId id="589" r:id="rId14"/>
    <p:sldId id="593" r:id="rId15"/>
    <p:sldId id="261" r:id="rId16"/>
    <p:sldId id="262" r:id="rId17"/>
    <p:sldId id="263" r:id="rId18"/>
    <p:sldId id="583" r:id="rId19"/>
    <p:sldId id="543" r:id="rId20"/>
    <p:sldId id="529" r:id="rId21"/>
    <p:sldId id="592" r:id="rId22"/>
    <p:sldId id="264" r:id="rId23"/>
    <p:sldId id="544" r:id="rId24"/>
    <p:sldId id="437" r:id="rId25"/>
    <p:sldId id="595" r:id="rId26"/>
    <p:sldId id="26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2" d="100"/>
          <a:sy n="82" d="100"/>
        </p:scale>
        <p:origin x="894" y="84"/>
      </p:cViewPr>
      <p:guideLst/>
    </p:cSldViewPr>
  </p:slideViewPr>
  <p:notesTextViewPr>
    <p:cViewPr>
      <p:scale>
        <a:sx n="1" d="1"/>
        <a:sy n="1" d="1"/>
      </p:scale>
      <p:origin x="0" y="0"/>
    </p:cViewPr>
  </p:notesTextViewPr>
  <p:sorterViewPr>
    <p:cViewPr>
      <p:scale>
        <a:sx n="100" d="100"/>
        <a:sy n="100" d="100"/>
      </p:scale>
      <p:origin x="0" y="-603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557182-95C5-465C-99A7-EB60338296EC}" type="datetimeFigureOut">
              <a:rPr lang="en-GB" smtClean="0"/>
              <a:t>06/08/2026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76A9C6-4FA2-4A31-B7B1-062C00864CCD}" type="slidenum">
              <a:rPr lang="en-GB" smtClean="0"/>
              <a:t>‹#›</a:t>
            </a:fld>
            <a:endParaRPr lang="en-GB"/>
          </a:p>
        </p:txBody>
      </p:sp>
    </p:spTree>
    <p:extLst>
      <p:ext uri="{BB962C8B-B14F-4D97-AF65-F5344CB8AC3E}">
        <p14:creationId xmlns:p14="http://schemas.microsoft.com/office/powerpoint/2010/main" val="4203870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C76A9C6-4FA2-4A31-B7B1-062C00864CCD}" type="slidenum">
              <a:rPr lang="en-GB" smtClean="0"/>
              <a:t>7</a:t>
            </a:fld>
            <a:endParaRPr lang="en-GB"/>
          </a:p>
        </p:txBody>
      </p:sp>
    </p:spTree>
    <p:extLst>
      <p:ext uri="{BB962C8B-B14F-4D97-AF65-F5344CB8AC3E}">
        <p14:creationId xmlns:p14="http://schemas.microsoft.com/office/powerpoint/2010/main" val="2085711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B63875-4316-41FD-89C8-1FCA35552C43}" type="slidenum">
              <a:rPr lang="en-GB" smtClean="0"/>
              <a:t>23</a:t>
            </a:fld>
            <a:endParaRPr lang="en-GB"/>
          </a:p>
        </p:txBody>
      </p:sp>
    </p:spTree>
    <p:extLst>
      <p:ext uri="{BB962C8B-B14F-4D97-AF65-F5344CB8AC3E}">
        <p14:creationId xmlns:p14="http://schemas.microsoft.com/office/powerpoint/2010/main" val="3651924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E022E-F9D0-A1D4-5B7A-B3688CEE38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41E555C-DEC5-0592-0F90-A9DB3B5AF2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06169B0-D50B-8B56-73E1-BDB791E831C3}"/>
              </a:ext>
            </a:extLst>
          </p:cNvPr>
          <p:cNvSpPr>
            <a:spLocks noGrp="1"/>
          </p:cNvSpPr>
          <p:nvPr>
            <p:ph type="dt" sz="half" idx="10"/>
          </p:nvPr>
        </p:nvSpPr>
        <p:spPr/>
        <p:txBody>
          <a:bodyPr/>
          <a:lstStyle/>
          <a:p>
            <a:fld id="{88BF416B-EC1F-4922-8A34-02B54A79632D}" type="datetimeFigureOut">
              <a:rPr lang="en-GB" smtClean="0"/>
              <a:t>06/08/2026</a:t>
            </a:fld>
            <a:endParaRPr lang="en-GB"/>
          </a:p>
        </p:txBody>
      </p:sp>
      <p:sp>
        <p:nvSpPr>
          <p:cNvPr id="5" name="Footer Placeholder 4">
            <a:extLst>
              <a:ext uri="{FF2B5EF4-FFF2-40B4-BE49-F238E27FC236}">
                <a16:creationId xmlns:a16="http://schemas.microsoft.com/office/drawing/2014/main" id="{D5E3E65F-297F-3AE1-93E6-579F83D40B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2AD16B-282E-C84D-3CD4-8533B95C92A2}"/>
              </a:ext>
            </a:extLst>
          </p:cNvPr>
          <p:cNvSpPr>
            <a:spLocks noGrp="1"/>
          </p:cNvSpPr>
          <p:nvPr>
            <p:ph type="sldNum" sz="quarter" idx="12"/>
          </p:nvPr>
        </p:nvSpPr>
        <p:spPr/>
        <p:txBody>
          <a:bodyPr/>
          <a:lstStyle/>
          <a:p>
            <a:fld id="{5EBEF9A4-3AE3-46D7-BC25-4B7DD7B838C0}" type="slidenum">
              <a:rPr lang="en-GB" smtClean="0"/>
              <a:t>‹#›</a:t>
            </a:fld>
            <a:endParaRPr lang="en-GB"/>
          </a:p>
        </p:txBody>
      </p:sp>
    </p:spTree>
    <p:extLst>
      <p:ext uri="{BB962C8B-B14F-4D97-AF65-F5344CB8AC3E}">
        <p14:creationId xmlns:p14="http://schemas.microsoft.com/office/powerpoint/2010/main" val="1045570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EF079-1B9F-605B-16CC-F4CC47B6B1D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A5026F3-338B-2718-B435-53CBA3191B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C3B71B-B4A6-6E28-078D-5B022676A4A8}"/>
              </a:ext>
            </a:extLst>
          </p:cNvPr>
          <p:cNvSpPr>
            <a:spLocks noGrp="1"/>
          </p:cNvSpPr>
          <p:nvPr>
            <p:ph type="dt" sz="half" idx="10"/>
          </p:nvPr>
        </p:nvSpPr>
        <p:spPr/>
        <p:txBody>
          <a:bodyPr/>
          <a:lstStyle/>
          <a:p>
            <a:fld id="{88BF416B-EC1F-4922-8A34-02B54A79632D}" type="datetimeFigureOut">
              <a:rPr lang="en-GB" smtClean="0"/>
              <a:t>06/08/2026</a:t>
            </a:fld>
            <a:endParaRPr lang="en-GB"/>
          </a:p>
        </p:txBody>
      </p:sp>
      <p:sp>
        <p:nvSpPr>
          <p:cNvPr id="5" name="Footer Placeholder 4">
            <a:extLst>
              <a:ext uri="{FF2B5EF4-FFF2-40B4-BE49-F238E27FC236}">
                <a16:creationId xmlns:a16="http://schemas.microsoft.com/office/drawing/2014/main" id="{39D6FE2B-37E6-18CB-B6EB-ED33EA8646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CB9D2E-C81E-D951-D3D2-A1D7925DFF87}"/>
              </a:ext>
            </a:extLst>
          </p:cNvPr>
          <p:cNvSpPr>
            <a:spLocks noGrp="1"/>
          </p:cNvSpPr>
          <p:nvPr>
            <p:ph type="sldNum" sz="quarter" idx="12"/>
          </p:nvPr>
        </p:nvSpPr>
        <p:spPr/>
        <p:txBody>
          <a:bodyPr/>
          <a:lstStyle/>
          <a:p>
            <a:fld id="{5EBEF9A4-3AE3-46D7-BC25-4B7DD7B838C0}" type="slidenum">
              <a:rPr lang="en-GB" smtClean="0"/>
              <a:t>‹#›</a:t>
            </a:fld>
            <a:endParaRPr lang="en-GB"/>
          </a:p>
        </p:txBody>
      </p:sp>
    </p:spTree>
    <p:extLst>
      <p:ext uri="{BB962C8B-B14F-4D97-AF65-F5344CB8AC3E}">
        <p14:creationId xmlns:p14="http://schemas.microsoft.com/office/powerpoint/2010/main" val="3265934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D6315E-1B90-F764-6CCA-79478709B6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DC6F80D-A750-4C44-2A0E-440FF434BA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1653F4-A374-0EB2-D793-98724243CD03}"/>
              </a:ext>
            </a:extLst>
          </p:cNvPr>
          <p:cNvSpPr>
            <a:spLocks noGrp="1"/>
          </p:cNvSpPr>
          <p:nvPr>
            <p:ph type="dt" sz="half" idx="10"/>
          </p:nvPr>
        </p:nvSpPr>
        <p:spPr/>
        <p:txBody>
          <a:bodyPr/>
          <a:lstStyle/>
          <a:p>
            <a:fld id="{88BF416B-EC1F-4922-8A34-02B54A79632D}" type="datetimeFigureOut">
              <a:rPr lang="en-GB" smtClean="0"/>
              <a:t>06/08/2026</a:t>
            </a:fld>
            <a:endParaRPr lang="en-GB"/>
          </a:p>
        </p:txBody>
      </p:sp>
      <p:sp>
        <p:nvSpPr>
          <p:cNvPr id="5" name="Footer Placeholder 4">
            <a:extLst>
              <a:ext uri="{FF2B5EF4-FFF2-40B4-BE49-F238E27FC236}">
                <a16:creationId xmlns:a16="http://schemas.microsoft.com/office/drawing/2014/main" id="{83D67117-EBB9-E5C2-567F-2C174B494B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D37EC0-E18C-8AD4-72C1-15509C6DEE91}"/>
              </a:ext>
            </a:extLst>
          </p:cNvPr>
          <p:cNvSpPr>
            <a:spLocks noGrp="1"/>
          </p:cNvSpPr>
          <p:nvPr>
            <p:ph type="sldNum" sz="quarter" idx="12"/>
          </p:nvPr>
        </p:nvSpPr>
        <p:spPr/>
        <p:txBody>
          <a:bodyPr/>
          <a:lstStyle/>
          <a:p>
            <a:fld id="{5EBEF9A4-3AE3-46D7-BC25-4B7DD7B838C0}" type="slidenum">
              <a:rPr lang="en-GB" smtClean="0"/>
              <a:t>‹#›</a:t>
            </a:fld>
            <a:endParaRPr lang="en-GB"/>
          </a:p>
        </p:txBody>
      </p:sp>
    </p:spTree>
    <p:extLst>
      <p:ext uri="{BB962C8B-B14F-4D97-AF65-F5344CB8AC3E}">
        <p14:creationId xmlns:p14="http://schemas.microsoft.com/office/powerpoint/2010/main" val="2858115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E7B2-350C-683D-D0F8-73B42EDAD61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B3F9298-9B9C-B93A-9283-822C736FB1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0F0660-B589-4528-4189-7BEF44378739}"/>
              </a:ext>
            </a:extLst>
          </p:cNvPr>
          <p:cNvSpPr>
            <a:spLocks noGrp="1"/>
          </p:cNvSpPr>
          <p:nvPr>
            <p:ph type="dt" sz="half" idx="10"/>
          </p:nvPr>
        </p:nvSpPr>
        <p:spPr/>
        <p:txBody>
          <a:bodyPr/>
          <a:lstStyle/>
          <a:p>
            <a:fld id="{88BF416B-EC1F-4922-8A34-02B54A79632D}" type="datetimeFigureOut">
              <a:rPr lang="en-GB" smtClean="0"/>
              <a:t>06/08/2026</a:t>
            </a:fld>
            <a:endParaRPr lang="en-GB"/>
          </a:p>
        </p:txBody>
      </p:sp>
      <p:sp>
        <p:nvSpPr>
          <p:cNvPr id="5" name="Footer Placeholder 4">
            <a:extLst>
              <a:ext uri="{FF2B5EF4-FFF2-40B4-BE49-F238E27FC236}">
                <a16:creationId xmlns:a16="http://schemas.microsoft.com/office/drawing/2014/main" id="{F6955AB3-3608-6C7A-B463-F6A4DE12A5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0010AD-BE9A-2814-661B-50AB66AFD18B}"/>
              </a:ext>
            </a:extLst>
          </p:cNvPr>
          <p:cNvSpPr>
            <a:spLocks noGrp="1"/>
          </p:cNvSpPr>
          <p:nvPr>
            <p:ph type="sldNum" sz="quarter" idx="12"/>
          </p:nvPr>
        </p:nvSpPr>
        <p:spPr/>
        <p:txBody>
          <a:bodyPr/>
          <a:lstStyle/>
          <a:p>
            <a:fld id="{5EBEF9A4-3AE3-46D7-BC25-4B7DD7B838C0}" type="slidenum">
              <a:rPr lang="en-GB" smtClean="0"/>
              <a:t>‹#›</a:t>
            </a:fld>
            <a:endParaRPr lang="en-GB"/>
          </a:p>
        </p:txBody>
      </p:sp>
    </p:spTree>
    <p:extLst>
      <p:ext uri="{BB962C8B-B14F-4D97-AF65-F5344CB8AC3E}">
        <p14:creationId xmlns:p14="http://schemas.microsoft.com/office/powerpoint/2010/main" val="2194777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52E00-F879-2D29-3D99-EF9947E38B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4DB5E84-3731-F35B-9ECF-D0E43911404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1EB0F9-122F-9793-8480-9513F10620E6}"/>
              </a:ext>
            </a:extLst>
          </p:cNvPr>
          <p:cNvSpPr>
            <a:spLocks noGrp="1"/>
          </p:cNvSpPr>
          <p:nvPr>
            <p:ph type="dt" sz="half" idx="10"/>
          </p:nvPr>
        </p:nvSpPr>
        <p:spPr/>
        <p:txBody>
          <a:bodyPr/>
          <a:lstStyle/>
          <a:p>
            <a:fld id="{88BF416B-EC1F-4922-8A34-02B54A79632D}" type="datetimeFigureOut">
              <a:rPr lang="en-GB" smtClean="0"/>
              <a:t>06/08/2026</a:t>
            </a:fld>
            <a:endParaRPr lang="en-GB"/>
          </a:p>
        </p:txBody>
      </p:sp>
      <p:sp>
        <p:nvSpPr>
          <p:cNvPr id="5" name="Footer Placeholder 4">
            <a:extLst>
              <a:ext uri="{FF2B5EF4-FFF2-40B4-BE49-F238E27FC236}">
                <a16:creationId xmlns:a16="http://schemas.microsoft.com/office/drawing/2014/main" id="{B97A4890-28E3-5C0A-D779-896D0716A9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5EC2DC-20FF-3D7F-030E-8B000F3A88BF}"/>
              </a:ext>
            </a:extLst>
          </p:cNvPr>
          <p:cNvSpPr>
            <a:spLocks noGrp="1"/>
          </p:cNvSpPr>
          <p:nvPr>
            <p:ph type="sldNum" sz="quarter" idx="12"/>
          </p:nvPr>
        </p:nvSpPr>
        <p:spPr/>
        <p:txBody>
          <a:bodyPr/>
          <a:lstStyle/>
          <a:p>
            <a:fld id="{5EBEF9A4-3AE3-46D7-BC25-4B7DD7B838C0}" type="slidenum">
              <a:rPr lang="en-GB" smtClean="0"/>
              <a:t>‹#›</a:t>
            </a:fld>
            <a:endParaRPr lang="en-GB"/>
          </a:p>
        </p:txBody>
      </p:sp>
    </p:spTree>
    <p:extLst>
      <p:ext uri="{BB962C8B-B14F-4D97-AF65-F5344CB8AC3E}">
        <p14:creationId xmlns:p14="http://schemas.microsoft.com/office/powerpoint/2010/main" val="3323493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1174A-31F8-AEEB-3A97-8B2EC5CF97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3F7DC3-E1D9-6305-EC02-6B0D3266EB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2C33022-2F44-96CE-7CDC-2ED8B827100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52ABC0E-53C6-3851-EDAA-7E9E9A72C5FC}"/>
              </a:ext>
            </a:extLst>
          </p:cNvPr>
          <p:cNvSpPr>
            <a:spLocks noGrp="1"/>
          </p:cNvSpPr>
          <p:nvPr>
            <p:ph type="dt" sz="half" idx="10"/>
          </p:nvPr>
        </p:nvSpPr>
        <p:spPr/>
        <p:txBody>
          <a:bodyPr/>
          <a:lstStyle/>
          <a:p>
            <a:fld id="{88BF416B-EC1F-4922-8A34-02B54A79632D}" type="datetimeFigureOut">
              <a:rPr lang="en-GB" smtClean="0"/>
              <a:t>06/08/2026</a:t>
            </a:fld>
            <a:endParaRPr lang="en-GB"/>
          </a:p>
        </p:txBody>
      </p:sp>
      <p:sp>
        <p:nvSpPr>
          <p:cNvPr id="6" name="Footer Placeholder 5">
            <a:extLst>
              <a:ext uri="{FF2B5EF4-FFF2-40B4-BE49-F238E27FC236}">
                <a16:creationId xmlns:a16="http://schemas.microsoft.com/office/drawing/2014/main" id="{3BD04E1E-63BD-0259-A700-0FA1CBE6AA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1C28E3-F676-A5C0-5CCB-ECC51D512E8B}"/>
              </a:ext>
            </a:extLst>
          </p:cNvPr>
          <p:cNvSpPr>
            <a:spLocks noGrp="1"/>
          </p:cNvSpPr>
          <p:nvPr>
            <p:ph type="sldNum" sz="quarter" idx="12"/>
          </p:nvPr>
        </p:nvSpPr>
        <p:spPr/>
        <p:txBody>
          <a:bodyPr/>
          <a:lstStyle/>
          <a:p>
            <a:fld id="{5EBEF9A4-3AE3-46D7-BC25-4B7DD7B838C0}" type="slidenum">
              <a:rPr lang="en-GB" smtClean="0"/>
              <a:t>‹#›</a:t>
            </a:fld>
            <a:endParaRPr lang="en-GB"/>
          </a:p>
        </p:txBody>
      </p:sp>
    </p:spTree>
    <p:extLst>
      <p:ext uri="{BB962C8B-B14F-4D97-AF65-F5344CB8AC3E}">
        <p14:creationId xmlns:p14="http://schemas.microsoft.com/office/powerpoint/2010/main" val="399988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BFDDA-7D2F-0EE7-AAC1-47AD54B8149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588C48C-0017-49E2-F7DE-96BBD43A10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B498C4-2007-04F1-BF40-F45EA705ED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2FAE33A-DBBF-2935-CFDF-3ED072F745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025C27-6156-7FD0-FDBC-1BFB2DA6E3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E422591-7923-D3AF-909E-6DFA605C0D74}"/>
              </a:ext>
            </a:extLst>
          </p:cNvPr>
          <p:cNvSpPr>
            <a:spLocks noGrp="1"/>
          </p:cNvSpPr>
          <p:nvPr>
            <p:ph type="dt" sz="half" idx="10"/>
          </p:nvPr>
        </p:nvSpPr>
        <p:spPr/>
        <p:txBody>
          <a:bodyPr/>
          <a:lstStyle/>
          <a:p>
            <a:fld id="{88BF416B-EC1F-4922-8A34-02B54A79632D}" type="datetimeFigureOut">
              <a:rPr lang="en-GB" smtClean="0"/>
              <a:t>06/08/2026</a:t>
            </a:fld>
            <a:endParaRPr lang="en-GB"/>
          </a:p>
        </p:txBody>
      </p:sp>
      <p:sp>
        <p:nvSpPr>
          <p:cNvPr id="8" name="Footer Placeholder 7">
            <a:extLst>
              <a:ext uri="{FF2B5EF4-FFF2-40B4-BE49-F238E27FC236}">
                <a16:creationId xmlns:a16="http://schemas.microsoft.com/office/drawing/2014/main" id="{F58045F6-24AD-FEE2-079C-46CE0CF9302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9A5A48B-8DF9-8660-4703-B04B11523924}"/>
              </a:ext>
            </a:extLst>
          </p:cNvPr>
          <p:cNvSpPr>
            <a:spLocks noGrp="1"/>
          </p:cNvSpPr>
          <p:nvPr>
            <p:ph type="sldNum" sz="quarter" idx="12"/>
          </p:nvPr>
        </p:nvSpPr>
        <p:spPr/>
        <p:txBody>
          <a:bodyPr/>
          <a:lstStyle/>
          <a:p>
            <a:fld id="{5EBEF9A4-3AE3-46D7-BC25-4B7DD7B838C0}" type="slidenum">
              <a:rPr lang="en-GB" smtClean="0"/>
              <a:t>‹#›</a:t>
            </a:fld>
            <a:endParaRPr lang="en-GB"/>
          </a:p>
        </p:txBody>
      </p:sp>
    </p:spTree>
    <p:extLst>
      <p:ext uri="{BB962C8B-B14F-4D97-AF65-F5344CB8AC3E}">
        <p14:creationId xmlns:p14="http://schemas.microsoft.com/office/powerpoint/2010/main" val="869763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AC593-5584-6C30-E890-1E88BE84F21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3AB66AF-9CFB-4A65-9A41-52D62188202C}"/>
              </a:ext>
            </a:extLst>
          </p:cNvPr>
          <p:cNvSpPr>
            <a:spLocks noGrp="1"/>
          </p:cNvSpPr>
          <p:nvPr>
            <p:ph type="dt" sz="half" idx="10"/>
          </p:nvPr>
        </p:nvSpPr>
        <p:spPr/>
        <p:txBody>
          <a:bodyPr/>
          <a:lstStyle/>
          <a:p>
            <a:fld id="{88BF416B-EC1F-4922-8A34-02B54A79632D}" type="datetimeFigureOut">
              <a:rPr lang="en-GB" smtClean="0"/>
              <a:t>06/08/2026</a:t>
            </a:fld>
            <a:endParaRPr lang="en-GB"/>
          </a:p>
        </p:txBody>
      </p:sp>
      <p:sp>
        <p:nvSpPr>
          <p:cNvPr id="4" name="Footer Placeholder 3">
            <a:extLst>
              <a:ext uri="{FF2B5EF4-FFF2-40B4-BE49-F238E27FC236}">
                <a16:creationId xmlns:a16="http://schemas.microsoft.com/office/drawing/2014/main" id="{D0996F9C-117B-427A-44EF-F2B95A58BD1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AA23B4E-0CA2-2760-B195-DC4B7B90812F}"/>
              </a:ext>
            </a:extLst>
          </p:cNvPr>
          <p:cNvSpPr>
            <a:spLocks noGrp="1"/>
          </p:cNvSpPr>
          <p:nvPr>
            <p:ph type="sldNum" sz="quarter" idx="12"/>
          </p:nvPr>
        </p:nvSpPr>
        <p:spPr/>
        <p:txBody>
          <a:bodyPr/>
          <a:lstStyle/>
          <a:p>
            <a:fld id="{5EBEF9A4-3AE3-46D7-BC25-4B7DD7B838C0}" type="slidenum">
              <a:rPr lang="en-GB" smtClean="0"/>
              <a:t>‹#›</a:t>
            </a:fld>
            <a:endParaRPr lang="en-GB"/>
          </a:p>
        </p:txBody>
      </p:sp>
    </p:spTree>
    <p:extLst>
      <p:ext uri="{BB962C8B-B14F-4D97-AF65-F5344CB8AC3E}">
        <p14:creationId xmlns:p14="http://schemas.microsoft.com/office/powerpoint/2010/main" val="1821851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A96D58-EE18-B591-1E69-856C010B6330}"/>
              </a:ext>
            </a:extLst>
          </p:cNvPr>
          <p:cNvSpPr>
            <a:spLocks noGrp="1"/>
          </p:cNvSpPr>
          <p:nvPr>
            <p:ph type="dt" sz="half" idx="10"/>
          </p:nvPr>
        </p:nvSpPr>
        <p:spPr/>
        <p:txBody>
          <a:bodyPr/>
          <a:lstStyle/>
          <a:p>
            <a:fld id="{88BF416B-EC1F-4922-8A34-02B54A79632D}" type="datetimeFigureOut">
              <a:rPr lang="en-GB" smtClean="0"/>
              <a:t>06/08/2026</a:t>
            </a:fld>
            <a:endParaRPr lang="en-GB"/>
          </a:p>
        </p:txBody>
      </p:sp>
      <p:sp>
        <p:nvSpPr>
          <p:cNvPr id="3" name="Footer Placeholder 2">
            <a:extLst>
              <a:ext uri="{FF2B5EF4-FFF2-40B4-BE49-F238E27FC236}">
                <a16:creationId xmlns:a16="http://schemas.microsoft.com/office/drawing/2014/main" id="{7CBF98A3-AB49-356F-6709-EAB25080731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E6B60FE-977B-849C-781F-8FF004D53A4C}"/>
              </a:ext>
            </a:extLst>
          </p:cNvPr>
          <p:cNvSpPr>
            <a:spLocks noGrp="1"/>
          </p:cNvSpPr>
          <p:nvPr>
            <p:ph type="sldNum" sz="quarter" idx="12"/>
          </p:nvPr>
        </p:nvSpPr>
        <p:spPr/>
        <p:txBody>
          <a:bodyPr/>
          <a:lstStyle/>
          <a:p>
            <a:fld id="{5EBEF9A4-3AE3-46D7-BC25-4B7DD7B838C0}" type="slidenum">
              <a:rPr lang="en-GB" smtClean="0"/>
              <a:t>‹#›</a:t>
            </a:fld>
            <a:endParaRPr lang="en-GB"/>
          </a:p>
        </p:txBody>
      </p:sp>
    </p:spTree>
    <p:extLst>
      <p:ext uri="{BB962C8B-B14F-4D97-AF65-F5344CB8AC3E}">
        <p14:creationId xmlns:p14="http://schemas.microsoft.com/office/powerpoint/2010/main" val="1192740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D21A4-3B49-9061-D0CF-59D4788FFE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7258944-10B9-D640-81B4-8B0328C5C6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474FC49-B522-54FF-F543-5E36068A68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9A0898-2A81-7C5B-D2A9-7C4C7DD00381}"/>
              </a:ext>
            </a:extLst>
          </p:cNvPr>
          <p:cNvSpPr>
            <a:spLocks noGrp="1"/>
          </p:cNvSpPr>
          <p:nvPr>
            <p:ph type="dt" sz="half" idx="10"/>
          </p:nvPr>
        </p:nvSpPr>
        <p:spPr/>
        <p:txBody>
          <a:bodyPr/>
          <a:lstStyle/>
          <a:p>
            <a:fld id="{88BF416B-EC1F-4922-8A34-02B54A79632D}" type="datetimeFigureOut">
              <a:rPr lang="en-GB" smtClean="0"/>
              <a:t>06/08/2026</a:t>
            </a:fld>
            <a:endParaRPr lang="en-GB"/>
          </a:p>
        </p:txBody>
      </p:sp>
      <p:sp>
        <p:nvSpPr>
          <p:cNvPr id="6" name="Footer Placeholder 5">
            <a:extLst>
              <a:ext uri="{FF2B5EF4-FFF2-40B4-BE49-F238E27FC236}">
                <a16:creationId xmlns:a16="http://schemas.microsoft.com/office/drawing/2014/main" id="{5C0ABDDE-40C4-C813-CC52-5E09D9588BD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948906-7ADD-D859-5B28-F30B6B620D5F}"/>
              </a:ext>
            </a:extLst>
          </p:cNvPr>
          <p:cNvSpPr>
            <a:spLocks noGrp="1"/>
          </p:cNvSpPr>
          <p:nvPr>
            <p:ph type="sldNum" sz="quarter" idx="12"/>
          </p:nvPr>
        </p:nvSpPr>
        <p:spPr/>
        <p:txBody>
          <a:bodyPr/>
          <a:lstStyle/>
          <a:p>
            <a:fld id="{5EBEF9A4-3AE3-46D7-BC25-4B7DD7B838C0}" type="slidenum">
              <a:rPr lang="en-GB" smtClean="0"/>
              <a:t>‹#›</a:t>
            </a:fld>
            <a:endParaRPr lang="en-GB"/>
          </a:p>
        </p:txBody>
      </p:sp>
    </p:spTree>
    <p:extLst>
      <p:ext uri="{BB962C8B-B14F-4D97-AF65-F5344CB8AC3E}">
        <p14:creationId xmlns:p14="http://schemas.microsoft.com/office/powerpoint/2010/main" val="3581317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FD2DB-C7A7-B8ED-E6D3-6774A148CA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1ACE07F-F414-718E-69FE-0615E70954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0AFECCE-2DB6-0679-A26B-29072F6C9D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0F659A-46E3-65B2-3F75-4FDB771C8F13}"/>
              </a:ext>
            </a:extLst>
          </p:cNvPr>
          <p:cNvSpPr>
            <a:spLocks noGrp="1"/>
          </p:cNvSpPr>
          <p:nvPr>
            <p:ph type="dt" sz="half" idx="10"/>
          </p:nvPr>
        </p:nvSpPr>
        <p:spPr/>
        <p:txBody>
          <a:bodyPr/>
          <a:lstStyle/>
          <a:p>
            <a:fld id="{88BF416B-EC1F-4922-8A34-02B54A79632D}" type="datetimeFigureOut">
              <a:rPr lang="en-GB" smtClean="0"/>
              <a:t>06/08/2026</a:t>
            </a:fld>
            <a:endParaRPr lang="en-GB"/>
          </a:p>
        </p:txBody>
      </p:sp>
      <p:sp>
        <p:nvSpPr>
          <p:cNvPr id="6" name="Footer Placeholder 5">
            <a:extLst>
              <a:ext uri="{FF2B5EF4-FFF2-40B4-BE49-F238E27FC236}">
                <a16:creationId xmlns:a16="http://schemas.microsoft.com/office/drawing/2014/main" id="{C7762B38-BA39-A3F5-FA8B-C1BFE5149B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B7CF19D-AF25-4B54-AD51-84B21471D3BC}"/>
              </a:ext>
            </a:extLst>
          </p:cNvPr>
          <p:cNvSpPr>
            <a:spLocks noGrp="1"/>
          </p:cNvSpPr>
          <p:nvPr>
            <p:ph type="sldNum" sz="quarter" idx="12"/>
          </p:nvPr>
        </p:nvSpPr>
        <p:spPr/>
        <p:txBody>
          <a:bodyPr/>
          <a:lstStyle/>
          <a:p>
            <a:fld id="{5EBEF9A4-3AE3-46D7-BC25-4B7DD7B838C0}" type="slidenum">
              <a:rPr lang="en-GB" smtClean="0"/>
              <a:t>‹#›</a:t>
            </a:fld>
            <a:endParaRPr lang="en-GB"/>
          </a:p>
        </p:txBody>
      </p:sp>
    </p:spTree>
    <p:extLst>
      <p:ext uri="{BB962C8B-B14F-4D97-AF65-F5344CB8AC3E}">
        <p14:creationId xmlns:p14="http://schemas.microsoft.com/office/powerpoint/2010/main" val="2701621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9905D4-7536-6AFB-B893-B8579958A3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CC50E7-A127-614F-F8D3-B3672916FC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A3AB9F-94C3-A208-B9DB-5CCCCB95DA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8BF416B-EC1F-4922-8A34-02B54A79632D}" type="datetimeFigureOut">
              <a:rPr lang="en-GB" smtClean="0"/>
              <a:t>06/08/2026</a:t>
            </a:fld>
            <a:endParaRPr lang="en-GB"/>
          </a:p>
        </p:txBody>
      </p:sp>
      <p:sp>
        <p:nvSpPr>
          <p:cNvPr id="5" name="Footer Placeholder 4">
            <a:extLst>
              <a:ext uri="{FF2B5EF4-FFF2-40B4-BE49-F238E27FC236}">
                <a16:creationId xmlns:a16="http://schemas.microsoft.com/office/drawing/2014/main" id="{B7D1B087-DFE1-647E-6E2B-1304325852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406AFE7-9D87-2473-CFF4-60558D436D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EBEF9A4-3AE3-46D7-BC25-4B7DD7B838C0}" type="slidenum">
              <a:rPr lang="en-GB" smtClean="0"/>
              <a:t>‹#›</a:t>
            </a:fld>
            <a:endParaRPr lang="en-GB"/>
          </a:p>
        </p:txBody>
      </p:sp>
    </p:spTree>
    <p:extLst>
      <p:ext uri="{BB962C8B-B14F-4D97-AF65-F5344CB8AC3E}">
        <p14:creationId xmlns:p14="http://schemas.microsoft.com/office/powerpoint/2010/main" val="894922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59993-E503-B06A-6971-64F8597879F6}"/>
              </a:ext>
            </a:extLst>
          </p:cNvPr>
          <p:cNvSpPr>
            <a:spLocks noGrp="1"/>
          </p:cNvSpPr>
          <p:nvPr>
            <p:ph type="ctrTitle"/>
          </p:nvPr>
        </p:nvSpPr>
        <p:spPr>
          <a:xfrm>
            <a:off x="438443" y="0"/>
            <a:ext cx="10948416" cy="2387600"/>
          </a:xfrm>
        </p:spPr>
        <p:txBody>
          <a:bodyPr>
            <a:normAutofit/>
          </a:bodyPr>
          <a:lstStyle/>
          <a:p>
            <a:r>
              <a:rPr lang="en-GB" sz="4400" dirty="0" err="1">
                <a:latin typeface="Calibri" panose="020F0502020204030204" pitchFamily="34" charset="0"/>
                <a:ea typeface="Calibri" panose="020F0502020204030204" pitchFamily="34" charset="0"/>
                <a:cs typeface="Calibri" panose="020F0502020204030204" pitchFamily="34" charset="0"/>
              </a:rPr>
              <a:t>IUCr</a:t>
            </a:r>
            <a:r>
              <a:rPr lang="en-GB" sz="4400" dirty="0">
                <a:latin typeface="Calibri" panose="020F0502020204030204" pitchFamily="34" charset="0"/>
                <a:ea typeface="Calibri" panose="020F0502020204030204" pitchFamily="34" charset="0"/>
                <a:cs typeface="Calibri" panose="020F0502020204030204" pitchFamily="34" charset="0"/>
              </a:rPr>
              <a:t> 2026</a:t>
            </a:r>
            <a:br>
              <a:rPr lang="en-GB" sz="4400" dirty="0">
                <a:latin typeface="Calibri" panose="020F0502020204030204" pitchFamily="34" charset="0"/>
                <a:ea typeface="Calibri" panose="020F0502020204030204" pitchFamily="34" charset="0"/>
                <a:cs typeface="Calibri" panose="020F0502020204030204" pitchFamily="34" charset="0"/>
              </a:rPr>
            </a:br>
            <a:r>
              <a:rPr lang="en-GB" sz="4400" dirty="0" err="1">
                <a:latin typeface="Calibri" panose="020F0502020204030204" pitchFamily="34" charset="0"/>
                <a:ea typeface="Calibri" panose="020F0502020204030204" pitchFamily="34" charset="0"/>
                <a:cs typeface="Calibri" panose="020F0502020204030204" pitchFamily="34" charset="0"/>
              </a:rPr>
              <a:t>CommDat</a:t>
            </a:r>
            <a:r>
              <a:rPr lang="en-GB" sz="4400" dirty="0">
                <a:latin typeface="Calibri" panose="020F0502020204030204" pitchFamily="34" charset="0"/>
                <a:ea typeface="Calibri" panose="020F0502020204030204" pitchFamily="34" charset="0"/>
                <a:cs typeface="Calibri" panose="020F0502020204030204" pitchFamily="34" charset="0"/>
              </a:rPr>
              <a:t> Workshop on Open Science</a:t>
            </a:r>
          </a:p>
        </p:txBody>
      </p:sp>
      <p:sp>
        <p:nvSpPr>
          <p:cNvPr id="3" name="Subtitle 2">
            <a:extLst>
              <a:ext uri="{FF2B5EF4-FFF2-40B4-BE49-F238E27FC236}">
                <a16:creationId xmlns:a16="http://schemas.microsoft.com/office/drawing/2014/main" id="{F5B388F9-2850-63A9-31F7-A96CD0CEA895}"/>
              </a:ext>
            </a:extLst>
          </p:cNvPr>
          <p:cNvSpPr>
            <a:spLocks noGrp="1"/>
          </p:cNvSpPr>
          <p:nvPr>
            <p:ph type="subTitle" idx="1"/>
          </p:nvPr>
        </p:nvSpPr>
        <p:spPr>
          <a:xfrm>
            <a:off x="1547446" y="2596833"/>
            <a:ext cx="9144000" cy="2421531"/>
          </a:xfrm>
        </p:spPr>
        <p:txBody>
          <a:bodyPr>
            <a:normAutofit fontScale="77500" lnSpcReduction="20000"/>
          </a:bodyPr>
          <a:lstStyle/>
          <a:p>
            <a:r>
              <a:rPr lang="en-GB" sz="5200" b="1" i="1" dirty="0">
                <a:solidFill>
                  <a:schemeClr val="accent1"/>
                </a:solidFill>
                <a:latin typeface="Calibri" panose="020F0502020204030204" pitchFamily="34" charset="0"/>
                <a:ea typeface="Calibri" panose="020F0502020204030204" pitchFamily="34" charset="0"/>
                <a:cs typeface="Calibri" panose="020F0502020204030204" pitchFamily="34" charset="0"/>
              </a:rPr>
              <a:t>Open publications and their underpinning data, open software code and the Global Instrumentation Commons</a:t>
            </a:r>
            <a:endParaRPr lang="en-GB" sz="5200" dirty="0">
              <a:latin typeface="Calibri" panose="020F0502020204030204" pitchFamily="34" charset="0"/>
              <a:ea typeface="Calibri" panose="020F0502020204030204" pitchFamily="34" charset="0"/>
              <a:cs typeface="Calibri" panose="020F0502020204030204" pitchFamily="34" charset="0"/>
            </a:endParaRPr>
          </a:p>
          <a:p>
            <a:r>
              <a:rPr lang="en-GB" sz="4100" dirty="0">
                <a:latin typeface="Calibri" panose="020F0502020204030204" pitchFamily="34" charset="0"/>
                <a:ea typeface="Calibri" panose="020F0502020204030204" pitchFamily="34" charset="0"/>
                <a:cs typeface="Calibri" panose="020F0502020204030204" pitchFamily="34" charset="0"/>
              </a:rPr>
              <a:t>John R Helliwell</a:t>
            </a:r>
          </a:p>
          <a:p>
            <a:r>
              <a:rPr lang="en-GB" sz="4100" dirty="0">
                <a:latin typeface="Calibri" panose="020F0502020204030204" pitchFamily="34" charset="0"/>
                <a:ea typeface="Calibri" panose="020F0502020204030204" pitchFamily="34" charset="0"/>
                <a:cs typeface="Calibri" panose="020F0502020204030204" pitchFamily="34" charset="0"/>
              </a:rPr>
              <a:t>John.Helliwell@manchester.ac.uk</a:t>
            </a:r>
          </a:p>
        </p:txBody>
      </p:sp>
      <p:pic>
        <p:nvPicPr>
          <p:cNvPr id="1026" name="Picture 2" descr="IUCr2026">
            <a:extLst>
              <a:ext uri="{FF2B5EF4-FFF2-40B4-BE49-F238E27FC236}">
                <a16:creationId xmlns:a16="http://schemas.microsoft.com/office/drawing/2014/main" id="{24065ADC-9873-CD8A-9A4B-44E50214B4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738" y="230188"/>
            <a:ext cx="1384618" cy="1600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C5BF09F-731A-CEB4-B1A2-B52495E8F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1221" y="5157560"/>
            <a:ext cx="4959855" cy="901792"/>
          </a:xfrm>
          <a:prstGeom prst="rect">
            <a:avLst/>
          </a:prstGeom>
        </p:spPr>
      </p:pic>
      <p:pic>
        <p:nvPicPr>
          <p:cNvPr id="5" name="Picture 6" descr="Manchester%20University%20Logo">
            <a:extLst>
              <a:ext uri="{FF2B5EF4-FFF2-40B4-BE49-F238E27FC236}">
                <a16:creationId xmlns:a16="http://schemas.microsoft.com/office/drawing/2014/main" id="{5F73E336-B0C3-DE3C-8908-B70735101A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25" y="5191013"/>
            <a:ext cx="2515008" cy="106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42D41F22-8A97-2734-08EC-FE46E8601617}"/>
              </a:ext>
            </a:extLst>
          </p:cNvPr>
          <p:cNvSpPr txBox="1"/>
          <p:nvPr/>
        </p:nvSpPr>
        <p:spPr>
          <a:xfrm>
            <a:off x="43869" y="6211669"/>
            <a:ext cx="2367508" cy="646331"/>
          </a:xfrm>
          <a:prstGeom prst="rect">
            <a:avLst/>
          </a:prstGeom>
          <a:noFill/>
        </p:spPr>
        <p:txBody>
          <a:bodyPr wrap="none" rtlCol="0">
            <a:spAutoFit/>
          </a:bodyPr>
          <a:lstStyle/>
          <a:p>
            <a:r>
              <a:rPr lang="en-GB" b="1" dirty="0"/>
              <a:t>Chemistry Department</a:t>
            </a:r>
          </a:p>
          <a:p>
            <a:r>
              <a:rPr lang="en-GB" b="1" dirty="0"/>
              <a:t>        1989-</a:t>
            </a:r>
          </a:p>
        </p:txBody>
      </p:sp>
      <p:sp>
        <p:nvSpPr>
          <p:cNvPr id="7" name="TextBox 6">
            <a:extLst>
              <a:ext uri="{FF2B5EF4-FFF2-40B4-BE49-F238E27FC236}">
                <a16:creationId xmlns:a16="http://schemas.microsoft.com/office/drawing/2014/main" id="{64B615A5-42F7-92CC-5BEE-28C8BBD46DF8}"/>
              </a:ext>
            </a:extLst>
          </p:cNvPr>
          <p:cNvSpPr txBox="1"/>
          <p:nvPr/>
        </p:nvSpPr>
        <p:spPr>
          <a:xfrm>
            <a:off x="7788715" y="6054448"/>
            <a:ext cx="3020507" cy="646331"/>
          </a:xfrm>
          <a:prstGeom prst="rect">
            <a:avLst/>
          </a:prstGeom>
          <a:noFill/>
        </p:spPr>
        <p:txBody>
          <a:bodyPr wrap="none" rtlCol="0">
            <a:spAutoFit/>
          </a:bodyPr>
          <a:lstStyle/>
          <a:p>
            <a:r>
              <a:rPr lang="en-GB" b="1" dirty="0"/>
              <a:t>Synchrotron Radiation Source</a:t>
            </a:r>
          </a:p>
          <a:p>
            <a:r>
              <a:rPr lang="en-GB" b="1" dirty="0"/>
              <a:t>	1976-2008 </a:t>
            </a:r>
          </a:p>
        </p:txBody>
      </p:sp>
      <p:pic>
        <p:nvPicPr>
          <p:cNvPr id="8" name="Picture 2" descr="IUCr2026">
            <a:extLst>
              <a:ext uri="{FF2B5EF4-FFF2-40B4-BE49-F238E27FC236}">
                <a16:creationId xmlns:a16="http://schemas.microsoft.com/office/drawing/2014/main" id="{372703A0-522D-0EB0-3741-F503134441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4644" y="215413"/>
            <a:ext cx="1384618"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556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04A0D-D145-BC6B-3713-BFBA599F6999}"/>
              </a:ext>
            </a:extLst>
          </p:cNvPr>
          <p:cNvSpPr>
            <a:spLocks noGrp="1"/>
          </p:cNvSpPr>
          <p:nvPr>
            <p:ph type="title"/>
          </p:nvPr>
        </p:nvSpPr>
        <p:spPr/>
        <p:txBody>
          <a:bodyPr/>
          <a:lstStyle/>
          <a:p>
            <a:r>
              <a:rPr lang="en-GB" dirty="0"/>
              <a:t>			</a:t>
            </a: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Open software</a:t>
            </a:r>
          </a:p>
        </p:txBody>
      </p:sp>
      <p:pic>
        <p:nvPicPr>
          <p:cNvPr id="4" name="Picture 3">
            <a:extLst>
              <a:ext uri="{FF2B5EF4-FFF2-40B4-BE49-F238E27FC236}">
                <a16:creationId xmlns:a16="http://schemas.microsoft.com/office/drawing/2014/main" id="{04710D1A-0F00-DCF5-32E3-FB18CC4A26EA}"/>
              </a:ext>
            </a:extLst>
          </p:cNvPr>
          <p:cNvPicPr>
            <a:picLocks noChangeAspect="1"/>
          </p:cNvPicPr>
          <p:nvPr/>
        </p:nvPicPr>
        <p:blipFill>
          <a:blip r:embed="rId2"/>
          <a:stretch>
            <a:fillRect/>
          </a:stretch>
        </p:blipFill>
        <p:spPr>
          <a:xfrm>
            <a:off x="2090178" y="1604708"/>
            <a:ext cx="8011643" cy="3648584"/>
          </a:xfrm>
          <a:prstGeom prst="rect">
            <a:avLst/>
          </a:prstGeom>
        </p:spPr>
      </p:pic>
      <p:sp>
        <p:nvSpPr>
          <p:cNvPr id="5" name="TextBox 4">
            <a:extLst>
              <a:ext uri="{FF2B5EF4-FFF2-40B4-BE49-F238E27FC236}">
                <a16:creationId xmlns:a16="http://schemas.microsoft.com/office/drawing/2014/main" id="{64AB7D2E-9D4C-AC4A-2BC5-A308BA549354}"/>
              </a:ext>
            </a:extLst>
          </p:cNvPr>
          <p:cNvSpPr txBox="1"/>
          <p:nvPr/>
        </p:nvSpPr>
        <p:spPr>
          <a:xfrm>
            <a:off x="7643446" y="5427784"/>
            <a:ext cx="4807085" cy="1477328"/>
          </a:xfrm>
          <a:prstGeom prst="rect">
            <a:avLst/>
          </a:prstGeom>
          <a:noFill/>
        </p:spPr>
        <p:txBody>
          <a:bodyPr wrap="none" rtlCol="0">
            <a:spAutoFit/>
          </a:bodyPr>
          <a:lstStyle/>
          <a:p>
            <a:r>
              <a:rPr lang="en-GB" dirty="0"/>
              <a:t>Open-source code from the outset,</a:t>
            </a:r>
          </a:p>
          <a:p>
            <a:r>
              <a:rPr lang="en-GB" dirty="0"/>
              <a:t>harnessed not only at other synchrotrons</a:t>
            </a:r>
          </a:p>
          <a:p>
            <a:r>
              <a:rPr lang="en-GB" dirty="0"/>
              <a:t>notably ESRF but also neutron sources </a:t>
            </a:r>
          </a:p>
          <a:p>
            <a:r>
              <a:rPr lang="en-GB" dirty="0"/>
              <a:t>Worldwide. In about 2020 the source code was</a:t>
            </a:r>
          </a:p>
          <a:p>
            <a:r>
              <a:rPr lang="en-GB" dirty="0"/>
              <a:t>not easy to find so&gt;&gt;&gt;&gt;&gt;</a:t>
            </a:r>
          </a:p>
        </p:txBody>
      </p:sp>
    </p:spTree>
    <p:extLst>
      <p:ext uri="{BB962C8B-B14F-4D97-AF65-F5344CB8AC3E}">
        <p14:creationId xmlns:p14="http://schemas.microsoft.com/office/powerpoint/2010/main" val="3319786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829A18-B4D2-63C1-3013-A16BD89AF705}"/>
              </a:ext>
            </a:extLst>
          </p:cNvPr>
          <p:cNvPicPr>
            <a:picLocks noChangeAspect="1"/>
          </p:cNvPicPr>
          <p:nvPr/>
        </p:nvPicPr>
        <p:blipFill>
          <a:blip r:embed="rId2"/>
          <a:stretch>
            <a:fillRect/>
          </a:stretch>
        </p:blipFill>
        <p:spPr>
          <a:xfrm>
            <a:off x="2314047" y="42390"/>
            <a:ext cx="7563906" cy="6773220"/>
          </a:xfrm>
          <a:prstGeom prst="rect">
            <a:avLst/>
          </a:prstGeom>
        </p:spPr>
      </p:pic>
    </p:spTree>
    <p:extLst>
      <p:ext uri="{BB962C8B-B14F-4D97-AF65-F5344CB8AC3E}">
        <p14:creationId xmlns:p14="http://schemas.microsoft.com/office/powerpoint/2010/main" val="3149696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304D9-B124-8D48-EC6C-E111E6C6CE77}"/>
              </a:ext>
            </a:extLst>
          </p:cNvPr>
          <p:cNvSpPr>
            <a:spLocks noGrp="1"/>
          </p:cNvSpPr>
          <p:nvPr>
            <p:ph type="title"/>
          </p:nvPr>
        </p:nvSpPr>
        <p:spPr/>
        <p:txBody>
          <a:bodyPr/>
          <a:lstStyle/>
          <a:p>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Research: Open processed data and derived molecular models into the PDB</a:t>
            </a:r>
          </a:p>
        </p:txBody>
      </p:sp>
      <p:pic>
        <p:nvPicPr>
          <p:cNvPr id="4" name="Picture 3">
            <a:extLst>
              <a:ext uri="{FF2B5EF4-FFF2-40B4-BE49-F238E27FC236}">
                <a16:creationId xmlns:a16="http://schemas.microsoft.com/office/drawing/2014/main" id="{BBD7BEC1-2E90-704C-F199-C688D59DFC5D}"/>
              </a:ext>
            </a:extLst>
          </p:cNvPr>
          <p:cNvPicPr>
            <a:picLocks noChangeAspect="1"/>
          </p:cNvPicPr>
          <p:nvPr/>
        </p:nvPicPr>
        <p:blipFill>
          <a:blip r:embed="rId2"/>
          <a:stretch>
            <a:fillRect/>
          </a:stretch>
        </p:blipFill>
        <p:spPr>
          <a:xfrm>
            <a:off x="717792" y="1874834"/>
            <a:ext cx="7878010" cy="3108331"/>
          </a:xfrm>
          <a:prstGeom prst="rect">
            <a:avLst/>
          </a:prstGeom>
        </p:spPr>
      </p:pic>
      <p:pic>
        <p:nvPicPr>
          <p:cNvPr id="6" name="Picture 5">
            <a:extLst>
              <a:ext uri="{FF2B5EF4-FFF2-40B4-BE49-F238E27FC236}">
                <a16:creationId xmlns:a16="http://schemas.microsoft.com/office/drawing/2014/main" id="{D43715CA-D806-73FA-9BD1-7926E8592786}"/>
              </a:ext>
            </a:extLst>
          </p:cNvPr>
          <p:cNvPicPr>
            <a:picLocks noChangeAspect="1"/>
          </p:cNvPicPr>
          <p:nvPr/>
        </p:nvPicPr>
        <p:blipFill>
          <a:blip r:embed="rId3"/>
          <a:stretch>
            <a:fillRect/>
          </a:stretch>
        </p:blipFill>
        <p:spPr>
          <a:xfrm>
            <a:off x="8595802" y="3648348"/>
            <a:ext cx="3623883" cy="2365590"/>
          </a:xfrm>
          <a:prstGeom prst="rect">
            <a:avLst/>
          </a:prstGeom>
        </p:spPr>
      </p:pic>
    </p:spTree>
    <p:extLst>
      <p:ext uri="{BB962C8B-B14F-4D97-AF65-F5344CB8AC3E}">
        <p14:creationId xmlns:p14="http://schemas.microsoft.com/office/powerpoint/2010/main" val="2177445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B1799-5075-9632-2DA7-9898297957A0}"/>
              </a:ext>
            </a:extLst>
          </p:cNvPr>
          <p:cNvSpPr>
            <a:spLocks noGrp="1"/>
          </p:cNvSpPr>
          <p:nvPr>
            <p:ph type="title"/>
          </p:nvPr>
        </p:nvSpPr>
        <p:spPr/>
        <p:txBody>
          <a:bodyPr/>
          <a:lstStyle/>
          <a:p>
            <a:r>
              <a:rPr lang="en-GB" dirty="0"/>
              <a:t>	</a:t>
            </a: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Research: Open raw diffraction data</a:t>
            </a:r>
          </a:p>
        </p:txBody>
      </p:sp>
      <p:pic>
        <p:nvPicPr>
          <p:cNvPr id="4" name="Picture 3">
            <a:extLst>
              <a:ext uri="{FF2B5EF4-FFF2-40B4-BE49-F238E27FC236}">
                <a16:creationId xmlns:a16="http://schemas.microsoft.com/office/drawing/2014/main" id="{69FEE175-E87E-A87A-EB84-D0F70325FECB}"/>
              </a:ext>
            </a:extLst>
          </p:cNvPr>
          <p:cNvPicPr>
            <a:picLocks noChangeAspect="1"/>
          </p:cNvPicPr>
          <p:nvPr/>
        </p:nvPicPr>
        <p:blipFill>
          <a:blip r:embed="rId2"/>
          <a:stretch>
            <a:fillRect/>
          </a:stretch>
        </p:blipFill>
        <p:spPr>
          <a:xfrm>
            <a:off x="5603631" y="3115482"/>
            <a:ext cx="6413529" cy="3648734"/>
          </a:xfrm>
          <a:prstGeom prst="rect">
            <a:avLst/>
          </a:prstGeom>
        </p:spPr>
      </p:pic>
      <p:pic>
        <p:nvPicPr>
          <p:cNvPr id="8" name="Picture 7">
            <a:extLst>
              <a:ext uri="{FF2B5EF4-FFF2-40B4-BE49-F238E27FC236}">
                <a16:creationId xmlns:a16="http://schemas.microsoft.com/office/drawing/2014/main" id="{0569D021-E2EE-D341-551C-448E067BCE2B}"/>
              </a:ext>
            </a:extLst>
          </p:cNvPr>
          <p:cNvPicPr>
            <a:picLocks noChangeAspect="1"/>
          </p:cNvPicPr>
          <p:nvPr/>
        </p:nvPicPr>
        <p:blipFill>
          <a:blip r:embed="rId3"/>
          <a:stretch>
            <a:fillRect/>
          </a:stretch>
        </p:blipFill>
        <p:spPr>
          <a:xfrm>
            <a:off x="330565" y="1598466"/>
            <a:ext cx="5169649" cy="2270150"/>
          </a:xfrm>
          <a:prstGeom prst="rect">
            <a:avLst/>
          </a:prstGeom>
        </p:spPr>
      </p:pic>
      <p:pic>
        <p:nvPicPr>
          <p:cNvPr id="12" name="Picture 11">
            <a:extLst>
              <a:ext uri="{FF2B5EF4-FFF2-40B4-BE49-F238E27FC236}">
                <a16:creationId xmlns:a16="http://schemas.microsoft.com/office/drawing/2014/main" id="{8B4FE92C-03A8-6964-37DE-842009138EBC}"/>
              </a:ext>
            </a:extLst>
          </p:cNvPr>
          <p:cNvPicPr>
            <a:picLocks noChangeAspect="1"/>
          </p:cNvPicPr>
          <p:nvPr/>
        </p:nvPicPr>
        <p:blipFill>
          <a:blip r:embed="rId4"/>
          <a:stretch>
            <a:fillRect/>
          </a:stretch>
        </p:blipFill>
        <p:spPr>
          <a:xfrm>
            <a:off x="0" y="3868616"/>
            <a:ext cx="5169649" cy="766084"/>
          </a:xfrm>
          <a:prstGeom prst="rect">
            <a:avLst/>
          </a:prstGeom>
        </p:spPr>
      </p:pic>
      <p:sp>
        <p:nvSpPr>
          <p:cNvPr id="13" name="TextBox 12">
            <a:extLst>
              <a:ext uri="{FF2B5EF4-FFF2-40B4-BE49-F238E27FC236}">
                <a16:creationId xmlns:a16="http://schemas.microsoft.com/office/drawing/2014/main" id="{9311B00C-DC35-051B-54F6-33643B0458D7}"/>
              </a:ext>
            </a:extLst>
          </p:cNvPr>
          <p:cNvSpPr txBox="1"/>
          <p:nvPr/>
        </p:nvSpPr>
        <p:spPr>
          <a:xfrm>
            <a:off x="3024553" y="2930816"/>
            <a:ext cx="678391" cy="369332"/>
          </a:xfrm>
          <a:prstGeom prst="rect">
            <a:avLst/>
          </a:prstGeom>
          <a:noFill/>
        </p:spPr>
        <p:txBody>
          <a:bodyPr wrap="none" rtlCol="0">
            <a:spAutoFit/>
          </a:bodyPr>
          <a:lstStyle/>
          <a:p>
            <a:r>
              <a:rPr lang="en-GB" dirty="0"/>
              <a:t>2012</a:t>
            </a:r>
          </a:p>
        </p:txBody>
      </p:sp>
      <p:sp>
        <p:nvSpPr>
          <p:cNvPr id="14" name="TextBox 13">
            <a:extLst>
              <a:ext uri="{FF2B5EF4-FFF2-40B4-BE49-F238E27FC236}">
                <a16:creationId xmlns:a16="http://schemas.microsoft.com/office/drawing/2014/main" id="{265797B4-7915-75BF-7FE6-E38B44EB3CF9}"/>
              </a:ext>
            </a:extLst>
          </p:cNvPr>
          <p:cNvSpPr txBox="1"/>
          <p:nvPr/>
        </p:nvSpPr>
        <p:spPr>
          <a:xfrm>
            <a:off x="8346831" y="2733541"/>
            <a:ext cx="678391" cy="369332"/>
          </a:xfrm>
          <a:prstGeom prst="rect">
            <a:avLst/>
          </a:prstGeom>
          <a:noFill/>
        </p:spPr>
        <p:txBody>
          <a:bodyPr wrap="none" rtlCol="0">
            <a:spAutoFit/>
          </a:bodyPr>
          <a:lstStyle/>
          <a:p>
            <a:r>
              <a:rPr lang="en-GB" dirty="0"/>
              <a:t>2026</a:t>
            </a:r>
          </a:p>
        </p:txBody>
      </p:sp>
      <p:sp>
        <p:nvSpPr>
          <p:cNvPr id="15" name="TextBox 14">
            <a:extLst>
              <a:ext uri="{FF2B5EF4-FFF2-40B4-BE49-F238E27FC236}">
                <a16:creationId xmlns:a16="http://schemas.microsoft.com/office/drawing/2014/main" id="{4E565BE0-BEC9-F9DD-4167-249199B7C159}"/>
              </a:ext>
            </a:extLst>
          </p:cNvPr>
          <p:cNvSpPr txBox="1"/>
          <p:nvPr/>
        </p:nvSpPr>
        <p:spPr>
          <a:xfrm>
            <a:off x="379855" y="4634700"/>
            <a:ext cx="3797963" cy="369332"/>
          </a:xfrm>
          <a:prstGeom prst="rect">
            <a:avLst/>
          </a:prstGeom>
          <a:noFill/>
        </p:spPr>
        <p:txBody>
          <a:bodyPr wrap="none" rtlCol="0">
            <a:spAutoFit/>
          </a:bodyPr>
          <a:lstStyle/>
          <a:p>
            <a:r>
              <a:rPr lang="en-GB" dirty="0"/>
              <a:t>Alerted “unavailable” 2025, so&gt;&gt;&gt;&gt;&gt;</a:t>
            </a:r>
          </a:p>
        </p:txBody>
      </p:sp>
    </p:spTree>
    <p:extLst>
      <p:ext uri="{BB962C8B-B14F-4D97-AF65-F5344CB8AC3E}">
        <p14:creationId xmlns:p14="http://schemas.microsoft.com/office/powerpoint/2010/main" val="2460914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F1C4B-DB5B-374D-684D-0403D4F9F055}"/>
              </a:ext>
            </a:extLst>
          </p:cNvPr>
          <p:cNvSpPr>
            <a:spLocks noGrp="1"/>
          </p:cNvSpPr>
          <p:nvPr>
            <p:ph type="title"/>
          </p:nvPr>
        </p:nvSpPr>
        <p:spPr/>
        <p:txBody>
          <a:bodyPr/>
          <a:lstStyle/>
          <a:p>
            <a:r>
              <a:rPr lang="en-GB" dirty="0"/>
              <a:t>		</a:t>
            </a: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My unpublished research</a:t>
            </a:r>
          </a:p>
        </p:txBody>
      </p:sp>
      <p:sp>
        <p:nvSpPr>
          <p:cNvPr id="3" name="Content Placeholder 2">
            <a:extLst>
              <a:ext uri="{FF2B5EF4-FFF2-40B4-BE49-F238E27FC236}">
                <a16:creationId xmlns:a16="http://schemas.microsoft.com/office/drawing/2014/main" id="{F0200C24-6D3E-F9CC-F2B4-88D930666524}"/>
              </a:ext>
            </a:extLst>
          </p:cNvPr>
          <p:cNvSpPr>
            <a:spLocks noGrp="1"/>
          </p:cNvSpPr>
          <p:nvPr>
            <p:ph idx="1"/>
          </p:nvPr>
        </p:nvSpPr>
        <p:spPr/>
        <p:txBody>
          <a:bodyPr/>
          <a:lstStyle/>
          <a:p>
            <a:r>
              <a:rPr lang="en-GB" dirty="0"/>
              <a:t>Two out of 100 or so synchrotron experiments at SRS and also ESRF, and several the ILL neutron source </a:t>
            </a:r>
            <a:r>
              <a:rPr lang="en-GB" dirty="0" err="1"/>
              <a:t>ie</a:t>
            </a:r>
            <a:r>
              <a:rPr lang="en-GB" dirty="0"/>
              <a:t> ~98 published</a:t>
            </a:r>
          </a:p>
          <a:p>
            <a:endParaRPr lang="en-GB" dirty="0"/>
          </a:p>
          <a:p>
            <a:r>
              <a:rPr lang="en-GB" dirty="0"/>
              <a:t>I see no point releasing those two unpublished studies’ folders of raw data, as they would just waste other researchers time, although not actually mislead as they were ‘basic science’ of interest just to academic colleagues.</a:t>
            </a:r>
          </a:p>
        </p:txBody>
      </p:sp>
    </p:spTree>
    <p:extLst>
      <p:ext uri="{BB962C8B-B14F-4D97-AF65-F5344CB8AC3E}">
        <p14:creationId xmlns:p14="http://schemas.microsoft.com/office/powerpoint/2010/main" val="1705358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34349-5E84-A288-7808-6E447008F9F0}"/>
              </a:ext>
            </a:extLst>
          </p:cNvPr>
          <p:cNvSpPr>
            <a:spLocks noGrp="1"/>
          </p:cNvSpPr>
          <p:nvPr>
            <p:ph type="title"/>
          </p:nvPr>
        </p:nvSpPr>
        <p:spPr/>
        <p:txBody>
          <a:bodyPr>
            <a:normAutofit fontScale="90000"/>
          </a:bodyPr>
          <a:lstStyle/>
          <a:p>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I assume roles at international synchrotron and 	neutron facilities on Advisory Committees</a:t>
            </a:r>
            <a:br>
              <a:rPr lang="en-GB" dirty="0"/>
            </a:br>
            <a:endParaRPr lang="en-GB" dirty="0"/>
          </a:p>
        </p:txBody>
      </p:sp>
      <p:sp>
        <p:nvSpPr>
          <p:cNvPr id="3" name="Content Placeholder 2">
            <a:extLst>
              <a:ext uri="{FF2B5EF4-FFF2-40B4-BE49-F238E27FC236}">
                <a16:creationId xmlns:a16="http://schemas.microsoft.com/office/drawing/2014/main" id="{1F3C1547-D021-2943-B1D7-90F27298DA84}"/>
              </a:ext>
            </a:extLst>
          </p:cNvPr>
          <p:cNvSpPr>
            <a:spLocks noGrp="1"/>
          </p:cNvSpPr>
          <p:nvPr>
            <p:ph idx="1"/>
          </p:nvPr>
        </p:nvSpPr>
        <p:spPr/>
        <p:txBody>
          <a:bodyPr/>
          <a:lstStyle/>
          <a:p>
            <a:r>
              <a:rPr lang="en-GB" dirty="0"/>
              <a:t>ESRP and ESRF (from 1985 to about 2002)</a:t>
            </a:r>
          </a:p>
          <a:p>
            <a:r>
              <a:rPr lang="en-GB" dirty="0"/>
              <a:t>APS (from 2003 to 2007)</a:t>
            </a:r>
          </a:p>
          <a:p>
            <a:r>
              <a:rPr lang="en-GB" dirty="0" err="1"/>
              <a:t>Gigayen</a:t>
            </a:r>
            <a:r>
              <a:rPr lang="en-GB" dirty="0"/>
              <a:t> neutrons project Japan </a:t>
            </a:r>
          </a:p>
          <a:p>
            <a:r>
              <a:rPr lang="en-GB" dirty="0" err="1"/>
              <a:t>Institut</a:t>
            </a:r>
            <a:r>
              <a:rPr lang="en-GB" dirty="0"/>
              <a:t> Laue Langevin Neutron beams in Biology </a:t>
            </a:r>
          </a:p>
          <a:p>
            <a:r>
              <a:rPr lang="en-GB" dirty="0"/>
              <a:t>Spanish Synchrotron ALBA </a:t>
            </a:r>
          </a:p>
          <a:p>
            <a:r>
              <a:rPr lang="en-GB" dirty="0"/>
              <a:t>UK Physical Sciences Data Infrastructure (PSDI)</a:t>
            </a:r>
          </a:p>
          <a:p>
            <a:r>
              <a:rPr lang="en-GB" dirty="0"/>
              <a:t>DAPNE4NFDI Germany (Data project)</a:t>
            </a:r>
          </a:p>
        </p:txBody>
      </p:sp>
    </p:spTree>
    <p:extLst>
      <p:ext uri="{BB962C8B-B14F-4D97-AF65-F5344CB8AC3E}">
        <p14:creationId xmlns:p14="http://schemas.microsoft.com/office/powerpoint/2010/main" val="2172804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0B3F4-C915-60B3-E423-4B99377252DA}"/>
              </a:ext>
            </a:extLst>
          </p:cNvPr>
          <p:cNvSpPr>
            <a:spLocks noGrp="1"/>
          </p:cNvSpPr>
          <p:nvPr>
            <p:ph type="title"/>
          </p:nvPr>
        </p:nvSpPr>
        <p:spPr/>
        <p:txBody>
          <a:bodyPr>
            <a:normAutofit fontScale="90000"/>
          </a:bodyPr>
          <a:lstStyle/>
          <a:p>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I assume roles for </a:t>
            </a:r>
            <a:r>
              <a:rPr lang="en-GB" b="1" i="1" dirty="0" err="1">
                <a:solidFill>
                  <a:schemeClr val="accent1"/>
                </a:solidFill>
                <a:latin typeface="Calibri" panose="020F0502020204030204" pitchFamily="34" charset="0"/>
                <a:ea typeface="Calibri" panose="020F0502020204030204" pitchFamily="34" charset="0"/>
                <a:cs typeface="Calibri" panose="020F0502020204030204" pitchFamily="34" charset="0"/>
              </a:rPr>
              <a:t>IUCr</a:t>
            </a: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 as its Representative to</a:t>
            </a:r>
            <a:b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br>
            <a:endPar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9DB6252C-1900-CDC4-BAE6-5FB86ABB77E4}"/>
              </a:ext>
            </a:extLst>
          </p:cNvPr>
          <p:cNvSpPr>
            <a:spLocks noGrp="1"/>
          </p:cNvSpPr>
          <p:nvPr>
            <p:ph idx="1"/>
          </p:nvPr>
        </p:nvSpPr>
        <p:spPr/>
        <p:txBody>
          <a:bodyPr/>
          <a:lstStyle/>
          <a:p>
            <a:r>
              <a:rPr lang="en-GB" dirty="0"/>
              <a:t>ICSTI</a:t>
            </a:r>
          </a:p>
          <a:p>
            <a:r>
              <a:rPr lang="en-GB" dirty="0"/>
              <a:t>CODATA</a:t>
            </a:r>
          </a:p>
          <a:p>
            <a:r>
              <a:rPr lang="en-GB" dirty="0"/>
              <a:t>UNESCO </a:t>
            </a:r>
          </a:p>
          <a:p>
            <a:r>
              <a:rPr lang="en-GB" dirty="0"/>
              <a:t>ISC</a:t>
            </a:r>
          </a:p>
        </p:txBody>
      </p:sp>
      <p:sp>
        <p:nvSpPr>
          <p:cNvPr id="6" name="TextBox 5">
            <a:extLst>
              <a:ext uri="{FF2B5EF4-FFF2-40B4-BE49-F238E27FC236}">
                <a16:creationId xmlns:a16="http://schemas.microsoft.com/office/drawing/2014/main" id="{3EA916C7-34EC-60A8-D442-8BF7588F7EF3}"/>
              </a:ext>
            </a:extLst>
          </p:cNvPr>
          <p:cNvSpPr txBox="1"/>
          <p:nvPr/>
        </p:nvSpPr>
        <p:spPr>
          <a:xfrm>
            <a:off x="7948245" y="5638800"/>
            <a:ext cx="3796489" cy="369332"/>
          </a:xfrm>
          <a:prstGeom prst="rect">
            <a:avLst/>
          </a:prstGeom>
          <a:noFill/>
        </p:spPr>
        <p:txBody>
          <a:bodyPr wrap="none" rtlCol="0">
            <a:spAutoFit/>
          </a:bodyPr>
          <a:lstStyle/>
          <a:p>
            <a:r>
              <a:rPr lang="en-GB" dirty="0"/>
              <a:t>Ie Global science organisation&gt;&gt;&gt;&gt;&gt;</a:t>
            </a:r>
          </a:p>
        </p:txBody>
      </p:sp>
    </p:spTree>
    <p:extLst>
      <p:ext uri="{BB962C8B-B14F-4D97-AF65-F5344CB8AC3E}">
        <p14:creationId xmlns:p14="http://schemas.microsoft.com/office/powerpoint/2010/main" val="2639505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E2733-2D01-99D9-565A-08E61D400467}"/>
              </a:ext>
            </a:extLst>
          </p:cNvPr>
          <p:cNvSpPr>
            <a:spLocks noGrp="1"/>
          </p:cNvSpPr>
          <p:nvPr>
            <p:ph type="title"/>
          </p:nvPr>
        </p:nvSpPr>
        <p:spPr/>
        <p:txBody>
          <a:bodyPr/>
          <a:lstStyle/>
          <a:p>
            <a:r>
              <a:rPr lang="en-GB" dirty="0"/>
              <a:t>		</a:t>
            </a: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Global science organisation</a:t>
            </a:r>
            <a:b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br>
            <a:endPar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B16954B5-2F31-415C-3B5F-331A48088BE1}"/>
              </a:ext>
            </a:extLst>
          </p:cNvPr>
          <p:cNvSpPr>
            <a:spLocks noGrp="1"/>
          </p:cNvSpPr>
          <p:nvPr>
            <p:ph idx="1"/>
          </p:nvPr>
        </p:nvSpPr>
        <p:spPr/>
        <p:txBody>
          <a:bodyPr/>
          <a:lstStyle/>
          <a:p>
            <a:r>
              <a:rPr lang="en-GB" dirty="0"/>
              <a:t>Rising above the personal and national concerns are the international organisations. For crystallography this is </a:t>
            </a:r>
            <a:r>
              <a:rPr lang="en-GB" dirty="0" err="1"/>
              <a:t>IUCr</a:t>
            </a:r>
            <a:r>
              <a:rPr lang="en-GB" dirty="0"/>
              <a:t> of course. </a:t>
            </a:r>
          </a:p>
          <a:p>
            <a:r>
              <a:rPr lang="en-GB" dirty="0"/>
              <a:t>Across all the sciences and wider we have the UN and its subsidiaries UNESCO and the International Science Council and its committee for data, CODATA. </a:t>
            </a:r>
            <a:r>
              <a:rPr lang="en-GB" dirty="0" err="1"/>
              <a:t>IUCr</a:t>
            </a:r>
            <a:r>
              <a:rPr lang="en-GB" dirty="0"/>
              <a:t> sends representatives to these bodies.</a:t>
            </a:r>
          </a:p>
        </p:txBody>
      </p:sp>
    </p:spTree>
    <p:extLst>
      <p:ext uri="{BB962C8B-B14F-4D97-AF65-F5344CB8AC3E}">
        <p14:creationId xmlns:p14="http://schemas.microsoft.com/office/powerpoint/2010/main" val="2172948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diagram&#10;&#10;AI-generated content may be incorrect.">
            <a:extLst>
              <a:ext uri="{FF2B5EF4-FFF2-40B4-BE49-F238E27FC236}">
                <a16:creationId xmlns:a16="http://schemas.microsoft.com/office/drawing/2014/main" id="{9E7471FE-64BA-7151-4B69-9617AB81C203}"/>
              </a:ext>
            </a:extLst>
          </p:cNvPr>
          <p:cNvPicPr>
            <a:picLocks noChangeAspect="1"/>
          </p:cNvPicPr>
          <p:nvPr/>
        </p:nvPicPr>
        <p:blipFill>
          <a:blip r:embed="rId2"/>
          <a:stretch>
            <a:fillRect/>
          </a:stretch>
        </p:blipFill>
        <p:spPr>
          <a:xfrm>
            <a:off x="169049" y="259285"/>
            <a:ext cx="11727952" cy="5084266"/>
          </a:xfrm>
          <a:prstGeom prst="rect">
            <a:avLst/>
          </a:prstGeom>
        </p:spPr>
      </p:pic>
      <p:pic>
        <p:nvPicPr>
          <p:cNvPr id="5" name="Picture 4" descr="A close-up of a logo&#10;&#10;AI-generated content may be incorrect.">
            <a:extLst>
              <a:ext uri="{FF2B5EF4-FFF2-40B4-BE49-F238E27FC236}">
                <a16:creationId xmlns:a16="http://schemas.microsoft.com/office/drawing/2014/main" id="{DBE21445-CFF3-BB4F-6EE9-045E0B1BE2DF}"/>
              </a:ext>
            </a:extLst>
          </p:cNvPr>
          <p:cNvPicPr>
            <a:picLocks noChangeAspect="1"/>
          </p:cNvPicPr>
          <p:nvPr/>
        </p:nvPicPr>
        <p:blipFill>
          <a:blip r:embed="rId3"/>
          <a:stretch>
            <a:fillRect/>
          </a:stretch>
        </p:blipFill>
        <p:spPr>
          <a:xfrm>
            <a:off x="0" y="134012"/>
            <a:ext cx="2819794" cy="1009791"/>
          </a:xfrm>
          <a:prstGeom prst="rect">
            <a:avLst/>
          </a:prstGeom>
        </p:spPr>
      </p:pic>
      <p:sp>
        <p:nvSpPr>
          <p:cNvPr id="6" name="TextBox 5">
            <a:extLst>
              <a:ext uri="{FF2B5EF4-FFF2-40B4-BE49-F238E27FC236}">
                <a16:creationId xmlns:a16="http://schemas.microsoft.com/office/drawing/2014/main" id="{22414E26-0C4A-FFEC-8776-6D4BBFDA8D82}"/>
              </a:ext>
            </a:extLst>
          </p:cNvPr>
          <p:cNvSpPr txBox="1"/>
          <p:nvPr/>
        </p:nvSpPr>
        <p:spPr>
          <a:xfrm>
            <a:off x="2227385" y="454241"/>
            <a:ext cx="8202823" cy="461665"/>
          </a:xfrm>
          <a:prstGeom prst="rect">
            <a:avLst/>
          </a:prstGeom>
          <a:noFill/>
        </p:spPr>
        <p:txBody>
          <a:bodyPr wrap="none" rtlCol="0">
            <a:spAutoFit/>
          </a:bodyPr>
          <a:lstStyle/>
          <a:p>
            <a:r>
              <a:rPr lang="en-GB" sz="2400" b="1" i="1" dirty="0">
                <a:solidFill>
                  <a:schemeClr val="accent1"/>
                </a:solidFill>
                <a:latin typeface="Calibri" panose="020F0502020204030204" pitchFamily="34" charset="0"/>
                <a:ea typeface="Calibri" panose="020F0502020204030204" pitchFamily="34" charset="0"/>
                <a:cs typeface="Calibri" panose="020F0502020204030204" pitchFamily="34" charset="0"/>
              </a:rPr>
              <a:t>At UN Open Science and Knowledge conference Oct 2025 Tokyo</a:t>
            </a:r>
          </a:p>
        </p:txBody>
      </p:sp>
      <p:sp>
        <p:nvSpPr>
          <p:cNvPr id="2" name="TextBox 1">
            <a:extLst>
              <a:ext uri="{FF2B5EF4-FFF2-40B4-BE49-F238E27FC236}">
                <a16:creationId xmlns:a16="http://schemas.microsoft.com/office/drawing/2014/main" id="{651072BC-97CF-1A03-D0D5-F8CE62BF3C5C}"/>
              </a:ext>
            </a:extLst>
          </p:cNvPr>
          <p:cNvSpPr txBox="1"/>
          <p:nvPr/>
        </p:nvSpPr>
        <p:spPr>
          <a:xfrm>
            <a:off x="241310" y="5664547"/>
            <a:ext cx="11655691" cy="1292662"/>
          </a:xfrm>
          <a:prstGeom prst="rect">
            <a:avLst/>
          </a:prstGeom>
          <a:noFill/>
        </p:spPr>
        <p:txBody>
          <a:bodyPr wrap="none" rtlCol="0">
            <a:spAutoFit/>
          </a:bodyPr>
          <a:lstStyle/>
          <a:p>
            <a:r>
              <a:rPr lang="en-GB" sz="2400" b="1" i="1" dirty="0">
                <a:solidFill>
                  <a:schemeClr val="accent1"/>
                </a:solidFill>
                <a:latin typeface="Calibri" panose="020F0502020204030204" pitchFamily="34" charset="0"/>
                <a:ea typeface="Calibri" panose="020F0502020204030204" pitchFamily="34" charset="0"/>
                <a:cs typeface="Calibri" panose="020F0502020204030204" pitchFamily="34" charset="0"/>
              </a:rPr>
              <a:t>“private actors” </a:t>
            </a:r>
            <a:r>
              <a:rPr lang="en-GB" dirty="0"/>
              <a:t>is a UNESCO term, it means:</a:t>
            </a:r>
          </a:p>
          <a:p>
            <a:r>
              <a:rPr lang="en-GB" b="1" dirty="0"/>
              <a:t>Any non-state entity — including universities when acting commercially — whose incentives may conflict with </a:t>
            </a:r>
          </a:p>
          <a:p>
            <a:r>
              <a:rPr lang="en-GB" b="1" dirty="0"/>
              <a:t>the public-good provision of education.</a:t>
            </a:r>
            <a:endParaRPr lang="en-GB" dirty="0"/>
          </a:p>
          <a:p>
            <a:endParaRPr lang="en-GB" dirty="0"/>
          </a:p>
        </p:txBody>
      </p:sp>
      <p:cxnSp>
        <p:nvCxnSpPr>
          <p:cNvPr id="7" name="Straight Arrow Connector 6">
            <a:extLst>
              <a:ext uri="{FF2B5EF4-FFF2-40B4-BE49-F238E27FC236}">
                <a16:creationId xmlns:a16="http://schemas.microsoft.com/office/drawing/2014/main" id="{9359483C-8979-5361-310E-A2A8C91018A8}"/>
              </a:ext>
            </a:extLst>
          </p:cNvPr>
          <p:cNvCxnSpPr>
            <a:cxnSpLocks/>
          </p:cNvCxnSpPr>
          <p:nvPr/>
        </p:nvCxnSpPr>
        <p:spPr>
          <a:xfrm>
            <a:off x="11509248" y="3938016"/>
            <a:ext cx="0" cy="211612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5045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Sustainable Development Goals (SDGs) and Disability | Division for  Inclusive Social Development (DISD)">
            <a:extLst>
              <a:ext uri="{FF2B5EF4-FFF2-40B4-BE49-F238E27FC236}">
                <a16:creationId xmlns:a16="http://schemas.microsoft.com/office/drawing/2014/main" id="{7B001681-68E0-65B9-70E0-738A5E1E5B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510" y="1157878"/>
            <a:ext cx="9387720" cy="557872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E5D4873-44B2-BE22-48ED-87C4A27C8B22}"/>
              </a:ext>
            </a:extLst>
          </p:cNvPr>
          <p:cNvPicPr>
            <a:picLocks noChangeAspect="1"/>
          </p:cNvPicPr>
          <p:nvPr/>
        </p:nvPicPr>
        <p:blipFill>
          <a:blip r:embed="rId3"/>
          <a:stretch>
            <a:fillRect/>
          </a:stretch>
        </p:blipFill>
        <p:spPr>
          <a:xfrm>
            <a:off x="171312" y="17585"/>
            <a:ext cx="5265936" cy="1140293"/>
          </a:xfrm>
          <a:prstGeom prst="rect">
            <a:avLst/>
          </a:prstGeom>
        </p:spPr>
      </p:pic>
      <p:sp>
        <p:nvSpPr>
          <p:cNvPr id="5" name="Oval 4">
            <a:extLst>
              <a:ext uri="{FF2B5EF4-FFF2-40B4-BE49-F238E27FC236}">
                <a16:creationId xmlns:a16="http://schemas.microsoft.com/office/drawing/2014/main" id="{B67C53A8-8DA2-3715-0770-FA32D286BB0B}"/>
              </a:ext>
            </a:extLst>
          </p:cNvPr>
          <p:cNvSpPr/>
          <p:nvPr/>
        </p:nvSpPr>
        <p:spPr>
          <a:xfrm>
            <a:off x="5287108" y="3552095"/>
            <a:ext cx="1617784" cy="168812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Tree>
    <p:extLst>
      <p:ext uri="{BB962C8B-B14F-4D97-AF65-F5344CB8AC3E}">
        <p14:creationId xmlns:p14="http://schemas.microsoft.com/office/powerpoint/2010/main" val="234394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4514335" y="2103120"/>
            <a:ext cx="3798967" cy="2386818"/>
          </a:xfrm>
          <a:prstGeom prst="ellipse">
            <a:avLst/>
          </a:prstGeom>
          <a:solidFill>
            <a:srgbClr val="5A82DC"/>
          </a:solidFill>
        </p:spPr>
        <p:style>
          <a:lnRef idx="1">
            <a:schemeClr val="accent1"/>
          </a:lnRef>
          <a:fillRef idx="3">
            <a:schemeClr val="accent1"/>
          </a:fillRef>
          <a:effectRef idx="2">
            <a:schemeClr val="accent1"/>
          </a:effectRef>
          <a:fontRef idx="minor">
            <a:schemeClr val="lt1"/>
          </a:fontRef>
        </p:style>
        <p:txBody>
          <a:bodyPr rtlCol="0" anchor="ctr"/>
          <a:lstStyle/>
          <a:p>
            <a:r>
              <a:rPr sz="3200" dirty="0">
                <a:solidFill>
                  <a:schemeClr val="tx1"/>
                </a:solidFill>
              </a:rPr>
              <a:t>Are you an</a:t>
            </a:r>
          </a:p>
          <a:p>
            <a:r>
              <a:rPr sz="3200" dirty="0">
                <a:solidFill>
                  <a:schemeClr val="tx1"/>
                </a:solidFill>
              </a:rPr>
              <a:t>Open Science</a:t>
            </a:r>
          </a:p>
          <a:p>
            <a:r>
              <a:rPr sz="3200" dirty="0">
                <a:solidFill>
                  <a:schemeClr val="tx1"/>
                </a:solidFill>
              </a:rPr>
              <a:t>scientist?</a:t>
            </a:r>
          </a:p>
        </p:txBody>
      </p:sp>
      <p:sp>
        <p:nvSpPr>
          <p:cNvPr id="5" name="Rounded Rectangle 4"/>
          <p:cNvSpPr/>
          <p:nvPr/>
        </p:nvSpPr>
        <p:spPr>
          <a:xfrm>
            <a:off x="5181600" y="457200"/>
            <a:ext cx="1828800" cy="731520"/>
          </a:xfrm>
          <a:prstGeom prst="roundRect">
            <a:avLst/>
          </a:prstGeom>
          <a:solidFill>
            <a:srgbClr val="50B450"/>
          </a:solidFill>
        </p:spPr>
        <p:style>
          <a:lnRef idx="1">
            <a:schemeClr val="accent1"/>
          </a:lnRef>
          <a:fillRef idx="3">
            <a:schemeClr val="accent1"/>
          </a:fillRef>
          <a:effectRef idx="2">
            <a:schemeClr val="accent1"/>
          </a:effectRef>
          <a:fontRef idx="minor">
            <a:schemeClr val="lt1"/>
          </a:fontRef>
        </p:style>
        <p:txBody>
          <a:bodyPr rtlCol="0" anchor="ctr"/>
          <a:lstStyle/>
          <a:p>
            <a:r>
              <a:rPr dirty="0">
                <a:solidFill>
                  <a:schemeClr val="tx1"/>
                </a:solidFill>
              </a:rPr>
              <a:t>Open access</a:t>
            </a:r>
          </a:p>
          <a:p>
            <a:r>
              <a:rPr dirty="0">
                <a:solidFill>
                  <a:schemeClr val="tx1"/>
                </a:solidFill>
              </a:rPr>
              <a:t>YES</a:t>
            </a:r>
          </a:p>
        </p:txBody>
      </p:sp>
      <p:sp>
        <p:nvSpPr>
          <p:cNvPr id="7" name="Rounded Rectangle 6"/>
          <p:cNvSpPr/>
          <p:nvPr/>
        </p:nvSpPr>
        <p:spPr>
          <a:xfrm>
            <a:off x="7905531" y="1371600"/>
            <a:ext cx="2217303" cy="731520"/>
          </a:xfrm>
          <a:prstGeom prst="roundRect">
            <a:avLst/>
          </a:prstGeom>
          <a:solidFill>
            <a:srgbClr val="50B450"/>
          </a:solidFill>
        </p:spPr>
        <p:style>
          <a:lnRef idx="1">
            <a:schemeClr val="accent1"/>
          </a:lnRef>
          <a:fillRef idx="3">
            <a:schemeClr val="accent1"/>
          </a:fillRef>
          <a:effectRef idx="2">
            <a:schemeClr val="accent1"/>
          </a:effectRef>
          <a:fontRef idx="minor">
            <a:schemeClr val="lt1"/>
          </a:fontRef>
        </p:style>
        <p:txBody>
          <a:bodyPr rtlCol="0" anchor="ctr"/>
          <a:lstStyle/>
          <a:p>
            <a:r>
              <a:rPr dirty="0">
                <a:solidFill>
                  <a:schemeClr val="tx1"/>
                </a:solidFill>
              </a:rPr>
              <a:t>Open data (+raw)</a:t>
            </a:r>
          </a:p>
          <a:p>
            <a:r>
              <a:rPr dirty="0">
                <a:solidFill>
                  <a:schemeClr val="tx1"/>
                </a:solidFill>
              </a:rPr>
              <a:t>YES</a:t>
            </a:r>
          </a:p>
        </p:txBody>
      </p:sp>
      <p:sp>
        <p:nvSpPr>
          <p:cNvPr id="9" name="Rounded Rectangle 8"/>
          <p:cNvSpPr/>
          <p:nvPr/>
        </p:nvSpPr>
        <p:spPr>
          <a:xfrm>
            <a:off x="8313302" y="4663439"/>
            <a:ext cx="1828800" cy="731520"/>
          </a:xfrm>
          <a:prstGeom prst="roundRect">
            <a:avLst/>
          </a:prstGeom>
          <a:solidFill>
            <a:srgbClr val="50B450"/>
          </a:solidFill>
        </p:spPr>
        <p:style>
          <a:lnRef idx="1">
            <a:schemeClr val="accent1"/>
          </a:lnRef>
          <a:fillRef idx="3">
            <a:schemeClr val="accent1"/>
          </a:fillRef>
          <a:effectRef idx="2">
            <a:schemeClr val="accent1"/>
          </a:effectRef>
          <a:fontRef idx="minor">
            <a:schemeClr val="lt1"/>
          </a:fontRef>
        </p:style>
        <p:txBody>
          <a:bodyPr rtlCol="0" anchor="ctr"/>
          <a:lstStyle/>
          <a:p>
            <a:r>
              <a:rPr dirty="0">
                <a:solidFill>
                  <a:schemeClr val="tx1"/>
                </a:solidFill>
              </a:rPr>
              <a:t>Open software</a:t>
            </a:r>
          </a:p>
          <a:p>
            <a:r>
              <a:rPr dirty="0">
                <a:solidFill>
                  <a:schemeClr val="tx1"/>
                </a:solidFill>
              </a:rPr>
              <a:t>YES</a:t>
            </a:r>
          </a:p>
        </p:txBody>
      </p:sp>
      <p:sp>
        <p:nvSpPr>
          <p:cNvPr id="11" name="Rounded Rectangle 10"/>
          <p:cNvSpPr/>
          <p:nvPr/>
        </p:nvSpPr>
        <p:spPr>
          <a:xfrm>
            <a:off x="5570102" y="5221459"/>
            <a:ext cx="1967836" cy="1300438"/>
          </a:xfrm>
          <a:prstGeom prst="roundRect">
            <a:avLst/>
          </a:prstGeom>
          <a:solidFill>
            <a:srgbClr val="50B450"/>
          </a:solidFill>
        </p:spPr>
        <p:style>
          <a:lnRef idx="1">
            <a:schemeClr val="accent1"/>
          </a:lnRef>
          <a:fillRef idx="3">
            <a:schemeClr val="accent1"/>
          </a:fillRef>
          <a:effectRef idx="2">
            <a:schemeClr val="accent1"/>
          </a:effectRef>
          <a:fontRef idx="minor">
            <a:schemeClr val="lt1"/>
          </a:fontRef>
        </p:style>
        <p:txBody>
          <a:bodyPr rtlCol="0" anchor="ctr"/>
          <a:lstStyle/>
          <a:p>
            <a:r>
              <a:rPr lang="en-GB" dirty="0">
                <a:solidFill>
                  <a:schemeClr val="tx1"/>
                </a:solidFill>
              </a:rPr>
              <a:t>Coordinates and structure factors </a:t>
            </a:r>
            <a:r>
              <a:rPr dirty="0">
                <a:solidFill>
                  <a:schemeClr val="tx1"/>
                </a:solidFill>
              </a:rPr>
              <a:t> deposit</a:t>
            </a:r>
            <a:r>
              <a:rPr lang="en-GB" dirty="0">
                <a:solidFill>
                  <a:schemeClr val="tx1"/>
                </a:solidFill>
              </a:rPr>
              <a:t>ed</a:t>
            </a:r>
            <a:endParaRPr dirty="0">
              <a:solidFill>
                <a:schemeClr val="tx1"/>
              </a:solidFill>
            </a:endParaRPr>
          </a:p>
          <a:p>
            <a:r>
              <a:rPr dirty="0">
                <a:solidFill>
                  <a:schemeClr val="tx1"/>
                </a:solidFill>
              </a:rPr>
              <a:t>YES</a:t>
            </a:r>
          </a:p>
        </p:txBody>
      </p:sp>
      <p:sp>
        <p:nvSpPr>
          <p:cNvPr id="13" name="Rounded Rectangle 12"/>
          <p:cNvSpPr/>
          <p:nvPr/>
        </p:nvSpPr>
        <p:spPr>
          <a:xfrm>
            <a:off x="1827161" y="5142754"/>
            <a:ext cx="2023050" cy="1136821"/>
          </a:xfrm>
          <a:prstGeom prst="roundRect">
            <a:avLst/>
          </a:prstGeom>
          <a:solidFill>
            <a:srgbClr val="DC5050"/>
          </a:solidFill>
        </p:spPr>
        <p:style>
          <a:lnRef idx="1">
            <a:schemeClr val="accent1"/>
          </a:lnRef>
          <a:fillRef idx="3">
            <a:schemeClr val="accent1"/>
          </a:fillRef>
          <a:effectRef idx="2">
            <a:schemeClr val="accent1"/>
          </a:effectRef>
          <a:fontRef idx="minor">
            <a:schemeClr val="lt1"/>
          </a:fontRef>
        </p:style>
        <p:txBody>
          <a:bodyPr rtlCol="0" anchor="ctr"/>
          <a:lstStyle/>
          <a:p>
            <a:r>
              <a:rPr lang="en-GB" dirty="0">
                <a:solidFill>
                  <a:schemeClr val="tx1"/>
                </a:solidFill>
              </a:rPr>
              <a:t>Publish n</a:t>
            </a:r>
            <a:r>
              <a:rPr dirty="0" err="1">
                <a:solidFill>
                  <a:schemeClr val="tx1"/>
                </a:solidFill>
              </a:rPr>
              <a:t>egative</a:t>
            </a:r>
            <a:r>
              <a:rPr dirty="0">
                <a:solidFill>
                  <a:schemeClr val="tx1"/>
                </a:solidFill>
              </a:rPr>
              <a:t> results?</a:t>
            </a:r>
          </a:p>
          <a:p>
            <a:r>
              <a:rPr lang="en-GB" dirty="0">
                <a:solidFill>
                  <a:schemeClr val="tx1"/>
                </a:solidFill>
              </a:rPr>
              <a:t>No</a:t>
            </a:r>
            <a:endParaRPr dirty="0">
              <a:solidFill>
                <a:schemeClr val="tx1"/>
              </a:solidFill>
            </a:endParaRPr>
          </a:p>
        </p:txBody>
      </p:sp>
      <p:sp>
        <p:nvSpPr>
          <p:cNvPr id="15" name="Rounded Rectangle 14"/>
          <p:cNvSpPr/>
          <p:nvPr/>
        </p:nvSpPr>
        <p:spPr>
          <a:xfrm>
            <a:off x="1855646" y="1240619"/>
            <a:ext cx="2217303" cy="993483"/>
          </a:xfrm>
          <a:prstGeom prst="roundRect">
            <a:avLst/>
          </a:prstGeom>
          <a:solidFill>
            <a:srgbClr val="E6AA3C"/>
          </a:solidFill>
        </p:spPr>
        <p:style>
          <a:lnRef idx="1">
            <a:schemeClr val="accent1"/>
          </a:lnRef>
          <a:fillRef idx="3">
            <a:schemeClr val="accent1"/>
          </a:fillRef>
          <a:effectRef idx="2">
            <a:schemeClr val="accent1"/>
          </a:effectRef>
          <a:fontRef idx="minor">
            <a:schemeClr val="lt1"/>
          </a:fontRef>
        </p:style>
        <p:txBody>
          <a:bodyPr rtlCol="0" anchor="ctr"/>
          <a:lstStyle/>
          <a:p>
            <a:r>
              <a:rPr dirty="0">
                <a:solidFill>
                  <a:schemeClr val="tx1"/>
                </a:solidFill>
              </a:rPr>
              <a:t>Open peer review</a:t>
            </a:r>
          </a:p>
          <a:p>
            <a:r>
              <a:rPr dirty="0">
                <a:solidFill>
                  <a:schemeClr val="tx1"/>
                </a:solidFill>
              </a:rPr>
              <a:t>YES</a:t>
            </a:r>
            <a:r>
              <a:rPr lang="en-GB" dirty="0">
                <a:solidFill>
                  <a:schemeClr val="tx1"/>
                </a:solidFill>
              </a:rPr>
              <a:t>, if journal allows</a:t>
            </a:r>
            <a:endParaRPr dirty="0">
              <a:solidFill>
                <a:schemeClr val="tx1"/>
              </a:solidFill>
            </a:endParaRPr>
          </a:p>
        </p:txBody>
      </p:sp>
      <p:sp>
        <p:nvSpPr>
          <p:cNvPr id="4" name="Rounded Rectangle 12">
            <a:extLst>
              <a:ext uri="{FF2B5EF4-FFF2-40B4-BE49-F238E27FC236}">
                <a16:creationId xmlns:a16="http://schemas.microsoft.com/office/drawing/2014/main" id="{6504786C-231C-BB0D-B174-03ABBE0FEFE0}"/>
              </a:ext>
            </a:extLst>
          </p:cNvPr>
          <p:cNvSpPr/>
          <p:nvPr/>
        </p:nvSpPr>
        <p:spPr>
          <a:xfrm>
            <a:off x="1155604" y="3390313"/>
            <a:ext cx="2023050" cy="1136821"/>
          </a:xfrm>
          <a:prstGeom prst="roundRect">
            <a:avLst/>
          </a:prstGeom>
          <a:solidFill>
            <a:srgbClr val="DC5050"/>
          </a:solidFill>
        </p:spPr>
        <p:style>
          <a:lnRef idx="1">
            <a:schemeClr val="accent1"/>
          </a:lnRef>
          <a:fillRef idx="3">
            <a:schemeClr val="accent1"/>
          </a:fillRef>
          <a:effectRef idx="2">
            <a:schemeClr val="accent1"/>
          </a:effectRef>
          <a:fontRef idx="minor">
            <a:schemeClr val="lt1"/>
          </a:fontRef>
        </p:style>
        <p:txBody>
          <a:bodyPr rtlCol="0" anchor="ctr"/>
          <a:lstStyle/>
          <a:p>
            <a:r>
              <a:rPr lang="en-GB" dirty="0">
                <a:solidFill>
                  <a:schemeClr val="tx1"/>
                </a:solidFill>
              </a:rPr>
              <a:t>Open about false positives</a:t>
            </a:r>
            <a:r>
              <a:rPr dirty="0">
                <a:solidFill>
                  <a:schemeClr val="tx1"/>
                </a:solidFill>
              </a:rPr>
              <a:t>?</a:t>
            </a:r>
          </a:p>
          <a:p>
            <a:r>
              <a:rPr lang="en-GB" dirty="0">
                <a:solidFill>
                  <a:schemeClr val="tx1"/>
                </a:solidFill>
              </a:rPr>
              <a:t>No</a:t>
            </a:r>
            <a:endParaRPr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E3235-E211-D02F-A0BA-57A3FA52DC09}"/>
              </a:ext>
            </a:extLst>
          </p:cNvPr>
          <p:cNvSpPr>
            <a:spLocks noGrp="1"/>
          </p:cNvSpPr>
          <p:nvPr>
            <p:ph type="title"/>
          </p:nvPr>
        </p:nvSpPr>
        <p:spPr>
          <a:xfrm>
            <a:off x="838200" y="89778"/>
            <a:ext cx="10515600" cy="1325563"/>
          </a:xfrm>
        </p:spPr>
        <p:txBody>
          <a:bodyPr>
            <a:normAutofit/>
          </a:bodyPr>
          <a:lstStyle/>
          <a:p>
            <a:r>
              <a:rPr lang="en-GB" b="1" i="1" dirty="0">
                <a:solidFill>
                  <a:schemeClr val="accent1"/>
                </a:solidFill>
              </a:rPr>
              <a:t>	</a:t>
            </a: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International Science Council’s</a:t>
            </a:r>
            <a:b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b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		 Work on Open Science</a:t>
            </a:r>
          </a:p>
        </p:txBody>
      </p:sp>
      <p:pic>
        <p:nvPicPr>
          <p:cNvPr id="4" name="Picture 3">
            <a:extLst>
              <a:ext uri="{FF2B5EF4-FFF2-40B4-BE49-F238E27FC236}">
                <a16:creationId xmlns:a16="http://schemas.microsoft.com/office/drawing/2014/main" id="{C486B1F5-9EB6-A9A9-EED8-CB64BB4F77F5}"/>
              </a:ext>
            </a:extLst>
          </p:cNvPr>
          <p:cNvPicPr>
            <a:picLocks noChangeAspect="1"/>
          </p:cNvPicPr>
          <p:nvPr/>
        </p:nvPicPr>
        <p:blipFill>
          <a:blip r:embed="rId2"/>
          <a:stretch>
            <a:fillRect/>
          </a:stretch>
        </p:blipFill>
        <p:spPr>
          <a:xfrm>
            <a:off x="460827" y="1690688"/>
            <a:ext cx="11012437" cy="5077534"/>
          </a:xfrm>
          <a:prstGeom prst="rect">
            <a:avLst/>
          </a:prstGeom>
        </p:spPr>
      </p:pic>
    </p:spTree>
    <p:extLst>
      <p:ext uri="{BB962C8B-B14F-4D97-AF65-F5344CB8AC3E}">
        <p14:creationId xmlns:p14="http://schemas.microsoft.com/office/powerpoint/2010/main" val="886426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B90A3-1D13-775B-5B33-D1C0060B0F91}"/>
              </a:ext>
            </a:extLst>
          </p:cNvPr>
          <p:cNvSpPr>
            <a:spLocks noGrp="1"/>
          </p:cNvSpPr>
          <p:nvPr>
            <p:ph type="title"/>
          </p:nvPr>
        </p:nvSpPr>
        <p:spPr>
          <a:xfrm>
            <a:off x="1213339" y="2440110"/>
            <a:ext cx="10515600" cy="1325563"/>
          </a:xfrm>
        </p:spPr>
        <p:txBody>
          <a:bodyPr/>
          <a:lstStyle/>
          <a:p>
            <a:r>
              <a:rPr lang="en-GB" dirty="0"/>
              <a:t>		</a:t>
            </a: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Conclusions, by category&gt;&gt;&gt;&gt;</a:t>
            </a:r>
          </a:p>
        </p:txBody>
      </p:sp>
    </p:spTree>
    <p:extLst>
      <p:ext uri="{BB962C8B-B14F-4D97-AF65-F5344CB8AC3E}">
        <p14:creationId xmlns:p14="http://schemas.microsoft.com/office/powerpoint/2010/main" val="3111452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A6C75-A43D-C1B3-EA1D-08A50BF226F0}"/>
              </a:ext>
            </a:extLst>
          </p:cNvPr>
          <p:cNvSpPr>
            <a:spLocks noGrp="1"/>
          </p:cNvSpPr>
          <p:nvPr>
            <p:ph type="title"/>
          </p:nvPr>
        </p:nvSpPr>
        <p:spPr/>
        <p:txBody>
          <a:bodyPr/>
          <a:lstStyle/>
          <a:p>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What have I found at these organisations?</a:t>
            </a:r>
          </a:p>
        </p:txBody>
      </p:sp>
      <p:sp>
        <p:nvSpPr>
          <p:cNvPr id="3" name="Content Placeholder 2">
            <a:extLst>
              <a:ext uri="{FF2B5EF4-FFF2-40B4-BE49-F238E27FC236}">
                <a16:creationId xmlns:a16="http://schemas.microsoft.com/office/drawing/2014/main" id="{2F599FE4-7390-4DD7-50CB-CACAC74E79B6}"/>
              </a:ext>
            </a:extLst>
          </p:cNvPr>
          <p:cNvSpPr>
            <a:spLocks noGrp="1"/>
          </p:cNvSpPr>
          <p:nvPr>
            <p:ph idx="1"/>
          </p:nvPr>
        </p:nvSpPr>
        <p:spPr/>
        <p:txBody>
          <a:bodyPr>
            <a:normAutofit fontScale="92500" lnSpcReduction="20000"/>
          </a:bodyPr>
          <a:lstStyle/>
          <a:p>
            <a:r>
              <a:rPr lang="en-GB" dirty="0"/>
              <a:t>The UN is keen to engage with “private actors” </a:t>
            </a:r>
            <a:r>
              <a:rPr lang="en-GB" dirty="0" err="1"/>
              <a:t>eg</a:t>
            </a:r>
            <a:r>
              <a:rPr lang="en-GB" dirty="0"/>
              <a:t> see its recent Pact for the Future as well as its SDG9</a:t>
            </a:r>
          </a:p>
          <a:p>
            <a:r>
              <a:rPr lang="en-GB" dirty="0"/>
              <a:t>UNESCO and the ISC are shy of industry and highly suspicious of commerce and especially commercial publishers. They have little to no experience and do not effectively guide its adherents to the Open Science principles it </a:t>
            </a:r>
            <a:r>
              <a:rPr lang="en-GB"/>
              <a:t>espouses </a:t>
            </a:r>
          </a:p>
          <a:p>
            <a:endParaRPr lang="en-GB" dirty="0"/>
          </a:p>
          <a:p>
            <a:r>
              <a:rPr lang="en-GB" dirty="0"/>
              <a:t>Indigenous peoples have insisted that in the UNESCO and ISC mission statement of “as open as possible as closed as necessary” they are in the closed category otherwise ‘Open Science’ is just another form of colonialism. The UN and UNESCO accept this, </a:t>
            </a:r>
            <a:r>
              <a:rPr lang="en-GB" dirty="0" err="1"/>
              <a:t>ie</a:t>
            </a:r>
            <a:r>
              <a:rPr lang="en-GB" dirty="0"/>
              <a:t> recognising the indigenous peoples’ worries over the “power asymmetry of the global north over the global south”</a:t>
            </a:r>
          </a:p>
          <a:p>
            <a:endParaRPr lang="en-GB" dirty="0"/>
          </a:p>
        </p:txBody>
      </p:sp>
    </p:spTree>
    <p:extLst>
      <p:ext uri="{BB962C8B-B14F-4D97-AF65-F5344CB8AC3E}">
        <p14:creationId xmlns:p14="http://schemas.microsoft.com/office/powerpoint/2010/main" val="2492424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A0167-DCB6-6559-F136-9054243073A4}"/>
              </a:ext>
            </a:extLst>
          </p:cNvPr>
          <p:cNvSpPr>
            <a:spLocks noGrp="1"/>
          </p:cNvSpPr>
          <p:nvPr>
            <p:ph type="title"/>
          </p:nvPr>
        </p:nvSpPr>
        <p:spPr/>
        <p:txBody>
          <a:bodyPr/>
          <a:lstStyle/>
          <a:p>
            <a:r>
              <a:rPr lang="en-GB" dirty="0"/>
              <a:t>	</a:t>
            </a: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Who will solve societal challenges?</a:t>
            </a:r>
          </a:p>
        </p:txBody>
      </p:sp>
      <p:sp>
        <p:nvSpPr>
          <p:cNvPr id="3" name="Content Placeholder 2">
            <a:extLst>
              <a:ext uri="{FF2B5EF4-FFF2-40B4-BE49-F238E27FC236}">
                <a16:creationId xmlns:a16="http://schemas.microsoft.com/office/drawing/2014/main" id="{3A33B25C-FE27-3208-AF34-B4836255E137}"/>
              </a:ext>
            </a:extLst>
          </p:cNvPr>
          <p:cNvSpPr>
            <a:spLocks noGrp="1"/>
          </p:cNvSpPr>
          <p:nvPr>
            <p:ph idx="1"/>
          </p:nvPr>
        </p:nvSpPr>
        <p:spPr/>
        <p:txBody>
          <a:bodyPr>
            <a:normAutofit lnSpcReduction="10000"/>
          </a:bodyPr>
          <a:lstStyle/>
          <a:p>
            <a:r>
              <a:rPr lang="en-GB" dirty="0"/>
              <a:t>Climate change; </a:t>
            </a:r>
            <a:r>
              <a:rPr lang="en-GB" b="1" i="1" dirty="0">
                <a:solidFill>
                  <a:schemeClr val="accent1"/>
                </a:solidFill>
              </a:rPr>
              <a:t>industry</a:t>
            </a:r>
            <a:r>
              <a:rPr lang="en-GB" dirty="0"/>
              <a:t> finding solutions such as electric vehicles or hydrogen cars</a:t>
            </a:r>
          </a:p>
          <a:p>
            <a:r>
              <a:rPr lang="en-GB" dirty="0"/>
              <a:t>Diseases; </a:t>
            </a:r>
            <a:r>
              <a:rPr lang="en-GB" b="1" i="1" dirty="0">
                <a:solidFill>
                  <a:schemeClr val="accent1"/>
                </a:solidFill>
              </a:rPr>
              <a:t>industry</a:t>
            </a:r>
            <a:r>
              <a:rPr lang="en-GB" dirty="0"/>
              <a:t> finding solutions with new drugs</a:t>
            </a:r>
          </a:p>
          <a:p>
            <a:r>
              <a:rPr lang="en-GB" dirty="0"/>
              <a:t>Productive employment; </a:t>
            </a:r>
            <a:r>
              <a:rPr lang="en-GB" b="1" i="1" dirty="0">
                <a:solidFill>
                  <a:schemeClr val="accent1"/>
                </a:solidFill>
              </a:rPr>
              <a:t>industry</a:t>
            </a:r>
            <a:endParaRPr lang="en-GB" dirty="0"/>
          </a:p>
          <a:p>
            <a:endParaRPr lang="en-GB" dirty="0"/>
          </a:p>
          <a:p>
            <a:r>
              <a:rPr lang="en-GB" dirty="0"/>
              <a:t>But the Global South is poor; this leads to neglected tropical diseases, Poor infrastructure</a:t>
            </a:r>
          </a:p>
          <a:p>
            <a:endParaRPr lang="en-GB" dirty="0"/>
          </a:p>
          <a:p>
            <a:r>
              <a:rPr lang="en-GB" sz="2800" dirty="0">
                <a:effectLst/>
                <a:latin typeface="Calibri" panose="020F0502020204030204" pitchFamily="34" charset="0"/>
                <a:ea typeface="Calibri" panose="020F0502020204030204" pitchFamily="34" charset="0"/>
                <a:cs typeface="Calibri" panose="020F0502020204030204" pitchFamily="34" charset="0"/>
              </a:rPr>
              <a:t>Synchrotron analytical services are harnessed by industry; confidentiality is a must</a:t>
            </a:r>
            <a:r>
              <a:rPr lang="en-GB" dirty="0">
                <a:latin typeface="Calibri" panose="020F0502020204030204" pitchFamily="34" charset="0"/>
                <a:ea typeface="Calibri" panose="020F0502020204030204" pitchFamily="34" charset="0"/>
                <a:cs typeface="Calibri" panose="020F0502020204030204" pitchFamily="34" charset="0"/>
              </a:rPr>
              <a:t>, </a:t>
            </a: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hence paid-for-beamtime</a:t>
            </a:r>
            <a:r>
              <a:rPr lang="en-GB" sz="2800" b="1" i="1"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&gt;&gt;&gt;&gt;&gt;&gt;&gt;&gt;</a:t>
            </a:r>
          </a:p>
          <a:p>
            <a:endParaRPr lang="en-GB" dirty="0"/>
          </a:p>
          <a:p>
            <a:endParaRPr lang="en-GB" dirty="0"/>
          </a:p>
        </p:txBody>
      </p:sp>
    </p:spTree>
    <p:extLst>
      <p:ext uri="{BB962C8B-B14F-4D97-AF65-F5344CB8AC3E}">
        <p14:creationId xmlns:p14="http://schemas.microsoft.com/office/powerpoint/2010/main" val="1500483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DAF96-981A-4E3F-AF5B-DC1C42AC7D31}"/>
              </a:ext>
            </a:extLst>
          </p:cNvPr>
          <p:cNvSpPr>
            <a:spLocks noGrp="1"/>
          </p:cNvSpPr>
          <p:nvPr>
            <p:ph type="title"/>
          </p:nvPr>
        </p:nvSpPr>
        <p:spPr>
          <a:xfrm>
            <a:off x="-114614" y="-258062"/>
            <a:ext cx="13150676" cy="1325563"/>
          </a:xfrm>
        </p:spPr>
        <p:txBody>
          <a:bodyPr>
            <a:normAutofit/>
          </a:bodyPr>
          <a:lstStyle/>
          <a:p>
            <a:r>
              <a:rPr lang="en-GB" sz="2400" b="1" i="1" dirty="0">
                <a:solidFill>
                  <a:schemeClr val="accent1"/>
                </a:solidFill>
                <a:latin typeface="+mn-lt"/>
              </a:rPr>
              <a:t>	</a:t>
            </a:r>
            <a:r>
              <a:rPr lang="en-GB" sz="2400" b="1" i="1" dirty="0">
                <a:solidFill>
                  <a:schemeClr val="accent1"/>
                </a:solidFill>
                <a:latin typeface="Calibri" panose="020F0502020204030204" pitchFamily="34" charset="0"/>
                <a:ea typeface="Calibri" panose="020F0502020204030204" pitchFamily="34" charset="0"/>
                <a:cs typeface="Calibri" panose="020F0502020204030204" pitchFamily="34" charset="0"/>
              </a:rPr>
              <a:t>Today we can start to include our raw data as part of our preserved workflow</a:t>
            </a:r>
            <a:br>
              <a:rPr lang="en-GB" sz="2400" b="1" i="1" dirty="0">
                <a:solidFill>
                  <a:schemeClr val="accent1"/>
                </a:solidFill>
                <a:latin typeface="Calibri" panose="020F0502020204030204" pitchFamily="34" charset="0"/>
                <a:ea typeface="Calibri" panose="020F0502020204030204" pitchFamily="34" charset="0"/>
                <a:cs typeface="Calibri" panose="020F0502020204030204" pitchFamily="34" charset="0"/>
              </a:rPr>
            </a:br>
            <a:r>
              <a:rPr lang="en-GB" sz="2400" b="1" i="1" dirty="0">
                <a:solidFill>
                  <a:schemeClr val="accent1"/>
                </a:solidFill>
                <a:latin typeface="Calibri" panose="020F0502020204030204" pitchFamily="34" charset="0"/>
                <a:ea typeface="Calibri" panose="020F0502020204030204" pitchFamily="34" charset="0"/>
                <a:cs typeface="Calibri" panose="020F0502020204030204" pitchFamily="34" charset="0"/>
              </a:rPr>
              <a:t>			A big impact for Trust in Science: Case studies here:-</a:t>
            </a:r>
          </a:p>
        </p:txBody>
      </p:sp>
      <p:pic>
        <p:nvPicPr>
          <p:cNvPr id="5" name="Picture 4">
            <a:extLst>
              <a:ext uri="{FF2B5EF4-FFF2-40B4-BE49-F238E27FC236}">
                <a16:creationId xmlns:a16="http://schemas.microsoft.com/office/drawing/2014/main" id="{DB781D50-97A9-44C7-B01C-E88F86F3C3B8}"/>
              </a:ext>
            </a:extLst>
          </p:cNvPr>
          <p:cNvPicPr>
            <a:picLocks noChangeAspect="1"/>
          </p:cNvPicPr>
          <p:nvPr/>
        </p:nvPicPr>
        <p:blipFill rotWithShape="1">
          <a:blip r:embed="rId2"/>
          <a:srcRect l="31100" t="21987" r="40550" b="16384"/>
          <a:stretch/>
        </p:blipFill>
        <p:spPr>
          <a:xfrm>
            <a:off x="1533798" y="1636802"/>
            <a:ext cx="4047185" cy="4946560"/>
          </a:xfrm>
          <a:prstGeom prst="rect">
            <a:avLst/>
          </a:prstGeom>
        </p:spPr>
      </p:pic>
      <p:cxnSp>
        <p:nvCxnSpPr>
          <p:cNvPr id="4" name="Straight Arrow Connector 3">
            <a:extLst>
              <a:ext uri="{FF2B5EF4-FFF2-40B4-BE49-F238E27FC236}">
                <a16:creationId xmlns:a16="http://schemas.microsoft.com/office/drawing/2014/main" id="{2545A108-2DC9-4CAD-8B00-18F14D804F38}"/>
              </a:ext>
            </a:extLst>
          </p:cNvPr>
          <p:cNvCxnSpPr/>
          <p:nvPr/>
        </p:nvCxnSpPr>
        <p:spPr>
          <a:xfrm>
            <a:off x="435683" y="5661248"/>
            <a:ext cx="17281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DD8F8FD-7CC1-4B9D-BA83-30778824A4A3}"/>
              </a:ext>
            </a:extLst>
          </p:cNvPr>
          <p:cNvSpPr txBox="1"/>
          <p:nvPr/>
        </p:nvSpPr>
        <p:spPr>
          <a:xfrm>
            <a:off x="446124" y="1804444"/>
            <a:ext cx="1149033" cy="369332"/>
          </a:xfrm>
          <a:prstGeom prst="rect">
            <a:avLst/>
          </a:prstGeom>
          <a:noFill/>
        </p:spPr>
        <p:txBody>
          <a:bodyPr wrap="none" rtlCol="0">
            <a:spAutoFit/>
          </a:bodyPr>
          <a:lstStyle/>
          <a:p>
            <a:r>
              <a:rPr lang="en-GB" dirty="0"/>
              <a:t>Subjective</a:t>
            </a:r>
          </a:p>
        </p:txBody>
      </p:sp>
      <p:sp>
        <p:nvSpPr>
          <p:cNvPr id="8" name="TextBox 7">
            <a:extLst>
              <a:ext uri="{FF2B5EF4-FFF2-40B4-BE49-F238E27FC236}">
                <a16:creationId xmlns:a16="http://schemas.microsoft.com/office/drawing/2014/main" id="{31826405-AC76-421F-941E-BA2C4BC42D42}"/>
              </a:ext>
            </a:extLst>
          </p:cNvPr>
          <p:cNvSpPr txBox="1"/>
          <p:nvPr/>
        </p:nvSpPr>
        <p:spPr>
          <a:xfrm>
            <a:off x="446124" y="5178160"/>
            <a:ext cx="1190711" cy="369332"/>
          </a:xfrm>
          <a:prstGeom prst="rect">
            <a:avLst/>
          </a:prstGeom>
          <a:noFill/>
        </p:spPr>
        <p:txBody>
          <a:bodyPr wrap="none" rtlCol="0">
            <a:spAutoFit/>
          </a:bodyPr>
          <a:lstStyle/>
          <a:p>
            <a:r>
              <a:rPr lang="en-GB" dirty="0"/>
              <a:t>Objective</a:t>
            </a:r>
            <a:r>
              <a:rPr lang="en-GB" baseline="30000" dirty="0"/>
              <a:t>£</a:t>
            </a:r>
          </a:p>
        </p:txBody>
      </p:sp>
      <p:cxnSp>
        <p:nvCxnSpPr>
          <p:cNvPr id="9" name="Straight Arrow Connector 8">
            <a:extLst>
              <a:ext uri="{FF2B5EF4-FFF2-40B4-BE49-F238E27FC236}">
                <a16:creationId xmlns:a16="http://schemas.microsoft.com/office/drawing/2014/main" id="{5727A15B-E82F-45BA-9AA5-17DFEEF81082}"/>
              </a:ext>
            </a:extLst>
          </p:cNvPr>
          <p:cNvCxnSpPr/>
          <p:nvPr/>
        </p:nvCxnSpPr>
        <p:spPr>
          <a:xfrm flipV="1">
            <a:off x="1022975" y="2484687"/>
            <a:ext cx="0" cy="240805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0" name="TextBox 9">
            <a:extLst>
              <a:ext uri="{FF2B5EF4-FFF2-40B4-BE49-F238E27FC236}">
                <a16:creationId xmlns:a16="http://schemas.microsoft.com/office/drawing/2014/main" id="{2C6ABA5D-4513-44BE-85D6-BFEB917F24D9}"/>
              </a:ext>
            </a:extLst>
          </p:cNvPr>
          <p:cNvSpPr txBox="1"/>
          <p:nvPr/>
        </p:nvSpPr>
        <p:spPr>
          <a:xfrm>
            <a:off x="1611996" y="6456479"/>
            <a:ext cx="9056005" cy="369332"/>
          </a:xfrm>
          <a:prstGeom prst="rect">
            <a:avLst/>
          </a:prstGeom>
          <a:noFill/>
        </p:spPr>
        <p:txBody>
          <a:bodyPr wrap="none" rtlCol="0">
            <a:spAutoFit/>
          </a:bodyPr>
          <a:lstStyle/>
          <a:p>
            <a:r>
              <a:rPr lang="en-GB" i="1" baseline="30000" dirty="0"/>
              <a:t>£ </a:t>
            </a:r>
            <a:r>
              <a:rPr lang="en-GB" i="1" dirty="0"/>
              <a:t>Nb an instrument must be calibrated by a person and this leaves some degree  of subjectivity </a:t>
            </a:r>
          </a:p>
        </p:txBody>
      </p:sp>
      <p:sp>
        <p:nvSpPr>
          <p:cNvPr id="17" name="TextBox 16">
            <a:extLst>
              <a:ext uri="{FF2B5EF4-FFF2-40B4-BE49-F238E27FC236}">
                <a16:creationId xmlns:a16="http://schemas.microsoft.com/office/drawing/2014/main" id="{2A3BC7D3-D18C-4EFB-87E3-FD2E51635300}"/>
              </a:ext>
            </a:extLst>
          </p:cNvPr>
          <p:cNvSpPr txBox="1"/>
          <p:nvPr/>
        </p:nvSpPr>
        <p:spPr>
          <a:xfrm>
            <a:off x="5188965" y="2637930"/>
            <a:ext cx="1830373" cy="646331"/>
          </a:xfrm>
          <a:prstGeom prst="rect">
            <a:avLst/>
          </a:prstGeom>
          <a:noFill/>
        </p:spPr>
        <p:txBody>
          <a:bodyPr wrap="none" rtlCol="0">
            <a:spAutoFit/>
          </a:bodyPr>
          <a:lstStyle/>
          <a:p>
            <a:r>
              <a:rPr lang="en-GB" dirty="0"/>
              <a:t>   Digital data </a:t>
            </a:r>
          </a:p>
          <a:p>
            <a:r>
              <a:rPr lang="en-GB" dirty="0"/>
              <a:t>storage capability</a:t>
            </a:r>
          </a:p>
        </p:txBody>
      </p:sp>
      <p:sp>
        <p:nvSpPr>
          <p:cNvPr id="20" name="Arrow: Down 19">
            <a:extLst>
              <a:ext uri="{FF2B5EF4-FFF2-40B4-BE49-F238E27FC236}">
                <a16:creationId xmlns:a16="http://schemas.microsoft.com/office/drawing/2014/main" id="{8D9BFDD1-5DD2-4560-85F8-F4498E038EEE}"/>
              </a:ext>
            </a:extLst>
          </p:cNvPr>
          <p:cNvSpPr/>
          <p:nvPr/>
        </p:nvSpPr>
        <p:spPr>
          <a:xfrm>
            <a:off x="6091805" y="3312423"/>
            <a:ext cx="169268" cy="28408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Graphical user interface, application, Word&#10;&#10;Description automatically generated">
            <a:extLst>
              <a:ext uri="{FF2B5EF4-FFF2-40B4-BE49-F238E27FC236}">
                <a16:creationId xmlns:a16="http://schemas.microsoft.com/office/drawing/2014/main" id="{8F3D0E22-7D45-45C3-B084-96079BCDEF77}"/>
              </a:ext>
            </a:extLst>
          </p:cNvPr>
          <p:cNvPicPr>
            <a:picLocks noChangeAspect="1"/>
          </p:cNvPicPr>
          <p:nvPr/>
        </p:nvPicPr>
        <p:blipFill rotWithShape="1">
          <a:blip r:embed="rId3">
            <a:extLst>
              <a:ext uri="{28A0092B-C50C-407E-A947-70E740481C1C}">
                <a14:useLocalDpi xmlns:a14="http://schemas.microsoft.com/office/drawing/2010/main" val="0"/>
              </a:ext>
            </a:extLst>
          </a:blip>
          <a:srcRect t="1517" r="73841"/>
          <a:stretch/>
        </p:blipFill>
        <p:spPr>
          <a:xfrm>
            <a:off x="9157893" y="824509"/>
            <a:ext cx="2391977" cy="5234355"/>
          </a:xfrm>
          <a:prstGeom prst="rect">
            <a:avLst/>
          </a:prstGeom>
        </p:spPr>
      </p:pic>
      <p:sp>
        <p:nvSpPr>
          <p:cNvPr id="18" name="TextBox 17">
            <a:extLst>
              <a:ext uri="{FF2B5EF4-FFF2-40B4-BE49-F238E27FC236}">
                <a16:creationId xmlns:a16="http://schemas.microsoft.com/office/drawing/2014/main" id="{7BB8EC9E-FFA0-435A-B3BA-504D7E31E93B}"/>
              </a:ext>
            </a:extLst>
          </p:cNvPr>
          <p:cNvSpPr txBox="1"/>
          <p:nvPr/>
        </p:nvSpPr>
        <p:spPr>
          <a:xfrm>
            <a:off x="10104453" y="5751684"/>
            <a:ext cx="498855" cy="276999"/>
          </a:xfrm>
          <a:prstGeom prst="rect">
            <a:avLst/>
          </a:prstGeom>
          <a:noFill/>
        </p:spPr>
        <p:txBody>
          <a:bodyPr wrap="none" rtlCol="0">
            <a:spAutoFit/>
          </a:bodyPr>
          <a:lstStyle/>
          <a:p>
            <a:r>
              <a:rPr lang="en-GB" sz="1200" dirty="0"/>
              <a:t>2020</a:t>
            </a:r>
          </a:p>
        </p:txBody>
      </p:sp>
      <p:sp>
        <p:nvSpPr>
          <p:cNvPr id="19" name="TextBox 18">
            <a:extLst>
              <a:ext uri="{FF2B5EF4-FFF2-40B4-BE49-F238E27FC236}">
                <a16:creationId xmlns:a16="http://schemas.microsoft.com/office/drawing/2014/main" id="{1F91F9D3-8195-4E93-8E83-041B1621EC9E}"/>
              </a:ext>
            </a:extLst>
          </p:cNvPr>
          <p:cNvSpPr txBox="1"/>
          <p:nvPr/>
        </p:nvSpPr>
        <p:spPr>
          <a:xfrm>
            <a:off x="9385880" y="2034417"/>
            <a:ext cx="559769" cy="276999"/>
          </a:xfrm>
          <a:prstGeom prst="rect">
            <a:avLst/>
          </a:prstGeom>
          <a:noFill/>
        </p:spPr>
        <p:txBody>
          <a:bodyPr wrap="none" rtlCol="0">
            <a:spAutoFit/>
          </a:bodyPr>
          <a:lstStyle/>
          <a:p>
            <a:r>
              <a:rPr lang="en-GB" sz="1200" dirty="0"/>
              <a:t>1940s</a:t>
            </a:r>
          </a:p>
        </p:txBody>
      </p:sp>
      <p:pic>
        <p:nvPicPr>
          <p:cNvPr id="3" name="Picture 2" descr="The Scientific Truth, the Whole Truth and Nothing but the Truth book cover">
            <a:extLst>
              <a:ext uri="{FF2B5EF4-FFF2-40B4-BE49-F238E27FC236}">
                <a16:creationId xmlns:a16="http://schemas.microsoft.com/office/drawing/2014/main" id="{BC7E8AB2-BF05-A48F-413C-C99ABE65BD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8657" y="3291716"/>
            <a:ext cx="1795173" cy="2882249"/>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991729B0-A7E2-FE6E-1E09-A897E769DC82}"/>
              </a:ext>
            </a:extLst>
          </p:cNvPr>
          <p:cNvSpPr/>
          <p:nvPr/>
        </p:nvSpPr>
        <p:spPr>
          <a:xfrm>
            <a:off x="7067393" y="3788733"/>
            <a:ext cx="562708" cy="21101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id="{5FF22352-DA3E-31AD-999D-493A89DBF2E4}"/>
              </a:ext>
            </a:extLst>
          </p:cNvPr>
          <p:cNvCxnSpPr/>
          <p:nvPr/>
        </p:nvCxnSpPr>
        <p:spPr>
          <a:xfrm flipH="1">
            <a:off x="5188965" y="3894241"/>
            <a:ext cx="1830373" cy="146858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B30D39BE-1698-8F44-E748-3A71C61E36F7}"/>
              </a:ext>
            </a:extLst>
          </p:cNvPr>
          <p:cNvPicPr>
            <a:picLocks noChangeAspect="1"/>
          </p:cNvPicPr>
          <p:nvPr/>
        </p:nvPicPr>
        <p:blipFill>
          <a:blip r:embed="rId5"/>
          <a:srcRect t="11517" r="8612"/>
          <a:stretch>
            <a:fillRect/>
          </a:stretch>
        </p:blipFill>
        <p:spPr>
          <a:xfrm>
            <a:off x="3301375" y="744138"/>
            <a:ext cx="4559216" cy="933343"/>
          </a:xfrm>
          <a:prstGeom prst="rect">
            <a:avLst/>
          </a:prstGeom>
        </p:spPr>
      </p:pic>
    </p:spTree>
    <p:extLst>
      <p:ext uri="{BB962C8B-B14F-4D97-AF65-F5344CB8AC3E}">
        <p14:creationId xmlns:p14="http://schemas.microsoft.com/office/powerpoint/2010/main" val="37635784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E175C-2800-1579-04EA-818B8E6BADBF}"/>
              </a:ext>
            </a:extLst>
          </p:cNvPr>
          <p:cNvSpPr>
            <a:spLocks noGrp="1"/>
          </p:cNvSpPr>
          <p:nvPr>
            <p:ph type="title"/>
          </p:nvPr>
        </p:nvSpPr>
        <p:spPr/>
        <p:txBody>
          <a:bodyPr/>
          <a:lstStyle/>
          <a:p>
            <a:r>
              <a:rPr lang="en-GB" dirty="0"/>
              <a:t>			</a:t>
            </a: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My own shortcomings</a:t>
            </a:r>
          </a:p>
        </p:txBody>
      </p:sp>
      <p:sp>
        <p:nvSpPr>
          <p:cNvPr id="3" name="Content Placeholder 2">
            <a:extLst>
              <a:ext uri="{FF2B5EF4-FFF2-40B4-BE49-F238E27FC236}">
                <a16:creationId xmlns:a16="http://schemas.microsoft.com/office/drawing/2014/main" id="{350AC88C-414D-D1A5-84C7-E7977710AF64}"/>
              </a:ext>
            </a:extLst>
          </p:cNvPr>
          <p:cNvSpPr>
            <a:spLocks noGrp="1"/>
          </p:cNvSpPr>
          <p:nvPr>
            <p:ph idx="1"/>
          </p:nvPr>
        </p:nvSpPr>
        <p:spPr/>
        <p:txBody>
          <a:bodyPr>
            <a:normAutofit fontScale="92500" lnSpcReduction="20000"/>
          </a:bodyPr>
          <a:lstStyle/>
          <a:p>
            <a:r>
              <a:rPr lang="en-GB" dirty="0"/>
              <a:t>I do not publish my negative experiments’ raw data; this is being caught now anyway by mainland Europe’s </a:t>
            </a:r>
            <a:r>
              <a:rPr lang="en-GB" dirty="0" err="1"/>
              <a:t>PaNOSC</a:t>
            </a:r>
            <a:r>
              <a:rPr lang="en-GB" dirty="0"/>
              <a:t> raw data release policy with automatic release after 3 years</a:t>
            </a:r>
          </a:p>
          <a:p>
            <a:endParaRPr lang="en-GB" dirty="0"/>
          </a:p>
          <a:p>
            <a:r>
              <a:rPr lang="en-GB" dirty="0"/>
              <a:t>I have not obviously specified the false positives I report but am trying to rectify that:-</a:t>
            </a:r>
          </a:p>
          <a:p>
            <a:pPr lvl="1"/>
            <a:r>
              <a:rPr lang="en-GB" dirty="0"/>
              <a:t>biological structures at a living system temperature (37C) where possible</a:t>
            </a:r>
          </a:p>
          <a:p>
            <a:pPr lvl="1"/>
            <a:r>
              <a:rPr lang="en-GB" dirty="0"/>
              <a:t>complete structures </a:t>
            </a:r>
            <a:r>
              <a:rPr lang="en-GB" dirty="0" err="1"/>
              <a:t>ie</a:t>
            </a:r>
            <a:r>
              <a:rPr lang="en-GB" dirty="0"/>
              <a:t> an </a:t>
            </a:r>
            <a:r>
              <a:rPr lang="en-GB" dirty="0" err="1"/>
              <a:t>nMX</a:t>
            </a:r>
            <a:r>
              <a:rPr lang="en-GB" dirty="0"/>
              <a:t> structure to accompany an X-ray MX structure where possible</a:t>
            </a:r>
          </a:p>
          <a:p>
            <a:pPr lvl="1"/>
            <a:endParaRPr lang="en-GB" dirty="0"/>
          </a:p>
          <a:p>
            <a:pPr lvl="1"/>
            <a:r>
              <a:rPr lang="en-GB" dirty="0"/>
              <a:t>But, so far, I offer no cross check with another method </a:t>
            </a:r>
            <a:r>
              <a:rPr lang="en-GB" dirty="0" err="1"/>
              <a:t>ie</a:t>
            </a:r>
            <a:r>
              <a:rPr lang="en-GB" dirty="0"/>
              <a:t> studying my structures in solution rather than in </a:t>
            </a:r>
            <a:r>
              <a:rPr lang="en-GB" dirty="0" err="1"/>
              <a:t>crystallo</a:t>
            </a:r>
            <a:r>
              <a:rPr lang="en-GB" dirty="0"/>
              <a:t> such as with solution NMR or ‘near native state’ </a:t>
            </a:r>
            <a:r>
              <a:rPr lang="en-GB" dirty="0" err="1"/>
              <a:t>cryo</a:t>
            </a:r>
            <a:r>
              <a:rPr lang="en-GB" dirty="0"/>
              <a:t> sample EM (‘</a:t>
            </a:r>
            <a:r>
              <a:rPr lang="en-GB" dirty="0" err="1"/>
              <a:t>cryoEM</a:t>
            </a:r>
            <a:r>
              <a:rPr lang="en-GB" dirty="0"/>
              <a:t>’)</a:t>
            </a:r>
          </a:p>
        </p:txBody>
      </p:sp>
    </p:spTree>
    <p:extLst>
      <p:ext uri="{BB962C8B-B14F-4D97-AF65-F5344CB8AC3E}">
        <p14:creationId xmlns:p14="http://schemas.microsoft.com/office/powerpoint/2010/main" val="3503468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66878-4C17-769E-3484-97DB6EFDC4CB}"/>
              </a:ext>
            </a:extLst>
          </p:cNvPr>
          <p:cNvSpPr>
            <a:spLocks noGrp="1"/>
          </p:cNvSpPr>
          <p:nvPr>
            <p:ph type="title"/>
          </p:nvPr>
        </p:nvSpPr>
        <p:spPr>
          <a:xfrm>
            <a:off x="4130618" y="2389392"/>
            <a:ext cx="10515600" cy="1325563"/>
          </a:xfrm>
        </p:spPr>
        <p:txBody>
          <a:bodyPr>
            <a:normAutofit/>
          </a:bodyPr>
          <a:lstStyle/>
          <a:p>
            <a:r>
              <a:rPr lang="en-GB" sz="6000" b="1"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Thankyou</a:t>
            </a:r>
          </a:p>
        </p:txBody>
      </p:sp>
      <p:pic>
        <p:nvPicPr>
          <p:cNvPr id="4" name="Picture 2" descr="IUCr2026">
            <a:extLst>
              <a:ext uri="{FF2B5EF4-FFF2-40B4-BE49-F238E27FC236}">
                <a16:creationId xmlns:a16="http://schemas.microsoft.com/office/drawing/2014/main" id="{363F8128-F310-43A2-6B4D-54AD7D1E75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738" y="230188"/>
            <a:ext cx="1384618" cy="1600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UCr2026">
            <a:extLst>
              <a:ext uri="{FF2B5EF4-FFF2-40B4-BE49-F238E27FC236}">
                <a16:creationId xmlns:a16="http://schemas.microsoft.com/office/drawing/2014/main" id="{8175DCFA-CFA8-CFCC-A17A-7C2A056855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382" y="5121396"/>
            <a:ext cx="1384618" cy="1600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UCr2026">
            <a:extLst>
              <a:ext uri="{FF2B5EF4-FFF2-40B4-BE49-F238E27FC236}">
                <a16:creationId xmlns:a16="http://schemas.microsoft.com/office/drawing/2014/main" id="{3341820F-60EC-3CB9-658B-F60001D25D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0" y="5121396"/>
            <a:ext cx="1384618" cy="1600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UCr2026">
            <a:extLst>
              <a:ext uri="{FF2B5EF4-FFF2-40B4-BE49-F238E27FC236}">
                <a16:creationId xmlns:a16="http://schemas.microsoft.com/office/drawing/2014/main" id="{0A2282E4-D021-3623-6C67-9CDC587FFC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0" y="136404"/>
            <a:ext cx="1384618"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311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77BE-14FE-027B-4CD7-5C6ACDD1E521}"/>
              </a:ext>
            </a:extLst>
          </p:cNvPr>
          <p:cNvSpPr>
            <a:spLocks noGrp="1"/>
          </p:cNvSpPr>
          <p:nvPr>
            <p:ph type="title"/>
          </p:nvPr>
        </p:nvSpPr>
        <p:spPr/>
        <p:txBody>
          <a:bodyPr/>
          <a:lstStyle/>
          <a:p>
            <a:r>
              <a:rPr lang="en-GB" dirty="0"/>
              <a:t>				</a:t>
            </a: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Contents</a:t>
            </a:r>
          </a:p>
        </p:txBody>
      </p:sp>
      <p:sp>
        <p:nvSpPr>
          <p:cNvPr id="3" name="Content Placeholder 2">
            <a:extLst>
              <a:ext uri="{FF2B5EF4-FFF2-40B4-BE49-F238E27FC236}">
                <a16:creationId xmlns:a16="http://schemas.microsoft.com/office/drawing/2014/main" id="{BF359490-0C22-0D3E-B736-ED3CA33277BE}"/>
              </a:ext>
            </a:extLst>
          </p:cNvPr>
          <p:cNvSpPr>
            <a:spLocks noGrp="1"/>
          </p:cNvSpPr>
          <p:nvPr>
            <p:ph idx="1"/>
          </p:nvPr>
        </p:nvSpPr>
        <p:spPr/>
        <p:txBody>
          <a:bodyPr>
            <a:normAutofit lnSpcReduction="10000"/>
          </a:bodyPr>
          <a:lstStyle/>
          <a:p>
            <a:r>
              <a:rPr lang="en-GB" dirty="0"/>
              <a:t>Make all my scientific outputs as available as possible</a:t>
            </a:r>
          </a:p>
          <a:p>
            <a:r>
              <a:rPr lang="en-GB" dirty="0"/>
              <a:t>Make beamlines at SRS Daresbury as accessible as possible</a:t>
            </a:r>
          </a:p>
          <a:p>
            <a:endParaRPr lang="en-GB" dirty="0"/>
          </a:p>
          <a:p>
            <a:r>
              <a:rPr lang="en-GB" dirty="0"/>
              <a:t>Assume roles at international synchrotron and neutron facilities</a:t>
            </a:r>
          </a:p>
          <a:p>
            <a:endParaRPr lang="en-GB" dirty="0"/>
          </a:p>
          <a:p>
            <a:r>
              <a:rPr lang="en-GB" dirty="0"/>
              <a:t>Assume roles for </a:t>
            </a:r>
            <a:r>
              <a:rPr lang="en-GB" dirty="0" err="1"/>
              <a:t>IUCr</a:t>
            </a:r>
            <a:r>
              <a:rPr lang="en-GB" dirty="0"/>
              <a:t> in its Commissions, Journals and as its Representative to ICSTI, CODATA, UNESCO and the ISC</a:t>
            </a:r>
          </a:p>
          <a:p>
            <a:endParaRPr lang="en-GB" dirty="0"/>
          </a:p>
          <a:p>
            <a:r>
              <a:rPr lang="en-GB" dirty="0"/>
              <a:t>Findings</a:t>
            </a:r>
          </a:p>
        </p:txBody>
      </p:sp>
    </p:spTree>
    <p:extLst>
      <p:ext uri="{BB962C8B-B14F-4D97-AF65-F5344CB8AC3E}">
        <p14:creationId xmlns:p14="http://schemas.microsoft.com/office/powerpoint/2010/main" val="2503423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635DF-0963-7614-EE99-B47BF59BCBB2}"/>
              </a:ext>
            </a:extLst>
          </p:cNvPr>
          <p:cNvSpPr>
            <a:spLocks noGrp="1"/>
          </p:cNvSpPr>
          <p:nvPr>
            <p:ph type="title"/>
          </p:nvPr>
        </p:nvSpPr>
        <p:spPr/>
        <p:txBody>
          <a:bodyPr/>
          <a:lstStyle/>
          <a:p>
            <a:r>
              <a:rPr lang="en-GB" dirty="0"/>
              <a:t>	</a:t>
            </a:r>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JRH science background, a few points</a:t>
            </a:r>
          </a:p>
        </p:txBody>
      </p:sp>
      <p:sp>
        <p:nvSpPr>
          <p:cNvPr id="3" name="Content Placeholder 2">
            <a:extLst>
              <a:ext uri="{FF2B5EF4-FFF2-40B4-BE49-F238E27FC236}">
                <a16:creationId xmlns:a16="http://schemas.microsoft.com/office/drawing/2014/main" id="{B80B4A44-E1D8-ED8A-355E-41D9482D2AD5}"/>
              </a:ext>
            </a:extLst>
          </p:cNvPr>
          <p:cNvSpPr>
            <a:spLocks noGrp="1"/>
          </p:cNvSpPr>
          <p:nvPr>
            <p:ph idx="1"/>
          </p:nvPr>
        </p:nvSpPr>
        <p:spPr/>
        <p:txBody>
          <a:bodyPr>
            <a:normAutofit lnSpcReduction="10000"/>
          </a:bodyPr>
          <a:lstStyle/>
          <a:p>
            <a:r>
              <a:rPr lang="en-GB" dirty="0"/>
              <a:t>As a pure scientist I have always followed the open science model (beamlines, software, PDB deposits,), when it was called the global commons, continuing now (Green then Gold OA papers and the raw data underpinning my publications at </a:t>
            </a:r>
            <a:r>
              <a:rPr lang="en-GB" dirty="0" err="1"/>
              <a:t>Zenodo</a:t>
            </a:r>
            <a:r>
              <a:rPr lang="en-GB" dirty="0"/>
              <a:t>). </a:t>
            </a:r>
          </a:p>
          <a:p>
            <a:r>
              <a:rPr lang="en-GB" dirty="0"/>
              <a:t>But I also worked supporting industry with the best analytical methods we had at the SRS. I see the importance of industry research for society because they make the products for us in society. UNESCO and the ISC do not make our products. </a:t>
            </a:r>
          </a:p>
          <a:p>
            <a:r>
              <a:rPr lang="en-GB" dirty="0"/>
              <a:t>The UN I see as different, and better than UNESCO and the ISC, because as well as a peace maker they also recognise industry in its SDG9.</a:t>
            </a:r>
          </a:p>
        </p:txBody>
      </p:sp>
    </p:spTree>
    <p:extLst>
      <p:ext uri="{BB962C8B-B14F-4D97-AF65-F5344CB8AC3E}">
        <p14:creationId xmlns:p14="http://schemas.microsoft.com/office/powerpoint/2010/main" val="198897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A8270-7D3A-1F4A-23EE-905E7FE51A89}"/>
              </a:ext>
            </a:extLst>
          </p:cNvPr>
          <p:cNvSpPr>
            <a:spLocks noGrp="1"/>
          </p:cNvSpPr>
          <p:nvPr>
            <p:ph type="title"/>
          </p:nvPr>
        </p:nvSpPr>
        <p:spPr/>
        <p:txBody>
          <a:bodyPr>
            <a:normAutofit/>
          </a:bodyPr>
          <a:lstStyle/>
          <a:p>
            <a:r>
              <a:rPr lang="en-GB" sz="3600" b="1" i="1" dirty="0">
                <a:solidFill>
                  <a:schemeClr val="accent1"/>
                </a:solidFill>
                <a:latin typeface="Calibri" panose="020F0502020204030204" pitchFamily="34" charset="0"/>
                <a:ea typeface="Calibri" panose="020F0502020204030204" pitchFamily="34" charset="0"/>
                <a:cs typeface="Calibri" panose="020F0502020204030204" pitchFamily="34" charset="0"/>
              </a:rPr>
              <a:t>Make all my scientific outputs as available as possible</a:t>
            </a:r>
            <a:br>
              <a:rPr lang="en-GB" sz="3600" b="1" i="1" dirty="0">
                <a:solidFill>
                  <a:schemeClr val="accent1"/>
                </a:solidFill>
                <a:latin typeface="Calibri" panose="020F0502020204030204" pitchFamily="34" charset="0"/>
                <a:ea typeface="Calibri" panose="020F0502020204030204" pitchFamily="34" charset="0"/>
                <a:cs typeface="Calibri" panose="020F0502020204030204" pitchFamily="34" charset="0"/>
              </a:rPr>
            </a:br>
            <a:endParaRPr lang="en-GB" sz="3600" b="1" i="1"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93CE452-CB26-E599-AACE-B7A37966035A}"/>
              </a:ext>
            </a:extLst>
          </p:cNvPr>
          <p:cNvSpPr>
            <a:spLocks noGrp="1"/>
          </p:cNvSpPr>
          <p:nvPr>
            <p:ph idx="1"/>
          </p:nvPr>
        </p:nvSpPr>
        <p:spPr/>
        <p:txBody>
          <a:bodyPr/>
          <a:lstStyle/>
          <a:p>
            <a:r>
              <a:rPr lang="en-GB" dirty="0"/>
              <a:t>Subscriber model; 1977 to about 2012</a:t>
            </a:r>
          </a:p>
          <a:p>
            <a:r>
              <a:rPr lang="en-GB" dirty="0"/>
              <a:t>Green open access until about 2014</a:t>
            </a:r>
          </a:p>
          <a:p>
            <a:r>
              <a:rPr lang="en-GB" dirty="0"/>
              <a:t>Gold open access from about 2014</a:t>
            </a:r>
          </a:p>
          <a:p>
            <a:endParaRPr lang="en-GB" dirty="0"/>
          </a:p>
          <a:p>
            <a:r>
              <a:rPr lang="en-GB" dirty="0"/>
              <a:t>Diamond open access for publications?</a:t>
            </a:r>
          </a:p>
          <a:p>
            <a:endParaRPr lang="en-GB" dirty="0"/>
          </a:p>
          <a:p>
            <a:r>
              <a:rPr lang="en-GB" dirty="0"/>
              <a:t>Nb The Royal Society’s Phil Trans journal was founded in 1665 and was in effect diamond open access for many years until costs to The Royal Society became too great to bear</a:t>
            </a:r>
          </a:p>
        </p:txBody>
      </p:sp>
    </p:spTree>
    <p:extLst>
      <p:ext uri="{BB962C8B-B14F-4D97-AF65-F5344CB8AC3E}">
        <p14:creationId xmlns:p14="http://schemas.microsoft.com/office/powerpoint/2010/main" val="1753129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84345-6DB7-8183-2B1D-9F49EE2A9849}"/>
              </a:ext>
            </a:extLst>
          </p:cNvPr>
          <p:cNvSpPr>
            <a:spLocks noGrp="1"/>
          </p:cNvSpPr>
          <p:nvPr>
            <p:ph type="title"/>
          </p:nvPr>
        </p:nvSpPr>
        <p:spPr/>
        <p:txBody>
          <a:bodyPr>
            <a:normAutofit fontScale="90000"/>
          </a:bodyPr>
          <a:lstStyle/>
          <a:p>
            <a:r>
              <a:rPr lang="en-GB" sz="3600" b="1" i="1" dirty="0">
                <a:solidFill>
                  <a:schemeClr val="accent1"/>
                </a:solidFill>
                <a:latin typeface="Calibri" panose="020F0502020204030204" pitchFamily="34" charset="0"/>
                <a:ea typeface="Calibri" panose="020F0502020204030204" pitchFamily="34" charset="0"/>
                <a:cs typeface="Calibri" panose="020F0502020204030204" pitchFamily="34" charset="0"/>
              </a:rPr>
              <a:t>Make beamlines at SRS Daresbury as accessible as possible</a:t>
            </a:r>
            <a:br>
              <a:rPr lang="en-GB" dirty="0"/>
            </a:br>
            <a:endParaRPr lang="en-GB" dirty="0"/>
          </a:p>
        </p:txBody>
      </p:sp>
      <p:sp>
        <p:nvSpPr>
          <p:cNvPr id="3" name="Content Placeholder 2">
            <a:extLst>
              <a:ext uri="{FF2B5EF4-FFF2-40B4-BE49-F238E27FC236}">
                <a16:creationId xmlns:a16="http://schemas.microsoft.com/office/drawing/2014/main" id="{D3808D74-3575-675D-20DE-FF00FE6126FB}"/>
              </a:ext>
            </a:extLst>
          </p:cNvPr>
          <p:cNvSpPr>
            <a:spLocks noGrp="1"/>
          </p:cNvSpPr>
          <p:nvPr>
            <p:ph idx="1"/>
          </p:nvPr>
        </p:nvSpPr>
        <p:spPr/>
        <p:txBody>
          <a:bodyPr/>
          <a:lstStyle/>
          <a:p>
            <a:r>
              <a:rPr lang="en-GB" dirty="0"/>
              <a:t>Academia </a:t>
            </a:r>
          </a:p>
          <a:p>
            <a:r>
              <a:rPr lang="en-GB" dirty="0"/>
              <a:t>Low- and Middle-Income Countries (the “Global Instrumentation Commons”)</a:t>
            </a:r>
          </a:p>
          <a:p>
            <a:r>
              <a:rPr lang="en-GB" dirty="0"/>
              <a:t>Industry in its competitive </a:t>
            </a:r>
            <a:r>
              <a:rPr lang="en-GB" dirty="0" err="1"/>
              <a:t>ie</a:t>
            </a:r>
            <a:r>
              <a:rPr lang="en-GB" dirty="0"/>
              <a:t> private work and its pre-competitive research</a:t>
            </a:r>
          </a:p>
        </p:txBody>
      </p:sp>
    </p:spTree>
    <p:extLst>
      <p:ext uri="{BB962C8B-B14F-4D97-AF65-F5344CB8AC3E}">
        <p14:creationId xmlns:p14="http://schemas.microsoft.com/office/powerpoint/2010/main" val="2937509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0FF6B4-0A67-170A-AAA4-1F8153AE5895}"/>
              </a:ext>
            </a:extLst>
          </p:cNvPr>
          <p:cNvPicPr>
            <a:picLocks noChangeAspect="1"/>
          </p:cNvPicPr>
          <p:nvPr/>
        </p:nvPicPr>
        <p:blipFill>
          <a:blip r:embed="rId3"/>
          <a:stretch>
            <a:fillRect/>
          </a:stretch>
        </p:blipFill>
        <p:spPr>
          <a:xfrm>
            <a:off x="662076" y="1827451"/>
            <a:ext cx="4745054" cy="3203098"/>
          </a:xfrm>
          <a:prstGeom prst="rect">
            <a:avLst/>
          </a:prstGeom>
        </p:spPr>
      </p:pic>
      <p:pic>
        <p:nvPicPr>
          <p:cNvPr id="8" name="Picture 7">
            <a:extLst>
              <a:ext uri="{FF2B5EF4-FFF2-40B4-BE49-F238E27FC236}">
                <a16:creationId xmlns:a16="http://schemas.microsoft.com/office/drawing/2014/main" id="{67BDA43B-AE72-CE7B-AD02-7B9E1E5E4B50}"/>
              </a:ext>
            </a:extLst>
          </p:cNvPr>
          <p:cNvPicPr>
            <a:picLocks noChangeAspect="1"/>
          </p:cNvPicPr>
          <p:nvPr/>
        </p:nvPicPr>
        <p:blipFill>
          <a:blip r:embed="rId4"/>
          <a:stretch>
            <a:fillRect/>
          </a:stretch>
        </p:blipFill>
        <p:spPr>
          <a:xfrm>
            <a:off x="6271846" y="4129127"/>
            <a:ext cx="5598047" cy="2363748"/>
          </a:xfrm>
          <a:prstGeom prst="rect">
            <a:avLst/>
          </a:prstGeom>
        </p:spPr>
      </p:pic>
      <p:sp>
        <p:nvSpPr>
          <p:cNvPr id="9" name="Title 8">
            <a:extLst>
              <a:ext uri="{FF2B5EF4-FFF2-40B4-BE49-F238E27FC236}">
                <a16:creationId xmlns:a16="http://schemas.microsoft.com/office/drawing/2014/main" id="{2D4DE646-F38C-F5CB-625B-86828613972B}"/>
              </a:ext>
            </a:extLst>
          </p:cNvPr>
          <p:cNvSpPr>
            <a:spLocks noGrp="1"/>
          </p:cNvSpPr>
          <p:nvPr>
            <p:ph type="title"/>
          </p:nvPr>
        </p:nvSpPr>
        <p:spPr/>
        <p:txBody>
          <a:bodyPr/>
          <a:lstStyle/>
          <a:p>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Academia: UK but also EU access schemes</a:t>
            </a:r>
          </a:p>
        </p:txBody>
      </p:sp>
      <p:cxnSp>
        <p:nvCxnSpPr>
          <p:cNvPr id="11" name="Straight Arrow Connector 10">
            <a:extLst>
              <a:ext uri="{FF2B5EF4-FFF2-40B4-BE49-F238E27FC236}">
                <a16:creationId xmlns:a16="http://schemas.microsoft.com/office/drawing/2014/main" id="{42A31CD7-29A1-CDA3-0BA7-D03733ED0F26}"/>
              </a:ext>
            </a:extLst>
          </p:cNvPr>
          <p:cNvCxnSpPr/>
          <p:nvPr/>
        </p:nvCxnSpPr>
        <p:spPr>
          <a:xfrm>
            <a:off x="5005754" y="3716215"/>
            <a:ext cx="1828800" cy="1314334"/>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2145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EEA801-4F04-D841-3D3E-6073D62250D9}"/>
              </a:ext>
            </a:extLst>
          </p:cNvPr>
          <p:cNvPicPr>
            <a:picLocks noChangeAspect="1"/>
          </p:cNvPicPr>
          <p:nvPr/>
        </p:nvPicPr>
        <p:blipFill>
          <a:blip r:embed="rId2"/>
          <a:stretch>
            <a:fillRect/>
          </a:stretch>
        </p:blipFill>
        <p:spPr>
          <a:xfrm>
            <a:off x="500065" y="1981200"/>
            <a:ext cx="11379180" cy="2848708"/>
          </a:xfrm>
          <a:prstGeom prst="rect">
            <a:avLst/>
          </a:prstGeom>
        </p:spPr>
      </p:pic>
      <p:sp>
        <p:nvSpPr>
          <p:cNvPr id="6" name="Title 5">
            <a:extLst>
              <a:ext uri="{FF2B5EF4-FFF2-40B4-BE49-F238E27FC236}">
                <a16:creationId xmlns:a16="http://schemas.microsoft.com/office/drawing/2014/main" id="{B6FFA7AB-1094-7598-751F-51147D396473}"/>
              </a:ext>
            </a:extLst>
          </p:cNvPr>
          <p:cNvSpPr>
            <a:spLocks noGrp="1"/>
          </p:cNvSpPr>
          <p:nvPr>
            <p:ph type="title"/>
          </p:nvPr>
        </p:nvSpPr>
        <p:spPr/>
        <p:txBody>
          <a:bodyPr/>
          <a:lstStyle/>
          <a:p>
            <a:r>
              <a:rPr lang="en-GB" b="1" i="1" dirty="0">
                <a:solidFill>
                  <a:schemeClr val="accent1"/>
                </a:solidFill>
                <a:latin typeface="Calibri" panose="020F0502020204030204" pitchFamily="34" charset="0"/>
                <a:ea typeface="Calibri" panose="020F0502020204030204" pitchFamily="34" charset="0"/>
                <a:cs typeface="Calibri" panose="020F0502020204030204" pitchFamily="34" charset="0"/>
              </a:rPr>
              <a:t>The Global Instrumentation Commons: Low- 	and Middle-income countries </a:t>
            </a:r>
          </a:p>
        </p:txBody>
      </p:sp>
      <p:sp>
        <p:nvSpPr>
          <p:cNvPr id="7" name="TextBox 6">
            <a:extLst>
              <a:ext uri="{FF2B5EF4-FFF2-40B4-BE49-F238E27FC236}">
                <a16:creationId xmlns:a16="http://schemas.microsoft.com/office/drawing/2014/main" id="{01608C9D-7F79-A09B-FF5C-0C18D8E93A9B}"/>
              </a:ext>
            </a:extLst>
          </p:cNvPr>
          <p:cNvSpPr txBox="1"/>
          <p:nvPr/>
        </p:nvSpPr>
        <p:spPr>
          <a:xfrm>
            <a:off x="1113692" y="5673969"/>
            <a:ext cx="8271495" cy="369332"/>
          </a:xfrm>
          <a:prstGeom prst="rect">
            <a:avLst/>
          </a:prstGeom>
          <a:noFill/>
        </p:spPr>
        <p:txBody>
          <a:bodyPr wrap="none" rtlCol="0">
            <a:spAutoFit/>
          </a:bodyPr>
          <a:lstStyle/>
          <a:p>
            <a:r>
              <a:rPr lang="en-GB" dirty="0"/>
              <a:t>Try to help resolve the power asymmetry between Global North and Global South </a:t>
            </a:r>
          </a:p>
        </p:txBody>
      </p:sp>
    </p:spTree>
    <p:extLst>
      <p:ext uri="{BB962C8B-B14F-4D97-AF65-F5344CB8AC3E}">
        <p14:creationId xmlns:p14="http://schemas.microsoft.com/office/powerpoint/2010/main" val="1876502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29" name="Title 1"/>
          <p:cNvSpPr>
            <a:spLocks noGrp="1"/>
          </p:cNvSpPr>
          <p:nvPr>
            <p:ph type="title"/>
          </p:nvPr>
        </p:nvSpPr>
        <p:spPr>
          <a:xfrm>
            <a:off x="838200" y="25693"/>
            <a:ext cx="11119338" cy="1325563"/>
          </a:xfrm>
        </p:spPr>
        <p:txBody>
          <a:bodyPr/>
          <a:lstStyle/>
          <a:p>
            <a:pPr eaLnBrk="1" hangingPunct="1"/>
            <a:r>
              <a:rPr lang="en-GB" sz="2400" b="1" i="1" dirty="0">
                <a:solidFill>
                  <a:schemeClr val="accent1"/>
                </a:solidFill>
              </a:rPr>
              <a:t>Daresbury Analytical and Research Technical Services (DARTS) for industry; </a:t>
            </a:r>
            <a:br>
              <a:rPr lang="en-GB" sz="2400" b="1" i="1" dirty="0">
                <a:solidFill>
                  <a:schemeClr val="accent1"/>
                </a:solidFill>
              </a:rPr>
            </a:br>
            <a:r>
              <a:rPr lang="en-GB" sz="2400" b="1" i="1" dirty="0">
                <a:solidFill>
                  <a:schemeClr val="accent1"/>
                </a:solidFill>
              </a:rPr>
              <a:t>	an important aspect of the Economic Impact of the SRS</a:t>
            </a:r>
          </a:p>
        </p:txBody>
      </p:sp>
      <p:pic>
        <p:nvPicPr>
          <p:cNvPr id="406531" name="Picture 2"/>
          <p:cNvPicPr>
            <a:picLocks noChangeAspect="1" noChangeArrowheads="1"/>
          </p:cNvPicPr>
          <p:nvPr/>
        </p:nvPicPr>
        <p:blipFill>
          <a:blip r:embed="rId2" cstate="print"/>
          <a:srcRect/>
          <a:stretch>
            <a:fillRect/>
          </a:stretch>
        </p:blipFill>
        <p:spPr bwMode="auto">
          <a:xfrm>
            <a:off x="4126523" y="1167197"/>
            <a:ext cx="3681046" cy="5503082"/>
          </a:xfrm>
          <a:prstGeom prst="rect">
            <a:avLst/>
          </a:prstGeom>
          <a:noFill/>
          <a:ln w="9525">
            <a:noFill/>
            <a:miter lim="800000"/>
            <a:headEnd/>
            <a:tailEnd/>
          </a:ln>
        </p:spPr>
      </p:pic>
    </p:spTree>
    <p:extLst>
      <p:ext uri="{BB962C8B-B14F-4D97-AF65-F5344CB8AC3E}">
        <p14:creationId xmlns:p14="http://schemas.microsoft.com/office/powerpoint/2010/main" val="45000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125</TotalTime>
  <Words>1152</Words>
  <Application>Microsoft Office PowerPoint</Application>
  <PresentationFormat>Widescreen</PresentationFormat>
  <Paragraphs>124</Paragraphs>
  <Slides>26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Aptos</vt:lpstr>
      <vt:lpstr>Aptos Display</vt:lpstr>
      <vt:lpstr>Arial</vt:lpstr>
      <vt:lpstr>Calibri</vt:lpstr>
      <vt:lpstr>Office Theme</vt:lpstr>
      <vt:lpstr>IUCr 2026 CommDat Workshop on Open Science</vt:lpstr>
      <vt:lpstr>PowerPoint Presentation</vt:lpstr>
      <vt:lpstr>    Contents</vt:lpstr>
      <vt:lpstr> JRH science background, a few points</vt:lpstr>
      <vt:lpstr>Make all my scientific outputs as available as possible </vt:lpstr>
      <vt:lpstr>Make beamlines at SRS Daresbury as accessible as possible </vt:lpstr>
      <vt:lpstr>Academia: UK but also EU access schemes</vt:lpstr>
      <vt:lpstr>The Global Instrumentation Commons: Low-  and Middle-income countries </vt:lpstr>
      <vt:lpstr>Daresbury Analytical and Research Technical Services (DARTS) for industry;   an important aspect of the Economic Impact of the SRS</vt:lpstr>
      <vt:lpstr>   Open software</vt:lpstr>
      <vt:lpstr>PowerPoint Presentation</vt:lpstr>
      <vt:lpstr>Research: Open processed data and derived molecular models into the PDB</vt:lpstr>
      <vt:lpstr> Research: Open raw diffraction data</vt:lpstr>
      <vt:lpstr>  My unpublished research</vt:lpstr>
      <vt:lpstr>I assume roles at international synchrotron and  neutron facilities on Advisory Committees </vt:lpstr>
      <vt:lpstr>I assume roles for IUCr as its Representative to </vt:lpstr>
      <vt:lpstr>  Global science organisation </vt:lpstr>
      <vt:lpstr>PowerPoint Presentation</vt:lpstr>
      <vt:lpstr>PowerPoint Presentation</vt:lpstr>
      <vt:lpstr> International Science Council’s    Work on Open Science</vt:lpstr>
      <vt:lpstr>  Conclusions, by category&gt;&gt;&gt;&gt;</vt:lpstr>
      <vt:lpstr>What have I found at these organisations?</vt:lpstr>
      <vt:lpstr> Who will solve societal challenges?</vt:lpstr>
      <vt:lpstr> Today we can start to include our raw data as part of our preserved workflow    A big impact for Trust in Science: Case studies here:-</vt:lpstr>
      <vt:lpstr>   My own shortcomings</vt:lpstr>
      <vt:lpstr>Thankyou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Helliwell</dc:creator>
  <cp:lastModifiedBy>John Helliwell</cp:lastModifiedBy>
  <cp:revision>33</cp:revision>
  <dcterms:created xsi:type="dcterms:W3CDTF">2026-01-16T14:59:42Z</dcterms:created>
  <dcterms:modified xsi:type="dcterms:W3CDTF">2026-08-06T08:16:37Z</dcterms:modified>
</cp:coreProperties>
</file>