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sldIdLst>
    <p:sldId id="256" r:id="rId2"/>
    <p:sldId id="293" r:id="rId3"/>
    <p:sldId id="277" r:id="rId4"/>
    <p:sldId id="278" r:id="rId5"/>
    <p:sldId id="280" r:id="rId6"/>
    <p:sldId id="282" r:id="rId7"/>
    <p:sldId id="281" r:id="rId8"/>
    <p:sldId id="283" r:id="rId9"/>
    <p:sldId id="258" r:id="rId10"/>
    <p:sldId id="294" r:id="rId11"/>
    <p:sldId id="259" r:id="rId12"/>
    <p:sldId id="260" r:id="rId13"/>
    <p:sldId id="263" r:id="rId14"/>
    <p:sldId id="287" r:id="rId15"/>
    <p:sldId id="288" r:id="rId16"/>
    <p:sldId id="289" r:id="rId17"/>
    <p:sldId id="290" r:id="rId18"/>
    <p:sldId id="292" r:id="rId19"/>
    <p:sldId id="275" r:id="rId20"/>
    <p:sldId id="286" r:id="rId21"/>
    <p:sldId id="267" r:id="rId22"/>
    <p:sldId id="261" r:id="rId23"/>
    <p:sldId id="273" r:id="rId24"/>
  </p:sldIdLst>
  <p:sldSz cx="12161838" cy="6858000"/>
  <p:notesSz cx="7772400" cy="10058400"/>
  <p:defaultText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Arial" pitchFamily="2" charset="0"/>
        <a:ea typeface="DejaVu Sans" pitchFamily="1" charset="0"/>
        <a:cs typeface="DejaVu Sans" pitchFamily="1" charset="0"/>
      </a:defRPr>
    </a:lvl1pPr>
    <a:lvl2pPr marL="457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Arial" pitchFamily="2" charset="0"/>
        <a:ea typeface="DejaVu Sans" pitchFamily="1" charset="0"/>
        <a:cs typeface="DejaVu Sans" pitchFamily="1" charset="0"/>
      </a:defRPr>
    </a:lvl2pPr>
    <a:lvl3pPr marL="914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Arial" pitchFamily="2" charset="0"/>
        <a:ea typeface="DejaVu Sans" pitchFamily="1" charset="0"/>
        <a:cs typeface="DejaVu Sans" pitchFamily="1" charset="0"/>
      </a:defRPr>
    </a:lvl3pPr>
    <a:lvl4pPr marL="1371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Arial" pitchFamily="2" charset="0"/>
        <a:ea typeface="DejaVu Sans" pitchFamily="1" charset="0"/>
        <a:cs typeface="DejaVu Sans" pitchFamily="1" charset="0"/>
      </a:defRPr>
    </a:lvl4pPr>
    <a:lvl5pPr marL="18288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Arial" pitchFamily="2" charset="0"/>
        <a:ea typeface="DejaVu Sans" pitchFamily="1" charset="0"/>
        <a:cs typeface="DejaVu Sans" pitchFamily="1" charset="0"/>
      </a:defRPr>
    </a:lvl5pPr>
    <a:lvl6pPr marL="22860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Arial" pitchFamily="2" charset="0"/>
        <a:ea typeface="DejaVu Sans" pitchFamily="1" charset="0"/>
        <a:cs typeface="DejaVu Sans" pitchFamily="1" charset="0"/>
      </a:defRPr>
    </a:lvl6pPr>
    <a:lvl7pPr marL="2743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Arial" pitchFamily="2" charset="0"/>
        <a:ea typeface="DejaVu Sans" pitchFamily="1" charset="0"/>
        <a:cs typeface="DejaVu Sans" pitchFamily="1" charset="0"/>
      </a:defRPr>
    </a:lvl7pPr>
    <a:lvl8pPr marL="3200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Arial" pitchFamily="2" charset="0"/>
        <a:ea typeface="DejaVu Sans" pitchFamily="1" charset="0"/>
        <a:cs typeface="DejaVu Sans" pitchFamily="1" charset="0"/>
      </a:defRPr>
    </a:lvl8pPr>
    <a:lvl9pPr marL="3657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Arial" pitchFamily="2" charset="0"/>
        <a:ea typeface="DejaVu Sans" pitchFamily="1" charset="0"/>
        <a:cs typeface="DejaVu Sans" pitchFamily="1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0000FF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smNativeData">
      <pr:guideOptions xmlns="smNativeData" xmlns:pr="smNativeData" xmlns:p15="http://schemas.microsoft.com/office/powerpoint/2012/main" xmlns:p14="http://schemas.microsoft.com/office/powerpoint/2010/main" xmlns:mc="http://schemas.openxmlformats.org/markup-compatibility/2006" dt="1785976205" snapToGrid="1" snapToBorders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>
        <p:scale>
          <a:sx n="96" d="100"/>
          <a:sy n="96" d="100"/>
        </p:scale>
        <p:origin x="318" y="481"/>
      </p:cViewPr>
      <p:guideLst>
        <p:guide orient="horz" pos="2160"/>
        <p:guide pos="3830"/>
      </p:guideLst>
    </p:cSldViewPr>
  </p:slideViewPr>
  <p:outlineViewPr>
    <p:cViewPr>
      <p:scale>
        <a:sx n="33" d="100"/>
        <a:sy n="33" d="100"/>
      </p:scale>
      <p:origin x="0" y="0"/>
    </p:cViewPr>
  </p:outlineViewPr>
  <p:sorterViewPr>
    <p:cViewPr>
      <p:scale>
        <a:sx n="19" d="100"/>
        <a:sy n="19" d="100"/>
      </p:scale>
      <p:origin x="0" y="0"/>
    </p:cViewPr>
  </p:sorterViewPr>
  <p:notesViewPr>
    <p:cSldViewPr>
      <p:cViewPr>
        <p:scale>
          <a:sx n="96" d="100"/>
          <a:sy n="96" d="100"/>
        </p:scale>
        <p:origin x="318" y="481"/>
      </p:cViewPr>
      <p:guideLst/>
    </p:cSldViewPr>
  </p:notesViewPr>
  <p:gridSpacing cx="71755" cy="7175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2QMAAHgAAABtSAAAuAUAABAAAAAmAAAACAAAADwQAAAAAAAAMAAAABQAAAAAAAAAAAD//wAAAQAAAP//AAABAA=="/>
              </a:ext>
            </a:extLst>
          </p:cNvSpPr>
          <p:nvPr>
            <p:ph type="title"/>
          </p:nvPr>
        </p:nvSpPr>
        <p:spPr/>
        <p:txBody>
          <a:bodyPr vert="horz" wrap="square" lIns="0" tIns="0" rIns="0" bIns="0" numCol="1" spcCol="215900" anchor="ctr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3" name="PlaceHolder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+AIAAJkIAAA8SAAAnxYAABAAAAAmAAAACAAAAD0QAAAAAAAAMAAAABQAAAAAAAAAAAD//wAAAQAAAP//AAABAA=="/>
              </a:ext>
            </a:extLst>
          </p:cNvSpPr>
          <p:nvPr>
            <p:ph idx="1"/>
          </p:nvPr>
        </p:nvSpPr>
        <p:spPr>
          <a:xfrm>
            <a:off x="482600" y="1397635"/>
            <a:ext cx="11259820" cy="2279650"/>
          </a:xfr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sz="2800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4" name="PlaceHolder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+AIAAPQXAAA8SAAA+iUAABAAAAAmAAAACAAAAD0QAAAAAAAAMAAAABQAAAAAAAAAAAD//wAAAQAAAP//AAABAA=="/>
              </a:ext>
            </a:extLst>
          </p:cNvSpPr>
          <p:nvPr>
            <p:ph idx="1"/>
          </p:nvPr>
        </p:nvSpPr>
        <p:spPr>
          <a:xfrm>
            <a:off x="482600" y="3893820"/>
            <a:ext cx="11259820" cy="2279650"/>
          </a:xfr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sz="2800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2QMAAHgAAABtSAAAuAUAABAAAAAmAAAACAAAADwQAAAAAAAAMAAAABQAAAAAAAAAAAD//wAAAQAAAP//AAABAA=="/>
              </a:ext>
            </a:extLst>
          </p:cNvSpPr>
          <p:nvPr>
            <p:ph type="title"/>
          </p:nvPr>
        </p:nvSpPr>
        <p:spPr/>
        <p:txBody>
          <a:bodyPr vert="horz" wrap="square" lIns="0" tIns="0" rIns="0" bIns="0" numCol="1" spcCol="215900" anchor="ctr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3" name="PlaceHolder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+AIAAJkIAADFJAAAnxYAABAAAAAmAAAACAAAAD0QAAAAAAAAMAAAABQAAAAAAAAAAAD//wAAAQAAAP//AAABAA=="/>
              </a:ext>
            </a:extLst>
          </p:cNvSpPr>
          <p:nvPr>
            <p:ph idx="1"/>
          </p:nvPr>
        </p:nvSpPr>
        <p:spPr>
          <a:xfrm>
            <a:off x="482600" y="1397635"/>
            <a:ext cx="5494655" cy="2279650"/>
          </a:xfr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sz="2800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4" name="PlaceHolder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diYAAJkIAABDSAAAnxYAABAAAAAmAAAACAAAAD0QAAAAAAAAMAAAABQAAAAAAAAAAAD//wAAAQAAAP//AAABAA=="/>
              </a:ext>
            </a:extLst>
          </p:cNvSpPr>
          <p:nvPr>
            <p:ph idx="1"/>
          </p:nvPr>
        </p:nvSpPr>
        <p:spPr>
          <a:xfrm>
            <a:off x="6252210" y="1397635"/>
            <a:ext cx="5494655" cy="2279650"/>
          </a:xfr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sz="2800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5" name="PlaceHolder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+AIAAPQXAADFJAAA+iUAABAAAAAmAAAACAAAAD0QAAAAAAAAMAAAABQAAAAAAAAAAAD//wAAAQAAAP//AAABAA=="/>
              </a:ext>
            </a:extLst>
          </p:cNvSpPr>
          <p:nvPr>
            <p:ph idx="1"/>
          </p:nvPr>
        </p:nvSpPr>
        <p:spPr>
          <a:xfrm>
            <a:off x="482600" y="3893820"/>
            <a:ext cx="5494655" cy="2279650"/>
          </a:xfr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sz="2800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6" name="PlaceHolder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diYAAPQXAABDSAAA+iUAABAAAAAmAAAACAAAAD0QAAAAAAAAMAAAABQAAAAAAAAAAAD//wAAAQAAAP//AAABAA=="/>
              </a:ext>
            </a:extLst>
          </p:cNvSpPr>
          <p:nvPr>
            <p:ph idx="1"/>
          </p:nvPr>
        </p:nvSpPr>
        <p:spPr>
          <a:xfrm>
            <a:off x="6252210" y="3893820"/>
            <a:ext cx="5494655" cy="2279650"/>
          </a:xfr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sz="2800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2QMAAHgAAABtSAAAuAUAABAAAAAmAAAACAAAADwQAAAAAAAAMAAAABQAAAAAAAAAAAD//wAAAQAAAP//AAABAA=="/>
              </a:ext>
            </a:extLst>
          </p:cNvSpPr>
          <p:nvPr>
            <p:ph type="title"/>
          </p:nvPr>
        </p:nvSpPr>
        <p:spPr/>
        <p:txBody>
          <a:bodyPr vert="horz" wrap="square" lIns="0" tIns="0" rIns="0" bIns="0" numCol="1" spcCol="215900" anchor="ctr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3" name="PlaceHolder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+AIAAJkIAABFGQAAnxYAABAAAAAmAAAACAAAAD0QAAAAAAAAMAAAABQAAAAAAAAAAAD//wAAAQAAAP//AAABAA=="/>
              </a:ext>
            </a:extLst>
          </p:cNvSpPr>
          <p:nvPr>
            <p:ph idx="6"/>
          </p:nvPr>
        </p:nvSpPr>
        <p:spPr>
          <a:xfrm>
            <a:off x="482600" y="1397635"/>
            <a:ext cx="3625215" cy="2279650"/>
          </a:xfr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sz="2800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4" name="PlaceHolder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ZBoAAJkIAACxMAAAnxYAABAAAAAmAAAACAAAAD0QAAAAAAAAMAAAABQAAAAAAAAAAAD//wAAAQAAAP//AAABAA=="/>
              </a:ext>
            </a:extLst>
          </p:cNvSpPr>
          <p:nvPr>
            <p:ph idx="5"/>
          </p:nvPr>
        </p:nvSpPr>
        <p:spPr>
          <a:xfrm>
            <a:off x="4290060" y="1397635"/>
            <a:ext cx="3625215" cy="2279650"/>
          </a:xfr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sz="2800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5" name="PlaceHolder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Lw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zzEAAJkIAAAcSAAAnxYAABAAAAAmAAAACAAAAD0QAAAAAAAAMAAAABQAAAAAAAAAAAD//wAAAQAAAP//AAABAA=="/>
              </a:ext>
            </a:extLst>
          </p:cNvSpPr>
          <p:nvPr>
            <p:ph idx="4"/>
          </p:nvPr>
        </p:nvSpPr>
        <p:spPr>
          <a:xfrm>
            <a:off x="8096885" y="1397635"/>
            <a:ext cx="3625215" cy="2279650"/>
          </a:xfr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sz="2800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6" name="PlaceHolder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+AIAAPQXAABFGQAA+iUAABAAAAAmAAAACAAAAD0QAAAAAAAAMAAAABQAAAAAAAAAAAD//wAAAQAAAP//AAABAA=="/>
              </a:ext>
            </a:extLst>
          </p:cNvSpPr>
          <p:nvPr>
            <p:ph idx="3"/>
          </p:nvPr>
        </p:nvSpPr>
        <p:spPr>
          <a:xfrm>
            <a:off x="482600" y="3893820"/>
            <a:ext cx="3625215" cy="2279650"/>
          </a:xfr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sz="2800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7" name="PlaceHolder 6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ZBoAAPQXAACxMAAA+iUAABAAAAAmAAAACAAAAD0QAAAAAAAAMAAAABQAAAAAAAAAAAD//wAAAQAAAP//AAABAA=="/>
              </a:ext>
            </a:extLst>
          </p:cNvSpPr>
          <p:nvPr>
            <p:ph idx="2"/>
          </p:nvPr>
        </p:nvSpPr>
        <p:spPr>
          <a:xfrm>
            <a:off x="4290060" y="3893820"/>
            <a:ext cx="3625215" cy="2279650"/>
          </a:xfr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sz="2800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8" name="PlaceHolder 7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zzEAAPQXAAAcSAAA+iUAABAAAAAmAAAACAAAAD0QAAAAAAAAMAAAABQAAAAAAAAAAAD//wAAAQAAAP//AAABAA=="/>
              </a:ext>
            </a:extLst>
          </p:cNvSpPr>
          <p:nvPr>
            <p:ph idx="1"/>
          </p:nvPr>
        </p:nvSpPr>
        <p:spPr>
          <a:xfrm>
            <a:off x="8096885" y="3893820"/>
            <a:ext cx="3625215" cy="2279650"/>
          </a:xfr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sz="2800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2QMAAHgAAABtSAAAuAUAABAAAAAmAAAACAAAADwQAAAAAAAAMAAAABQAAAAAAAAAAAD//wAAAQAAAP//AAABAA=="/>
              </a:ext>
            </a:extLst>
          </p:cNvSpPr>
          <p:nvPr>
            <p:ph type="title"/>
          </p:nvPr>
        </p:nvSpPr>
        <p:spPr/>
        <p:txBody>
          <a:bodyPr vert="horz" wrap="square" lIns="0" tIns="0" rIns="0" bIns="0" numCol="1" spcCol="215900" anchor="ctr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3" name="PlaceHolder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+AIAAJkIAAA8SAAA/yUAABAAAAAmAAAACAAAALwQAAAAAAAAMAAAABQAAAAAAAAAAAD//wAAAQAAAP//AAABAA=="/>
              </a:ext>
            </a:extLst>
          </p:cNvSpPr>
          <p:nvPr>
            <p:ph type="subTitle" idx="1"/>
          </p:nvPr>
        </p:nvSpPr>
        <p:spPr/>
        <p:txBody>
          <a:bodyPr vert="horz" wrap="square" lIns="0" tIns="0" rIns="0" bIns="0" numCol="1" spcCol="215900" anchor="ctr">
            <a:prstTxWarp prst="textNoShape">
              <a:avLst/>
            </a:prstTxWarp>
          </a:bodyPr>
          <a:lstStyle/>
          <a:p>
            <a:pPr algn="ctr">
              <a:defRPr lang="en-us"/>
            </a:pPr>
            <a:endParaRPr lang="en-ca" cap="non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2QMAAHgAAABtSAAAuAUAABAAAAAmAAAACAAAADwQAAAAAAAAMAAAABQAAAAAAAAAAAD//wAAAQAAAP//AAABAA=="/>
              </a:ext>
            </a:extLst>
          </p:cNvSpPr>
          <p:nvPr>
            <p:ph type="title"/>
          </p:nvPr>
        </p:nvSpPr>
        <p:spPr/>
        <p:txBody>
          <a:bodyPr vert="horz" wrap="square" lIns="0" tIns="0" rIns="0" bIns="0" numCol="1" spcCol="215900" anchor="ctr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3" name="PlaceHolder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+AIAAJkIAAA8SAAA/yUAABAAAAAmAAAACAAAADwQAAAAAAAAMAAAABQAAAAAAAAAAAD//wAAAQAAAP//AAABAA=="/>
              </a:ext>
            </a:extLst>
          </p:cNvSpPr>
          <p:nvPr>
            <p:ph idx="1"/>
          </p:nvPr>
        </p:nvSpPr>
        <p:spPr/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sz="2800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2QMAAHgAAABtSAAAuAUAABAAAAAmAAAACAAAADwQAAAAAAAAMAAAABQAAAAAAAAAAAD//wAAAQAAAP//AAABAA=="/>
              </a:ext>
            </a:extLst>
          </p:cNvSpPr>
          <p:nvPr>
            <p:ph type="title"/>
          </p:nvPr>
        </p:nvSpPr>
        <p:spPr/>
        <p:txBody>
          <a:bodyPr vert="horz" wrap="square" lIns="0" tIns="0" rIns="0" bIns="0" numCol="1" spcCol="215900" anchor="ctr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3" name="PlaceHolder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+AIAAJkIAADFJAAA/yUAABAAAAAmAAAACAAAAD0QAAAAAAAAMAAAABQAAAAAAAAAAAD//wAAAQAAAP//AAABAA=="/>
              </a:ext>
            </a:extLst>
          </p:cNvSpPr>
          <p:nvPr>
            <p:ph idx="1"/>
          </p:nvPr>
        </p:nvSpPr>
        <p:spPr>
          <a:xfrm>
            <a:off x="482600" y="1397635"/>
            <a:ext cx="5494655" cy="4779010"/>
          </a:xfr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sz="2800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4" name="PlaceHolder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diYAAJkIAABDSAAA/yUAABAAAAAmAAAACAAAAD0QAAAAAAAAMAAAABQAAAAAAAAAAAD//wAAAQAAAP//AAABAA=="/>
              </a:ext>
            </a:extLst>
          </p:cNvSpPr>
          <p:nvPr>
            <p:ph idx="1"/>
          </p:nvPr>
        </p:nvSpPr>
        <p:spPr>
          <a:xfrm>
            <a:off x="6252210" y="1397635"/>
            <a:ext cx="5494655" cy="4779010"/>
          </a:xfr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sz="2800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2QMAAHgAAABtSAAAuAUAABAAAAAmAAAACAAAADwQAAAAAAAAMAAAABQAAAAAAAAAAAD//wAAAQAAAP//AAABAA=="/>
              </a:ext>
            </a:extLst>
          </p:cNvSpPr>
          <p:nvPr>
            <p:ph type="title"/>
          </p:nvPr>
        </p:nvSpPr>
        <p:spPr/>
        <p:txBody>
          <a:bodyPr vert="horz" wrap="square" lIns="0" tIns="0" rIns="0" bIns="0" numCol="1" spcCol="215900" anchor="ctr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2QMAAHgAAABtSAAA0RgAABAAAAAmAAAACAAAAL0QAAAAAAAAMAAAABQAAAAAAAAAAAD//wAAAQAAAP//AAABAA=="/>
              </a:ext>
            </a:extLst>
          </p:cNvSpPr>
          <p:nvPr>
            <p:ph type="subTitle" idx="1"/>
          </p:nvPr>
        </p:nvSpPr>
        <p:spPr>
          <a:xfrm>
            <a:off x="625475" y="76200"/>
            <a:ext cx="11148060" cy="3957955"/>
          </a:xfrm>
        </p:spPr>
        <p:txBody>
          <a:bodyPr vert="horz" wrap="square" lIns="0" tIns="0" rIns="0" bIns="0" numCol="1" spcCol="215900" anchor="ctr">
            <a:prstTxWarp prst="textNoShape">
              <a:avLst/>
            </a:prstTxWarp>
          </a:bodyPr>
          <a:lstStyle/>
          <a:p>
            <a:pPr algn="ctr">
              <a:defRPr lang="en-us"/>
            </a:pPr>
            <a:endParaRPr lang="en-ca" cap="non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2QMAAHgAAABtSAAAuAUAABAAAAAmAAAACAAAADwQAAAAAAAAMAAAABQAAAAAAAAAAAD//wAAAQAAAP//AAABAA=="/>
              </a:ext>
            </a:extLst>
          </p:cNvSpPr>
          <p:nvPr>
            <p:ph type="title"/>
          </p:nvPr>
        </p:nvSpPr>
        <p:spPr/>
        <p:txBody>
          <a:bodyPr vert="horz" wrap="square" lIns="0" tIns="0" rIns="0" bIns="0" numCol="1" spcCol="215900" anchor="ctr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3" name="PlaceHolder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HED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+AIAAJkIAADFJAAAnxYAABAAAAAmAAAACAAAAD0QAAAAAAAAMAAAABQAAAAAAAAAAAD//wAAAQAAAP//AAABAA=="/>
              </a:ext>
            </a:extLst>
          </p:cNvSpPr>
          <p:nvPr>
            <p:ph idx="1"/>
          </p:nvPr>
        </p:nvSpPr>
        <p:spPr>
          <a:xfrm>
            <a:off x="482600" y="1397635"/>
            <a:ext cx="5494655" cy="2279650"/>
          </a:xfr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sz="2800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4" name="PlaceHolder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diYAAJkIAABDSAAA/yUAABAAAAAmAAAACAAAAD0QAAAAAAAAMAAAABQAAAAAAAAAAAD//wAAAQAAAP//AAABAA=="/>
              </a:ext>
            </a:extLst>
          </p:cNvSpPr>
          <p:nvPr>
            <p:ph idx="1"/>
          </p:nvPr>
        </p:nvSpPr>
        <p:spPr>
          <a:xfrm>
            <a:off x="6252210" y="1397635"/>
            <a:ext cx="5494655" cy="4779010"/>
          </a:xfr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sz="2800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5" name="PlaceHolder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+AIAAPQXAADFJAAA+iUAABAAAAAmAAAACAAAAD0QAAAAAAAAMAAAABQAAAAAAAAAAAD//wAAAQAAAP//AAABAA=="/>
              </a:ext>
            </a:extLst>
          </p:cNvSpPr>
          <p:nvPr>
            <p:ph idx="1"/>
          </p:nvPr>
        </p:nvSpPr>
        <p:spPr>
          <a:xfrm>
            <a:off x="482600" y="3893820"/>
            <a:ext cx="5494655" cy="2279650"/>
          </a:xfr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sz="2800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2QMAAHgAAABtSAAAuAUAABAAAAAmAAAACAAAADwQAAAAAAAAMAAAABQAAAAAAAAAAAD//wAAAQAAAP//AAABAA=="/>
              </a:ext>
            </a:extLst>
          </p:cNvSpPr>
          <p:nvPr>
            <p:ph type="title"/>
          </p:nvPr>
        </p:nvSpPr>
        <p:spPr/>
        <p:txBody>
          <a:bodyPr vert="horz" wrap="square" lIns="0" tIns="0" rIns="0" bIns="0" numCol="1" spcCol="215900" anchor="ctr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3" name="PlaceHolder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+AIAAJkIAADFJAAA/yUAABAAAAAmAAAACAAAAD0QAAAAAAAAMAAAABQAAAAAAAAAAAD//wAAAQAAAP//AAABAA=="/>
              </a:ext>
            </a:extLst>
          </p:cNvSpPr>
          <p:nvPr>
            <p:ph idx="1"/>
          </p:nvPr>
        </p:nvSpPr>
        <p:spPr>
          <a:xfrm>
            <a:off x="482600" y="1397635"/>
            <a:ext cx="5494655" cy="4779010"/>
          </a:xfr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sz="2800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4" name="PlaceHolder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diYAAJkIAABDSAAAnxYAABAAAAAmAAAACAAAAD0QAAAAAAAAMAAAABQAAAAAAAAAAAD//wAAAQAAAP//AAABAA=="/>
              </a:ext>
            </a:extLst>
          </p:cNvSpPr>
          <p:nvPr>
            <p:ph idx="1"/>
          </p:nvPr>
        </p:nvSpPr>
        <p:spPr>
          <a:xfrm>
            <a:off x="6252210" y="1397635"/>
            <a:ext cx="5494655" cy="2279650"/>
          </a:xfr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sz="2800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5" name="PlaceHolder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diYAAPQXAABDSAAA+iUAABAAAAAmAAAACAAAAD0QAAAAAAAAMAAAABQAAAAAAAAAAAD//wAAAQAAAP//AAABAA=="/>
              </a:ext>
            </a:extLst>
          </p:cNvSpPr>
          <p:nvPr>
            <p:ph idx="1"/>
          </p:nvPr>
        </p:nvSpPr>
        <p:spPr>
          <a:xfrm>
            <a:off x="6252210" y="3893820"/>
            <a:ext cx="5494655" cy="2279650"/>
          </a:xfr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sz="2800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2QMAAHgAAABtSAAAuAUAABAAAAAmAAAACAAAADwQAAAAAAAAMAAAABQAAAAAAAAAAAD//wAAAQAAAP//AAABAA=="/>
              </a:ext>
            </a:extLst>
          </p:cNvSpPr>
          <p:nvPr>
            <p:ph type="title"/>
          </p:nvPr>
        </p:nvSpPr>
        <p:spPr/>
        <p:txBody>
          <a:bodyPr vert="horz" wrap="square" lIns="0" tIns="0" rIns="0" bIns="0" numCol="1" spcCol="215900" anchor="ctr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3" name="PlaceHolder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+AIAAJkIAADFJAAAnxYAABAAAAAmAAAACAAAAD0QAAAAAAAAMAAAABQAAAAAAAAAAAD//wAAAQAAAP//AAABAA=="/>
              </a:ext>
            </a:extLst>
          </p:cNvSpPr>
          <p:nvPr>
            <p:ph idx="1"/>
          </p:nvPr>
        </p:nvSpPr>
        <p:spPr>
          <a:xfrm>
            <a:off x="482600" y="1397635"/>
            <a:ext cx="5494655" cy="2279650"/>
          </a:xfr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sz="2800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4" name="PlaceHolder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diYAAJkIAABDSAAAnxYAABAAAAAmAAAACAAAAD0QAAAAAAAAMAAAABQAAAAAAAAAAAD//wAAAQAAAP//AAABAA=="/>
              </a:ext>
            </a:extLst>
          </p:cNvSpPr>
          <p:nvPr>
            <p:ph idx="1"/>
          </p:nvPr>
        </p:nvSpPr>
        <p:spPr>
          <a:xfrm>
            <a:off x="6252210" y="1397635"/>
            <a:ext cx="5494655" cy="2279650"/>
          </a:xfr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sz="2800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5" name="PlaceHolder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+AIAAPQXAAA8SAAA+iUAABAAAAAmAAAACAAAAD0QAAAAAAAAMAAAABQAAAAAAAAAAAD//wAAAQAAAP//AAABAA=="/>
              </a:ext>
            </a:extLst>
          </p:cNvSpPr>
          <p:nvPr>
            <p:ph idx="1"/>
          </p:nvPr>
        </p:nvSpPr>
        <p:spPr>
          <a:xfrm>
            <a:off x="482600" y="3893820"/>
            <a:ext cx="11259820" cy="2279650"/>
          </a:xfr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endParaRPr lang="en-us" sz="2800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OoCAAC9JQAAcg8AANIoAAAQAAAAJgAAAAgAAAD//////////zAAAAAUAAAAAAAAAAAA//8AAAEAAAD//wAAAQA="/>
              </a:ext>
            </a:extLst>
          </p:cNvPicPr>
          <p:nvPr/>
        </p:nvPicPr>
        <p:blipFill>
          <a:blip r:embed="rId14"/>
          <a:stretch>
            <a:fillRect/>
          </a:stretch>
        </p:blipFill>
        <p:spPr>
          <a:xfrm>
            <a:off x="473710" y="6134735"/>
            <a:ext cx="2037080" cy="50101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Picture 7"/>
          <p:cNvPic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YAAAAmhQ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J0sAACSJgAAQUkAAOooAAAQAAAAJgAAAAgAAAD//////////zAAAAAUAAAAAAAAAAAA//8AAAEAAAD//wAAAQA="/>
              </a:ext>
            </a:extLst>
          </p:cNvPicPr>
          <p:nvPr/>
        </p:nvPicPr>
        <p:blipFill>
          <a:blip r:embed="rId15"/>
          <a:srcRect r="240" b="52740"/>
          <a:stretch>
            <a:fillRect/>
          </a:stretch>
        </p:blipFill>
        <p:spPr>
          <a:xfrm>
            <a:off x="7252335" y="6269990"/>
            <a:ext cx="4655820" cy="3810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PlaceHolder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bg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+AIAAJkIAAA8SAAA/yUAABAAAAAmAAAACAAAAL8fAAD//8EBMAAAABQAAAAAAAAAAAD//wAAAQAAAP//AAABAA=="/>
              </a:ext>
            </a:extLst>
          </p:cNvSpPr>
          <p:nvPr>
            <p:ph type="body"/>
          </p:nvPr>
        </p:nvSpPr>
        <p:spPr>
          <a:xfrm>
            <a:off x="482600" y="1397635"/>
            <a:ext cx="11259820" cy="477901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 marL="228600" indent="-227965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Font typeface="Wingdings 3" charset="0"/>
              <a:buChar char=""/>
              <a:defRPr lang="en-us"/>
            </a:pPr>
            <a:r>
              <a:rPr lang="en-us" sz="2800" cap="none">
                <a:solidFill>
                  <a:srgbClr val="000000"/>
                </a:solidFill>
                <a:latin typeface="Myriad Pro" charset="0"/>
                <a:ea typeface="Basic Roman" pitchFamily="1" charset="0"/>
                <a:cs typeface="Basic Roman" pitchFamily="1" charset="0"/>
              </a:rPr>
              <a:t>Click to edit Master text styles</a:t>
            </a:r>
          </a:p>
          <a:p>
            <a:pPr marL="685800" lvl="1" indent="-227965">
              <a:lnSpc>
                <a:spcPct val="90000"/>
              </a:lnSpc>
              <a:spcBef>
                <a:spcPts val="495"/>
              </a:spcBef>
              <a:buClr>
                <a:srgbClr val="0070C0"/>
              </a:buClr>
              <a:buFont typeface="Wingdings 3" charset="0"/>
              <a:buChar char=""/>
              <a:defRPr lang="en-us"/>
            </a:pPr>
            <a:r>
              <a:rPr lang="en-us" sz="2400" cap="none">
                <a:solidFill>
                  <a:srgbClr val="000000"/>
                </a:solidFill>
                <a:latin typeface="Myriad Pro" charset="0"/>
                <a:ea typeface="Basic Roman" pitchFamily="1" charset="0"/>
                <a:cs typeface="Basic Roman" pitchFamily="1" charset="0"/>
              </a:rPr>
              <a:t>Second level</a:t>
            </a:r>
          </a:p>
          <a:p>
            <a:pPr marL="1143000" lvl="2" indent="-227965">
              <a:lnSpc>
                <a:spcPct val="90000"/>
              </a:lnSpc>
              <a:spcBef>
                <a:spcPts val="495"/>
              </a:spcBef>
              <a:buClr>
                <a:srgbClr val="0070C0"/>
              </a:buClr>
              <a:buFont typeface="Wingdings 3" charset="0"/>
              <a:buChar char=""/>
              <a:defRPr lang="en-us"/>
            </a:pPr>
            <a:r>
              <a:rPr lang="en-us" sz="2000" cap="none">
                <a:solidFill>
                  <a:srgbClr val="000000"/>
                </a:solidFill>
                <a:latin typeface="Myriad Pro" charset="0"/>
                <a:ea typeface="Basic Roman" pitchFamily="1" charset="0"/>
                <a:cs typeface="Basic Roman" pitchFamily="1" charset="0"/>
              </a:rPr>
              <a:t>Third level</a:t>
            </a:r>
          </a:p>
          <a:p>
            <a:pPr marL="1600200" lvl="3" indent="-227965">
              <a:lnSpc>
                <a:spcPct val="90000"/>
              </a:lnSpc>
              <a:spcBef>
                <a:spcPts val="495"/>
              </a:spcBef>
              <a:buClr>
                <a:srgbClr val="0070C0"/>
              </a:buClr>
              <a:buFont typeface="Wingdings 3" charset="0"/>
              <a:buChar char=""/>
              <a:defRPr lang="en-us"/>
            </a:pPr>
            <a:r>
              <a:rPr lang="en-us" cap="none">
                <a:solidFill>
                  <a:srgbClr val="000000"/>
                </a:solidFill>
                <a:latin typeface="Myriad Pro" charset="0"/>
                <a:ea typeface="Basic Roman" pitchFamily="1" charset="0"/>
                <a:cs typeface="Basic Roman" pitchFamily="1" charset="0"/>
              </a:rPr>
              <a:t>Fourth level</a:t>
            </a:r>
          </a:p>
          <a:p>
            <a:pPr marL="2057400" lvl="4" indent="-227965">
              <a:lnSpc>
                <a:spcPct val="90000"/>
              </a:lnSpc>
              <a:spcBef>
                <a:spcPts val="495"/>
              </a:spcBef>
              <a:buClr>
                <a:srgbClr val="0070C0"/>
              </a:buClr>
              <a:buFont typeface="Wingdings 3" charset="0"/>
              <a:buChar char=""/>
              <a:defRPr lang="en-us"/>
            </a:pPr>
            <a:r>
              <a:rPr lang="en-us" cap="none">
                <a:solidFill>
                  <a:srgbClr val="000000"/>
                </a:solidFill>
                <a:latin typeface="Myriad Pro" charset="0"/>
                <a:ea typeface="Basic Roman" pitchFamily="1" charset="0"/>
                <a:cs typeface="Basic Roman" pitchFamily="1" charset="0"/>
              </a:rPr>
              <a:t>Fifth level</a:t>
            </a:r>
          </a:p>
        </p:txBody>
      </p:sp>
      <p:sp>
        <p:nvSpPr>
          <p:cNvPr id="5" name="PlaceHolder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U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2QMAAHgAAABtSAAAuAUAABAAAAAmAAAACAAAAL8fAAD//8EBMAAAABQAAAAAAAAAAAD//wAAAQAAAP//AAABAA=="/>
              </a:ext>
            </a:extLst>
          </p:cNvSpPr>
          <p:nvPr>
            <p:ph type="title"/>
          </p:nvPr>
        </p:nvSpPr>
        <p:spPr>
          <a:xfrm>
            <a:off x="625475" y="76200"/>
            <a:ext cx="11148060" cy="8534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defRPr lang="en-us"/>
            </a:pPr>
            <a:r>
              <a:rPr lang="en-us" sz="4000" b="1" cap="none">
                <a:solidFill>
                  <a:srgbClr val="344050"/>
                </a:solidFill>
                <a:latin typeface="Myriad Pro Cond" charset="0"/>
                <a:ea typeface="Basic Roman" pitchFamily="1" charset="0"/>
                <a:cs typeface="Basic Roman" pitchFamily="1" charset="0"/>
              </a:rPr>
              <a:t>Click to edit Master title style</a:t>
            </a:r>
            <a:endParaRPr lang="en-us" sz="4000" cap="none">
              <a:solidFill>
                <a:srgbClr val="000000"/>
              </a:solidFill>
              <a:latin typeface="Myriad Pro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6" name="PlaceHolder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jgAAAEcAAACOAAAARw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eRAAAP4mAAB0NAAARSkAABAAAAAmAAAACAAAAL8fAAD//8EBMAAAABQAAAAAAAAAAAD//wAAAQAAAP//AAABAA=="/>
              </a:ext>
            </a:extLst>
          </p:cNvSpPr>
          <p:nvPr>
            <p:ph type="ftr" idx="3"/>
          </p:nvPr>
        </p:nvSpPr>
        <p:spPr>
          <a:xfrm>
            <a:off x="2677795" y="6338570"/>
            <a:ext cx="5848985" cy="37020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170" tIns="45085" rIns="90170" bIns="45085" numCol="1" spcCol="215900" anchor="ctr">
            <a:prstTxWarp prst="textNoShape">
              <a:avLst/>
            </a:prstTxWarp>
          </a:bodyPr>
          <a:lstStyle/>
          <a:p>
            <a:pPr>
              <a:defRPr lang="en-us"/>
            </a:pPr>
            <a:endParaRPr lang="en-ca" sz="2400" cap="none">
              <a:latin typeface="Times New Roman" pitchFamily="1" charset="0"/>
              <a:ea typeface="Basic Roman" pitchFamily="1" charset="0"/>
              <a:cs typeface="Basic Roman" pitchFamily="1" charset="0"/>
            </a:endParaRPr>
          </a:p>
        </p:txBody>
      </p:sp>
      <p:sp>
        <p:nvSpPr>
          <p:cNvPr id="7" name="Oval 7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gAAAA0AAAAAAAAAAAAAAAAAAAAAAAAAAAAAAAABAAAAAAAAAAEAAABQAAAAAAAAAAAA8D8AAAAAAADw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BAAAAAAAAAFub1QAo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Fub1QB/f38A5+bmA8zMzADAwP8Af39/AAAAAAAAAAAAAAAAAAAAAAAAAAAAIQAAABgAAAAUAAAAfTYAAP4mAADSOAAARSkAABAAAAAmAAAACAAAAP//////////MAAAABQAAAAAAAAA/Er//wS1AAD8Sv//BLUAAA=="/>
              </a:ext>
            </a:extLst>
          </p:cNvSpPr>
          <p:nvPr/>
        </p:nvSpPr>
        <p:spPr>
          <a:xfrm>
            <a:off x="8857615" y="6338570"/>
            <a:ext cx="379095" cy="370205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rgbClr val="5B9BD5"/>
            </a:solidFill>
            <a:prstDash val="solid"/>
            <a:headEnd type="none"/>
            <a:tailEnd type="none"/>
          </a:ln>
          <a:effectLst/>
        </p:spPr>
        <p:txBody>
          <a:bodyPr vert="horz" wrap="square" lIns="0" tIns="0" rIns="0" bIns="0" numCol="1" spcCol="215900" anchor="ctr"/>
          <a:lstStyle/>
          <a:p>
            <a:pPr algn="ctr">
              <a:lnSpc>
                <a:spcPct val="100000"/>
              </a:lnSpc>
              <a:defRPr lang="en-us"/>
            </a:pPr>
            <a:fld id="{3FCD07EB-A5D2-98F1-9C75-53A4493B6A06}" type="slidenum">
              <a:rPr lang="en-ca" sz="1400" cap="none">
                <a:solidFill>
                  <a:srgbClr val="808080"/>
                </a:solidFill>
                <a:latin typeface="Myriad Pro Cond" charset="0"/>
                <a:ea typeface="DejaVu Sans" pitchFamily="1" charset="0"/>
                <a:cs typeface="DejaVu Sans" pitchFamily="1" charset="0"/>
              </a:rPr>
              <a:t>‹#›</a:t>
            </a:fld>
            <a:endParaRPr lang="en-ca" sz="1400" cap="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ftr="0" dt="0"/>
  <p:txStyles>
    <p:titleStyle>
      <a:lvl1pPr marL="0" marR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" cap="none" spc="0" baseline="0">
          <a:solidFill>
            <a:schemeClr val="tx2"/>
          </a:solidFill>
          <a:effectLst/>
          <a:latin typeface="Basic Sans" pitchFamily="1" charset="0"/>
          <a:ea typeface="Basic Roman" pitchFamily="1" charset="0"/>
          <a:cs typeface="Basic Roman" pitchFamily="1" charset="0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Arial" pitchFamily="2" charset="0"/>
          <a:ea typeface="DejaVu Sans" pitchFamily="1" charset="0"/>
          <a:cs typeface="DejaVu Sans" pitchFamily="1" charset="0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Arial" pitchFamily="2" charset="0"/>
          <a:ea typeface="DejaVu Sans" pitchFamily="1" charset="0"/>
          <a:cs typeface="DejaVu Sans" pitchFamily="1" charset="0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Arial" pitchFamily="2" charset="0"/>
          <a:ea typeface="DejaVu Sans" pitchFamily="1" charset="0"/>
          <a:cs typeface="DejaVu Sans" pitchFamily="1" charset="0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Arial" pitchFamily="2" charset="0"/>
          <a:ea typeface="DejaVu Sans" pitchFamily="1" charset="0"/>
          <a:cs typeface="DejaVu Sans" pitchFamily="1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Arial" pitchFamily="2" charset="0"/>
          <a:ea typeface="DejaVu Sans" pitchFamily="1" charset="0"/>
          <a:cs typeface="DejaVu Sans" pitchFamily="1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Arial" pitchFamily="2" charset="0"/>
          <a:ea typeface="DejaVu Sans" pitchFamily="1" charset="0"/>
          <a:cs typeface="DejaVu Sans" pitchFamily="1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Arial" pitchFamily="2" charset="0"/>
          <a:ea typeface="DejaVu Sans" pitchFamily="1" charset="0"/>
          <a:cs typeface="DejaVu Sans" pitchFamily="1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Arial" pitchFamily="2" charset="0"/>
          <a:ea typeface="DejaVu Sans" pitchFamily="1" charset="0"/>
          <a:cs typeface="DejaVu Sans" pitchFamily="1" charset="0"/>
        </a:defRPr>
      </a:lvl9pPr>
    </p:titleStyle>
    <p:bodyStyle>
      <a:lvl1pPr marL="342900" marR="0" indent="-3429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•"/>
        <a:tabLst/>
        <a:defRPr lang="en-us" sz="3200" b="0" i="0" u="none" strike="noStrike" kern="1" cap="none" spc="0" baseline="0">
          <a:solidFill>
            <a:schemeClr val="tx1"/>
          </a:solidFill>
          <a:effectLst/>
          <a:latin typeface="Basic Sans" pitchFamily="1" charset="0"/>
          <a:ea typeface="Basic Roman" pitchFamily="1" charset="0"/>
          <a:cs typeface="Basic Roman" pitchFamily="1" charset="0"/>
        </a:defRPr>
      </a:lvl1pPr>
      <a:lvl2pPr marL="742950" marR="0" indent="-28575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–"/>
        <a:tabLst/>
        <a:defRPr lang="en-us" sz="2800" b="0" i="0" u="none" strike="noStrike" kern="1" cap="none" spc="0" baseline="0">
          <a:solidFill>
            <a:schemeClr val="tx1"/>
          </a:solidFill>
          <a:effectLst/>
          <a:latin typeface="Basic Sans" pitchFamily="1" charset="0"/>
          <a:ea typeface="Basic Roman" pitchFamily="1" charset="0"/>
          <a:cs typeface="Basic Roman" pitchFamily="1" charset="0"/>
        </a:defRPr>
      </a:lvl2pPr>
      <a:lvl3pPr marL="11430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•"/>
        <a:tabLst/>
        <a:defRPr lang="en-us" sz="2400" b="0" i="0" u="none" strike="noStrike" kern="1" cap="none" spc="0" baseline="0">
          <a:solidFill>
            <a:schemeClr val="tx1"/>
          </a:solidFill>
          <a:effectLst/>
          <a:latin typeface="Basic Sans" pitchFamily="1" charset="0"/>
          <a:ea typeface="Basic Roman" pitchFamily="1" charset="0"/>
          <a:cs typeface="Basic Roman" pitchFamily="1" charset="0"/>
        </a:defRPr>
      </a:lvl3pPr>
      <a:lvl4pPr marL="16002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–"/>
        <a:tabLst/>
        <a:defRPr lang="en-us" sz="2000" b="0" i="0" u="none" strike="noStrike" kern="1" cap="none" spc="0" baseline="0">
          <a:solidFill>
            <a:schemeClr val="tx1"/>
          </a:solidFill>
          <a:effectLst/>
          <a:latin typeface="Basic Sans" pitchFamily="1" charset="0"/>
          <a:ea typeface="Basic Roman" pitchFamily="1" charset="0"/>
          <a:cs typeface="Basic Roman" pitchFamily="1" charset="0"/>
        </a:defRPr>
      </a:lvl4pPr>
      <a:lvl5pPr marL="20574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»"/>
        <a:tabLst/>
        <a:defRPr lang="en-us" sz="2000" b="0" i="0" u="none" strike="noStrike" kern="1" cap="none" spc="0" baseline="0">
          <a:solidFill>
            <a:schemeClr val="tx1"/>
          </a:solidFill>
          <a:effectLst/>
          <a:latin typeface="Basic Sans" pitchFamily="1" charset="0"/>
          <a:ea typeface="Basic Roman" pitchFamily="1" charset="0"/>
          <a:cs typeface="Basic Roman" pitchFamily="1" charset="0"/>
        </a:defRPr>
      </a:lvl5pPr>
      <a:lvl6pPr marL="25146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•"/>
        <a:tabLst/>
        <a:defRPr lang="en-us" sz="2000" b="0" i="0" u="none" strike="noStrike" kern="1" cap="none" spc="0" baseline="0">
          <a:solidFill>
            <a:schemeClr val="tx1"/>
          </a:solidFill>
          <a:effectLst/>
          <a:latin typeface="Basic Sans" pitchFamily="1" charset="0"/>
          <a:ea typeface="Basic Roman" pitchFamily="1" charset="0"/>
          <a:cs typeface="Basic Roman" pitchFamily="1" charset="0"/>
        </a:defRPr>
      </a:lvl6pPr>
      <a:lvl7pPr marL="29718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•"/>
        <a:tabLst/>
        <a:defRPr lang="en-us" sz="2000" b="0" i="0" u="none" strike="noStrike" kern="1" cap="none" spc="0" baseline="0">
          <a:solidFill>
            <a:schemeClr val="tx1"/>
          </a:solidFill>
          <a:effectLst/>
          <a:latin typeface="Basic Sans" pitchFamily="1" charset="0"/>
          <a:ea typeface="Basic Roman" pitchFamily="1" charset="0"/>
          <a:cs typeface="Basic Roman" pitchFamily="1" charset="0"/>
        </a:defRPr>
      </a:lvl7pPr>
      <a:lvl8pPr marL="34290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•"/>
        <a:tabLst/>
        <a:defRPr lang="en-us" sz="2000" b="0" i="0" u="none" strike="noStrike" kern="1" cap="none" spc="0" baseline="0">
          <a:solidFill>
            <a:schemeClr val="tx1"/>
          </a:solidFill>
          <a:effectLst/>
          <a:latin typeface="Basic Sans" pitchFamily="1" charset="0"/>
          <a:ea typeface="Basic Roman" pitchFamily="1" charset="0"/>
          <a:cs typeface="Basic Roman" pitchFamily="1" charset="0"/>
        </a:defRPr>
      </a:lvl8pPr>
      <a:lvl9pPr marL="38862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•"/>
        <a:tabLst/>
        <a:defRPr lang="en-us" sz="2000" b="0" i="0" u="none" strike="noStrike" kern="1" cap="none" spc="0" baseline="0">
          <a:solidFill>
            <a:schemeClr val="tx1"/>
          </a:solidFill>
          <a:effectLst/>
          <a:latin typeface="Basic Sans" pitchFamily="1" charset="0"/>
          <a:ea typeface="Basic Roman" pitchFamily="1" charset="0"/>
          <a:cs typeface="Basic Roman" pitchFamily="1" charset="0"/>
        </a:defRPr>
      </a:lvl9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Basic Sans" pitchFamily="1" charset="0"/>
          <a:ea typeface="Basic Roman" pitchFamily="1" charset="0"/>
          <a:cs typeface="Basic Roman" pitchFamily="1" charset="0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Basic Sans" pitchFamily="1" charset="0"/>
          <a:ea typeface="Basic Roman" pitchFamily="1" charset="0"/>
          <a:cs typeface="Basic Roman" pitchFamily="1" charset="0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Basic Sans" pitchFamily="1" charset="0"/>
          <a:ea typeface="Basic Roman" pitchFamily="1" charset="0"/>
          <a:cs typeface="Basic Roman" pitchFamily="1" charset="0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Basic Sans" pitchFamily="1" charset="0"/>
          <a:ea typeface="Basic Roman" pitchFamily="1" charset="0"/>
          <a:cs typeface="Basic Roman" pitchFamily="1" charset="0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Basic Sans" pitchFamily="1" charset="0"/>
          <a:ea typeface="Basic Roman" pitchFamily="1" charset="0"/>
          <a:cs typeface="Basic Roman" pitchFamily="1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Basic Sans" pitchFamily="1" charset="0"/>
          <a:ea typeface="Basic Roman" pitchFamily="1" charset="0"/>
          <a:cs typeface="Basic Roman" pitchFamily="1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Basic Sans" pitchFamily="1" charset="0"/>
          <a:ea typeface="Basic Roman" pitchFamily="1" charset="0"/>
          <a:cs typeface="Basic Roman" pitchFamily="1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Basic Sans" pitchFamily="1" charset="0"/>
          <a:ea typeface="Basic Roman" pitchFamily="1" charset="0"/>
          <a:cs typeface="Basic Roman" pitchFamily="1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Basic Sans" pitchFamily="1" charset="0"/>
          <a:ea typeface="Basic Roman" pitchFamily="1" charset="0"/>
          <a:cs typeface="Basic Roman" pitchFamily="1" charset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xasdb.clsi.ca/" TargetMode="External"/><Relationship Id="rId2" Type="http://schemas.openxmlformats.org/officeDocument/2006/relationships/hyperlink" Target="https://xasdb.lightsource.ca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46.png"/><Relationship Id="rId18" Type="http://schemas.openxmlformats.org/officeDocument/2006/relationships/image" Target="../media/image63.png"/><Relationship Id="rId3" Type="http://schemas.openxmlformats.org/officeDocument/2006/relationships/image" Target="../media/image54.jpeg"/><Relationship Id="rId7" Type="http://schemas.openxmlformats.org/officeDocument/2006/relationships/image" Target="../media/image58.png"/><Relationship Id="rId12" Type="http://schemas.openxmlformats.org/officeDocument/2006/relationships/image" Target="../media/image45.png"/><Relationship Id="rId17" Type="http://schemas.openxmlformats.org/officeDocument/2006/relationships/image" Target="../media/image62.png"/><Relationship Id="rId2" Type="http://schemas.openxmlformats.org/officeDocument/2006/relationships/image" Target="../media/image53.jpeg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11" Type="http://schemas.openxmlformats.org/officeDocument/2006/relationships/image" Target="../media/image44.png"/><Relationship Id="rId5" Type="http://schemas.openxmlformats.org/officeDocument/2006/relationships/image" Target="../media/image56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19" Type="http://schemas.openxmlformats.org/officeDocument/2006/relationships/image" Target="../media/image64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xasdb.lightsource.ca" TargetMode="Externa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xasdb.clsi.ca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EAAAAAAAAANEBQDP///whR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SAAAAKQAAAC4AAAAlAAAAAAAAABkAAAAZAAAAAAAAAAjAAAABAAAAGQAAAAXAAAAFAAAAAAAAAAAAAAA/38AAP9/AAAAAAAACQAAAAQAAACDVFOG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CEdAAD/////0UoAAGMqAAAQAAAAJgAAAAgAAAD//////////zAAAAAUAAAAAAAAAAAA//8AAAEAAAD//wAAAQA="/>
              </a:ext>
            </a:extLst>
          </p:cNvPicPr>
          <p:nvPr/>
        </p:nvPicPr>
        <p:blipFill>
          <a:blip r:embed="rId2"/>
          <a:srcRect l="720" t="1640" r="1840" b="1480"/>
          <a:stretch>
            <a:fillRect/>
          </a:stretch>
        </p:blipFill>
        <p:spPr>
          <a:xfrm>
            <a:off x="4735195" y="-635"/>
            <a:ext cx="7426960" cy="6891020"/>
          </a:xfrm>
          <a:prstGeom prst="rect">
            <a:avLst/>
          </a:prstGeom>
          <a:solidFill>
            <a:schemeClr val="accent1">
              <a:alpha val="19000"/>
            </a:schemeClr>
          </a:solidFill>
          <a:ln>
            <a:noFill/>
          </a:ln>
          <a:effectLst/>
        </p:spPr>
      </p:pic>
      <p:sp>
        <p:nvSpPr>
          <p:cNvPr id="3" name="Rectangle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EAAAAAAAAAZmZmAP///wgfAAAAAAAAAAAAAAAAAAAAAAAAAAAAAAAAAAAAeAAAAAEAAABAAAAAAAAAAAAAAABaAAAAAAAAAAAAAAAAAAAAAAAAAAAAAAAAAAAAAAAAAAAAAAAAAAAAAAAAAAAAAAAAAAAAAAAAAAAAAAAAAAAAAAAAAAAAAAAAAAAAFAAAADwAAAABAAAAAAAAADRAUAk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ZmAP///wEAAAAAAAAAAAAAAAAAAAAAAAAAAAAAAAAAAAAAAAAAADRAUAJ/f38A5+bmA8zMzADAwP8Af39/AAAAAAAAAAAAAAAAAAAAAAAAAAAAIQAAABgAAAAUAAAAIh0AAP7////RSgAAMCoAABAAAAAmAAAACAAAAP//////////MAAAABQAAAAAAAAAAAD//wAAAQAAAP//AAABAA=="/>
              </a:ext>
            </a:extLst>
          </p:cNvSpPr>
          <p:nvPr/>
        </p:nvSpPr>
        <p:spPr>
          <a:xfrm>
            <a:off x="4735830" y="-1270"/>
            <a:ext cx="7426325" cy="6859270"/>
          </a:xfrm>
          <a:prstGeom prst="rect">
            <a:avLst/>
          </a:prstGeom>
          <a:solidFill>
            <a:srgbClr val="666666">
              <a:alpha val="69000"/>
            </a:srgbClr>
          </a:solidFill>
          <a:ln w="12700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endParaRPr/>
          </a:p>
        </p:txBody>
      </p:sp>
      <p:sp>
        <p:nvSpPr>
          <p:cNvPr id="4" name="AutoShape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QAAAA0AAAAAkAAAAEgAAACQAAAASAAAAAAAAAAAAAAAAAAAAAEAAABQAAAAngyOklfniD8AAAAAAAAAAAAAAAAAAOA/AAAAAAAA4D8AAAAAAADgPwAAAAAAAOA/AAAAAAAA4D8AAAAAAADgPwAAAAAAAOA/AAAAAAAA4D8CAAAAjAAAAAEAAAAAAAAANEBQDP///wgAAAAAAAAAAAAAAAAAAAAAAAAAAAAAAAAAAAAAeAAAAAEAAABAAAAAAAAAAAAAAABaAAAAAAAAAAAAAAAAAAAAAAAAAAAAAAAAAAAAAAAAAAAAAAAAAAAAAAAAAAAAAAAAAAAAAAAAAAAAAAAAAAAAAAAAAAAAAAAAAAAAFAAAADwAAAABAAAAAAAAADRAUAk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nP///wAAAAAvHQAAMCoAABAAAAAmAAAACAAAAP//////////MAAAABQAAAAAAAAA6gD//xb/AACkAP//XP8AAA=="/>
              </a:ext>
            </a:extLst>
          </p:cNvSpPr>
          <p:nvPr/>
        </p:nvSpPr>
        <p:spPr>
          <a:xfrm>
            <a:off x="-63500" y="0"/>
            <a:ext cx="4807585" cy="6858000"/>
          </a:xfrm>
          <a:prstGeom prst="roundRect">
            <a:avLst>
              <a:gd name="adj" fmla="val 608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endParaRPr/>
          </a:p>
        </p:txBody>
      </p:sp>
      <p:sp>
        <p:nvSpPr>
          <p:cNvPr id="5" name="Subtitle 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agQAAMEjAAApGQAA2CYAABAAAAAmAAAACAAAAP//////////MAAAABQAAAAAAAAAAAD//wAAAQAAAP//AAABAA=="/>
              </a:ext>
            </a:extLst>
          </p:cNvSpPr>
          <p:nvPr/>
        </p:nvSpPr>
        <p:spPr>
          <a:xfrm>
            <a:off x="717550" y="5812155"/>
            <a:ext cx="3372485" cy="50228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  <a:tabLst>
                <a:tab pos="0" algn="l"/>
              </a:tabLst>
              <a:defRPr lang="en-ca" sz="3600" b="1" cap="none">
                <a:solidFill>
                  <a:srgbClr val="FFFFFF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Denis Spasyuk </a:t>
            </a:r>
          </a:p>
        </p:txBody>
      </p:sp>
      <p:sp>
        <p:nvSpPr>
          <p:cNvPr id="6" name="TextBox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jgAAAEcAAACOAAAARw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+i4AAJkmAABuOAAA1ygAABAgAAAmAAAACAAAAP//////////MAAAABQAAAAAAAAAAAD//wAAAQAAAP//AAABAA=="/>
              </a:ext>
            </a:extLst>
          </p:cNvSpPr>
          <p:nvPr/>
        </p:nvSpPr>
        <p:spPr>
          <a:xfrm>
            <a:off x="7636510" y="6274435"/>
            <a:ext cx="1536700" cy="3644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0170" tIns="45085" rIns="90170" bIns="45085" numCol="1" spcCol="215900" anchor="t"/>
          <a:lstStyle/>
          <a:p>
            <a:pPr algn="ctr">
              <a:lnSpc>
                <a:spcPct val="100000"/>
              </a:lnSpc>
              <a:defRPr lang="en-us" b="1" cap="none">
                <a:solidFill>
                  <a:srgbClr val="FFFFFF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Aug 11</a:t>
            </a:r>
            <a:r>
              <a:rPr lang="en-us" cap="none" baseline="30000"/>
              <a:t>th</a:t>
            </a:r>
            <a:r>
              <a:t>, 2026</a:t>
            </a:r>
          </a:p>
        </p:txBody>
      </p:sp>
      <p:pic>
        <p:nvPicPr>
          <p:cNvPr id="7" name="Picture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IL///9FCQAAqDcAABshAAAQAAAAJgAAAAgAAAD//////////zAAAAAUAAAAAAAAAAAA//8AAAEAAAD//wAAAQA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-80010" y="1506855"/>
            <a:ext cx="9127490" cy="38747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8" name="Title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BAAAAAAAAAAEAAABQAAAAAAAAAAAA4D8AAAAAAADgPwAAAAAAAOA/AAAAAAAA4D8AAAAAAADgPwAAAAAAAOA/AAAAAAAA4D8AAAAAAADgPwAAAAAAAOA/AAAAAAAA4D8CAAAAjAAAAAEAAAAAAAAANEBQAP///wgf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AP///wEAAAAAAAAAAAAAAAAAAAAAAAAAAAAAAAAAAAAAAAAAADRAUAJ/f38A5+bmA8zMzADAwP8Af39/AAAAAAAAAAAAAAAAAAAAAAAAAAAAIQAAABgAAAAUAAAAjv///0UJAADhSgAAGyEAABAAAAAmAAAACAAAAP//////////MAAAABQAAAAAAAAAAAD//wAAAQAAAP//AAABAA=="/>
              </a:ext>
            </a:extLst>
          </p:cNvSpPr>
          <p:nvPr/>
        </p:nvSpPr>
        <p:spPr>
          <a:xfrm>
            <a:off x="-72390" y="1506855"/>
            <a:ext cx="12244705" cy="3874770"/>
          </a:xfrm>
          <a:prstGeom prst="rect">
            <a:avLst/>
          </a:prstGeom>
          <a:solidFill>
            <a:srgbClr val="344050">
              <a:alpha val="69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lnSpc>
                <a:spcPct val="90000"/>
              </a:lnSpc>
              <a:defRPr lang="en-ca" sz="4800" b="1" cap="none">
                <a:solidFill>
                  <a:schemeClr val="bg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XASDB and Beyond: Modernizing Data Accessibility at the Canadian Light Source</a:t>
            </a:r>
          </a:p>
        </p:txBody>
      </p:sp>
      <p:sp>
        <p:nvSpPr>
          <p:cNvPr id="9" name="Textbox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kx0AAEUjAABfSQAA9iUAABAAAAAmAAAACAAAAP//////////MAAAABQAAAAAAAAAAAD//wAAAQAAAP//AAABAA=="/>
              </a:ext>
            </a:extLst>
          </p:cNvSpPr>
          <p:nvPr/>
        </p:nvSpPr>
        <p:spPr>
          <a:xfrm>
            <a:off x="4807585" y="5733415"/>
            <a:ext cx="7119620" cy="43751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 b="1" cap="none">
                <a:solidFill>
                  <a:schemeClr val="bg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IUCr Workshop 012 - From Open Data to Global Open Science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FBQAACcDAAACAgAALxQAAAAAAABkAAAAZAAAAAAAAAAjAAAABAAAAGQAAAAXAAAAFAAAAAAAAAAAAAAA/38AAP9/AAAAAAAACQAAAAQAAAChgqES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AkEAACjEgAA6xQAACsbAAAQAAAAJgAAAAgAAAD//////////zAAAAAUAAAAAAAAAAAA//8AAAEAAAD//wAAAQA="/>
              </a:ext>
            </a:extLst>
          </p:cNvPicPr>
          <p:nvPr/>
        </p:nvPicPr>
        <p:blipFill>
          <a:blip r:embed="rId2"/>
          <a:srcRect l="51400" t="8070" r="5140" b="51670"/>
          <a:stretch>
            <a:fillRect/>
          </a:stretch>
        </p:blipFill>
        <p:spPr>
          <a:xfrm>
            <a:off x="655955" y="3029585"/>
            <a:ext cx="2744470" cy="138684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Rectangle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B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D5ak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//////////8pGQAAcwoAAAAAAAAmAAAACAAAAP//////////MAAAABQAAAAAAAAAAAD//wAAAQAAAP//AAABAA=="/>
              </a:ext>
            </a:extLst>
          </p:cNvSpPr>
          <p:nvPr/>
        </p:nvSpPr>
        <p:spPr>
          <a:xfrm>
            <a:off x="-635" y="-635"/>
            <a:ext cx="4090670" cy="16992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lnSpc>
                <a:spcPct val="90000"/>
              </a:lnSpc>
              <a:defRPr lang="en-us" sz="3600" b="1" cap="none">
                <a:solidFill>
                  <a:srgbClr val="34405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  Main Programming</a:t>
            </a:r>
          </a:p>
          <a:p>
            <a:pPr algn="ctr">
              <a:lnSpc>
                <a:spcPct val="90000"/>
              </a:lnSpc>
              <a:defRPr lang="en-us" sz="3600" b="1" cap="none">
                <a:solidFill>
                  <a:srgbClr val="34405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Components</a:t>
            </a:r>
          </a:p>
        </p:txBody>
      </p:sp>
      <p:sp>
        <p:nvSpPr>
          <p:cNvPr id="4" name="Textbox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EAAAAAAAAA0NbqAP///whb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NbqAP///wEAAAAAAAAAAAAAAAAAAAAAAAAAAAAAAAAAAAAAAAAAADRAUAJ/f38A5+bmA8zMzADAwP8Af39/AAAAAAAAAAAAAAAAAAAAAAAAAAAAIQAAABgAAAAUAAAAAAAAAAAAAAAKGgAAMCoAABAAAAAmAAAACAAAAP//////////MAAAABQAAAAAAAAAAAD//wAAAQAAAP//AAABAA=="/>
              </a:ext>
            </a:extLst>
          </p:cNvSpPr>
          <p:nvPr/>
        </p:nvSpPr>
        <p:spPr>
          <a:xfrm>
            <a:off x="0" y="0"/>
            <a:ext cx="4232910" cy="6858000"/>
          </a:xfrm>
          <a:prstGeom prst="rect">
            <a:avLst/>
          </a:prstGeom>
          <a:solidFill>
            <a:srgbClr val="D0D6EA">
              <a:alpha val="9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t> </a:t>
            </a:r>
          </a:p>
        </p:txBody>
      </p:sp>
      <p:pic>
        <p:nvPicPr>
          <p:cNvPr id="5" name="Picture1"/>
          <p:cNvPic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AtNic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BkaAACOBAAA0UoAAMEjAAAQAAAAJgAAAAgAAAD//////////zAAAAAUAAAAAAAAAAAA//8AAAEAAAD//wAAAQA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4242435" y="740410"/>
            <a:ext cx="7919720" cy="507174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Rectangle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CxoAAIonAABwMQAADSkAABAAAAAmAAAACAAAAP//////////MAAAABQAAAAAAAAAAAD//wAAAQAAAP//AAABAA=="/>
              </a:ext>
            </a:extLst>
          </p:cNvSpPr>
          <p:nvPr/>
        </p:nvSpPr>
        <p:spPr>
          <a:xfrm>
            <a:off x="4233545" y="6427470"/>
            <a:ext cx="3803015" cy="2457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l">
              <a:defRPr lang="en-us" sz="1000" cap="none">
                <a:solidFill>
                  <a:srgbClr val="999999"/>
                </a:solidFill>
              </a:defRPr>
            </a:pPr>
            <a:r>
              <a:t>XASDB — xasdb.lightsource.ca  |  CC BY 4.0</a:t>
            </a:r>
          </a:p>
        </p:txBody>
      </p:sp>
      <p:sp>
        <p:nvSpPr>
          <p:cNvPr id="7" name="Rectangle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B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pSQAAAAAAAA9PgAA2wQAABAAAAAmAAAACAAAAP//////////MAAAABQAAAAAAAAAAAD//wAAAQAAAP//AAABAA=="/>
              </a:ext>
            </a:extLst>
          </p:cNvSpPr>
          <p:nvPr/>
        </p:nvSpPr>
        <p:spPr>
          <a:xfrm>
            <a:off x="5956935" y="0"/>
            <a:ext cx="4160520" cy="78930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lnSpc>
                <a:spcPct val="90000"/>
              </a:lnSpc>
              <a:defRPr lang="en-us" sz="3600" b="1" cap="none">
                <a:solidFill>
                  <a:srgbClr val="344050"/>
                </a:solidFill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r>
              <a:t>Web Application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B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D5ak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/////wAAAAApGQAAJgoAABAAAAAmAAAACAAAAP//////////MAAAABQAAAAAAAAAAAD//wAAAQAAAP//AAABAA=="/>
              </a:ext>
            </a:extLst>
          </p:cNvSpPr>
          <p:nvPr/>
        </p:nvSpPr>
        <p:spPr>
          <a:xfrm>
            <a:off x="-635" y="0"/>
            <a:ext cx="4090670" cy="16497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lnSpc>
                <a:spcPct val="90000"/>
              </a:lnSpc>
              <a:defRPr lang="en-us" sz="3600" b="1" cap="none">
                <a:solidFill>
                  <a:srgbClr val="34405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XASDB</a:t>
            </a:r>
          </a:p>
          <a:p>
            <a:pPr algn="ctr">
              <a:lnSpc>
                <a:spcPct val="90000"/>
              </a:lnSpc>
              <a:defRPr lang="en-us" sz="3600" b="1" cap="none">
                <a:solidFill>
                  <a:srgbClr val="34405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 </a:t>
            </a:r>
            <a:r>
              <a:rPr lang="en-us" cap="none">
                <a:solidFill>
                  <a:schemeClr val="tx1"/>
                </a:solidFill>
              </a:rPr>
              <a:t>Frontend</a:t>
            </a:r>
          </a:p>
        </p:txBody>
      </p:sp>
      <p:sp>
        <p:nvSpPr>
          <p:cNvPr id="3" name="Textbox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EAAAAAAAAA0NbqAP///whb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NbqAP///wEAAAAAAAAAAAAAAAAAAAAAAAAAAAAAAAAAAAAAAAAAADRAUAJ/f38A5+bmA8zMzADAwP8Af39/AAAAAAAAAAAAAAAAAAAAAAAAAAAAIQAAABgAAAAUAAAAAAAAAAAAAAAqGQAAMioAABAAAAAmAAAACAAAAP//////////MAAAABQAAAAAAAAAAAD//wAAAQAAAP//AAABAA=="/>
              </a:ext>
            </a:extLst>
          </p:cNvSpPr>
          <p:nvPr/>
        </p:nvSpPr>
        <p:spPr>
          <a:xfrm>
            <a:off x="0" y="0"/>
            <a:ext cx="4090670" cy="6859270"/>
          </a:xfrm>
          <a:prstGeom prst="rect">
            <a:avLst/>
          </a:prstGeom>
          <a:solidFill>
            <a:srgbClr val="D0D6EA">
              <a:alpha val="9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t> </a:t>
            </a:r>
          </a:p>
        </p:txBody>
      </p:sp>
      <p:sp>
        <p:nvSpPr>
          <p:cNvPr id="4" name="Rectangle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CxoAAIonAABwMQAADSkAABAAAAAmAAAACAAAAP//////////MAAAABQAAAAAAAAAAAD//wAAAQAAAP//AAABAA=="/>
              </a:ext>
            </a:extLst>
          </p:cNvSpPr>
          <p:nvPr/>
        </p:nvSpPr>
        <p:spPr>
          <a:xfrm>
            <a:off x="4233545" y="6427470"/>
            <a:ext cx="3803015" cy="2457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l">
              <a:defRPr lang="en-us" sz="1000" cap="none">
                <a:solidFill>
                  <a:srgbClr val="999999"/>
                </a:solidFill>
              </a:defRPr>
            </a:pPr>
            <a:r>
              <a:t>XASDB — xasdb.lightsource.ca  |  CC BY 4.0</a:t>
            </a:r>
          </a:p>
        </p:txBody>
      </p:sp>
      <p:sp>
        <p:nvSpPr>
          <p:cNvPr id="5" name="Textbox2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EgAAAA8B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NwIAAD/fwAA/38AAAAAAAAJAAAABAAAAAE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5h4AAF0BAABkSAAAggcAABAAAAAmAAAACAAAAP//////////MAAAABQAAAAAAAAAAAD//wAAAQAAAP//AAABAA=="/>
              </a:ext>
            </a:extLst>
          </p:cNvSpPr>
          <p:nvPr/>
        </p:nvSpPr>
        <p:spPr>
          <a:xfrm>
            <a:off x="5022850" y="221615"/>
            <a:ext cx="6744970" cy="9988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 algn="ctr">
              <a:defRPr lang="en-us" sz="3000" b="1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All computations are done on the a Client Side (Frontend)</a:t>
            </a:r>
          </a:p>
        </p:txBody>
      </p:sp>
      <p:pic>
        <p:nvPicPr>
          <p:cNvPr id="6" name="Picture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8B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FEIAAAAAAAAVQo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NseAACYCgAAZEgAAEsgAAAQAAAAJgAAAAgAAAD//////////zAAAAAUAAAAAAAAAAAA//8AAAEAAAD//wAAAQA="/>
              </a:ext>
            </a:extLst>
          </p:cNvPicPr>
          <p:nvPr/>
        </p:nvPicPr>
        <p:blipFill>
          <a:blip r:embed="rId2"/>
          <a:srcRect t="21290" b="26450"/>
          <a:stretch>
            <a:fillRect/>
          </a:stretch>
        </p:blipFill>
        <p:spPr>
          <a:xfrm>
            <a:off x="5015865" y="1722120"/>
            <a:ext cx="6751955" cy="352742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EAAAAAAAAA0NbqAP///whb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4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NbqAP///wEAAAAAAAAAAAAAAAAAAAAAAAAAAAAAAAAAAAAAAAAAADRAUAJ/f38A5+bmA8zMzADAwP8Af39/AAAAAAAAAAAAAAAAAAAAAAAAAAAAIQAAABgAAAAUAAAAAAAAAAAAAAAKGgAAMioAABAAAAAmAAAACAAAAP//////////MAAAABQAAAAAAAAAAAD//wAAAQAAAP//AAABAA=="/>
              </a:ext>
            </a:extLst>
          </p:cNvSpPr>
          <p:nvPr/>
        </p:nvSpPr>
        <p:spPr>
          <a:xfrm>
            <a:off x="0" y="0"/>
            <a:ext cx="4232910" cy="6859270"/>
          </a:xfrm>
          <a:prstGeom prst="rect">
            <a:avLst/>
          </a:prstGeom>
          <a:solidFill>
            <a:srgbClr val="D0D6EA">
              <a:alpha val="9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t> </a:t>
            </a:r>
          </a:p>
        </p:txBody>
      </p:sp>
      <p:sp>
        <p:nvSpPr>
          <p:cNvPr id="3" name="TextBox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Z3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/v///1IBAAALGgAAJwoAABAAAAAmAAAACAAAAP//////////MAAAABQAAAAAAAAAAAD//wAAAQAAAP//AAABAA=="/>
              </a:ext>
            </a:extLst>
          </p:cNvSpPr>
          <p:nvPr/>
        </p:nvSpPr>
        <p:spPr>
          <a:xfrm>
            <a:off x="-1270" y="214630"/>
            <a:ext cx="4234815" cy="14357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en-us" sz="3600" b="1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XAS Database</a:t>
            </a:r>
          </a:p>
          <a:p>
            <a:pPr algn="ctr">
              <a:defRPr lang="en-us" sz="3600" b="1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 </a:t>
            </a:r>
            <a:r>
              <a:rPr lang="en-us" b="0" cap="none">
                <a:solidFill>
                  <a:srgbClr val="203764"/>
                </a:solidFill>
                <a:hlinkClick r:id="rId2"/>
              </a:rPr>
              <a:t>xasdb.lightsource.ca</a:t>
            </a:r>
            <a:r>
              <a:rPr lang="en-us" cap="none">
                <a:solidFill>
                  <a:srgbClr val="203764"/>
                </a:solidFill>
                <a:hlinkClick r:id="rId3"/>
              </a:rPr>
              <a:t> </a:t>
            </a:r>
            <a:r>
              <a:t> </a:t>
            </a:r>
          </a:p>
          <a:p>
            <a:pPr algn="ctr">
              <a:defRPr lang="en-us" sz="3600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en-ca" b="1" cap="none">
              <a:solidFill>
                <a:srgbClr val="203764"/>
              </a:solidFill>
            </a:endParaRPr>
          </a:p>
        </p:txBody>
      </p:sp>
      <p:sp>
        <p:nvSpPr>
          <p:cNvPr id="4" name="Rectangle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ID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CxoAAIonAABwMQAADSkAABAAAAAmAAAACAAAAP//////////MAAAABQAAAAAAAAAAAD//wAAAQAAAP//AAABAA=="/>
              </a:ext>
            </a:extLst>
          </p:cNvSpPr>
          <p:nvPr/>
        </p:nvSpPr>
        <p:spPr>
          <a:xfrm>
            <a:off x="4233545" y="6427470"/>
            <a:ext cx="3803015" cy="2457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l">
              <a:defRPr lang="en-us" sz="1000" cap="none">
                <a:solidFill>
                  <a:srgbClr val="999999"/>
                </a:solidFill>
              </a:defRPr>
            </a:pPr>
            <a:r>
              <a:t>XASDB — xasdb.lightsource.ca  |  CC BY 4.0</a:t>
            </a:r>
          </a:p>
        </p:txBody>
      </p:sp>
      <p:pic>
        <p:nvPicPr>
          <p:cNvPr id="5" name="Picture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F8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AsaAAAjCwAA0UoAAPkiAAAQAAAAJgAAAAgAAAD//////////zAAAAAUAAAAAAAAAAAA//8AAAEAAAD//wAAAQA="/>
              </a:ext>
            </a:extLst>
          </p:cNvPicPr>
          <p:nvPr/>
        </p:nvPicPr>
        <p:blipFill>
          <a:blip r:embed="rId4"/>
          <a:srcRect t="950"/>
          <a:stretch>
            <a:fillRect/>
          </a:stretch>
        </p:blipFill>
        <p:spPr>
          <a:xfrm>
            <a:off x="4233545" y="1810385"/>
            <a:ext cx="7928610" cy="387477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6" name="Picture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yQAAAD0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PIHAABcDAAAvhIAALEiAAAQAAAAJgAAAAgAAAD//////////zAAAAAUAAAAAAAAAAAA//8AAAEAAAD//wAAAQA="/>
              </a:ext>
            </a:extLst>
          </p:cNvPicPr>
          <p:nvPr/>
        </p:nvPicPr>
        <p:blipFill>
          <a:blip r:embed="rId5"/>
          <a:srcRect l="2010" t="610"/>
          <a:stretch>
            <a:fillRect/>
          </a:stretch>
        </p:blipFill>
        <p:spPr>
          <a:xfrm>
            <a:off x="1291590" y="2009140"/>
            <a:ext cx="1755140" cy="363029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Textbox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hSUAAHcBAACQPwAAxAYAABAAAAAmAAAACAAAAP//////////MAAAABQAAAAAAAAAAAD//wAAAQAAAP//AAABAA=="/>
              </a:ext>
            </a:extLst>
          </p:cNvSpPr>
          <p:nvPr/>
        </p:nvSpPr>
        <p:spPr>
          <a:xfrm>
            <a:off x="6099175" y="238125"/>
            <a:ext cx="4233545" cy="86169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en-us" sz="3600" b="1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Main Interface </a:t>
            </a:r>
          </a:p>
          <a:p>
            <a:pPr algn="ctr">
              <a:defRPr lang="en-us" sz="2000" b="1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Desktop View</a:t>
            </a:r>
          </a:p>
        </p:txBody>
      </p:sp>
      <p:sp>
        <p:nvSpPr>
          <p:cNvPr id="8" name="Textbox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JED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TAUAAPUJAACDFgAAZQwAABAAAAAmAAAACAAAAP//////////MAAAABQAAAAAAAAAAAD//wAAAQAAAP//AAABAA=="/>
              </a:ext>
            </a:extLst>
          </p:cNvSpPr>
          <p:nvPr/>
        </p:nvSpPr>
        <p:spPr>
          <a:xfrm>
            <a:off x="861060" y="1618615"/>
            <a:ext cx="2798445" cy="396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en-us" sz="2000" b="1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Mobile View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EAAAAAAAAA0NbqAP///whb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IBw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NbqAP///wEAAAAAAAAAAAAAAAAAAAAAAAAAAAAAAAAAAAAAAAAAADRAUAJ/f38A5+bmA8zMzADAwP8Af39/AAAAAAAAAAAAAAAAAAAAAAAAAAAAIQAAABgAAAAUAAAAAAAAAP7///8KGgAAMCoAABAAAAAmAAAACAAAAP//////////MAAAABQAAAAAAAAAAAD//wAAAQAAAP//AAABAA=="/>
              </a:ext>
            </a:extLst>
          </p:cNvSpPr>
          <p:nvPr/>
        </p:nvSpPr>
        <p:spPr>
          <a:xfrm>
            <a:off x="0" y="-1270"/>
            <a:ext cx="4232910" cy="6859270"/>
          </a:xfrm>
          <a:prstGeom prst="rect">
            <a:avLst/>
          </a:prstGeom>
          <a:solidFill>
            <a:srgbClr val="D0D6EA">
              <a:alpha val="9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t> </a:t>
            </a:r>
          </a:p>
        </p:txBody>
      </p:sp>
      <p:sp>
        <p:nvSpPr>
          <p:cNvPr id="3" name="Rectangle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B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I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AAAAAP////+YGQAA8wcAABAAAAAmAAAACAAAAP//////////MAAAABQAAAAAAAAAAAD//wAAAQAAAP//AAABAA=="/>
              </a:ext>
            </a:extLst>
          </p:cNvSpPr>
          <p:nvPr/>
        </p:nvSpPr>
        <p:spPr>
          <a:xfrm>
            <a:off x="0" y="-635"/>
            <a:ext cx="4160520" cy="12928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en-us" sz="3600" b="1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Database explorer</a:t>
            </a:r>
          </a:p>
          <a:p>
            <a:pPr algn="ctr">
              <a:lnSpc>
                <a:spcPct val="90000"/>
              </a:lnSpc>
              <a:defRPr lang="en-us" sz="3600" b="1" cap="none">
                <a:solidFill>
                  <a:srgbClr val="34405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/>
          </a:p>
        </p:txBody>
      </p:sp>
      <p:pic>
        <p:nvPicPr>
          <p:cNvPr id="4" name="Picture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B4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JUZAAD+CwAA0UoAADIkAAAQAAAAJgAAAAgAAAD//////////zAAAAAUAAAAAAAAAAAA//8AAAEAAAD//wAAAQA="/>
              </a:ext>
            </a:extLst>
          </p:cNvPicPr>
          <p:nvPr/>
        </p:nvPicPr>
        <p:blipFill>
          <a:blip r:embed="rId2"/>
          <a:srcRect t="300"/>
          <a:stretch>
            <a:fillRect/>
          </a:stretch>
        </p:blipFill>
        <p:spPr>
          <a:xfrm>
            <a:off x="4158615" y="1949450"/>
            <a:ext cx="8003540" cy="393446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AutoShape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ywAAAA0AAAAAkAAAAEgAAACQAAAASAAAAAAAAAAAAAAAAAAAAAEAAABQAAAAMzMzMzMz5z8AAAAAAADgPwAAAAAAAOA/AAAAAAAA4D8AAAAAAADgPwAAAAAAAOA/AAAAAAAA4D8AAAAAAADgPwAAAAAAAOA/AAAAAAAA4D8CAAAAjAAAAAEAAAAAAAAANEBQDP///wgAAAAAAAAAAAAAAAAAAAAAAAAAAAAAAAAAAAAAeAAAAAEAAABAAAAAAAAAAAAAAABaAAAAAAAAAAAAAAAAAAAAAAAAAAAAAAAAAAAAAAAAAAAAAAAAAAAAAAAAAAAAAAAAAAAAAAAAAAAAAAAAAAAAAAAAAAAAAAAAAAAAFAAAADwAAAABAAAAAAAAADRAUAk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+xwAAIEHAAAwHwAAmAoAABAAAAAmAAAACAAAAP//////////MAAAABQAAAAAAAAAAID//wCAAAAAAP//mbkAAA=="/>
              </a:ext>
            </a:extLst>
          </p:cNvSpPr>
          <p:nvPr/>
        </p:nvSpPr>
        <p:spPr>
          <a:xfrm>
            <a:off x="4711065" y="1219835"/>
            <a:ext cx="358775" cy="502285"/>
          </a:xfrm>
          <a:prstGeom prst="downArrow">
            <a:avLst>
              <a:gd name="adj1" fmla="val 50000"/>
              <a:gd name="adj2" fmla="val 385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endParaRPr/>
          </a:p>
        </p:txBody>
      </p:sp>
      <p:sp>
        <p:nvSpPr>
          <p:cNvPr id="6" name="AutoShape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ywAAAA0AAAAAkAAAAEgAAACQAAAASAAAAAAAAAAAAAAAAAAAAAEAAABQAAAAMzMzMzMz5z8AAAAAAADgPwAAAAAAAOA/AAAAAAAA4D8AAAAAAADgPwAAAAAAAOA/AAAAAAAA4D8AAAAAAADgPwAAAAAAAOA/AAAAAAAA4D8CAAAAjAAAAAEAAAAAAAAANEBQDP///wgAAAAAAAAAAAAAAAAAAAAAAAAAAAAAAAAAAAAAeAAAAAEAAABAAAAAAAAAAAAAAABaAAAAAAAAAAAAAAAAAAAAAAAAAAAAAAAAAAAAAAAAAAAAAAAAAAAAAAAAAAAAAAAAAAAAAAAAAAAAAAAAAAAAAAAAAAAAAAAAAAAAFAAAADwAAAABAAAAAAAAADRAUAk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3C8AAE8HAAARMgAAZgoAABAAAAAmAAAACAAAAP//////////MAAAABQAAAAAAAAAAID//wCAAAAAAP//mbkAAA=="/>
              </a:ext>
            </a:extLst>
          </p:cNvSpPr>
          <p:nvPr/>
        </p:nvSpPr>
        <p:spPr>
          <a:xfrm>
            <a:off x="7780020" y="1188085"/>
            <a:ext cx="358775" cy="502285"/>
          </a:xfrm>
          <a:prstGeom prst="downArrow">
            <a:avLst>
              <a:gd name="adj1" fmla="val 50000"/>
              <a:gd name="adj2" fmla="val 385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endParaRPr/>
          </a:p>
        </p:txBody>
      </p:sp>
      <p:sp>
        <p:nvSpPr>
          <p:cNvPr id="7" name="AutoShape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ywAAAA0AAAAAkAAAAEgAAACQAAAASAAAAAAAAAAAAAAAAAAAAAEAAABQAAAAMzMzMzMz5z8AAAAAAADgPwAAAAAAAOA/AAAAAAAA4D8AAAAAAADgPwAAAAAAAOA/AAAAAAAA4D8AAAAAAADgPwAAAAAAAOA/AAAAAAAA4D8CAAAAjAAAAAEAAAAAAAAANEBQDP///wgAAAAAAAAAAAAAAAAAAAAAAAAAAAAAAAAAAAAAeAAAAAEAAABAAAAAAAAAAAAAAABaAAAAAAAAAAAAAAAAAAAAAAAAAAAAAAAAAAAAAAAAAAAAAAAAAAAAAAAAAAAAAAAAAAAAAAAAAAAAAAAAAAAAAAAAAAAAAAAAAAAAFAAAADwAAAABAAAAAAAAADRAUAk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iUMAALMHAAC+RQAAygoAABAAAAAmAAAACAAAAP//////////MAAAABQAAAAAAAAAAID//wCAAAAAAP//mbkAAA=="/>
              </a:ext>
            </a:extLst>
          </p:cNvSpPr>
          <p:nvPr/>
        </p:nvSpPr>
        <p:spPr>
          <a:xfrm>
            <a:off x="10978515" y="1251585"/>
            <a:ext cx="358775" cy="502285"/>
          </a:xfrm>
          <a:prstGeom prst="downArrow">
            <a:avLst>
              <a:gd name="adj1" fmla="val 50000"/>
              <a:gd name="adj2" fmla="val 385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endParaRPr/>
          </a:p>
        </p:txBody>
      </p:sp>
      <p:sp>
        <p:nvSpPr>
          <p:cNvPr id="8" name="Textbox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CxoAAF8EAADnIgAAnwYAABAAAAAmAAAACAAAAP//////////MAAAABQAAAAAAAAAAAD//wAAAQAAAP//AAABAA=="/>
              </a:ext>
            </a:extLst>
          </p:cNvSpPr>
          <p:nvPr/>
        </p:nvSpPr>
        <p:spPr>
          <a:xfrm>
            <a:off x="4233545" y="710565"/>
            <a:ext cx="1440180" cy="3657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t>Spectra List</a:t>
            </a:r>
          </a:p>
        </p:txBody>
      </p:sp>
      <p:sp>
        <p:nvSpPr>
          <p:cNvPr id="9" name="Textbox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ySoAANAEAACeNwAAEAcAABAAAAAmAAAACAAAAP//////////MAAAABQAAAAAAAAAAAD//wAAAQAAAP//AAABAA=="/>
              </a:ext>
            </a:extLst>
          </p:cNvSpPr>
          <p:nvPr/>
        </p:nvSpPr>
        <p:spPr>
          <a:xfrm>
            <a:off x="6955155" y="782320"/>
            <a:ext cx="2085975" cy="3657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t>Spectrum Viewer</a:t>
            </a:r>
          </a:p>
        </p:txBody>
      </p:sp>
      <p:sp>
        <p:nvSpPr>
          <p:cNvPr id="10" name="Textbox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/D0AANAEAADRSgAAEAcAABAAAAAmAAAACAAAAP//////////MAAAABQAAAAAAAAAAAD//wAAAQAAAP//AAABAA=="/>
              </a:ext>
            </a:extLst>
          </p:cNvSpPr>
          <p:nvPr/>
        </p:nvSpPr>
        <p:spPr>
          <a:xfrm>
            <a:off x="10076180" y="782320"/>
            <a:ext cx="2085975" cy="3657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t>Metadata Panel</a:t>
            </a:r>
          </a:p>
        </p:txBody>
      </p:sp>
      <p:pic>
        <p:nvPicPr>
          <p:cNvPr id="11" name="Picture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Z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C4HAADGCwAAvRIAAJwjAAAQAAAAJgAAAAgAAAD//////////zAAAAAUAAAAAAAAAAAA//8AAAEAAAD//wAAAQA="/>
              </a:ext>
            </a:extLst>
          </p:cNvPicPr>
          <p:nvPr/>
        </p:nvPicPr>
        <p:blipFill>
          <a:blip r:embed="rId3"/>
          <a:srcRect l="1000"/>
          <a:stretch>
            <a:fillRect/>
          </a:stretch>
        </p:blipFill>
        <p:spPr>
          <a:xfrm>
            <a:off x="1167130" y="1913890"/>
            <a:ext cx="1878965" cy="38747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2" name="Textbox5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HED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1AgAAGMIAACwEQAAowoAABAAAAAmAAAACAAAAP//////////MAAAABQAAAAAAAAAAAD//wAAAQAAAP//AAABAA=="/>
              </a:ext>
            </a:extLst>
          </p:cNvSpPr>
          <p:nvPr/>
        </p:nvSpPr>
        <p:spPr>
          <a:xfrm>
            <a:off x="1435100" y="1363345"/>
            <a:ext cx="1440180" cy="3657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t>Mobile View</a:t>
            </a:r>
          </a:p>
        </p:txBody>
      </p:sp>
      <p:sp>
        <p:nvSpPr>
          <p:cNvPr id="13" name="Rectangle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IY0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CxoAAIonAABwMQAADSkAABAAAAAmAAAACAAAAP//////////MAAAABQAAAAAAAAAAAD//wAAAQAAAP//AAABAA=="/>
              </a:ext>
            </a:extLst>
          </p:cNvSpPr>
          <p:nvPr/>
        </p:nvSpPr>
        <p:spPr>
          <a:xfrm>
            <a:off x="4233545" y="6427470"/>
            <a:ext cx="3803015" cy="2457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l">
              <a:defRPr lang="en-us" sz="1000" cap="none">
                <a:solidFill>
                  <a:srgbClr val="999999"/>
                </a:solidFill>
              </a:defRPr>
            </a:pPr>
            <a:r>
              <a:t>XASDB — xasdb.lightsource.ca  |  CC BY 4.0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B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JEg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AAAAAAAAAACYGQAAJgoAABAAAAAmAAAACAAAAP//////////MAAAABQAAAAAAAAAAAD//wAAAQAAAP//AAABAA=="/>
              </a:ext>
            </a:extLst>
          </p:cNvSpPr>
          <p:nvPr/>
        </p:nvSpPr>
        <p:spPr>
          <a:xfrm>
            <a:off x="0" y="0"/>
            <a:ext cx="4160520" cy="16497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lnSpc>
                <a:spcPct val="90000"/>
              </a:lnSpc>
              <a:defRPr lang="en-us" sz="3600" b="1" cap="none">
                <a:solidFill>
                  <a:srgbClr val="34405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  Main Programs in XASDB application</a:t>
            </a:r>
          </a:p>
          <a:p>
            <a:pPr algn="ctr">
              <a:lnSpc>
                <a:spcPct val="90000"/>
              </a:lnSpc>
              <a:defRPr lang="en-us" sz="3600" b="1" cap="none">
                <a:latin typeface="Myriad Pro Cond" charset="0"/>
                <a:ea typeface="DejaVu Sans" pitchFamily="1" charset="0"/>
                <a:cs typeface="DejaVu Sans" pitchFamily="1" charset="0"/>
              </a:defRPr>
            </a:pPr>
            <a:endParaRPr/>
          </a:p>
        </p:txBody>
      </p:sp>
      <p:sp>
        <p:nvSpPr>
          <p:cNvPr id="3" name="Textbox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EAAAAAAAAA0NbqAP///whb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C4Z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NbqAP///wEAAAAAAAAAAAAAAAAAAAAAAAAAAAAAAAAAAAAAAAAAADRAUAJ/f38A5+bmA8zMzADAwP8Af39/AAAAAAAAAAAAAAAAAAAAAAAAAAAAIQAAABgAAAAUAAAAAAAAAAAAAAAKGgAAMioAABAAAAAmAAAACAAAAP//////////MAAAABQAAAAAAAAAAAD//wAAAQAAAP//AAABAA=="/>
              </a:ext>
            </a:extLst>
          </p:cNvSpPr>
          <p:nvPr/>
        </p:nvSpPr>
        <p:spPr>
          <a:xfrm>
            <a:off x="0" y="0"/>
            <a:ext cx="4232910" cy="6859270"/>
          </a:xfrm>
          <a:prstGeom prst="rect">
            <a:avLst/>
          </a:prstGeom>
          <a:solidFill>
            <a:srgbClr val="D0D6EA">
              <a:alpha val="9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t> </a:t>
            </a:r>
          </a:p>
        </p:txBody>
      </p:sp>
      <p:pic>
        <p:nvPicPr>
          <p:cNvPr id="4" name="Picture2"/>
          <p:cNvPic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CEzAABoBAAA2EQAAEQN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8311515" y="716280"/>
            <a:ext cx="2879725" cy="144018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Picture3"/>
          <p:cNvPic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KszAABLEAAAYkUAACcZAAAQAAAAJgAAAAgAAAD//////////zAAAAAUAAAAAAAAAAAA//8AAAEAAAD//wAAAQA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8399145" y="2648585"/>
            <a:ext cx="2879725" cy="144018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6" name="Picture4"/>
          <p:cNvPic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KIcAABiBAAAWS4AAD4NAAAQAAAAJgAAAAgAAAD//////////zAAAAAUAAAAAAAAAAAA//8AAAEAAAD//wAAAQA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4654550" y="712470"/>
            <a:ext cx="2879725" cy="144018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7" name="Picture5"/>
          <p:cNvPic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IQdAACLHQAAOy8AAGcmAAAQAAAAJgAAAAgAAAD//////////zAAAAAUAAAAAAAAAAAA//8AAAEAAAD//wAAAQA="/>
              </a:ext>
            </a:extLst>
          </p:cNvPicPr>
          <p:nvPr/>
        </p:nvPicPr>
        <p:blipFill>
          <a:blip r:embed="rId5"/>
          <a:stretch>
            <a:fillRect/>
          </a:stretch>
        </p:blipFill>
        <p:spPr>
          <a:xfrm>
            <a:off x="4798060" y="4802505"/>
            <a:ext cx="2879725" cy="144018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8" name="Picture6"/>
          <p:cNvPic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NEzAAAgHQAAiEUAAPwlAAAQAAAAJgAAAAgAAAD//////////zAAAAAUAAAAAAAAAAAA//8AAAEAAAD//wAAAQA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8423275" y="4734560"/>
            <a:ext cx="2879725" cy="144018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9" name="Textbox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MDMt0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2jUAAKoBAADiQwAA3wMAAAAAAAAmAAAACAAAAP//////////MAAAABQAAAAAAAAAAAD//wAAAQAAAP//AAABAA=="/>
              </a:ext>
            </a:extLst>
          </p:cNvSpPr>
          <p:nvPr/>
        </p:nvSpPr>
        <p:spPr>
          <a:xfrm>
            <a:off x="8754110" y="270510"/>
            <a:ext cx="228092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en-us" b="1" cap="none"/>
            </a:pPr>
            <a:r>
              <a:t>Database Explorer</a:t>
            </a:r>
          </a:p>
        </p:txBody>
      </p:sp>
      <p:sp>
        <p:nvSpPr>
          <p:cNvPr id="10" name="Textbox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OSEAAKoBAACiKAAA3wMAAAAAAAAmAAAACAAAAP//////////MAAAABQAAAAAAAAAAAD//wAAAQAAAP//AAABAA=="/>
              </a:ext>
            </a:extLst>
          </p:cNvSpPr>
          <p:nvPr/>
        </p:nvSpPr>
        <p:spPr>
          <a:xfrm>
            <a:off x="5400675" y="270510"/>
            <a:ext cx="1204595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en-us" b="1" cap="none"/>
            </a:pPr>
            <a:r>
              <a:t>XasVue </a:t>
            </a:r>
          </a:p>
        </p:txBody>
      </p:sp>
      <p:sp>
        <p:nvSpPr>
          <p:cNvPr id="11" name="Textbox5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UmqF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LjkAALwNAACXQAAA8Q8AABAAAAAmAAAACAAAAP//////////MAAAABQAAAAAAAAAAAD//wAAAQAAAP//AAABAA=="/>
              </a:ext>
            </a:extLst>
          </p:cNvSpPr>
          <p:nvPr/>
        </p:nvSpPr>
        <p:spPr>
          <a:xfrm>
            <a:off x="9295130" y="2232660"/>
            <a:ext cx="1204595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en-us" b="1" cap="none"/>
            </a:pPr>
            <a:r>
              <a:t>X-Mass</a:t>
            </a:r>
          </a:p>
        </p:txBody>
      </p:sp>
      <p:sp>
        <p:nvSpPr>
          <p:cNvPr id="12" name="Textbox6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1iEAALUaAAA/KQAA6hwAABAAAAAmAAAACAAAAP//////////MAAAABQAAAAAAAAAAAD//wAAAQAAAP//AAABAA=="/>
              </a:ext>
            </a:extLst>
          </p:cNvSpPr>
          <p:nvPr/>
        </p:nvSpPr>
        <p:spPr>
          <a:xfrm>
            <a:off x="5500370" y="4341495"/>
            <a:ext cx="1204595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 b="1" cap="none"/>
            </a:pPr>
            <a:r>
              <a:t>WeChart</a:t>
            </a:r>
          </a:p>
        </p:txBody>
      </p:sp>
      <p:sp>
        <p:nvSpPr>
          <p:cNvPr id="13" name="Textbox7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dzMAAEoaAAC9RQAAIh0AABAAAAAmAAAACAAAAP//////////MAAAABQAAAAAAAAAAAD//wAAAQAAAP//AAABAA=="/>
              </a:ext>
            </a:extLst>
          </p:cNvSpPr>
          <p:nvPr/>
        </p:nvSpPr>
        <p:spPr>
          <a:xfrm>
            <a:off x="8366125" y="4273550"/>
            <a:ext cx="2970530" cy="4622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en-us" b="1" cap="none"/>
            </a:pPr>
            <a:r>
              <a:t>NanoVue (Maps and XRF)</a:t>
            </a:r>
          </a:p>
        </p:txBody>
      </p:sp>
      <p:pic>
        <p:nvPicPr>
          <p:cNvPr id="14" name="Picture7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LEcAACvEAAAYC8AANwZAAAQAAAAJgAAAAgAAAD//////////zAAAAAUAAAAAAAAAAAA//8AAAEAAAD//wAAAQA="/>
              </a:ext>
            </a:extLst>
          </p:cNvPicPr>
          <p:nvPr/>
        </p:nvPicPr>
        <p:blipFill>
          <a:blip r:embed="rId7"/>
          <a:stretch>
            <a:fillRect/>
          </a:stretch>
        </p:blipFill>
        <p:spPr>
          <a:xfrm>
            <a:off x="4664075" y="2712085"/>
            <a:ext cx="3037205" cy="149161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5" name="Textbox8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tSAAACAOAADEKgAAVRAAABAAAAAmAAAACAAAAP//////////MAAAABQAAAAAAAAAAAD//wAAAQAAAP//AAABAA=="/>
              </a:ext>
            </a:extLst>
          </p:cNvSpPr>
          <p:nvPr/>
        </p:nvSpPr>
        <p:spPr>
          <a:xfrm>
            <a:off x="5316855" y="2296160"/>
            <a:ext cx="1635125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en-us" b="1" cap="none"/>
            </a:pPr>
            <a:r>
              <a:t>PXRDVue</a:t>
            </a:r>
          </a:p>
        </p:txBody>
      </p:sp>
      <p:pic>
        <p:nvPicPr>
          <p:cNvPr id="16" name="Picture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F8AAAAAAAAAAAAAAAAAAABkAAAAZAAAAAAAAAAjAAAABAAAAGQAAAAXAAAAFAAAAAAAAAAAAAAA/38AAP9/AAAAAAAACQAAAAQAAAAhV7o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IEDAAAZEgAARxgAAEAcAAAQAAAAJgAAAAgAAAD//////////zAAAAAUAAAAAAAAAAAA//8AAAEAAAD//wAAAQA="/>
              </a:ext>
            </a:extLst>
          </p:cNvPicPr>
          <p:nvPr/>
        </p:nvPicPr>
        <p:blipFill>
          <a:blip r:embed="rId8"/>
          <a:srcRect t="950"/>
          <a:stretch>
            <a:fillRect/>
          </a:stretch>
        </p:blipFill>
        <p:spPr>
          <a:xfrm>
            <a:off x="569595" y="2941955"/>
            <a:ext cx="3376930" cy="165036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gIAAAUDAAAvFAAAHhQAAAAAAABkAAAAZAAAAAAAAAAjAAAABAAAAGQAAAAXAAAAFAAAAAAAAAAAAAAA/38AAP9/AAAAAAAACQAAAAQAAAAGRwey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LcBAAAuBgAAHBkAADsSAAAQAAAAJgAAAAgAAAD//////////zAAAAAUAAAAAAAAAAAA//8AAAEAAAD//wAAAQA="/>
              </a:ext>
            </a:extLst>
          </p:cNvPicPr>
          <p:nvPr/>
        </p:nvPicPr>
        <p:blipFill>
          <a:blip r:embed="rId2"/>
          <a:srcRect l="5140" t="7730" r="51670" b="51500"/>
          <a:stretch>
            <a:fillRect/>
          </a:stretch>
        </p:blipFill>
        <p:spPr>
          <a:xfrm>
            <a:off x="278765" y="1004570"/>
            <a:ext cx="3803015" cy="19589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TextBox 8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AAAAAAAAAAC3GQAAlQQAABAAAAAmAAAACAAAAP//////////MAAAABQAAAAAAAAAAAD//wAAAQAAAP//AAABAA=="/>
              </a:ext>
            </a:extLst>
          </p:cNvSpPr>
          <p:nvPr/>
        </p:nvSpPr>
        <p:spPr>
          <a:xfrm>
            <a:off x="0" y="0"/>
            <a:ext cx="4180205" cy="7448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en-us" sz="36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r>
              <a:t>Database Search</a:t>
            </a:r>
          </a:p>
        </p:txBody>
      </p:sp>
      <p:sp>
        <p:nvSpPr>
          <p:cNvPr id="4" name="Textbox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EAAAAAAAAA0NbqAP///whb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NbqAP///wEAAAAAAAAAAAAAAAAAAAAAAAAAAAAAAAAAAAAAAAAAADRAUAJ/f38A5+bmA8zMzADAwP8Af39/AAAAAAAAAAAAAAAAAAAAAAAAAAAAIQAAABgAAAAUAAAAAAAAAP7///+cGQAAMCoAABAAAAAmAAAACAAAAP//////////MAAAABQAAAAAAAAAAAD//wAAAQAAAP//AAABAA=="/>
              </a:ext>
            </a:extLst>
          </p:cNvSpPr>
          <p:nvPr/>
        </p:nvSpPr>
        <p:spPr>
          <a:xfrm>
            <a:off x="0" y="-1270"/>
            <a:ext cx="4163060" cy="6859270"/>
          </a:xfrm>
          <a:prstGeom prst="rect">
            <a:avLst/>
          </a:prstGeom>
          <a:solidFill>
            <a:srgbClr val="D0D6EA">
              <a:alpha val="9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t> </a:t>
            </a:r>
          </a:p>
        </p:txBody>
      </p:sp>
      <p:sp>
        <p:nvSpPr>
          <p:cNvPr id="5" name="Rectangle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shsAAKInAAAXMwAAJSkAABAAAAAmAAAACAAAAP//////////MAAAABQAAAAAAAAAAAD//wAAAQAAAP//AAABAA=="/>
              </a:ext>
            </a:extLst>
          </p:cNvSpPr>
          <p:nvPr/>
        </p:nvSpPr>
        <p:spPr>
          <a:xfrm>
            <a:off x="4502150" y="6442710"/>
            <a:ext cx="3803015" cy="2457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l">
              <a:defRPr lang="en-us" sz="1000" cap="none">
                <a:solidFill>
                  <a:srgbClr val="999999"/>
                </a:solidFill>
              </a:defRPr>
            </a:pPr>
            <a:r>
              <a:t>XASDB — xasdb.lightsource.ca  |  CC BY 4.0</a:t>
            </a:r>
          </a:p>
        </p:txBody>
      </p:sp>
      <p:sp>
        <p:nvSpPr>
          <p:cNvPr id="6" name="Rectangle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EDcAAIkAAACTTQAAwiAAABAAAAAmAAAACAAAAP//////////MAAAABQAAAAAAAAAAAD//wAAAQAAAP//AAABAA=="/>
              </a:ext>
            </a:extLst>
          </p:cNvSpPr>
          <p:nvPr/>
        </p:nvSpPr>
        <p:spPr>
          <a:xfrm>
            <a:off x="8950960" y="86995"/>
            <a:ext cx="3659505" cy="523811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l">
              <a:defRPr lang="en-us" sz="28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r>
              <a:t>Search by:</a:t>
            </a:r>
          </a:p>
          <a:p>
            <a:pPr algn="l">
              <a:defRPr lang="en-us" sz="28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endParaRPr/>
          </a:p>
          <a:p>
            <a:pPr algn="l">
              <a:buClr>
                <a:srgbClr val="417A1B"/>
              </a:buClr>
              <a:buFont typeface="Wingdings" pitchFamily="2" charset="2"/>
              <a:buChar char=""/>
              <a:defRPr lang="en-us" sz="28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r>
              <a:t> Element</a:t>
            </a:r>
          </a:p>
          <a:p>
            <a:pPr algn="l">
              <a:buClr>
                <a:srgbClr val="417A1B"/>
              </a:buClr>
              <a:buFont typeface="Wingdings" pitchFamily="2" charset="2"/>
              <a:buChar char=""/>
              <a:defRPr lang="en-us" sz="28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endParaRPr/>
          </a:p>
          <a:p>
            <a:pPr algn="l">
              <a:buClr>
                <a:srgbClr val="417A1B"/>
              </a:buClr>
              <a:buFont typeface="Wingdings" pitchFamily="2" charset="2"/>
              <a:buChar char=""/>
              <a:defRPr lang="en-us" sz="28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r>
              <a:t> Compound</a:t>
            </a:r>
          </a:p>
          <a:p>
            <a:pPr algn="l">
              <a:buClr>
                <a:srgbClr val="417A1B"/>
              </a:buClr>
              <a:buFont typeface="Wingdings" pitchFamily="2" charset="2"/>
              <a:buChar char=""/>
              <a:defRPr lang="en-us" sz="28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endParaRPr/>
          </a:p>
          <a:p>
            <a:pPr algn="l">
              <a:buClr>
                <a:srgbClr val="417A1B"/>
              </a:buClr>
              <a:buFont typeface="Wingdings" pitchFamily="2" charset="2"/>
              <a:buChar char=""/>
              <a:defRPr lang="en-us" sz="28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r>
              <a:t> Spectrum ID</a:t>
            </a:r>
          </a:p>
          <a:p>
            <a:pPr algn="l">
              <a:buClr>
                <a:srgbClr val="417A1B"/>
              </a:buClr>
              <a:buFont typeface="Wingdings" pitchFamily="2" charset="2"/>
              <a:buChar char=""/>
              <a:defRPr lang="en-us" sz="28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endParaRPr/>
          </a:p>
          <a:p>
            <a:pPr algn="l">
              <a:buClr>
                <a:srgbClr val="417A1B"/>
              </a:buClr>
              <a:buFont typeface="Wingdings" pitchFamily="2" charset="2"/>
              <a:buChar char=""/>
              <a:defRPr lang="en-us" sz="28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r>
              <a:t> Author Names</a:t>
            </a:r>
          </a:p>
          <a:p>
            <a:pPr algn="l">
              <a:buClr>
                <a:srgbClr val="417A1B"/>
              </a:buClr>
              <a:buFont typeface="Wingdings" pitchFamily="2" charset="2"/>
              <a:buChar char=""/>
              <a:defRPr lang="en-us" sz="28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endParaRPr/>
          </a:p>
          <a:p>
            <a:pPr algn="l">
              <a:buClr>
                <a:srgbClr val="417A1B"/>
              </a:buClr>
              <a:buFont typeface="Wingdings" pitchFamily="2" charset="2"/>
              <a:buChar char=""/>
              <a:defRPr lang="en-us" sz="28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r>
              <a:t> Beamline</a:t>
            </a:r>
          </a:p>
        </p:txBody>
      </p:sp>
      <p:pic>
        <p:nvPicPr>
          <p:cNvPr id="7" name="Picture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jwAAAAAAAAAAAAAARQk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KkdAAC3BgAAPTEAANwOAAAQAAAAJgAAAAgAAAD//////////zAAAAAUAAAAAAAAAAAA//8AAAEAAAD//wAAAQA="/>
              </a:ext>
            </a:extLst>
          </p:cNvPicPr>
          <p:nvPr/>
        </p:nvPicPr>
        <p:blipFill>
          <a:blip r:embed="rId3"/>
          <a:srcRect l="1430" b="23730"/>
          <a:stretch>
            <a:fillRect/>
          </a:stretch>
        </p:blipFill>
        <p:spPr>
          <a:xfrm>
            <a:off x="4821555" y="1091565"/>
            <a:ext cx="3182620" cy="13239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8" name="Rectangle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eh0AAIkAAABALgAAyQMAABAAAAAmAAAACAAAAP//////////MAAAABQAAAAAAAAAAAD//wAAAQAAAP//AAABAA=="/>
              </a:ext>
            </a:extLst>
          </p:cNvSpPr>
          <p:nvPr/>
        </p:nvSpPr>
        <p:spPr>
          <a:xfrm>
            <a:off x="4791710" y="86995"/>
            <a:ext cx="2726690" cy="5283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l">
              <a:defRPr lang="en-us" sz="28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r>
              <a:t>Search via UI:</a:t>
            </a:r>
          </a:p>
        </p:txBody>
      </p:sp>
      <p:sp>
        <p:nvSpPr>
          <p:cNvPr id="9" name="Rectangle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NR4AAIwRAAD7LgAA9hUAABAAAAAmAAAACAAAAP//////////MAAAABQAAAAAAAAAAAD//wAAAQAAAP//AAABAA=="/>
              </a:ext>
            </a:extLst>
          </p:cNvSpPr>
          <p:nvPr/>
        </p:nvSpPr>
        <p:spPr>
          <a:xfrm>
            <a:off x="4910455" y="2852420"/>
            <a:ext cx="2726690" cy="717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l">
              <a:defRPr lang="en-us" sz="28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r>
              <a:t>Search via API:</a:t>
            </a:r>
          </a:p>
          <a:p>
            <a:pPr algn="l">
              <a:defRPr lang="en-us" sz="1100" b="1" cap="none">
                <a:solidFill>
                  <a:srgbClr val="C0C0C0"/>
                </a:solidFill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r>
              <a:t>Application programmable interface</a:t>
            </a:r>
          </a:p>
        </p:txBody>
      </p:sp>
      <p:pic>
        <p:nvPicPr>
          <p:cNvPr id="10" name="Picture3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+/v7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M8dAAAKFwAA4DEAAKIhAAAQAAAAJgAAAAgAAAD//////////zAAAAAUAAAAAAAAAAAA//8AAAEAAAD//wAAAQA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4845685" y="3745230"/>
            <a:ext cx="3261995" cy="172212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1" name="Picture4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lQI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DIAAABJFQAANRkAABQlAAAQAAAAJgAAAAgAAAD//////////zAAAAAUAAAAAAAAAAAA//8AAAEAAAD//wAAAQA="/>
              </a:ext>
            </a:extLst>
          </p:cNvPicPr>
          <p:nvPr/>
        </p:nvPicPr>
        <p:blipFill>
          <a:blip r:embed="rId5"/>
          <a:srcRect b="6610"/>
          <a:stretch>
            <a:fillRect/>
          </a:stretch>
        </p:blipFill>
        <p:spPr>
          <a:xfrm>
            <a:off x="31750" y="3460115"/>
            <a:ext cx="4065905" cy="256730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4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9AEAAA0VAAAbFAAAwAIAAAAAAABkAAAAZAAAAAAAAAAjAAAABAAAAGQAAAAXAAAAFAAAAAAAAAAAAAAA/38AAP9/AAAAAAAACQAAAAQAAAB5E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OEAAADGEAAAuBgAAHEcAAAQAAAAJgAAAAgAAAD//////////zAAAAAUAAAAAAAAAAAA//8AAAEAAAD//wAAAQA="/>
              </a:ext>
            </a:extLst>
          </p:cNvPicPr>
          <p:nvPr/>
        </p:nvPicPr>
        <p:blipFill>
          <a:blip r:embed="rId2"/>
          <a:srcRect l="5000" t="53890" r="51470" b="7040"/>
          <a:stretch>
            <a:fillRect/>
          </a:stretch>
        </p:blipFill>
        <p:spPr>
          <a:xfrm>
            <a:off x="142875" y="2726690"/>
            <a:ext cx="3875405" cy="189674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TextBox 8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AAAAAAAAAAC3GQAAlQQAABAAAAAmAAAACAAAAP//////////MAAAABQAAAAAAAAAAAD//wAAAQAAAP//AAABAA=="/>
              </a:ext>
            </a:extLst>
          </p:cNvSpPr>
          <p:nvPr/>
        </p:nvSpPr>
        <p:spPr>
          <a:xfrm>
            <a:off x="0" y="0"/>
            <a:ext cx="4180205" cy="7448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en-us" sz="40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r>
              <a:t>Metadata and XDI</a:t>
            </a:r>
          </a:p>
        </p:txBody>
      </p:sp>
      <p:sp>
        <p:nvSpPr>
          <p:cNvPr id="4" name="Textbox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EAAAAAAAAA0NbqAP///whb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LZh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NbqAP///wEAAAAAAAAAAAAAAAAAAAAAAAAAAAAAAAAAAAAAAAAAADRAUAJ/f38A5+bmA8zMzADAwP8Af39/AAAAAAAAAAAAAAAAAAAAAAAAAAAAIQAAABgAAAAUAAAAAAAAAP7///+cGQAAMCoAABAAAAAmAAAACAAAAP//////////MAAAABQAAAAAAAAAAAD//wAAAQAAAP//AAABAA=="/>
              </a:ext>
            </a:extLst>
          </p:cNvSpPr>
          <p:nvPr/>
        </p:nvSpPr>
        <p:spPr>
          <a:xfrm>
            <a:off x="0" y="-1270"/>
            <a:ext cx="4163060" cy="6859270"/>
          </a:xfrm>
          <a:prstGeom prst="rect">
            <a:avLst/>
          </a:prstGeom>
          <a:solidFill>
            <a:srgbClr val="D0D6EA">
              <a:alpha val="9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t> </a:t>
            </a:r>
          </a:p>
        </p:txBody>
      </p:sp>
      <p:sp>
        <p:nvSpPr>
          <p:cNvPr id="5" name="Rectangle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CxoAAIonAABwMQAADSkAABAAAAAmAAAACAAAAP//////////MAAAABQAAAAAAAAAAAD//wAAAQAAAP//AAABAA=="/>
              </a:ext>
            </a:extLst>
          </p:cNvSpPr>
          <p:nvPr/>
        </p:nvSpPr>
        <p:spPr>
          <a:xfrm>
            <a:off x="4233545" y="6427470"/>
            <a:ext cx="3803015" cy="2457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l">
              <a:defRPr lang="en-us" sz="1000" cap="none">
                <a:solidFill>
                  <a:srgbClr val="999999"/>
                </a:solidFill>
              </a:defRPr>
            </a:pPr>
            <a:r>
              <a:t>XASDB — xasdb.lightsource.ca  |  CC BY 4.0</a:t>
            </a:r>
          </a:p>
        </p:txBody>
      </p:sp>
      <p:pic>
        <p:nvPicPr>
          <p:cNvPr id="6" name="Picture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C0AAAAAAAAAAAAAAAAAAABkAAAAZAAAAAAAAAAjAAAABAAAAGQAAAAXAAAAFAAAAAAAAAAAAAAA/38AAP9/AAAAAAAACQAAAAQAAAD////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J43AACzBAAAMkkAAMwhAAAQAAAAJgAAAAgAAAD//////////zAAAAAUAAAAAAAAAAAA//8AAAEAAAD//wAAAQA="/>
              </a:ext>
            </a:extLst>
          </p:cNvPicPr>
          <p:nvPr/>
        </p:nvPicPr>
        <p:blipFill>
          <a:blip r:embed="rId3"/>
          <a:srcRect t="450"/>
          <a:stretch>
            <a:fillRect/>
          </a:stretch>
        </p:blipFill>
        <p:spPr>
          <a:xfrm>
            <a:off x="9041130" y="763905"/>
            <a:ext cx="2857500" cy="473011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Rectangle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LTcAAPz////RSgAAIAQAABAAAAAmAAAACAAAAP//////////MAAAABQAAAAAAAAAAAD//wAAAQAAAP//AAABAA=="/>
              </a:ext>
            </a:extLst>
          </p:cNvSpPr>
          <p:nvPr/>
        </p:nvSpPr>
        <p:spPr>
          <a:xfrm>
            <a:off x="8969375" y="-2540"/>
            <a:ext cx="3192780" cy="6731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en-us" sz="36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r>
              <a:t>Metadata</a:t>
            </a:r>
          </a:p>
        </p:txBody>
      </p:sp>
      <p:sp>
        <p:nvSpPr>
          <p:cNvPr id="8" name="Textbox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KED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7RoAADEiAAABQAAA1yQAABAAAAAmAAAACAAAAP//////////MAAAABQAAAAAAAAAAAD//wAAAQAAAP//AAABAA=="/>
              </a:ext>
            </a:extLst>
          </p:cNvSpPr>
          <p:nvPr/>
        </p:nvSpPr>
        <p:spPr>
          <a:xfrm>
            <a:off x="4377055" y="5558155"/>
            <a:ext cx="6027420" cy="4305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 sz="800" cap="none"/>
            </a:pPr>
            <a:r>
              <a:t>• Newville, M. (2024) XAS Data Interchange (XDI) Format Specification v1.0. GitHub: XraySpectroscopy/XAS-Data-Interchange</a:t>
            </a:r>
          </a:p>
          <a:p>
            <a:pPr>
              <a:defRPr lang="en-us" sz="800" cap="none"/>
            </a:pPr>
            <a:r>
              <a:t>• Newville, M. Larch: An Analysis Package for XAFS and Related Spectroscopies. https://xraypy.github.io/xraylarch/</a:t>
            </a:r>
          </a:p>
          <a:p>
            <a:pPr>
              <a:defRPr lang="en-us" sz="800" cap="none"/>
            </a:pPr>
            <a:r>
              <a:t>• Newville, M. (2013) Larch: An Analysis Package for XAFS and Related Spectroscopies. PMC4971576</a:t>
            </a:r>
          </a:p>
          <a:p>
            <a:pPr>
              <a:defRPr lang="en-us" sz="800" cap="none"/>
            </a:pPr>
            <a:endParaRPr/>
          </a:p>
        </p:txBody>
      </p:sp>
      <p:sp>
        <p:nvSpPr>
          <p:cNvPr id="9" name="Rectangle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7RoAACcAAACRLgAASwQAABAAAAAmAAAACAAAAP//////////MAAAABQAAAAAAAAAAAD//wAAAQAAAP//AAABAA=="/>
              </a:ext>
            </a:extLst>
          </p:cNvSpPr>
          <p:nvPr/>
        </p:nvSpPr>
        <p:spPr>
          <a:xfrm>
            <a:off x="4377055" y="24765"/>
            <a:ext cx="3192780" cy="6731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en-us" sz="36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r>
              <a:t>XDI File Format</a:t>
            </a:r>
          </a:p>
        </p:txBody>
      </p:sp>
      <p:pic>
        <p:nvPicPr>
          <p:cNvPr id="10" name="Picture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8B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FME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P8ZAABpBQAAnjcAABshAAAQAAAAJgAAAAgAAAD//////////zAAAAAUAAAAAAAAAAAA//8AAAEAAAD//wAAAQA="/>
              </a:ext>
            </a:extLst>
          </p:cNvPicPr>
          <p:nvPr/>
        </p:nvPicPr>
        <p:blipFill>
          <a:blip r:embed="rId4"/>
          <a:srcRect t="11070"/>
          <a:stretch>
            <a:fillRect/>
          </a:stretch>
        </p:blipFill>
        <p:spPr>
          <a:xfrm>
            <a:off x="4225925" y="879475"/>
            <a:ext cx="4815205" cy="450215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4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9AEAAA0VAAAbFAAAwAIAAAAAAABkAAAAZAAAAAAAAAAjAAAABAAAAGQAAAAXAAAAFAAAAAAAAAAAAAAA/38AAP9/AAAAAAAACQAAAAQAAAAC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OEAAADGEAAAuBgAAHEcAAAQAAAAJgAAAAgAAAD//////////zAAAAAUAAAAAAAAAAAA//8AAAEAAAD//wAAAQA="/>
              </a:ext>
            </a:extLst>
          </p:cNvPicPr>
          <p:nvPr/>
        </p:nvPicPr>
        <p:blipFill>
          <a:blip r:embed="rId2"/>
          <a:srcRect l="5000" t="53890" r="51470" b="7040"/>
          <a:stretch>
            <a:fillRect/>
          </a:stretch>
        </p:blipFill>
        <p:spPr>
          <a:xfrm>
            <a:off x="142875" y="2726690"/>
            <a:ext cx="3875405" cy="189674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TextBox 8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Hx+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AAAAAAAAAAC3GQAAlQQAABAAAAAmAAAACAAAAP//////////MAAAABQAAAAAAAAAAAD//wAAAQAAAP//AAABAA=="/>
              </a:ext>
            </a:extLst>
          </p:cNvSpPr>
          <p:nvPr/>
        </p:nvSpPr>
        <p:spPr>
          <a:xfrm>
            <a:off x="0" y="0"/>
            <a:ext cx="4180205" cy="7448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en-us" sz="36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r>
              <a:t>Dynamic Data</a:t>
            </a:r>
          </a:p>
        </p:txBody>
      </p:sp>
      <p:sp>
        <p:nvSpPr>
          <p:cNvPr id="4" name="Textbox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EAAAAAAAAA0NbqAP///whb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NbqAP///wEAAAAAAAAAAAAAAAAAAAAAAAAAAAAAAAAAAAAAAAAAADRAUAJ/f38A5+bmA8zMzADAwP8Af39/AAAAAAAAAAAAAAAAAAAAAAAAAAAAIQAAABgAAAAUAAAAAAAAAP7///+cGQAAMCoAABAAAAAmAAAACAAAAP//////////MAAAABQAAAAAAAAAAAD//wAAAQAAAP//AAABAA=="/>
              </a:ext>
            </a:extLst>
          </p:cNvSpPr>
          <p:nvPr/>
        </p:nvSpPr>
        <p:spPr>
          <a:xfrm>
            <a:off x="0" y="-1270"/>
            <a:ext cx="4163060" cy="6859270"/>
          </a:xfrm>
          <a:prstGeom prst="rect">
            <a:avLst/>
          </a:prstGeom>
          <a:solidFill>
            <a:srgbClr val="D0D6EA">
              <a:alpha val="9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t> </a:t>
            </a:r>
          </a:p>
        </p:txBody>
      </p:sp>
      <p:sp>
        <p:nvSpPr>
          <p:cNvPr id="5" name="Rectangle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CxoAAIonAABwMQAADSkAABAAAAAmAAAACAAAAP//////////MAAAABQAAAAAAAAAAAD//wAAAQAAAP//AAABAA=="/>
              </a:ext>
            </a:extLst>
          </p:cNvSpPr>
          <p:nvPr/>
        </p:nvSpPr>
        <p:spPr>
          <a:xfrm>
            <a:off x="4233545" y="6427470"/>
            <a:ext cx="3803015" cy="2457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l">
              <a:defRPr lang="en-us" sz="1000" cap="none">
                <a:solidFill>
                  <a:srgbClr val="999999"/>
                </a:solidFill>
              </a:defRPr>
            </a:pPr>
            <a:r>
              <a:t>XASDB — xasdb.lightsource.ca  |  CC BY 4.0</a:t>
            </a:r>
          </a:p>
        </p:txBody>
      </p:sp>
      <p:pic>
        <p:nvPicPr>
          <p:cNvPr id="6" name="Picture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0AAAARw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PwZAAB6CQAAt0kAABshAAAQAAAAJgAAAAgAAAD//////////zAAAAAUAAAAAAAAAAAA//8AAAEAAAD//wAAAQA="/>
              </a:ext>
            </a:extLst>
          </p:cNvPicPr>
          <p:nvPr/>
        </p:nvPicPr>
        <p:blipFill>
          <a:blip r:embed="rId3"/>
          <a:srcRect r="520" b="710"/>
          <a:stretch>
            <a:fillRect/>
          </a:stretch>
        </p:blipFill>
        <p:spPr>
          <a:xfrm>
            <a:off x="4224020" y="1540510"/>
            <a:ext cx="7759065" cy="384111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Rectangle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BB4AAJkBAAD5RAAALgYAABAAAAAmAAAACAAAAP//////////MAAAABQAAAAAAAAAAAD//wAAAQAAAP//AAABAA=="/>
              </a:ext>
            </a:extLst>
          </p:cNvSpPr>
          <p:nvPr/>
        </p:nvSpPr>
        <p:spPr>
          <a:xfrm>
            <a:off x="4879340" y="259715"/>
            <a:ext cx="6332855" cy="7448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en-us" sz="36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r>
              <a:t>Dynamic Immutable Data not Static Images or PDFs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4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IxQAAPgUAAAkAgAAqgI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AAAAABVEAAAhhcAACAcAAAQAAAAJgAAAAgAAAD//////////zAAAAAUAAAAAAAAAAAA//8AAAEAAAD//wAAAQA="/>
              </a:ext>
            </a:extLst>
          </p:cNvPicPr>
          <p:nvPr/>
        </p:nvPicPr>
        <p:blipFill>
          <a:blip r:embed="rId2"/>
          <a:srcRect l="51550" t="53680" r="5480" b="6820"/>
          <a:stretch>
            <a:fillRect/>
          </a:stretch>
        </p:blipFill>
        <p:spPr>
          <a:xfrm>
            <a:off x="0" y="2654935"/>
            <a:ext cx="3823970" cy="191706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TextBox 8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AAAAAAAAAAC3GQAAlQQAABAAAAAmAAAACAAAAP//////////MAAAABQAAAAAAAAAAAD//wAAAQAAAP//AAABAA=="/>
              </a:ext>
            </a:extLst>
          </p:cNvSpPr>
          <p:nvPr/>
        </p:nvSpPr>
        <p:spPr>
          <a:xfrm>
            <a:off x="0" y="0"/>
            <a:ext cx="4180205" cy="7448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en-us" sz="40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r>
              <a:t>Reusable Data</a:t>
            </a:r>
          </a:p>
        </p:txBody>
      </p:sp>
      <p:sp>
        <p:nvSpPr>
          <p:cNvPr id="4" name="Textbox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EAAAAAAAAA0NbqAP///whb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NbqAP///wEAAAAAAAAAAAAAAAAAAAAAAAAAAAAAAAAAAAAAAAAAADRAUAJ/f38A5+bmA8zMzADAwP8Af39/AAAAAAAAAAAAAAAAAAAAAAAAAAAAIQAAABgAAAAUAAAAAAAAAP7///+cGQAAMCoAABAAAAAmAAAACAAAAP//////////MAAAABQAAAAAAAAAAAD//wAAAQAAAP//AAABAA=="/>
              </a:ext>
            </a:extLst>
          </p:cNvSpPr>
          <p:nvPr/>
        </p:nvSpPr>
        <p:spPr>
          <a:xfrm>
            <a:off x="0" y="-1270"/>
            <a:ext cx="4163060" cy="6859270"/>
          </a:xfrm>
          <a:prstGeom prst="rect">
            <a:avLst/>
          </a:prstGeom>
          <a:solidFill>
            <a:srgbClr val="D0D6EA">
              <a:alpha val="9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 </a:t>
            </a:r>
          </a:p>
        </p:txBody>
      </p:sp>
      <p:sp>
        <p:nvSpPr>
          <p:cNvPr id="5" name="Rectangle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CxoAAIonAABwMQAADSkAABAAAAAmAAAACAAAAP//////////MAAAABQAAAAAAAAAAAD//wAAAQAAAP//AAABAA=="/>
              </a:ext>
            </a:extLst>
          </p:cNvSpPr>
          <p:nvPr/>
        </p:nvSpPr>
        <p:spPr>
          <a:xfrm>
            <a:off x="4233545" y="6427470"/>
            <a:ext cx="3803015" cy="2457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l">
              <a:defRPr lang="en-us" sz="1000" cap="none">
                <a:solidFill>
                  <a:srgbClr val="999999"/>
                </a:solidFill>
              </a:defRPr>
            </a:pPr>
            <a:r>
              <a:t>XASDB — xasdb.lightsource.ca  |  CC BY 4.0</a:t>
            </a:r>
          </a:p>
        </p:txBody>
      </p:sp>
      <p:sp>
        <p:nvSpPr>
          <p:cNvPr id="6" name="Rectangle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EhsAACcAAACnRwAArwMAABAAAAAmAAAACAAAAP//////////MAAAABQAAAAAAAAAAAD//wAAAQAAAP//AAABAA=="/>
              </a:ext>
            </a:extLst>
          </p:cNvSpPr>
          <p:nvPr/>
        </p:nvSpPr>
        <p:spPr>
          <a:xfrm>
            <a:off x="4400550" y="24765"/>
            <a:ext cx="7247255" cy="5740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l">
              <a:defRPr lang="en-us" sz="36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r>
              <a:t>Clear Open Licence Policy (CC BY 4.0)</a:t>
            </a:r>
          </a:p>
        </p:txBody>
      </p:sp>
      <p:sp>
        <p:nvSpPr>
          <p:cNvPr id="7" name="Rectangle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XhsAAJ0PAABEOgAAwRMAABAAAAAmAAAACAAAAP//////////MAAAABQAAAAAAAAAAAD//wAAAQAAAP//AAABAA=="/>
              </a:ext>
            </a:extLst>
          </p:cNvSpPr>
          <p:nvPr/>
        </p:nvSpPr>
        <p:spPr>
          <a:xfrm>
            <a:off x="4448810" y="2538095"/>
            <a:ext cx="5022850" cy="6731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l">
              <a:defRPr lang="en-us" sz="36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r>
              <a:t>Clear Data Format (XDI)</a:t>
            </a:r>
          </a:p>
        </p:txBody>
      </p:sp>
      <p:sp>
        <p:nvSpPr>
          <p:cNvPr id="8" name="Rectangle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XhsAAEIbAAA0MwAArB8AABAAAAAmAAAACAAAAP//////////MAAAABQAAAAAAAAAAAD//wAAAQAAAP//AAABAA=="/>
              </a:ext>
            </a:extLst>
          </p:cNvSpPr>
          <p:nvPr/>
        </p:nvSpPr>
        <p:spPr>
          <a:xfrm>
            <a:off x="4448810" y="4431030"/>
            <a:ext cx="3874770" cy="717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l">
              <a:defRPr lang="en-us" sz="36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r>
              <a:t>Accurate Metadata</a:t>
            </a:r>
          </a:p>
        </p:txBody>
      </p:sp>
      <p:sp>
        <p:nvSpPr>
          <p:cNvPr id="9" name="Textbox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XhsAAKMUAABkSAAA7xkAABAAAAAmAAAACAAAAP//////////MAAAABQAAAAAAAAAAAD//wAAAQAAAP//AAABAA=="/>
              </a:ext>
            </a:extLst>
          </p:cNvSpPr>
          <p:nvPr/>
        </p:nvSpPr>
        <p:spPr>
          <a:xfrm>
            <a:off x="4448810" y="3354705"/>
            <a:ext cx="7319010" cy="8610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t>XDI ensures reusability by providing a standardized, machine-readable format that enables seamless data integration across different software and research platforms.</a:t>
            </a:r>
          </a:p>
        </p:txBody>
      </p:sp>
      <p:sp>
        <p:nvSpPr>
          <p:cNvPr id="10" name="Textbox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XhsAAI4gAADzRwAAaSUAABAAAAAmAAAACAAAAP//////////MAAAABQAAAAAAAAAAAD//wAAAQAAAP//AAABAA=="/>
              </a:ext>
            </a:extLst>
          </p:cNvSpPr>
          <p:nvPr/>
        </p:nvSpPr>
        <p:spPr>
          <a:xfrm>
            <a:off x="4448810" y="5292090"/>
            <a:ext cx="7247255" cy="78930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t>Accurate metadata makes data reusable by providing the necessary context and parameters for others to correctly interpret, reproduce, or build upon experiments without needing further explanation.</a:t>
            </a:r>
          </a:p>
        </p:txBody>
      </p:sp>
      <p:pic>
        <p:nvPicPr>
          <p:cNvPr id="11" name="Picture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8B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fAoAACIJAAAAAAAAKQYAAAAAAABkAAAAZAAAAAAAAAAjAAAABAAAAGQAAAAXAAAAFAAAAAAAAAAAAAAA/38AAP9/AAAAAAAACQAAAAQAAAAQZ8o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FAbAABMBQAAoEYAAJEOAAAQAAAAJgAAAAgAAAD//////////zAAAAAUAAAAAAAAAAAA//8AAAEAAAD//wAAAQA="/>
              </a:ext>
            </a:extLst>
          </p:cNvPicPr>
          <p:nvPr/>
        </p:nvPicPr>
        <p:blipFill>
          <a:blip r:embed="rId3"/>
          <a:srcRect l="26840" t="23380" b="15770"/>
          <a:stretch>
            <a:fillRect/>
          </a:stretch>
        </p:blipFill>
        <p:spPr>
          <a:xfrm>
            <a:off x="4439920" y="861060"/>
            <a:ext cx="7040880" cy="150685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3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OIAAABXHwAA2RMAAIQk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43510" y="5094605"/>
            <a:ext cx="3082925" cy="84137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Picture4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DIAAACaDQAAeRgAABMTAAAQAAAAJgAAAAgAAAD//////////zAAAAAUAAAAAAAAAAAA//8AAAEAAAD//wAAAQA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31750" y="2211070"/>
            <a:ext cx="3946525" cy="88963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" name="Picture6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LwAAAAQBwAAKRkAABINAAAQAAAAJgAAAAgAAAD//////////zAAAAAUAAAAAAAAAAAA//8AAAEAAAD//wAAAQA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119380" y="1148080"/>
            <a:ext cx="3970655" cy="97663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Picture7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N0TAADmHgAAuRkAAMIkAAAQAAAAJgAAAAgAAAD//////////zAAAAAUAAAAAAAAAAAA//8AAAEAAAD//wAAAQA="/>
              </a:ext>
            </a:extLst>
          </p:cNvPicPr>
          <p:nvPr/>
        </p:nvPicPr>
        <p:blipFill>
          <a:blip r:embed="rId5"/>
          <a:stretch>
            <a:fillRect/>
          </a:stretch>
        </p:blipFill>
        <p:spPr>
          <a:xfrm>
            <a:off x="3228975" y="5022850"/>
            <a:ext cx="952500" cy="9525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6" name="Picture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FMBAAAtEwAA9QgAALkbAAAQAAAAJgAAAAgAAAD//////////zAAAAAUAAAAAAAAAAAA//8AAAEAAAD//wAAAQA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215265" y="3117215"/>
            <a:ext cx="1240790" cy="138938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7" name="Picture5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////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JgKAABEEgAAmhkAAKAdAAAQAAAAJgAAAAgAAAD//////////zAAAAAUAAAAAAAAAAAA//8AAAEAAAD//wAAAQA="/>
              </a:ext>
            </a:extLst>
          </p:cNvPicPr>
          <p:nvPr/>
        </p:nvPicPr>
        <p:blipFill>
          <a:blip r:embed="rId7"/>
          <a:stretch>
            <a:fillRect/>
          </a:stretch>
        </p:blipFill>
        <p:spPr>
          <a:xfrm>
            <a:off x="1722120" y="2969260"/>
            <a:ext cx="2439670" cy="184658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8" name="Textbox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AQAAAAIAAADPGwAATQUAABAAAAAmAAAACAAAAP//////////MAAAABQAAAAAAAAAAAD//wAAAQAAAP//AAABAA=="/>
              </a:ext>
            </a:extLst>
          </p:cNvSpPr>
          <p:nvPr/>
        </p:nvSpPr>
        <p:spPr>
          <a:xfrm>
            <a:off x="635" y="1270"/>
            <a:ext cx="4519930" cy="860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buNone/>
              <a:defRPr lang="en-us" sz="4000" b="1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Beamlines and Facilities </a:t>
            </a:r>
          </a:p>
        </p:txBody>
      </p:sp>
      <p:sp>
        <p:nvSpPr>
          <p:cNvPr id="9" name="Textbox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EAAAAAAAAA0NbqAP///whb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NbqAP///wEAAAAAAAAAAAAAAAAAAAAAAAAAAAAAAAAAAAAAAAAAADRAUAJ/f38A5+bmA8zMzADAwP8Af39/AAAAAAAAAAAAAAAAAAAAAAAAAAAAIQAAABgAAAAUAAAAAAAAAP7///8KGgAAMCoAABAAAAAmAAAACAAAAP//////////MAAAABQAAAAAAAAAAAD//wAAAQAAAP//AAABAA=="/>
              </a:ext>
            </a:extLst>
          </p:cNvSpPr>
          <p:nvPr/>
        </p:nvSpPr>
        <p:spPr>
          <a:xfrm>
            <a:off x="0" y="-1270"/>
            <a:ext cx="4232910" cy="6859270"/>
          </a:xfrm>
          <a:prstGeom prst="rect">
            <a:avLst/>
          </a:prstGeom>
          <a:solidFill>
            <a:srgbClr val="D0D6EA">
              <a:alpha val="9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t> </a:t>
            </a:r>
          </a:p>
        </p:txBody>
      </p:sp>
      <p:sp>
        <p:nvSpPr>
          <p:cNvPr id="10" name="Textbox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XhsAAHEAAAAoSgAAZAgAABAAAAAmAAAACAAAAP//////////MAAAABQAAAAAAAAAAAD//wAAAQAAAP//AAABAA=="/>
              </a:ext>
            </a:extLst>
          </p:cNvSpPr>
          <p:nvPr/>
        </p:nvSpPr>
        <p:spPr>
          <a:xfrm>
            <a:off x="4448810" y="71755"/>
            <a:ext cx="7606030" cy="1292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buNone/>
              <a:defRPr lang="en-us" sz="3600" b="1" cap="none"/>
            </a:pPr>
            <a:r>
              <a:t>Contributing beamlines viewer and their energy ranges</a:t>
            </a:r>
          </a:p>
        </p:txBody>
      </p:sp>
      <p:pic>
        <p:nvPicPr>
          <p:cNvPr id="11" name="Picture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AsaAAAdDgAA0UoAAPYlAAAQAAAAJgAAAAgAAAD//////////zAAAAAUAAAAAAAAAAAA//8AAAEAAAD//wAAAQA="/>
              </a:ext>
            </a:extLst>
          </p:cNvPicPr>
          <p:nvPr/>
        </p:nvPicPr>
        <p:blipFill>
          <a:blip r:embed="rId8"/>
          <a:stretch>
            <a:fillRect/>
          </a:stretch>
        </p:blipFill>
        <p:spPr>
          <a:xfrm>
            <a:off x="4233545" y="2294255"/>
            <a:ext cx="7928610" cy="387667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2" name="Picture8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F8AAAASDgAACiM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D4hAACYCgAAkkYAAEkNAAAQAAAAJgAAAAgAAAD//////////zAAAAAUAAAAAAAAAAAA//8AAAEAAAD//wAAAQA="/>
              </a:ext>
            </a:extLst>
          </p:cNvPicPr>
          <p:nvPr/>
        </p:nvPicPr>
        <p:blipFill>
          <a:blip r:embed="rId9"/>
          <a:srcRect t="950" r="36020" b="89700"/>
          <a:stretch>
            <a:fillRect/>
          </a:stretch>
        </p:blipFill>
        <p:spPr>
          <a:xfrm>
            <a:off x="5403850" y="1722120"/>
            <a:ext cx="6068060" cy="43751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3" name="Ellipse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gAAAA8BAAAAkAAAAEgAAACQAAAASAAAAAAAAAAAAAAAAAAAAAEAAABQAAAAAAAAAAAA8D8AAAAAAADwPwAAAAAAAOA/AAAAAAAA4D8AAAAAAADgPwAAAAAAAOA/AAAAAAAA4D8AAAAAAADgPwAAAAAAAOA/AAAAAAAA4D8CAAAAjAAAAAAAAAAAAAAAAAAAAP///wgAAAAAAAAAAAAAAAAAAAAAAAAAAAAAAAAAAAAAZAAAAAEAAABAAAAAAAAAAAAAAAAAAAAAAAAAAAAAAAAAAAAAAAAAAAAAAAAAAAAAAAAAAAAAAAAAAAAAAAAAAAAAAAAAAAAAAAAAAAAAAAAAAAAAAAAAAAAAAAAAAAAAFAAAADwAAAABAAAAAAAAADRAUAko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NDOlho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AP///wEAAAAAAAAAAAAAAAAAAAAAAAAAAAAAAAAAAAAAAAAAADRAUAJ/f38A5+bmA8zMzADAwP8Af39/AAAAAAAAAAAAAAAAAAAAAAAAAAAAIQAAABgAAAAUAAAAHz8AAAkLAAA2QgAAzQwAABAAAAAmAAAACAAAAP//////////MAAAABQAAAAAAAAAAAD//wAAAQAAAP//AAABAA=="/>
              </a:ext>
            </a:extLst>
          </p:cNvSpPr>
          <p:nvPr/>
        </p:nvSpPr>
        <p:spPr>
          <a:xfrm>
            <a:off x="10260965" y="1793875"/>
            <a:ext cx="502285" cy="287020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EAAAAAAAAA0NbqAP///whb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NbqAP///wEAAAAAAAAAAAAAAAAAAAAAAAAAAAAAAAAAAAAAAAAAADRAUAJ/f38A5+bmA8zMzADAwP8Af39/AAAAAAAAAAAAAAAAAAAAAAAAAAAAIQAAABgAAAAUAAAAAAAAAAAAAAB4LAAAxgoAABAAAAAmAAAACAAAAP//////////MAAAABQAAAAAAAAAAAD//wAAAQAAAP//AAABAA=="/>
              </a:ext>
            </a:extLst>
          </p:cNvSpPr>
          <p:nvPr/>
        </p:nvSpPr>
        <p:spPr>
          <a:xfrm>
            <a:off x="0" y="0"/>
            <a:ext cx="7228840" cy="1751330"/>
          </a:xfrm>
          <a:prstGeom prst="rect">
            <a:avLst/>
          </a:prstGeom>
          <a:solidFill>
            <a:srgbClr val="D0D6EA">
              <a:alpha val="9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t> </a:t>
            </a:r>
          </a:p>
        </p:txBody>
      </p:sp>
      <p:sp>
        <p:nvSpPr>
          <p:cNvPr id="3" name="Textbox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Iv3//xIBAAADLgAA7QUAABAAAAAmAAAACAAAAP//////////MAAAABQAAAAAAAAAAAD//wAAAQAAAP//AAABAA=="/>
              </a:ext>
            </a:extLst>
          </p:cNvSpPr>
          <p:nvPr/>
        </p:nvSpPr>
        <p:spPr>
          <a:xfrm>
            <a:off x="-466090" y="173990"/>
            <a:ext cx="7945755" cy="78930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0" marR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lang="en-us" sz="40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r>
              <a:t>XASDB -Introduction</a:t>
            </a:r>
          </a:p>
          <a:p>
            <a:pPr algn="ctr">
              <a:lnSpc>
                <a:spcPct val="200000"/>
              </a:lnSpc>
              <a:defRPr lang="en-us" sz="40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endParaRPr/>
          </a:p>
        </p:txBody>
      </p:sp>
      <p:sp>
        <p:nvSpPr>
          <p:cNvPr id="4" name="Rectangle1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5hgAAPInAABLMAAAdSkAABAAAAAmAAAACAAAAP//////////MAAAABQAAAAAAAAAAAD//wAAAQAAAP//AAABAA=="/>
              </a:ext>
            </a:extLst>
          </p:cNvSpPr>
          <p:nvPr/>
        </p:nvSpPr>
        <p:spPr>
          <a:xfrm>
            <a:off x="4047490" y="6493510"/>
            <a:ext cx="3803015" cy="2457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l">
              <a:defRPr lang="en-us" sz="1000" cap="none">
                <a:solidFill>
                  <a:srgbClr val="999999"/>
                </a:solidFill>
              </a:defRPr>
            </a:pPr>
            <a:r>
              <a:t>XASDB — xasdb.lightsource.ca  |  CC BY 4.0</a:t>
            </a:r>
          </a:p>
        </p:txBody>
      </p:sp>
      <p:pic>
        <p:nvPicPr>
          <p:cNvPr id="5" name="Picture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CYrAAAKAAAA0EoAAEAq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 rot="5399785">
            <a:off x="6156960" y="863600"/>
            <a:ext cx="6861810" cy="514731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Textbox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DQEAAKEHAADmKAAACgwAABAAAAAmAAAACAAAAP//////////MAAAABQAAAAAAAAAAAD//wAAAQAAAP//AAABAA=="/>
              </a:ext>
            </a:extLst>
          </p:cNvSpPr>
          <p:nvPr/>
        </p:nvSpPr>
        <p:spPr>
          <a:xfrm>
            <a:off x="170815" y="1240155"/>
            <a:ext cx="6477635" cy="71691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0" marR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lang="en-us" sz="40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r>
              <a:t>Industry Services Group (ISG)</a:t>
            </a:r>
          </a:p>
        </p:txBody>
      </p:sp>
      <p:pic>
        <p:nvPicPr>
          <p:cNvPr id="7" name="Picture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H4BAAAAAAAAzwcAAFEGAAAQAAAAJgAAAAgAAAD//////////zAAAAAUAAAAAAAAAAAA//8AAAEAAAD//wAAAQA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242570" y="0"/>
            <a:ext cx="1026795" cy="102679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8" name="Textbox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QgEAALkMAAB4JwAAGRIAABAAAAAmAAAACAAAAP//////////MAAAABQAAAAAAAAAAAD//wAAAQAAAP//AAABAA=="/>
              </a:ext>
            </a:extLst>
          </p:cNvSpPr>
          <p:nvPr/>
        </p:nvSpPr>
        <p:spPr>
          <a:xfrm>
            <a:off x="204470" y="2068195"/>
            <a:ext cx="6211570" cy="8737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lnSpc>
                <a:spcPct val="110000"/>
              </a:lnSpc>
              <a:defRPr lang="en-us" sz="24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r>
              <a:t>XASDB started in the ISG group at the CLS to organize XAS reference data</a:t>
            </a:r>
          </a:p>
        </p:txBody>
      </p:sp>
      <p:sp>
        <p:nvSpPr>
          <p:cNvPr id="9" name="Textbox6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lgEAAHkTAADrEQAArhUAABAAAAAmAAAACAAAAP//////////MAAAABQAAAAAAAAAAAD//wAAAQAAAP//AAABAA=="/>
              </a:ext>
            </a:extLst>
          </p:cNvSpPr>
          <p:nvPr/>
        </p:nvSpPr>
        <p:spPr>
          <a:xfrm>
            <a:off x="257810" y="3165475"/>
            <a:ext cx="2654935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 b="1" cap="none">
                <a:solidFill>
                  <a:srgbClr val="344050"/>
                </a:solidFill>
              </a:defRPr>
            </a:pPr>
            <a:r>
              <a:t>Key Areas of Interest:</a:t>
            </a:r>
          </a:p>
        </p:txBody>
      </p:sp>
      <p:pic>
        <p:nvPicPr>
          <p:cNvPr id="10" name="Picture3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8B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hwgAAEsFAADjBwAA9QM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LQBAAD0FgAAZRcAAColAAAQAAAAJgAAAAgAAAD//////////zAAAAAUAAAAAAAAAAAA//8AAAEAAAD//wAAAQA="/>
              </a:ext>
            </a:extLst>
          </p:cNvPicPr>
          <p:nvPr/>
        </p:nvPicPr>
        <p:blipFill>
          <a:blip r:embed="rId4"/>
          <a:srcRect l="21830" t="13550" r="20190" b="10130"/>
          <a:stretch>
            <a:fillRect/>
          </a:stretch>
        </p:blipFill>
        <p:spPr>
          <a:xfrm>
            <a:off x="276860" y="3731260"/>
            <a:ext cx="3526155" cy="231013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1" name="Textbox5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EgAAAA8B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zhgAAIElAABYKwAAwScAABAAAAAmAAAACAAAAP//////////MAAAABQAAAAAAAAAAAD//wAAAQAAAP//AAABAA=="/>
              </a:ext>
            </a:extLst>
          </p:cNvSpPr>
          <p:nvPr/>
        </p:nvSpPr>
        <p:spPr>
          <a:xfrm>
            <a:off x="4032250" y="6096635"/>
            <a:ext cx="3013710" cy="3657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en-us"/>
            </a:pPr>
            <a:r>
              <a:t>https://www.lightsource.ca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E1ATY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DRAUAJ/f38A5+bmA8zMzADAwP8Af39/AAAAAAAAAAAAAAAAAAAAAAAAAAAAIQAAABgAAAAUAAAAAQAAAAAAAABIGAAAgQcAABAAAAAmAAAACAAAAD0QAAAAAAAAMAAAABQAAAAAAAAAAAD//wAAAQAAAP//AAABAA=="/>
              </a:ext>
            </a:extLst>
          </p:cNvSpPr>
          <p:nvPr>
            <p:ph type="title"/>
          </p:nvPr>
        </p:nvSpPr>
        <p:spPr>
          <a:xfrm>
            <a:off x="635" y="0"/>
            <a:ext cx="3946525" cy="1219835"/>
          </a:xfrm>
        </p:spPr>
        <p:txBody>
          <a:bodyPr vert="horz" wrap="square" lIns="0" tIns="0" rIns="0" bIns="0" numCol="1" spcCol="215900" anchor="ctr">
            <a:prstTxWarp prst="textNoShape">
              <a:avLst/>
            </a:prstTxWarp>
          </a:bodyPr>
          <a:lstStyle/>
          <a:p>
            <a:pPr>
              <a:defRPr lang="en-us" sz="4000" b="1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More information?</a:t>
            </a:r>
          </a:p>
        </p:txBody>
      </p:sp>
      <p:pic>
        <p:nvPicPr>
          <p:cNvPr id="3" name="Picture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IcWAACBBwAA0UoAAG4i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3662045" y="1219835"/>
            <a:ext cx="8500110" cy="437705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Textbox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B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AAAAADcRAABHGAAAuBgAABAAAAAmAAAACAAAAP//////////MAAAABQAAAAAAAAAAAD//wAAAQAAAP//AAABAA=="/>
              </a:ext>
            </a:extLst>
          </p:cNvSpPr>
          <p:nvPr/>
        </p:nvSpPr>
        <p:spPr>
          <a:xfrm>
            <a:off x="0" y="2798445"/>
            <a:ext cx="3946525" cy="1219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spcCol="215900" anchor="ctr"/>
          <a:lstStyle/>
          <a:p>
            <a:pPr algn="ctr">
              <a:defRPr lang="en-us" sz="4000" cap="none">
                <a:solidFill>
                  <a:schemeClr val="tx2"/>
                </a:solidFill>
                <a:latin typeface="Basic Sans" pitchFamily="1" charset="0"/>
                <a:ea typeface="Basic Roman" pitchFamily="1" charset="0"/>
                <a:cs typeface="Basic Roman" pitchFamily="1" charset="0"/>
              </a:defRPr>
            </a:pPr>
            <a:r>
              <a:t>Look in about</a:t>
            </a:r>
          </a:p>
        </p:txBody>
      </p:sp>
      <p:pic>
        <p:nvPicPr>
          <p:cNvPr id="5" name="Picture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C4ZAAB3AQAATUUAAJ8GAAAQAAAAJgAAAAgAAAD//////////zAAAAAUAAAAAAAAAAAA//8AAAEAAAD//wAAAQA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4093210" y="238125"/>
            <a:ext cx="7172325" cy="8382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AutoShape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OAE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BAAAAAAAAACA3ZABk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CA3ZAB/f38A5+bmA8zMzADAwP8Af39/AAAAAAAAAAAAAAAAAAAAAAAAAAAAIQAAABgAAAAUAAAATj0AALcBAACaQgAAkgYAABAAAAAmAAAACAAAAP//////////MAAAABQAAAAAAAAA/Er//wS1AAD8Sv//BLUAAA=="/>
              </a:ext>
            </a:extLst>
          </p:cNvSpPr>
          <p:nvPr/>
        </p:nvSpPr>
        <p:spPr>
          <a:xfrm>
            <a:off x="9965690" y="278765"/>
            <a:ext cx="861060" cy="789305"/>
          </a:xfrm>
          <a:prstGeom prst="flowChartConnector">
            <a:avLst/>
          </a:prstGeom>
          <a:noFill/>
          <a:ln w="63500" cap="flat" cmpd="sng" algn="ctr">
            <a:solidFill>
              <a:srgbClr val="203764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EAAAAAAAAA0NbqAP///whb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Il6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NbqAP///wEAAAAAAAAAAAAAAAAAAAAAAAAAAAAAAAAAAAAAAAAAADRAUAJ/f38A5+bmA8zMzADAwP8Af39/AAAAAAAAAAAAAAAAAAAAAAAAAAAAIQAAABgAAAAUAAAAAAAAAP7///8KGgAAMCoAABAAAAAmAAAACAAAAP//////////MAAAABQAAAAAAAAAAAD//wAAAQAAAP//AAABAA=="/>
              </a:ext>
            </a:extLst>
          </p:cNvSpPr>
          <p:nvPr/>
        </p:nvSpPr>
        <p:spPr>
          <a:xfrm>
            <a:off x="0" y="-1270"/>
            <a:ext cx="4232910" cy="6859270"/>
          </a:xfrm>
          <a:prstGeom prst="rect">
            <a:avLst/>
          </a:prstGeom>
          <a:solidFill>
            <a:srgbClr val="D0D6EA">
              <a:alpha val="9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t> </a:t>
            </a:r>
          </a:p>
        </p:txBody>
      </p:sp>
      <p:sp>
        <p:nvSpPr>
          <p:cNvPr id="3" name="Textbox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AgAAAAIAAAAMGgAAMSoAABAAAAAmAAAACAAAAP//////////MAAAABQAAAAAAAAAAAD//wAAAQAAAP//AAABAA=="/>
              </a:ext>
            </a:extLst>
          </p:cNvSpPr>
          <p:nvPr/>
        </p:nvSpPr>
        <p:spPr>
          <a:xfrm>
            <a:off x="1270" y="1270"/>
            <a:ext cx="4232910" cy="68573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en-us" sz="40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r>
              <a:t>Other Databases</a:t>
            </a:r>
          </a:p>
        </p:txBody>
      </p:sp>
      <p:pic>
        <p:nvPicPr>
          <p:cNvPr id="4" name="Picture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PMBAAAuBgAA0UoAAIgh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316865" y="1004570"/>
            <a:ext cx="11845290" cy="444627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B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/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AAAAAAAAAACGRwAATAUAABAAAAAmAAAACAAAAP//////////MAAAABQAAAAAAAAAAAD//wAAAQAAAP//AAABAA=="/>
              </a:ext>
            </a:extLst>
          </p:cNvSpPr>
          <p:nvPr/>
        </p:nvSpPr>
        <p:spPr>
          <a:xfrm>
            <a:off x="0" y="0"/>
            <a:ext cx="11626850" cy="8610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>
              <a:lnSpc>
                <a:spcPct val="90000"/>
              </a:lnSpc>
              <a:defRPr lang="en-us" sz="4000" b="1" cap="none">
                <a:solidFill>
                  <a:srgbClr val="34405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Acknowledgments</a:t>
            </a:r>
          </a:p>
        </p:txBody>
      </p:sp>
      <p:sp>
        <p:nvSpPr>
          <p:cNvPr id="3" name="TextBox 1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jgAAAEcAAACOAAAARw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AAAAAAAAAAA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eAwAACAOAABUFQAA5g8AABAAAAAmAAAACAAAAP//////////MAAAABQAAAAAAAAAAAD//wAAAQAAAP//AAABAA=="/>
              </a:ext>
            </a:extLst>
          </p:cNvSpPr>
          <p:nvPr/>
        </p:nvSpPr>
        <p:spPr>
          <a:xfrm>
            <a:off x="2026920" y="2296160"/>
            <a:ext cx="1440180" cy="2882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170" tIns="45085" rIns="90170" bIns="45085" numCol="1" spcCol="215900" anchor="t"/>
          <a:lstStyle/>
          <a:p>
            <a:pPr algn="ctr">
              <a:lnSpc>
                <a:spcPct val="100000"/>
              </a:lnSpc>
              <a:defRPr lang="en-us" sz="1200" cap="none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Erika Bergen </a:t>
            </a:r>
            <a:endParaRPr lang="en-ca" cap="none"/>
          </a:p>
        </p:txBody>
      </p:sp>
      <p:pic>
        <p:nvPicPr>
          <p:cNvPr id="4" name="Picture3" descr="Z:\home\denis\CLS_A0A2921.jpg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0wIAAAAAAABkB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M8MAADbEQAAfRMAAJsZAAAQAAAAJgAAAAgAAAD//////////zAAAAAUAAAAAAAAAAAA//8AAAEAAAD//wAAAQA="/>
              </a:ext>
            </a:extLst>
          </p:cNvPicPr>
          <p:nvPr/>
        </p:nvPicPr>
        <p:blipFill>
          <a:blip r:embed="rId2"/>
          <a:srcRect l="7230" r="11240"/>
          <a:stretch>
            <a:fillRect/>
          </a:stretch>
        </p:blipFill>
        <p:spPr>
          <a:xfrm>
            <a:off x="2082165" y="2902585"/>
            <a:ext cx="1085850" cy="125984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Rectangle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jgAAAEcAAACOAAAARw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AAAAAAAAAAA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pwQAACAOAACDDQAA5g8AABAAAAAmAAAACAAAAP//////////MAAAABQAAAAAAAAAAAD//wAAAQAAAP//AAABAA=="/>
              </a:ext>
            </a:extLst>
          </p:cNvSpPr>
          <p:nvPr/>
        </p:nvSpPr>
        <p:spPr>
          <a:xfrm>
            <a:off x="756285" y="2296160"/>
            <a:ext cx="1440180" cy="2882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170" tIns="45085" rIns="90170" bIns="45085" numCol="1" spcCol="215900" anchor="t"/>
          <a:lstStyle/>
          <a:p>
            <a:pPr algn="ctr">
              <a:lnSpc>
                <a:spcPct val="100000"/>
              </a:lnSpc>
              <a:defRPr lang="en-us" sz="1200" cap="none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Danielle Veikle</a:t>
            </a:r>
            <a:endParaRPr lang="en-ca" cap="none"/>
          </a:p>
        </p:txBody>
      </p:sp>
      <p:sp>
        <p:nvSpPr>
          <p:cNvPr id="6" name="Rectangle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jgAAAEcAAACOAAAARw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AAAAAAAAAAA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uQsAAP0ZAACVFAAAwxsAABAAAAAmAAAACAAAAP//////////MAAAABQAAAAAAAAAAAD//wAAAQAAAP//AAABAA=="/>
              </a:ext>
            </a:extLst>
          </p:cNvSpPr>
          <p:nvPr/>
        </p:nvSpPr>
        <p:spPr>
          <a:xfrm>
            <a:off x="1905635" y="4224655"/>
            <a:ext cx="1440180" cy="2882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170" tIns="45085" rIns="90170" bIns="45085" numCol="1" spcCol="215900" anchor="t"/>
          <a:lstStyle/>
          <a:p>
            <a:pPr algn="ctr">
              <a:lnSpc>
                <a:spcPct val="100000"/>
              </a:lnSpc>
              <a:defRPr lang="en-us" sz="1200" cap="none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Jeff Warner</a:t>
            </a:r>
            <a:endParaRPr lang="en-ca" cap="none"/>
          </a:p>
        </p:txBody>
      </p:sp>
      <p:pic>
        <p:nvPicPr>
          <p:cNvPr id="7" name="Picture1"/>
          <p:cNvPic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3wUAAAAAAAAAAAAAAAAAAAAAAABkAAAAZAAAAAAAAAAjAAAABAAAAGQAAAAXAAAAFAAAAAAAAAAAAAAA/38AAP9/AAAAAAAACQAAAAQAAAACAAI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AgVAACoEQAAGBwAAJoZAAAQAAAAJgAAAAgAAAD//////////zAAAAAUAAAAAAAAAAAA//8AAAEAAAD//wAAAQA="/>
              </a:ext>
            </a:extLst>
          </p:cNvPicPr>
          <p:nvPr/>
        </p:nvPicPr>
        <p:blipFill>
          <a:blip r:embed="rId3"/>
          <a:srcRect l="15030"/>
          <a:stretch>
            <a:fillRect/>
          </a:stretch>
        </p:blipFill>
        <p:spPr>
          <a:xfrm>
            <a:off x="3418840" y="2870200"/>
            <a:ext cx="1148080" cy="129159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8" name="Picture2"/>
          <p:cNvPic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KMdAACoEQAA4SUAAJoZAAAQAAAAJgAAAAgAAAD//////////zAAAAAUAAAAAAAAAAAA//8AAAEAAAD//wAAAQA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4817745" y="2870200"/>
            <a:ext cx="1339850" cy="129159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9" name="Rectangle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jgAAAEcAAACOAAAARw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AAAAAAAAAAA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ohQAAP0ZAAB+HQAAwxsAABAAAAAmAAAACAAAAP//////////MAAAABQAAAAAAAAAAAD//wAAAQAAAP//AAABAA=="/>
              </a:ext>
            </a:extLst>
          </p:cNvSpPr>
          <p:nvPr/>
        </p:nvSpPr>
        <p:spPr>
          <a:xfrm>
            <a:off x="3354070" y="4224655"/>
            <a:ext cx="1440180" cy="2882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170" tIns="45085" rIns="90170" bIns="45085" numCol="1" spcCol="215900" anchor="t"/>
          <a:lstStyle/>
          <a:p>
            <a:pPr algn="ctr">
              <a:lnSpc>
                <a:spcPct val="100000"/>
              </a:lnSpc>
              <a:defRPr lang="en-us" sz="1200" cap="none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Joel Reid</a:t>
            </a:r>
          </a:p>
        </p:txBody>
      </p:sp>
      <p:sp>
        <p:nvSpPr>
          <p:cNvPr id="10" name="Rectangle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jgAAAEcAAACOAAAARw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AAAAAAAAAAA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hR0AAAsaAABhJgAA0RsAABAAAAAmAAAACAAAAP//////////MAAAABQAAAAAAAAAAAD//wAAAQAAAP//AAABAA=="/>
              </a:ext>
            </a:extLst>
          </p:cNvSpPr>
          <p:nvPr/>
        </p:nvSpPr>
        <p:spPr>
          <a:xfrm>
            <a:off x="4798695" y="4233545"/>
            <a:ext cx="1440180" cy="2882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170" tIns="45085" rIns="90170" bIns="45085" numCol="1" spcCol="215900" anchor="t"/>
          <a:lstStyle/>
          <a:p>
            <a:pPr algn="ctr">
              <a:lnSpc>
                <a:spcPct val="100000"/>
              </a:lnSpc>
              <a:defRPr lang="en-us" sz="1200" cap="none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Kurt Nienaber</a:t>
            </a:r>
          </a:p>
        </p:txBody>
      </p:sp>
      <p:sp>
        <p:nvSpPr>
          <p:cNvPr id="11" name="Textbox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AAAAAAAAAAA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cTAAAOcZAABNOQAArRsAABAAAAAmAAAACAAAAP//////////MAAAABQAAAAAAAAAAAD//wAAAQAAAP//AAABAA=="/>
              </a:ext>
            </a:extLst>
          </p:cNvSpPr>
          <p:nvPr/>
        </p:nvSpPr>
        <p:spPr>
          <a:xfrm>
            <a:off x="7874635" y="4210685"/>
            <a:ext cx="1440180" cy="2882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en-us" sz="1200" cap="none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Mehrnaz Mikhchian</a:t>
            </a:r>
          </a:p>
        </p:txBody>
      </p:sp>
      <p:pic>
        <p:nvPicPr>
          <p:cNvPr id="12" name="Picture4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MYwAADJEQAAmDgAAJsZAAAQAAAAJgAAAAgAAAD//////////zAAAAAUAAAAAAAAAAAA//8AAAEAAAD//wAAAQA="/>
              </a:ext>
            </a:extLst>
          </p:cNvPicPr>
          <p:nvPr/>
        </p:nvPicPr>
        <p:blipFill>
          <a:blip r:embed="rId5"/>
          <a:stretch>
            <a:fillRect/>
          </a:stretch>
        </p:blipFill>
        <p:spPr>
          <a:xfrm>
            <a:off x="7928610" y="2891155"/>
            <a:ext cx="1271270" cy="12712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3" name="Textbox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AAAAAAAAAAA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bh0AACAOAABKJgAA5g8AABAAAAAmAAAACAAAAP//////////MAAAABQAAAAAAAAAAAD//wAAAQAAAP//AAABAA=="/>
              </a:ext>
            </a:extLst>
          </p:cNvSpPr>
          <p:nvPr/>
        </p:nvSpPr>
        <p:spPr>
          <a:xfrm>
            <a:off x="4784090" y="2296160"/>
            <a:ext cx="1440180" cy="2882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en-us" sz="1200" cap="none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Peter Blanchard</a:t>
            </a:r>
          </a:p>
        </p:txBody>
      </p:sp>
      <p:pic>
        <p:nvPicPr>
          <p:cNvPr id="14" name="Picture6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6QIAAAAAAABkAAAAZAAAAAAAAAAjAAAABAAAAGQAAAAXAAAAFAAAAAAAAAAAAAAA/38AAP9/AAAAAAAACQAAAAQAAAABEjD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NMmAABLBQAA1C0AAEoNAAAQAAAAJgAAAAgAAAD//////////zAAAAAUAAAAAAAAAAAA//8AAAEAAAD//wAAAQA="/>
              </a:ext>
            </a:extLst>
          </p:cNvPicPr>
          <p:nvPr/>
        </p:nvPicPr>
        <p:blipFill>
          <a:blip r:embed="rId6"/>
          <a:srcRect b="7450"/>
          <a:stretch>
            <a:fillRect/>
          </a:stretch>
        </p:blipFill>
        <p:spPr>
          <a:xfrm>
            <a:off x="6311265" y="860425"/>
            <a:ext cx="1138555" cy="129984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5" name="Textbox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AAAAAAAAAAA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RSYAACAOAAAhLwAA5g8AABAAAAAmAAAACAAAAP//////////MAAAABQAAAAAAAAAAAD//wAAAQAAAP//AAABAA=="/>
              </a:ext>
            </a:extLst>
          </p:cNvSpPr>
          <p:nvPr/>
        </p:nvSpPr>
        <p:spPr>
          <a:xfrm>
            <a:off x="6221095" y="2296160"/>
            <a:ext cx="1440180" cy="2882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en-us" sz="1200" cap="none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Ning Chen</a:t>
            </a:r>
          </a:p>
        </p:txBody>
      </p:sp>
      <p:pic>
        <p:nvPicPr>
          <p:cNvPr id="16" name="Picture7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GwnAADJEQAAOy8AAJgZAAAQAAAAJgAAAAgAAAD//////////zAAAAAUAAAAAAAAAAAA//8AAAEAAAD//wAAAQA="/>
              </a:ext>
            </a:extLst>
          </p:cNvPicPr>
          <p:nvPr/>
        </p:nvPicPr>
        <p:blipFill>
          <a:blip r:embed="rId7"/>
          <a:stretch>
            <a:fillRect/>
          </a:stretch>
        </p:blipFill>
        <p:spPr>
          <a:xfrm>
            <a:off x="6408420" y="2891155"/>
            <a:ext cx="1269365" cy="126936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7" name="Textbox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AAAAAAAAAAA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PCcAAOIZAAAYMAAAqBsAABAAAAAmAAAACAAAAP//////////MAAAABQAAAAAAAAAAAD//wAAAQAAAP//AAABAA=="/>
              </a:ext>
            </a:extLst>
          </p:cNvSpPr>
          <p:nvPr/>
        </p:nvSpPr>
        <p:spPr>
          <a:xfrm>
            <a:off x="6377940" y="4207510"/>
            <a:ext cx="1440180" cy="2882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en-us" sz="1200" cap="none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Mohsen Shakouri</a:t>
            </a:r>
          </a:p>
        </p:txBody>
      </p:sp>
      <p:sp>
        <p:nvSpPr>
          <p:cNvPr id="18" name="Textbox5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AAAAAAAAAAA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MBUAACAOAAAMHgAA5g8AABAAAAAmAAAACAAAAP//////////MAAAABQAAAAAAAAAAAD//wAAAQAAAP//AAABAA=="/>
              </a:ext>
            </a:extLst>
          </p:cNvSpPr>
          <p:nvPr/>
        </p:nvSpPr>
        <p:spPr>
          <a:xfrm>
            <a:off x="3444240" y="2296160"/>
            <a:ext cx="1440180" cy="2882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en-us" sz="1200" cap="none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Miranda Vu </a:t>
            </a:r>
          </a:p>
        </p:txBody>
      </p:sp>
      <p:pic>
        <p:nvPicPr>
          <p:cNvPr id="19" name="Picture9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KwIAAAAAAADxAQ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M44AABSBQAAC0AAAGMNAAAQAAAAJgAAAAgAAAD//////////zAAAAAUAAAAAAAAAAAA//8AAAEAAAD//wAAAQA="/>
              </a:ext>
            </a:extLst>
          </p:cNvPicPr>
          <p:nvPr/>
        </p:nvPicPr>
        <p:blipFill>
          <a:blip r:embed="rId8"/>
          <a:srcRect l="5550" r="4970"/>
          <a:stretch>
            <a:fillRect/>
          </a:stretch>
        </p:blipFill>
        <p:spPr>
          <a:xfrm>
            <a:off x="9234170" y="864870"/>
            <a:ext cx="1176655" cy="13112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0" name="Textbox6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AAAAAAAAAAA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iTgAACAOAABlQQAA5g8AABAAAAAmAAAACAAAAP//////////MAAAABQAAAAAAAAAAAD//wAAAQAAAP//AAABAA=="/>
              </a:ext>
            </a:extLst>
          </p:cNvSpPr>
          <p:nvPr/>
        </p:nvSpPr>
        <p:spPr>
          <a:xfrm>
            <a:off x="9190355" y="2296160"/>
            <a:ext cx="1440180" cy="2882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en-us" sz="1200" cap="none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Amani Ebrahim</a:t>
            </a:r>
          </a:p>
        </p:txBody>
      </p:sp>
      <p:sp>
        <p:nvSpPr>
          <p:cNvPr id="21" name="Textbox7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AAAAAAAAAAA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Ei8AACAOAADuNwAA5g8AABAAAAAmAAAACAAAAP//////////MAAAABQAAAAAAAAAAAD//wAAAQAAAP//AAABAA=="/>
              </a:ext>
            </a:extLst>
          </p:cNvSpPr>
          <p:nvPr/>
        </p:nvSpPr>
        <p:spPr>
          <a:xfrm>
            <a:off x="7651750" y="2296160"/>
            <a:ext cx="1440180" cy="2882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en-us" sz="1200" cap="none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Morgane Desmau</a:t>
            </a:r>
          </a:p>
        </p:txBody>
      </p:sp>
      <p:pic>
        <p:nvPicPr>
          <p:cNvPr id="22" name="Picture10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FgvAABZBQAASjcAAEsNAAAQAAAAJgAAAAgAAAD//////////zAAAAAUAAAAAAAAAAAA//8AAAEAAAD//wAAAQA="/>
              </a:ext>
            </a:extLst>
          </p:cNvPicPr>
          <p:nvPr/>
        </p:nvPicPr>
        <p:blipFill>
          <a:blip r:embed="rId9"/>
          <a:stretch>
            <a:fillRect/>
          </a:stretch>
        </p:blipFill>
        <p:spPr>
          <a:xfrm>
            <a:off x="7696200" y="869315"/>
            <a:ext cx="1291590" cy="129159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3" name="Textbox8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CBGl0Y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FwMAALEcAACgRgAAdR4AABAAAAAmAAAACAAAAP//////////MAAAABQAAAAAAAAAAAD//wAAAQAAAP//AAABAA=="/>
              </a:ext>
            </a:extLst>
          </p:cNvSpPr>
          <p:nvPr/>
        </p:nvSpPr>
        <p:spPr>
          <a:xfrm>
            <a:off x="502285" y="4664075"/>
            <a:ext cx="10978515" cy="2870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en-us" sz="1400" cap="none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Schoepfer Valerie, Jamieson Heather, Lindsay Matthew, Yuanming Pan, Jinru Lin, Matt Newill, Bruce Ravel, Alessandro Puri, Marine Cotte </a:t>
            </a:r>
          </a:p>
        </p:txBody>
      </p:sp>
      <p:pic>
        <p:nvPicPr>
          <p:cNvPr id="24" name="Picture1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BBAEE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MYtAABrIAAAxzcAACYjAAAQAAAAJgAAAAgAAAD//////////zAAAAAUAAAAAAAAAAAA//8AAAEAAAD//wAAAQA="/>
              </a:ext>
            </a:extLst>
          </p:cNvPicPr>
          <p:nvPr/>
        </p:nvPicPr>
        <p:blipFill>
          <a:blip r:embed="rId10"/>
          <a:stretch>
            <a:fillRect/>
          </a:stretch>
        </p:blipFill>
        <p:spPr>
          <a:xfrm>
            <a:off x="7440930" y="5269865"/>
            <a:ext cx="1626235" cy="44386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5" name="Picture1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BBAEE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FoaAABrIAAAJycAAE4jAAAQAAAAJgAAAAgAAAD//////////zAAAAAUAAAAAAAAAAAA//8AAAEAAAD//wAAAQA="/>
              </a:ext>
            </a:extLst>
          </p:cNvPicPr>
          <p:nvPr/>
        </p:nvPicPr>
        <p:blipFill>
          <a:blip r:embed="rId11"/>
          <a:stretch>
            <a:fillRect/>
          </a:stretch>
        </p:blipFill>
        <p:spPr>
          <a:xfrm>
            <a:off x="4283710" y="5269865"/>
            <a:ext cx="2080895" cy="46926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6" name="Picture13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DoMAAA5IAAAGxkAAGUjAAAQAAAAJgAAAAgAAAD//////////zAAAAAUAAAAAAAAAAAA//8AAAEAAAD//wAAAQA="/>
              </a:ext>
            </a:extLst>
          </p:cNvPicPr>
          <p:nvPr/>
        </p:nvPicPr>
        <p:blipFill>
          <a:blip r:embed="rId12"/>
          <a:stretch>
            <a:fillRect/>
          </a:stretch>
        </p:blipFill>
        <p:spPr>
          <a:xfrm>
            <a:off x="1987550" y="5238115"/>
            <a:ext cx="2093595" cy="51562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7" name="Picture14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BBAEE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BQ4AAA5IAAAKzsAAFAjAAAQAAAAJgAAAAgAAAD//////////zAAAAAUAAAAAAAAAAAA//8AAAEAAAD//wAAAQA="/>
              </a:ext>
            </a:extLst>
          </p:cNvPicPr>
          <p:nvPr/>
        </p:nvPicPr>
        <p:blipFill>
          <a:blip r:embed="rId13"/>
          <a:stretch>
            <a:fillRect/>
          </a:stretch>
        </p:blipFill>
        <p:spPr>
          <a:xfrm>
            <a:off x="9116060" y="5238115"/>
            <a:ext cx="502285" cy="50228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8" name="Picture15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BBAEE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PwnAAA5IAAAAiwAALskAAAQAAAAJgAAAAgAAAD//////////zAAAAAUAAAAAAAAAAAA//8AAAEAAAD//wAAAQA="/>
              </a:ext>
            </a:extLst>
          </p:cNvPicPr>
          <p:nvPr/>
        </p:nvPicPr>
        <p:blipFill>
          <a:blip r:embed="rId14"/>
          <a:stretch>
            <a:fillRect/>
          </a:stretch>
        </p:blipFill>
        <p:spPr>
          <a:xfrm>
            <a:off x="6499860" y="5238115"/>
            <a:ext cx="654050" cy="73279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9" name="Picture16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BBAEE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Fw8AAAuHwAARkQAACwlAAAQAAAAJgAAAAgAAAD//////////zAAAAAUAAAAAAAAAAAA//8AAAEAAAD//wAAAQA="/>
              </a:ext>
            </a:extLst>
          </p:cNvPicPr>
          <p:nvPr/>
        </p:nvPicPr>
        <p:blipFill>
          <a:blip r:embed="rId15"/>
          <a:stretch>
            <a:fillRect/>
          </a:stretch>
        </p:blipFill>
        <p:spPr>
          <a:xfrm>
            <a:off x="9812020" y="5068570"/>
            <a:ext cx="1286510" cy="97409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0" name="Picture 37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N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P4EAABnBQAArAwAABUNAAAQAAAAJgAAAAgAAAD//////////zAAAAAUAAAAAAAAAAAA//8AAAEAAAD//wAAAQA="/>
              </a:ext>
            </a:extLst>
          </p:cNvPicPr>
          <p:nvPr/>
        </p:nvPicPr>
        <p:blipFill>
          <a:blip r:embed="rId16"/>
          <a:stretch>
            <a:fillRect/>
          </a:stretch>
        </p:blipFill>
        <p:spPr>
          <a:xfrm>
            <a:off x="811530" y="878205"/>
            <a:ext cx="1248410" cy="124841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1" name="Picture8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8B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+QIAAAAAAACoAg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D0WAABSBQAA0xwAAAwNAAAQAAAAJgAAAAgAAAD//////////zAAAAAUAAAAAAAAAAAA//8AAAEAAAD//wAAAQA="/>
              </a:ext>
            </a:extLst>
          </p:cNvPicPr>
          <p:nvPr/>
        </p:nvPicPr>
        <p:blipFill>
          <a:blip r:embed="rId17"/>
          <a:srcRect l="7610" r="6800"/>
          <a:stretch>
            <a:fillRect/>
          </a:stretch>
        </p:blipFill>
        <p:spPr>
          <a:xfrm>
            <a:off x="3615055" y="864870"/>
            <a:ext cx="1070610" cy="125603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2" name="Picture5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8B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SAIAAAAAAABZAQ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FceAABMBQAATyUAAPAMAAAQAAAAJgAAAAgAAAD//////////zAAAAAUAAAAAAAAAAAA//8AAAEAAAD//wAAAQA="/>
              </a:ext>
            </a:extLst>
          </p:cNvPicPr>
          <p:nvPr/>
        </p:nvPicPr>
        <p:blipFill>
          <a:blip r:embed="rId18"/>
          <a:srcRect l="5840" r="3450"/>
          <a:stretch>
            <a:fillRect/>
          </a:stretch>
        </p:blipFill>
        <p:spPr>
          <a:xfrm>
            <a:off x="4932045" y="861060"/>
            <a:ext cx="1132840" cy="124206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3" name="Picture17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8B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C8OAABMBQAAuRQAAD4NAAAQAAAAJgAAAAgAAAD//////////zAAAAAUAAAAAAAAAAAA//8AAAEAAAD//wAAAQA="/>
              </a:ext>
            </a:extLst>
          </p:cNvPicPr>
          <p:nvPr/>
        </p:nvPicPr>
        <p:blipFill>
          <a:blip r:embed="rId19"/>
          <a:stretch>
            <a:fillRect/>
          </a:stretch>
        </p:blipFill>
        <p:spPr>
          <a:xfrm>
            <a:off x="2305685" y="861060"/>
            <a:ext cx="1062990" cy="129159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AAAAAD/////nEsAADAq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"/>
            <a:ext cx="12291060" cy="685863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Rectangle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EAAAAAAAAANEBQDP///wgLAAAAAAAAAAAAAAAAAAAAAAAAAAAAAAAAAAAAeAAAAAEAAABAAAAAAAAAAAAAAABaAAAAAAAAAAAAAAAAAAAAAAAAAAAAAAAAAAAAAAAAAAAAAAAAAAAAAAAAAAAAAAAAAAAAAAAAAAAAAAAAAAAAAAAAAAAAAAAAAAAAFAAAADwAAAABAAAAAAAAADRAUAk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AAAAAAAAAAB7SwAAMCoAABAAAAAmAAAACAAAAP//////////MAAAABQAAAAAAAAAAAD//wAAAQAAAP//AAABAA=="/>
              </a:ext>
            </a:extLst>
          </p:cNvSpPr>
          <p:nvPr/>
        </p:nvSpPr>
        <p:spPr>
          <a:xfrm>
            <a:off x="0" y="0"/>
            <a:ext cx="12270105" cy="6858000"/>
          </a:xfrm>
          <a:prstGeom prst="rect">
            <a:avLst/>
          </a:prstGeom>
          <a:solidFill>
            <a:schemeClr val="accent1">
              <a:alpha val="89000"/>
            </a:schemeClr>
          </a:solidFill>
          <a:ln w="12700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endParaRPr/>
          </a:p>
        </p:txBody>
      </p:sp>
      <p:sp>
        <p:nvSpPr>
          <p:cNvPr id="4" name="Textbox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XAwAAGoMAAC/QQAAqiAAABAAAAAmAAAACAAAAP//////////MAAAABQAAAAAAAAAAAD//wAAAQAAAP//AAABAA=="/>
              </a:ext>
            </a:extLst>
          </p:cNvSpPr>
          <p:nvPr/>
        </p:nvSpPr>
        <p:spPr>
          <a:xfrm>
            <a:off x="2009140" y="2018030"/>
            <a:ext cx="8678545" cy="32918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0" indent="0" algn="ctr">
              <a:buNone/>
              <a:defRPr lang="en-us" sz="7200" b="1" cap="none">
                <a:solidFill>
                  <a:srgbClr val="FFFFFF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DEMO</a:t>
            </a:r>
          </a:p>
          <a:p>
            <a:pPr algn="ctr">
              <a:defRPr lang="en-us" sz="4800" b="1" cap="none">
                <a:solidFill>
                  <a:srgbClr val="FFFFFF"/>
                </a:solidFill>
              </a:defRPr>
            </a:pPr>
            <a:r>
              <a:rPr lang="en-us" cap="none">
                <a:hlinkClick r:id="rId3"/>
              </a:rPr>
              <a:t>https://xasdb.lightsource.ca</a:t>
            </a:r>
            <a:r>
              <a:rPr lang="en-us" cap="none">
                <a:hlinkClick r:id="rId4"/>
              </a:rPr>
              <a:t> </a:t>
            </a:r>
          </a:p>
          <a:p>
            <a:pPr marL="0" indent="0" algn="ctr">
              <a:buNone/>
              <a:defRPr lang="en-us" sz="7200" b="1" cap="none">
                <a:solidFill>
                  <a:srgbClr val="FFFFFF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en-us" cap="none">
              <a:hlinkClick r:id="rId4"/>
            </a:endParaRPr>
          </a:p>
          <a:p>
            <a:pPr>
              <a:defRPr lang="en-us" b="1" cap="none"/>
            </a:pPr>
            <a:endParaRPr lang="en-us" cap="none">
              <a:hlinkClick r:id="rId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4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BAHAACMGAAAxBMAAOYe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148080" y="3990340"/>
            <a:ext cx="2065020" cy="103251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Picture3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DEAAAD8EQAA2RkAAI4WAAAQAAAAJgAAAAgAAAD//////////zAAAAAUAAAAAAAAAAAA//8AAAEAAAD//wAAAQA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31115" y="2923540"/>
            <a:ext cx="4170680" cy="74295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Textbox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EAAAAAAAAA0NbqAP///whb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NbqAP///wEAAAAAAAAAAAAAAAAAAAAAAAAAAAAAAAAAAAAAAAAAADRAUAJ/f38A5+bmA8zMzADAwP8Af39/AAAAAAAAAAAAAAAAAAAAAAAAAAAAIQAAABgAAAAUAAAAAAAAAP7///8KGgAAMCoAABAAAAAmAAAACAAAAP//////////MAAAABQAAAAAAAAAAAD//wAAAQAAAP//AAABAA=="/>
              </a:ext>
            </a:extLst>
          </p:cNvSpPr>
          <p:nvPr/>
        </p:nvSpPr>
        <p:spPr>
          <a:xfrm>
            <a:off x="0" y="-1270"/>
            <a:ext cx="4232910" cy="6859270"/>
          </a:xfrm>
          <a:prstGeom prst="rect">
            <a:avLst/>
          </a:prstGeom>
          <a:solidFill>
            <a:srgbClr val="D0D6EA">
              <a:alpha val="9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t> </a:t>
            </a:r>
          </a:p>
        </p:txBody>
      </p:sp>
      <p:sp>
        <p:nvSpPr>
          <p:cNvPr id="5" name="Textbox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2gAAAIoAAADnGgAA/g8AABAAAAAmAAAACAAAAP//////////MAAAABQAAAAAAAAAAAD//wAAAQAAAP//AAABAA=="/>
              </a:ext>
            </a:extLst>
          </p:cNvSpPr>
          <p:nvPr/>
        </p:nvSpPr>
        <p:spPr>
          <a:xfrm>
            <a:off x="138430" y="87630"/>
            <a:ext cx="4234815" cy="25120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 sz="4000" b="1" cap="none">
                <a:solidFill>
                  <a:srgbClr val="34405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XASDB adopts </a:t>
            </a:r>
          </a:p>
          <a:p>
            <a:pPr>
              <a:defRPr lang="en-us" sz="4000" b="1" cap="none">
                <a:solidFill>
                  <a:srgbClr val="34405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n-us" sz="3600" cap="none"/>
              <a:t>Tri-Agency Research Data Management Policy</a:t>
            </a:r>
          </a:p>
        </p:txBody>
      </p:sp>
      <p:sp>
        <p:nvSpPr>
          <p:cNvPr id="6" name="Textbox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sRwAAOIAAAARRwAACQsAABAAAAAmAAAACAAAAP//////////MAAAABQAAAAAAAAAAAD//wAAAQAAAP//AAABAA=="/>
              </a:ext>
            </a:extLst>
          </p:cNvSpPr>
          <p:nvPr/>
        </p:nvSpPr>
        <p:spPr>
          <a:xfrm>
            <a:off x="4664075" y="143510"/>
            <a:ext cx="6888480" cy="16503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 sz="2200" cap="none"/>
            </a:pPr>
            <a:r>
              <a:t>This framework is not designed to force absolute open data, but rather to ensure that publicly funded research data is securely preserved, discoverable, and responsibly shared under the philosophy of: </a:t>
            </a:r>
          </a:p>
          <a:p>
            <a:pPr>
              <a:defRPr lang="en-us"/>
            </a:pPr>
            <a:endParaRPr/>
          </a:p>
          <a:p>
            <a:pPr>
              <a:defRPr lang="en-us"/>
            </a:pPr>
            <a:endParaRPr/>
          </a:p>
        </p:txBody>
      </p:sp>
      <p:sp>
        <p:nvSpPr>
          <p:cNvPr id="7" name="Textbox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EAAAAAAAAA5+bmCv///wgAAAAAAAAAAAAAAAAAAAAAAAAAAAAAAAAAAAAAeAAAAAEAAABAAAAAAAAAAAAAAABaAAAAAAAAAAAAAAAAAAAAAAAAAAAAAAAAAAAAAAAAAAAAAAAAAAAAAAAAAAAAAAAAAAAAAAAAAAAAAAAAAAAAAAAAAAAAAAAAAAAAFAAAADwAAAABAAAAAAAAAP///wg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5+bmA////wEAAAAAAAAAAAAAAAAAAAAAAAAAAAAAAAAAAAAAAAAAAP///wF/f38A5+bmA8zMzADAwP8Af39/AAAAAAAAAAAAAAAAAAAAAAAAAAAAIQAAABgAAAAUAAAAxBsAAFwMAAB3RwAAcw8AABAAAAAmAAAACAAAAP//////////MAAAABQAAAAAAAAAAAD//wAAAQAAAP//AAABAA=="/>
              </a:ext>
            </a:extLst>
          </p:cNvSpPr>
          <p:nvPr/>
        </p:nvSpPr>
        <p:spPr>
          <a:xfrm>
            <a:off x="4513580" y="2009140"/>
            <a:ext cx="7103745" cy="502285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 sz="2400" b="1" cap="none">
                <a:solidFill>
                  <a:schemeClr val="accent5"/>
                </a:solidFill>
              </a:defRPr>
            </a:pPr>
            <a:r>
              <a:t>"As open as possible, as closed as necessary."</a:t>
            </a:r>
          </a:p>
        </p:txBody>
      </p:sp>
      <p:pic>
        <p:nvPicPr>
          <p:cNvPr id="8" name="Picture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HwIAACUfAACyHg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Ho8AADmHgAAAUAAAF8jAAAQAAAAJgAAAAgAAAD//////////zAAAAAUAAAAAAAAAAAA//8AAAEAAAD//wAAAQA="/>
              </a:ext>
            </a:extLst>
          </p:cNvPicPr>
          <p:nvPr/>
        </p:nvPicPr>
        <p:blipFill>
          <a:blip r:embed="rId4"/>
          <a:srcRect l="5430" t="79730" r="78580"/>
          <a:stretch>
            <a:fillRect/>
          </a:stretch>
        </p:blipFill>
        <p:spPr>
          <a:xfrm flipH="1">
            <a:off x="9831070" y="5022850"/>
            <a:ext cx="573405" cy="7270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9" name="Rectangle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CxoAAIonAABwMQAADSkAABAAAAAmAAAACAAAAP//////////MAAAABQAAAAAAAAAAAD//wAAAQAAAP//AAABAA=="/>
              </a:ext>
            </a:extLst>
          </p:cNvSpPr>
          <p:nvPr/>
        </p:nvSpPr>
        <p:spPr>
          <a:xfrm>
            <a:off x="4233545" y="6427470"/>
            <a:ext cx="3803015" cy="2457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l">
              <a:defRPr lang="en-us" sz="1000" cap="none">
                <a:solidFill>
                  <a:srgbClr val="999999"/>
                </a:solidFill>
              </a:defRPr>
            </a:pPr>
            <a:r>
              <a:t>XASDB — xasdb.lightsource.ca  |  CC BY 4.0</a:t>
            </a:r>
          </a:p>
        </p:txBody>
      </p:sp>
      <p:pic>
        <p:nvPicPr>
          <p:cNvPr id="10" name="Picture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CsoAABVEAAAlzsAAMEjAAAQAAAAJgAAAAgAAAD//////////zAAAAAUAAAAAAAAAAAA//8AAAEAAAD//wAAAQA="/>
              </a:ext>
            </a:extLst>
          </p:cNvPicPr>
          <p:nvPr/>
        </p:nvPicPr>
        <p:blipFill>
          <a:blip r:embed="rId5"/>
          <a:stretch>
            <a:fillRect/>
          </a:stretch>
        </p:blipFill>
        <p:spPr>
          <a:xfrm>
            <a:off x="6529705" y="2654935"/>
            <a:ext cx="3157220" cy="315722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1" name="Picture5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J8GAAAQHwAAoRQAAMEjAAAQAAAAJgAAAAgAAAD//////////zAAAAAUAAAAAAAAAAAA//8AAAEAAAD//wAAAQA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1076325" y="5049520"/>
            <a:ext cx="2277110" cy="76263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5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AAAAAB5BAAA9BYAAIUl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7075"/>
            <a:ext cx="3731260" cy="53721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Picture1" descr="image.png"/>
          <p:cNvPic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EwaAAD1AAAAcTAAAKwSAAAQAAAAJgAAAAgAAAD//////////zAAAAAUAAAAAAAAAAAA//8AAAEAAAD//wAAAQA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4274820" y="155575"/>
            <a:ext cx="3599815" cy="28797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" name="Picture2" descr="image.png"/>
          <p:cNvPic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i6PD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JMyAADiAAAAuEgAAJkSAAAQAAAAJgAAAAgAAAD//////////zAAAAAUAAAAAAAAAAAA//8AAAEAAAD//wAAAQA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8221345" y="143510"/>
            <a:ext cx="3599815" cy="28797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Picture3" descr="image.png"/>
          <p:cNvPic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GAaAABDFAAAhTAAAPolAAAQAAAAJgAAAAgAAAD//////////zAAAAAUAAAAAAAAAAAA//8AAAEAAAD//wAAAQA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4287520" y="3293745"/>
            <a:ext cx="3599815" cy="28797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6" name="Picture4" descr="image.png"/>
          <p:cNvPic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i6PD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KcyAABDFAAAzEgAAPolAAAQAAAAJgAAAAgAAAD//////////zAAAAAUAAAAAAAAAAAA//8AAAEAAAD//wAAAQA="/>
              </a:ext>
            </a:extLst>
          </p:cNvPicPr>
          <p:nvPr/>
        </p:nvPicPr>
        <p:blipFill>
          <a:blip r:embed="rId5"/>
          <a:stretch>
            <a:fillRect/>
          </a:stretch>
        </p:blipFill>
        <p:spPr>
          <a:xfrm>
            <a:off x="8234045" y="3293745"/>
            <a:ext cx="3599815" cy="28797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Rectangle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jhsAAFcCAADGHQAAiQUAABAAAAAmAAAACAAAAP//////////MAAAABQAAAAAAAAAAAD//wAAAQAAAP//AAABAA=="/>
              </a:ext>
            </a:extLst>
          </p:cNvSpPr>
          <p:nvPr/>
        </p:nvSpPr>
        <p:spPr>
          <a:xfrm>
            <a:off x="4479290" y="380365"/>
            <a:ext cx="360680" cy="5194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spcCol="215900" anchor="t"/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n-us" sz="3450" cap="none"/>
              <a:t>F</a:t>
            </a:r>
          </a:p>
        </p:txBody>
      </p:sp>
      <p:sp>
        <p:nvSpPr>
          <p:cNvPr id="8" name="Rectangle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uyMAAOUCAABYKwAA+wQAABAAAAAmAAAACAAAAP//////////MAAAABQAAAAAAAAAAAD//wAAAQAAAP//AAABAA=="/>
              </a:ext>
            </a:extLst>
          </p:cNvSpPr>
          <p:nvPr/>
        </p:nvSpPr>
        <p:spPr>
          <a:xfrm>
            <a:off x="5808345" y="470535"/>
            <a:ext cx="1237615" cy="3390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spcCol="215900" anchor="t"/>
          <a:lstStyle/>
          <a:p>
            <a:pPr marL="0" marR="0" indent="0" algn="l">
              <a:spcBef>
                <a:spcPts val="0"/>
              </a:spcBef>
              <a:spcAft>
                <a:spcPts val="0"/>
              </a:spcAft>
              <a:buNone/>
              <a:defRPr lang="en-us" sz="2400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n-us" b="1" cap="none"/>
              <a:t>Findable</a:t>
            </a:r>
          </a:p>
        </p:txBody>
      </p:sp>
      <p:sp>
        <p:nvSpPr>
          <p:cNvPr id="9" name="Rectangle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XhsAAPwFAAAdMAAAwBIAABAAAAAmAAAACAAAAP//////////MAAAABQAAAAAAAAAAAD//wAAAQAAAP//AAABAA=="/>
              </a:ext>
            </a:extLst>
          </p:cNvSpPr>
          <p:nvPr/>
        </p:nvSpPr>
        <p:spPr>
          <a:xfrm>
            <a:off x="4448810" y="972820"/>
            <a:ext cx="3372485" cy="20751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spcCol="215900" anchor="t"/>
          <a:lstStyle/>
          <a:p>
            <a:pPr marL="0" marR="0" indent="0" algn="l">
              <a:lnSpc>
                <a:spcPct val="149000"/>
              </a:lnSpc>
              <a:spcBef>
                <a:spcPts val="0"/>
              </a:spcBef>
              <a:spcAft>
                <a:spcPts val="0"/>
              </a:spcAft>
              <a:buNone/>
              <a:defRPr lang="en-us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Datasets and metadata must be described with rich, persistent identifiers so they are easily discoverable by both humans and computer algorithms.</a:t>
            </a:r>
          </a:p>
        </p:txBody>
      </p:sp>
      <p:sp>
        <p:nvSpPr>
          <p:cNvPr id="10" name="Rectangle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vTMAAFICAABwNQAAjgUAABAAAAAmAAAACAAAAP//////////MAAAABQAAAAAAAAAAAD//wAAAQAAAP//AAABAA=="/>
              </a:ext>
            </a:extLst>
          </p:cNvSpPr>
          <p:nvPr/>
        </p:nvSpPr>
        <p:spPr>
          <a:xfrm>
            <a:off x="8410575" y="377190"/>
            <a:ext cx="276225" cy="5257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spcCol="215900" anchor="t"/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n-us" sz="3450" cap="none"/>
              <a:t>A</a:t>
            </a:r>
          </a:p>
        </p:txBody>
      </p:sp>
      <p:sp>
        <p:nvSpPr>
          <p:cNvPr id="11" name="Rectangle5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0z0AAKQCAACpSAAAOwUAABAAAAAmAAAACAAAAP//////////MAAAABQAAAAAAAAAAAD//wAAAQAAAP//AAABAA=="/>
              </a:ext>
            </a:extLst>
          </p:cNvSpPr>
          <p:nvPr/>
        </p:nvSpPr>
        <p:spPr>
          <a:xfrm>
            <a:off x="10050145" y="429260"/>
            <a:ext cx="1761490" cy="42100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spcCol="215900" anchor="t"/>
          <a:lstStyle/>
          <a:p>
            <a:pPr marL="0" marR="0" indent="0" algn="l">
              <a:spcBef>
                <a:spcPts val="0"/>
              </a:spcBef>
              <a:spcAft>
                <a:spcPts val="0"/>
              </a:spcAft>
              <a:buNone/>
              <a:defRPr lang="en-us" sz="2400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n-us" b="1" cap="none"/>
              <a:t>Accessible</a:t>
            </a:r>
          </a:p>
        </p:txBody>
      </p:sp>
      <p:sp>
        <p:nvSpPr>
          <p:cNvPr id="12" name="Rectangle6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+jMAAJIGAABISAAAwBEAABAAAAAmAAAACAAAAP//////////MAAAABQAAAAAAAAAAAD//wAAAQAAAP//AAABAA=="/>
              </a:ext>
            </a:extLst>
          </p:cNvSpPr>
          <p:nvPr/>
        </p:nvSpPr>
        <p:spPr>
          <a:xfrm>
            <a:off x="8449310" y="1068070"/>
            <a:ext cx="3300730" cy="18173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spcCol="215900" anchor="t"/>
          <a:lstStyle/>
          <a:p>
            <a:pPr marL="0" marR="0" indent="0" algn="l">
              <a:lnSpc>
                <a:spcPct val="149000"/>
              </a:lnSpc>
              <a:spcBef>
                <a:spcPts val="0"/>
              </a:spcBef>
              <a:spcAft>
                <a:spcPts val="0"/>
              </a:spcAft>
              <a:buNone/>
              <a:defRPr lang="en-us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Data must be retrievable using standardized, open, and secure communication protocols, allowing clear access permissions.</a:t>
            </a:r>
          </a:p>
        </p:txBody>
      </p:sp>
      <p:sp>
        <p:nvSpPr>
          <p:cNvPr id="13" name="Rectangle7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jhsAACUVAAB+HAAAYRgAABAAAAAmAAAACAAAAP//////////MAAAABQAAAAAAAAAAAD//wAAAQAAAP//AAABAA=="/>
              </a:ext>
            </a:extLst>
          </p:cNvSpPr>
          <p:nvPr/>
        </p:nvSpPr>
        <p:spPr>
          <a:xfrm>
            <a:off x="4479290" y="3437255"/>
            <a:ext cx="152400" cy="5257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spcCol="215900" anchor="t"/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n-us" sz="3450" cap="none"/>
              <a:t>I</a:t>
            </a:r>
          </a:p>
        </p:txBody>
      </p:sp>
      <p:sp>
        <p:nvSpPr>
          <p:cNvPr id="14" name="Rectangle8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uyMAANUVAADFLwAAsRcAABAAAAAmAAAACAAAAP//////////MAAAABQAAAAAAAAAAAD//wAAAQAAAP//AAABAA=="/>
              </a:ext>
            </a:extLst>
          </p:cNvSpPr>
          <p:nvPr/>
        </p:nvSpPr>
        <p:spPr>
          <a:xfrm>
            <a:off x="5808345" y="3549015"/>
            <a:ext cx="1957070" cy="3022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spcCol="215900" anchor="t"/>
          <a:lstStyle/>
          <a:p>
            <a:pPr marL="0" marR="0" indent="0" algn="l">
              <a:spcBef>
                <a:spcPts val="0"/>
              </a:spcBef>
              <a:spcAft>
                <a:spcPts val="0"/>
              </a:spcAft>
              <a:buNone/>
              <a:defRPr lang="en-us" sz="2400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n-us" b="1" cap="none"/>
              <a:t>Interoperable</a:t>
            </a:r>
          </a:p>
        </p:txBody>
      </p:sp>
      <p:sp>
        <p:nvSpPr>
          <p:cNvPr id="15" name="Rectangle9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JBwAAGEZAAByMAAAaiQAABAAAAAmAAAACAAAAP//////////MAAAABQAAAAAAAAAAAD//wAAAQAAAP//AAABAA=="/>
              </a:ext>
            </a:extLst>
          </p:cNvSpPr>
          <p:nvPr/>
        </p:nvSpPr>
        <p:spPr>
          <a:xfrm>
            <a:off x="4574540" y="4125595"/>
            <a:ext cx="3300730" cy="17938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spcCol="215900" anchor="t"/>
          <a:lstStyle/>
          <a:p>
            <a:pPr marL="0" marR="0" indent="0" algn="l">
              <a:lnSpc>
                <a:spcPct val="149000"/>
              </a:lnSpc>
              <a:spcBef>
                <a:spcPts val="0"/>
              </a:spcBef>
              <a:spcAft>
                <a:spcPts val="0"/>
              </a:spcAft>
              <a:buNone/>
              <a:defRPr lang="en-us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The data must be structured to naturally integrate and cooperate with other datasets, software applications, and workflows.</a:t>
            </a:r>
          </a:p>
        </p:txBody>
      </p:sp>
      <p:sp>
        <p:nvSpPr>
          <p:cNvPr id="16" name="Rectangle10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vTMAACUVAAB/NQAAYRgAABAAAAAmAAAACAAAAP//////////MAAAABQAAAAAAAAAAAD//wAAAQAAAP//AAABAA=="/>
              </a:ext>
            </a:extLst>
          </p:cNvSpPr>
          <p:nvPr/>
        </p:nvSpPr>
        <p:spPr>
          <a:xfrm>
            <a:off x="8410575" y="3437255"/>
            <a:ext cx="285750" cy="5257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spcCol="215900" anchor="t"/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n-us" sz="3450" cap="none"/>
              <a:t>R</a:t>
            </a:r>
          </a:p>
        </p:txBody>
      </p:sp>
      <p:sp>
        <p:nvSpPr>
          <p:cNvPr id="17" name="Rectangle1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0z0AAHAVAADFRgAAFhgAABAAAAAmAAAACAAAAP//////////MAAAABQAAAAAAAAAAAD//wAAAQAAAP//AAABAA=="/>
              </a:ext>
            </a:extLst>
          </p:cNvSpPr>
          <p:nvPr/>
        </p:nvSpPr>
        <p:spPr>
          <a:xfrm>
            <a:off x="10050145" y="3484880"/>
            <a:ext cx="1454150" cy="4305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spcCol="215900" anchor="t"/>
          <a:lstStyle/>
          <a:p>
            <a:pPr marL="0" marR="0" indent="0" algn="l">
              <a:spcBef>
                <a:spcPts val="0"/>
              </a:spcBef>
              <a:spcAft>
                <a:spcPts val="0"/>
              </a:spcAft>
              <a:buNone/>
              <a:defRPr lang="en-us" sz="2400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n-us" b="1" cap="none"/>
              <a:t>Reusable</a:t>
            </a:r>
          </a:p>
        </p:txBody>
      </p:sp>
      <p:sp>
        <p:nvSpPr>
          <p:cNvPr id="18" name="Rectangle1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3DQAAGEZAABISAAAAyYAABAAAAAmAAAACAAAAP//////////MAAAABQAAAAAAAAAAAD//wAAAQAAAP//AAABAA=="/>
              </a:ext>
            </a:extLst>
          </p:cNvSpPr>
          <p:nvPr/>
        </p:nvSpPr>
        <p:spPr>
          <a:xfrm>
            <a:off x="8592820" y="4125595"/>
            <a:ext cx="3157220" cy="20535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spcCol="215900" anchor="t"/>
          <a:lstStyle/>
          <a:p>
            <a:pPr marL="0" marR="0" indent="0" algn="l">
              <a:lnSpc>
                <a:spcPct val="149000"/>
              </a:lnSpc>
              <a:spcBef>
                <a:spcPts val="0"/>
              </a:spcBef>
              <a:spcAft>
                <a:spcPts val="0"/>
              </a:spcAft>
              <a:buNone/>
              <a:defRPr lang="en-us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Proper licensing and rich documentation are essential to ensure future researchers can repurpose and replicate the findings safely.</a:t>
            </a:r>
          </a:p>
        </p:txBody>
      </p:sp>
      <p:sp>
        <p:nvSpPr>
          <p:cNvPr id="19" name="Textbox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EAAAAAAAAA0NbqAP///whb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NbqAP///wEAAAAAAAAAAAAAAAAAAAAAAAAAAAAAAAAAAAAAAAAAADRAUAJ/f38A5+bmA8zMzADAwP8Af39/AAAAAAAAAAAAAAAAAAAAAAAAAAAAIQAAABgAAAAUAAAAAAAAAP7///9mFwAAMCoAABAAAAAmAAAACAAAAP//////////MAAAABQAAAAAAAAAAAD//wAAAQAAAP//AAABAA=="/>
              </a:ext>
            </a:extLst>
          </p:cNvSpPr>
          <p:nvPr/>
        </p:nvSpPr>
        <p:spPr>
          <a:xfrm>
            <a:off x="0" y="-1270"/>
            <a:ext cx="3803650" cy="6859270"/>
          </a:xfrm>
          <a:prstGeom prst="rect">
            <a:avLst/>
          </a:prstGeom>
          <a:solidFill>
            <a:srgbClr val="D0D6EA">
              <a:alpha val="9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t> </a:t>
            </a:r>
          </a:p>
        </p:txBody>
      </p:sp>
      <p:sp>
        <p:nvSpPr>
          <p:cNvPr id="20" name="Textbox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AQAAAAAAAABmFwAA2wQAABAAAAAmAAAACAAAAP//////////MAAAABQAAAAAAAAAAAD//wAAAQAAAP//AAABAA=="/>
              </a:ext>
            </a:extLst>
          </p:cNvSpPr>
          <p:nvPr/>
        </p:nvSpPr>
        <p:spPr>
          <a:xfrm>
            <a:off x="635" y="0"/>
            <a:ext cx="3803015" cy="78930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0" marR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lang="en-us" sz="4000" b="1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Principle 1:  FAIR</a:t>
            </a:r>
          </a:p>
          <a:p>
            <a:pPr algn="ctr">
              <a:lnSpc>
                <a:spcPct val="200000"/>
              </a:lnSpc>
              <a:defRPr lang="en-us" sz="4000" b="1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/>
          </a:p>
        </p:txBody>
      </p:sp>
      <p:sp>
        <p:nvSpPr>
          <p:cNvPr id="21" name="Rectangle1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CxoAAIonAABwMQAADSkAABAAAAAmAAAACAAAAP//////////MAAAABQAAAAAAAAAAAD//wAAAQAAAP//AAABAA=="/>
              </a:ext>
            </a:extLst>
          </p:cNvSpPr>
          <p:nvPr/>
        </p:nvSpPr>
        <p:spPr>
          <a:xfrm>
            <a:off x="4233545" y="6427470"/>
            <a:ext cx="3803015" cy="2457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l">
              <a:defRPr lang="en-us" sz="1000" cap="none">
                <a:solidFill>
                  <a:srgbClr val="999999"/>
                </a:solidFill>
              </a:defRPr>
            </a:pPr>
            <a:r>
              <a:t>XASDB — xasdb.lightsource.ca  |  CC BY 4.0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EAAAAAAAAA0NbqAP///whb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NbqAP///wEAAAAAAAAAAAAAAAAAAAAAAAAAAAAAAAAAAAAAAAAAADRAUAJ/f38A5+bmA8zMzADAwP8Af39/AAAAAAAAAAAAAAAAAAAAAAAAAAAAIQAAABgAAAAUAAAAAAAAAP7///8KGgAAMCoAABAAAAAmAAAACAAAAP//////////MAAAABQAAAAAAAAAAAD//wAAAQAAAP//AAABAA=="/>
              </a:ext>
            </a:extLst>
          </p:cNvSpPr>
          <p:nvPr/>
        </p:nvSpPr>
        <p:spPr>
          <a:xfrm>
            <a:off x="0" y="-1270"/>
            <a:ext cx="4232910" cy="6859270"/>
          </a:xfrm>
          <a:prstGeom prst="rect">
            <a:avLst/>
          </a:prstGeom>
          <a:solidFill>
            <a:srgbClr val="D0D6EA">
              <a:alpha val="9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t> </a:t>
            </a:r>
          </a:p>
        </p:txBody>
      </p:sp>
      <p:pic>
        <p:nvPicPr>
          <p:cNvPr id="3" name="Picture2" descr="image.png"/>
          <p:cNvPic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HUeAADtEwAAoEYAAGcm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4951095" y="3239135"/>
            <a:ext cx="6529705" cy="300355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" name="Picture1" descr="image.png"/>
          <p:cNvPic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Bo071S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HQeAADyAAAAoEYAAGwT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4950460" y="153670"/>
            <a:ext cx="6530340" cy="300355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Rectangle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0CAAAMcFAADhQwAAmwcAABAAAAAmAAAACAAAAP//////////MAAAABQAAAAAAAAAAAD//wAAAQAAAP//AAABAA=="/>
              </a:ext>
            </a:extLst>
          </p:cNvSpPr>
          <p:nvPr/>
        </p:nvSpPr>
        <p:spPr>
          <a:xfrm>
            <a:off x="5334000" y="939165"/>
            <a:ext cx="5700395" cy="2971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spcCol="215900" anchor="t"/>
          <a:lstStyle/>
          <a:p>
            <a:pPr marL="0" marR="0" indent="0" algn="l">
              <a:spcBef>
                <a:spcPts val="0"/>
              </a:spcBef>
              <a:spcAft>
                <a:spcPts val="0"/>
              </a:spcAft>
              <a:buNone/>
              <a:defRPr lang="en-us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n-us" sz="1950" b="1" cap="none"/>
              <a:t>Deposited to a Recognized Digital Repository</a:t>
            </a:r>
          </a:p>
        </p:txBody>
      </p:sp>
      <p:sp>
        <p:nvSpPr>
          <p:cNvPr id="6" name="Rectangle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0CAAALUIAAA2QgAAFQwAABAAAAAmAAAACAAAAP//////////MAAAABQAAAAAAAAAAAD//wAAAQAAAP//AAABAA=="/>
              </a:ext>
            </a:extLst>
          </p:cNvSpPr>
          <p:nvPr/>
        </p:nvSpPr>
        <p:spPr>
          <a:xfrm>
            <a:off x="5334000" y="1415415"/>
            <a:ext cx="5429250" cy="5486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spcCol="215900" anchor="t"/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Grant recipients must deposit all digital research data into a recognized digital repository.</a:t>
            </a:r>
          </a:p>
        </p:txBody>
      </p:sp>
      <p:sp>
        <p:nvSpPr>
          <p:cNvPr id="7" name="Rectangle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0CAAAKgOAAA2QgAACBIAABAAAAAmAAAACAAAAP//////////MAAAABQAAAAAAAAAAAD//wAAAQAAAP//AAABAA=="/>
              </a:ext>
            </a:extLst>
          </p:cNvSpPr>
          <p:nvPr/>
        </p:nvSpPr>
        <p:spPr>
          <a:xfrm>
            <a:off x="5334000" y="2382520"/>
            <a:ext cx="5429250" cy="5486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spcCol="215900" anchor="t"/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Supported Canadian platforms include FRDR (Federated Research Data Repository) and Borealis.</a:t>
            </a:r>
          </a:p>
        </p:txBody>
      </p:sp>
      <p:sp>
        <p:nvSpPr>
          <p:cNvPr id="8" name="Rectangle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EAAAAAAAAAwMDA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MDAAP///wEAAAAAAAAAAAAAAAAAAAAAAAAAAAAAAAAAAAAAAAAAADRAUAJ/f38A5+bmA8zMzADAwP8Af39/AAAAAAAAAAAAAAAAAAAAAAAAAAAAIQAAABgAAAAUAAAApCYAAL8UAAAJPgAAEhYAABAAAAAmAAAACAAAAP//////////MAAAABQAAAAAAAAAAAD//wAAAQAAAP//AAABAA=="/>
              </a:ext>
            </a:extLst>
          </p:cNvSpPr>
          <p:nvPr/>
        </p:nvSpPr>
        <p:spPr>
          <a:xfrm>
            <a:off x="6281420" y="3372485"/>
            <a:ext cx="3803015" cy="215265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</p:spPr>
        <p:txBody>
          <a:bodyPr vert="horz" wrap="square" lIns="0" tIns="0" rIns="0" bIns="0" numCol="1" spcCol="215900" anchor="t"/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cap="none">
                <a:solidFill>
                  <a:schemeClr val="accent1"/>
                </a:solidFill>
              </a:defRPr>
            </a:pPr>
            <a:r>
              <a:rPr lang="en-us" sz="1350" b="1" cap="none">
                <a:latin typeface="Plus Jakarta Sans" charset="0"/>
                <a:ea typeface="Plus Jakarta Sans" charset="0"/>
                <a:cs typeface="Plus Jakarta Sans" charset="0"/>
              </a:rPr>
              <a:t>PRINCIPLE 3: MINIMUM RETENTION</a:t>
            </a:r>
          </a:p>
        </p:txBody>
      </p:sp>
      <p:sp>
        <p:nvSpPr>
          <p:cNvPr id="9" name="Rectangle5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6DEAAAQXAABeNAAADB4AABAAAAAmAAAACAAAAP//////////MAAAABQAAAAAAAAAAAD//wAAAQAAAP//AAABAA=="/>
              </a:ext>
            </a:extLst>
          </p:cNvSpPr>
          <p:nvPr/>
        </p:nvSpPr>
        <p:spPr>
          <a:xfrm>
            <a:off x="8112760" y="3741420"/>
            <a:ext cx="40005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spcCol="215900" anchor="t"/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cap="none">
                <a:solidFill>
                  <a:schemeClr val="accent1"/>
                </a:solidFill>
              </a:defRPr>
            </a:pPr>
            <a:r>
              <a:rPr lang="en-us" sz="7500" cap="none">
                <a:latin typeface="Playfair Display Black" charset="0"/>
                <a:ea typeface="Playfair Display Black" charset="0"/>
                <a:cs typeface="Playfair Display Black" charset="0"/>
              </a:rPr>
              <a:t>5</a:t>
            </a:r>
          </a:p>
        </p:txBody>
      </p:sp>
      <p:sp>
        <p:nvSpPr>
          <p:cNvPr id="10" name="Rectangle6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XiwAANodAADnOQAAZh8AABAAAAAmAAAACAAAAP//////////MAAAABQAAAAAAAAAAAD//wAAAQAAAP//AAABAA=="/>
              </a:ext>
            </a:extLst>
          </p:cNvSpPr>
          <p:nvPr/>
        </p:nvSpPr>
        <p:spPr>
          <a:xfrm>
            <a:off x="7212330" y="4852670"/>
            <a:ext cx="2200275" cy="2514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spcCol="215900" anchor="t"/>
          <a:lstStyle/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  <a:defRPr lang="en-us" cap="none">
                <a:solidFill>
                  <a:schemeClr val="accent1"/>
                </a:solidFill>
              </a:defRPr>
            </a:pPr>
            <a:r>
              <a:rPr lang="en-us" sz="1650" b="1" cap="none">
                <a:latin typeface="Plus Jakarta Sans" charset="0"/>
                <a:ea typeface="Plus Jakarta Sans" charset="0"/>
                <a:cs typeface="Plus Jakarta Sans" charset="0"/>
              </a:rPr>
              <a:t>YEARS POST-GRANT</a:t>
            </a:r>
          </a:p>
        </p:txBody>
      </p:sp>
      <p:sp>
        <p:nvSpPr>
          <p:cNvPr id="11" name="Rectangle7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5h4AAC0gAACgRgAAuScAABAAAAAmAAAACAAAAP//////////MAAAABQAAAAAAAAAAAD//wAAAQAAAP//AAABAA=="/>
              </a:ext>
            </a:extLst>
          </p:cNvSpPr>
          <p:nvPr/>
        </p:nvSpPr>
        <p:spPr>
          <a:xfrm>
            <a:off x="5022850" y="5230495"/>
            <a:ext cx="6457950" cy="12268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spcCol="215900" anchor="t"/>
          <a:lstStyle/>
          <a:p>
            <a:pPr marL="0" marR="0" indent="0" algn="ctr">
              <a:lnSpc>
                <a:spcPct val="149000"/>
              </a:lnSpc>
              <a:spcBef>
                <a:spcPts val="0"/>
              </a:spcBef>
              <a:spcAft>
                <a:spcPts val="0"/>
              </a:spcAft>
              <a:buNone/>
              <a:defRPr lang="en-us" cap="none">
                <a:solidFill>
                  <a:schemeClr val="accent1"/>
                </a:solidFill>
                <a:latin typeface="Plus Jakarta Sans" charset="0"/>
                <a:ea typeface="Plus Jakarta Sans" charset="0"/>
                <a:cs typeface="Plus Jakarta Sans" charset="0"/>
              </a:defRPr>
            </a:pPr>
            <a:r>
              <a:t>All deposited datasets must be securely maintained and kept available for at least five years after the formal conclusion of the grant.</a:t>
            </a:r>
          </a:p>
        </p:txBody>
      </p:sp>
      <p:sp>
        <p:nvSpPr>
          <p:cNvPr id="12" name="Rectangle8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cQAAAHEAAACaGQAAigUAABAAAAAmAAAACAAAAP//////////MAAAABQAAAAAAAAAAAD//wAAAQAAAP//AAABAA=="/>
              </a:ext>
            </a:extLst>
          </p:cNvSpPr>
          <p:nvPr/>
        </p:nvSpPr>
        <p:spPr>
          <a:xfrm>
            <a:off x="71755" y="71755"/>
            <a:ext cx="4090035" cy="8286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spcCol="215900" anchor="t"/>
          <a:lstStyle/>
          <a:p>
            <a:pPr marL="0" marR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lang="en-us" sz="4000" b="1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Principles 2 &amp; 3: Deposit &amp; Retention</a:t>
            </a:r>
          </a:p>
        </p:txBody>
      </p:sp>
      <p:sp>
        <p:nvSpPr>
          <p:cNvPr id="13" name="Rectangle10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AAAAAAAAAAAAAAAAAAAAAAAAAAAAAAAAAAAAAAEAAABQAAAAAAAAAAAA4D8AAAAAAADgPwAAAAAAAOA/AAAAAAAA4D8AAAAAAADgPwAAAAAAAOA/AAAAAAAA4D8AAAAAAADgPwAAAAAAAOA/AAAAAAAA4D8CAAAAjAAAAAEAAAAAAAAAwMDAAP///wgA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MDAAP///wEAAAAAAAAAAAAAAAAAAAAAAAAAAAAAAAAAAAAAAAAAADRAUAJ/f38A5+bmA8zMzADAwP8Af39/AAAAAAAAAAAAAAAAAAAAAAAAAAAAIQAAABgAAAAUAAAAnygAAMQBAACvOwAAFwMAABAAAAAmAAAACAAAAP//////////MAAAABQAAAAAAAAAAAD//wAAAQAAAP//AAABAA=="/>
              </a:ext>
            </a:extLst>
          </p:cNvSpPr>
          <p:nvPr/>
        </p:nvSpPr>
        <p:spPr>
          <a:xfrm>
            <a:off x="6603365" y="287020"/>
            <a:ext cx="3098800" cy="215265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</p:spPr>
        <p:txBody>
          <a:bodyPr vert="horz" wrap="square" lIns="0" tIns="0" rIns="0" bIns="0" numCol="1" spcCol="215900" anchor="t"/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cap="none">
                <a:solidFill>
                  <a:schemeClr val="accent1"/>
                </a:solidFill>
              </a:defRPr>
            </a:pPr>
            <a:r>
              <a:rPr lang="en-us" sz="1350" b="1" cap="none">
                <a:latin typeface="Plus Jakarta Sans" charset="0"/>
                <a:ea typeface="Plus Jakarta Sans" charset="0"/>
                <a:cs typeface="Plus Jakarta Sans" charset="0"/>
              </a:rPr>
              <a:t>PRINCIPLE 2: DATA DEPOSIT</a:t>
            </a:r>
          </a:p>
        </p:txBody>
      </p:sp>
      <p:pic>
        <p:nvPicPr>
          <p:cNvPr id="14" name="Picture3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J8GAACoEQAAshEAABwWAAAQAAAAJgAAAAgAAAD//////////zAAAAAUAAAAAAAAAAAA//8AAAEAAAD//wAAAQA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2870200"/>
            <a:ext cx="1800225" cy="7239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5" name="Picture4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CMGAAApGQAAqBEAAAMdAAAQAAAAJgAAAAgAAAD//////////zAAAAAUAAAAAAAAAAAA//8AAAEAAAD//wAAAQA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997585" y="4090035"/>
            <a:ext cx="1872615" cy="62611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6" name="Rectangle9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CxoAAIonAABwMQAADSkAABAAAAAmAAAACAAAAP//////////MAAAABQAAAAAAAAAAAD//wAAAQAAAP//AAABAA=="/>
              </a:ext>
            </a:extLst>
          </p:cNvSpPr>
          <p:nvPr/>
        </p:nvSpPr>
        <p:spPr>
          <a:xfrm>
            <a:off x="4233545" y="6427470"/>
            <a:ext cx="3803015" cy="2457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l">
              <a:defRPr lang="en-us" sz="1000" cap="none">
                <a:solidFill>
                  <a:srgbClr val="999999"/>
                </a:solidFill>
              </a:defRPr>
            </a:pPr>
            <a:r>
              <a:t>XASDB — xasdb.lightsource.ca  |  CC BY 4.0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EAAAAAAAAA0NbqAP///whb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gg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NbqAP///wEAAAAAAAAAAAAAAAAAAAAAAAAAAAAAAAAAAAAAAAAAADRAUAJ/f38A5+bmA8zMzADAwP8Af39/AAAAAAAAAAAAAAAAAAAAAAAAAAAAIQAAABgAAAAUAAAAAAAAAP7///8KGgAAMCoAABAAAAAmAAAACAAAAP//////////MAAAABQAAAAAAAAAAAD//wAAAQAAAP//AAABAA=="/>
              </a:ext>
            </a:extLst>
          </p:cNvSpPr>
          <p:nvPr/>
        </p:nvSpPr>
        <p:spPr>
          <a:xfrm>
            <a:off x="0" y="-1270"/>
            <a:ext cx="4232910" cy="6859270"/>
          </a:xfrm>
          <a:prstGeom prst="rect">
            <a:avLst/>
          </a:prstGeom>
          <a:solidFill>
            <a:srgbClr val="D0D6EA">
              <a:alpha val="9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t> </a:t>
            </a:r>
          </a:p>
        </p:txBody>
      </p:sp>
      <p:sp>
        <p:nvSpPr>
          <p:cNvPr id="3" name="Title 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B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Q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AAAAAMgAAAALGgAAbgUAABAAAAAmAAAACAAAAP//////////MAAAABQAAAAAAAAAAAD//wAAAQAAAP//AAABAA=="/>
              </a:ext>
            </a:extLst>
          </p:cNvSpPr>
          <p:nvPr/>
        </p:nvSpPr>
        <p:spPr>
          <a:xfrm>
            <a:off x="0" y="127000"/>
            <a:ext cx="4233545" cy="755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lnSpc>
                <a:spcPct val="90000"/>
              </a:lnSpc>
              <a:defRPr lang="en-us" sz="3600" b="1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Motivations Behind XASDB </a:t>
            </a:r>
          </a:p>
        </p:txBody>
      </p:sp>
      <p:sp>
        <p:nvSpPr>
          <p:cNvPr id="4" name="TextBox 15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jgAAAEcAAACOAAAARw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kP7//6UUAACUHAAA2hYAABAAAAAmAAAACAAAAP//////////MAAAABQAAAAAAAAAAAD//wAAAQAAAP//AAABAA=="/>
              </a:ext>
            </a:extLst>
          </p:cNvSpPr>
          <p:nvPr/>
        </p:nvSpPr>
        <p:spPr>
          <a:xfrm>
            <a:off x="-233680" y="3355975"/>
            <a:ext cx="487934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170" tIns="45085" rIns="90170" bIns="45085" numCol="1" spcCol="215900" anchor="t"/>
          <a:lstStyle/>
          <a:p>
            <a:pPr algn="ctr">
              <a:lnSpc>
                <a:spcPct val="100000"/>
              </a:lnSpc>
              <a:defRPr lang="en-us" sz="36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r>
              <a:t>Data organization </a:t>
            </a:r>
          </a:p>
        </p:txBody>
      </p:sp>
      <p:pic>
        <p:nvPicPr>
          <p:cNvPr id="5" name="Picture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IUbAADWBgAAnkkAAHUi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4473575" y="1111250"/>
            <a:ext cx="7493635" cy="449008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Rectangle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B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cAAAALoOAAAKGgAAYBMAABAAAAAmAAAACAAAAP//////////MAAAABQAAAAAAAAAAAD//wAAAQAAAP//AAABAA=="/>
              </a:ext>
            </a:extLst>
          </p:cNvSpPr>
          <p:nvPr/>
        </p:nvSpPr>
        <p:spPr>
          <a:xfrm>
            <a:off x="71120" y="2393950"/>
            <a:ext cx="4161790" cy="755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lnSpc>
                <a:spcPct val="90000"/>
              </a:lnSpc>
              <a:defRPr lang="en-us" sz="6400" b="1" cap="none">
                <a:latin typeface="Myriad Pro Cond" charset="0"/>
                <a:ea typeface="DejaVu Sans" pitchFamily="1" charset="0"/>
                <a:cs typeface="DejaVu Sans" pitchFamily="1" charset="0"/>
              </a:defRPr>
            </a:pPr>
            <a:r>
              <a:t>1</a:t>
            </a:r>
          </a:p>
        </p:txBody>
      </p:sp>
      <p:sp>
        <p:nvSpPr>
          <p:cNvPr id="7" name="Rectangle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CxoAAIonAABwMQAADSkAABAAAAAmAAAACAAAAP//////////MAAAABQAAAAAAAAAAAD//wAAAQAAAP//AAABAA=="/>
              </a:ext>
            </a:extLst>
          </p:cNvSpPr>
          <p:nvPr/>
        </p:nvSpPr>
        <p:spPr>
          <a:xfrm>
            <a:off x="4233545" y="6427470"/>
            <a:ext cx="3803015" cy="2457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l">
              <a:defRPr lang="en-us" sz="1000" cap="none">
                <a:solidFill>
                  <a:srgbClr val="999999"/>
                </a:solidFill>
              </a:defRPr>
            </a:pPr>
            <a:r>
              <a:t>XASDB — xasdb.lightsource.ca  |  CC BY 4.0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EAAAAAAAAA0NbqAP///whb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NbqAP///wEAAAAAAAAAAAAAAAAAAAAAAAAAAAAAAAAAAAAAAAAAADRAUAJ/f38A5+bmA8zMzADAwP8Af39/AAAAAAAAAAAAAAAAAAAAAAAAAAAAIQAAABgAAAAUAAAAAAAAAP7///8KGgAAMCoAABAAAAAmAAAACAAAAP//////////MAAAABQAAAAAAAAAAAD//wAAAQAAAP//AAABAA=="/>
              </a:ext>
            </a:extLst>
          </p:cNvSpPr>
          <p:nvPr/>
        </p:nvSpPr>
        <p:spPr>
          <a:xfrm>
            <a:off x="0" y="-1270"/>
            <a:ext cx="4232910" cy="6859270"/>
          </a:xfrm>
          <a:prstGeom prst="rect">
            <a:avLst/>
          </a:prstGeom>
          <a:solidFill>
            <a:srgbClr val="D0D6EA">
              <a:alpha val="9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t> </a:t>
            </a:r>
          </a:p>
        </p:txBody>
      </p:sp>
      <p:sp>
        <p:nvSpPr>
          <p:cNvPr id="3" name="TextBox 15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jgAAAEcAAACOAAAARw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cQAAAAMVAADtGgAAqRcAABAAAAAmAAAACAAAAP//////////MAAAABQAAAAAAAAAAAD//wAAAQAAAP//AAABAA=="/>
              </a:ext>
            </a:extLst>
          </p:cNvSpPr>
          <p:nvPr/>
        </p:nvSpPr>
        <p:spPr>
          <a:xfrm>
            <a:off x="71755" y="3415665"/>
            <a:ext cx="4305300" cy="4305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170" tIns="45085" rIns="90170" bIns="45085" numCol="1" spcCol="215900" anchor="t"/>
          <a:lstStyle/>
          <a:p>
            <a:pPr algn="ctr">
              <a:defRPr lang="en-us" sz="3600" b="1" cap="none">
                <a:latin typeface="Calibri" pitchFamily="2" charset="0"/>
                <a:ea typeface="DejaVu Sans" pitchFamily="1" charset="0"/>
                <a:cs typeface="DejaVu Sans" pitchFamily="1" charset="0"/>
              </a:defRPr>
            </a:pPr>
            <a:r>
              <a:t>Data sharing and distribution </a:t>
            </a:r>
          </a:p>
        </p:txBody>
      </p:sp>
      <p:pic>
        <p:nvPicPr>
          <p:cNvPr id="4" name="Picture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JoZAAA6BQAA0UoAAGEj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4161790" y="849630"/>
            <a:ext cx="8000365" cy="490156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Rectangle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B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cQAAAKgPAAALGgAAThQAABAAAAAmAAAACAAAAP//////////MAAAABQAAAAAAAAAAAD//wAAAQAAAP//AAABAA=="/>
              </a:ext>
            </a:extLst>
          </p:cNvSpPr>
          <p:nvPr/>
        </p:nvSpPr>
        <p:spPr>
          <a:xfrm>
            <a:off x="71755" y="2545080"/>
            <a:ext cx="4161790" cy="755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lnSpc>
                <a:spcPct val="90000"/>
              </a:lnSpc>
              <a:defRPr lang="en-us" sz="6400" b="1" cap="none">
                <a:latin typeface="Myriad Pro Cond" charset="0"/>
                <a:ea typeface="DejaVu Sans" pitchFamily="1" charset="0"/>
                <a:cs typeface="DejaVu Sans" pitchFamily="1" charset="0"/>
              </a:defRPr>
            </a:pPr>
            <a:r>
              <a:t>2</a:t>
            </a:r>
          </a:p>
        </p:txBody>
      </p:sp>
      <p:sp>
        <p:nvSpPr>
          <p:cNvPr id="6" name="Rectangle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CxoAAIonAABwMQAADSkAABAAAAAmAAAACAAAAP//////////MAAAABQAAAAAAAAAAAD//wAAAQAAAP//AAABAA=="/>
              </a:ext>
            </a:extLst>
          </p:cNvSpPr>
          <p:nvPr/>
        </p:nvSpPr>
        <p:spPr>
          <a:xfrm>
            <a:off x="4233545" y="6427470"/>
            <a:ext cx="3803015" cy="2457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l">
              <a:defRPr lang="en-us" sz="1000" cap="none">
                <a:solidFill>
                  <a:srgbClr val="999999"/>
                </a:solidFill>
              </a:defRPr>
            </a:pPr>
            <a:r>
              <a:t>XASDB — xasdb.lightsource.ca  |  CC BY 4.0</a:t>
            </a:r>
          </a:p>
        </p:txBody>
      </p:sp>
      <p:sp>
        <p:nvSpPr>
          <p:cNvPr id="7" name="Rectangle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B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AAAAAMgAAAALGgAAbgUAABAAAAAmAAAACAAAAP//////////MAAAABQAAAAAAAAAAAD//wAAAQAAAP//AAABAA=="/>
              </a:ext>
            </a:extLst>
          </p:cNvSpPr>
          <p:nvPr/>
        </p:nvSpPr>
        <p:spPr>
          <a:xfrm>
            <a:off x="0" y="127000"/>
            <a:ext cx="4233545" cy="755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lnSpc>
                <a:spcPct val="90000"/>
              </a:lnSpc>
              <a:defRPr lang="en-us" sz="3600" b="1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Motivations Behind XASDB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EAAAAAAAAA0NbqAP///whb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NbqAP///wEAAAAAAAAAAAAAAAAAAAAAAAAAAAAAAAAAAAAAAAAAADRAUAJ/f38A5+bmA8zMzADAwP8Af39/AAAAAAAAAAAAAAAAAAAAAAAAAAAAIQAAABgAAAAUAAAAAAAAAP7///8KGgAAMCoAABAAAAAmAAAACAAAAP//////////MAAAABQAAAAAAAAAAAD//wAAAQAAAP//AAABAA=="/>
              </a:ext>
            </a:extLst>
          </p:cNvSpPr>
          <p:nvPr/>
        </p:nvSpPr>
        <p:spPr>
          <a:xfrm>
            <a:off x="0" y="-1270"/>
            <a:ext cx="4232910" cy="6859270"/>
          </a:xfrm>
          <a:prstGeom prst="rect">
            <a:avLst/>
          </a:prstGeom>
          <a:solidFill>
            <a:srgbClr val="D0D6EA">
              <a:alpha val="9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t> </a:t>
            </a:r>
          </a:p>
        </p:txBody>
      </p:sp>
      <p:sp>
        <p:nvSpPr>
          <p:cNvPr id="3" name="Rectangle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B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cAAAAIUPAAAKGgAAKxQAABAAAAAmAAAACAAAAP//////////MAAAABQAAAAAAAAAAAD//wAAAQAAAP//AAABAA=="/>
              </a:ext>
            </a:extLst>
          </p:cNvSpPr>
          <p:nvPr/>
        </p:nvSpPr>
        <p:spPr>
          <a:xfrm>
            <a:off x="71120" y="2522855"/>
            <a:ext cx="4161790" cy="755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lnSpc>
                <a:spcPct val="90000"/>
              </a:lnSpc>
              <a:defRPr lang="en-us" sz="6400" b="1" cap="none">
                <a:latin typeface="Myriad Pro Cond" charset="0"/>
                <a:ea typeface="DejaVu Sans" pitchFamily="1" charset="0"/>
                <a:cs typeface="DejaVu Sans" pitchFamily="1" charset="0"/>
              </a:defRPr>
            </a:pPr>
            <a:r>
              <a:t>3</a:t>
            </a:r>
          </a:p>
        </p:txBody>
      </p:sp>
      <p:pic>
        <p:nvPicPr>
          <p:cNvPr id="4" name="Picture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////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LQaAADxBQAA0UoAAA4k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4340860" y="965835"/>
            <a:ext cx="7821295" cy="489521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Rectangle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jgAAAEcAAACOAAAARw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CgIAAAAVAABwGAAAiBgAABAAAAAmAAAACAAAAP//////////MAAAABQAAAAAAAAAAAD//wAAAQAAAP//AAABAA=="/>
              </a:ext>
            </a:extLst>
          </p:cNvSpPr>
          <p:nvPr/>
        </p:nvSpPr>
        <p:spPr>
          <a:xfrm>
            <a:off x="331470" y="3413760"/>
            <a:ext cx="3641090" cy="5740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170" tIns="45085" rIns="90170" bIns="45085" numCol="1" spcCol="215900" anchor="t"/>
          <a:lstStyle/>
          <a:p>
            <a:pPr algn="ctr">
              <a:defRPr lang="en-us" sz="3600" b="1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Avoid duplication of effort</a:t>
            </a:r>
          </a:p>
        </p:txBody>
      </p:sp>
      <p:sp>
        <p:nvSpPr>
          <p:cNvPr id="6" name="Rectangle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CxoAAIonAABwMQAADSkAABAAAAAmAAAACAAAAP//////////MAAAABQAAAAAAAAAAAD//wAAAQAAAP//AAABAA=="/>
              </a:ext>
            </a:extLst>
          </p:cNvSpPr>
          <p:nvPr/>
        </p:nvSpPr>
        <p:spPr>
          <a:xfrm>
            <a:off x="4233545" y="6427470"/>
            <a:ext cx="3803015" cy="2457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l">
              <a:defRPr lang="en-us" sz="1000" cap="none">
                <a:solidFill>
                  <a:srgbClr val="999999"/>
                </a:solidFill>
              </a:defRPr>
            </a:pPr>
            <a:r>
              <a:t>XASDB — xasdb.lightsource.ca  |  CC BY 4.0</a:t>
            </a:r>
          </a:p>
        </p:txBody>
      </p:sp>
      <p:sp>
        <p:nvSpPr>
          <p:cNvPr id="7" name="Rectangle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B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AAAAAMgAAAALGgAAbgUAABAAAAAmAAAACAAAAP//////////MAAAABQAAAAAAAAAAAD//wAAAQAAAP//AAABAA=="/>
              </a:ext>
            </a:extLst>
          </p:cNvSpPr>
          <p:nvPr/>
        </p:nvSpPr>
        <p:spPr>
          <a:xfrm>
            <a:off x="0" y="127000"/>
            <a:ext cx="4233545" cy="755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lnSpc>
                <a:spcPct val="90000"/>
              </a:lnSpc>
              <a:defRPr lang="en-us" sz="3600" b="1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Motivations Behind XASDB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dvAuto="0"/>
    </p:bldLst>
    <p:extLst>
      <p:ext uri="smNativeData">
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jdVzagEAAAAFAAAA/f///wEAAAABAAAAAAAAAAAAAAAAAAAAAAAAAA=="/>
      </p:ext>
    </p:ext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EAAAAAAAAA0NbqAP///whbAAAAAAAAAAAAAAAAAAAAAAAAAAAAAAAAAAAAeAAAAAEAAABAAAAAAAAAAAAAAAB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NbqAP///wEAAAAAAAAAAAAAAAAAAAAAAAAAAAAAAAAAAAAAAAAAADRAUAJ/f38A5+bmA8zMzADAwP8Af39/AAAAAAAAAAAAAAAAAAAAAAAAAAAAIQAAABgAAAAUAAAAAAAAAP7///8KGgAAMCoAABAAAAAmAAAACAAAAP//////////MAAAABQAAAAAAAAAAAD//wAAAQAAAP//AAABAA=="/>
              </a:ext>
            </a:extLst>
          </p:cNvSpPr>
          <p:nvPr/>
        </p:nvSpPr>
        <p:spPr>
          <a:xfrm>
            <a:off x="0" y="-1270"/>
            <a:ext cx="4232910" cy="6859270"/>
          </a:xfrm>
          <a:prstGeom prst="rect">
            <a:avLst/>
          </a:prstGeom>
          <a:solidFill>
            <a:srgbClr val="D0D6EA">
              <a:alpha val="9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t> </a:t>
            </a:r>
          </a:p>
        </p:txBody>
      </p:sp>
      <p:sp>
        <p:nvSpPr>
          <p:cNvPr id="3" name="Rectangle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B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cQAAAIkQAAALGgAALxUAABAAAAAmAAAACAAAAP//////////MAAAABQAAAAAAAAAAAD//wAAAQAAAP//AAABAA=="/>
              </a:ext>
            </a:extLst>
          </p:cNvSpPr>
          <p:nvPr/>
        </p:nvSpPr>
        <p:spPr>
          <a:xfrm>
            <a:off x="71755" y="2687955"/>
            <a:ext cx="4161790" cy="755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lnSpc>
                <a:spcPct val="90000"/>
              </a:lnSpc>
              <a:defRPr lang="en-us" sz="6400" b="1" cap="none">
                <a:latin typeface="Myriad Pro Cond" charset="0"/>
                <a:ea typeface="DejaVu Sans" pitchFamily="1" charset="0"/>
                <a:cs typeface="DejaVu Sans" pitchFamily="1" charset="0"/>
              </a:defRPr>
            </a:pPr>
            <a:r>
              <a:t>4</a:t>
            </a:r>
          </a:p>
        </p:txBody>
      </p:sp>
      <p:pic>
        <p:nvPicPr>
          <p:cNvPr id="4" name="Picture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jdVzahMAAAAlAAAAEQAAAC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HAF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DRAUAX///8BAAAAAAAAAAAAAAAAAAAAAAAAAAAAAAAAAAAAAAAAAAA0QFACf39/AOfm5gPMzMwAwMD/AH9/fwAAAAAAAAAAAAAAAAD///8AAAAAACEAAAAYAAAAFAAAAEEbAACvBwAA1UoAAH8iAAAQAAAAJgAAAAgAAAD//////////zAAAAAUAAAAAAAAAAAA//8AAAEAAAD//wAAAQA="/>
              </a:ext>
            </a:extLst>
          </p:cNvPicPr>
          <p:nvPr/>
        </p:nvPicPr>
        <p:blipFill>
          <a:blip r:embed="rId2"/>
          <a:srcRect t="13920"/>
          <a:stretch>
            <a:fillRect/>
          </a:stretch>
        </p:blipFill>
        <p:spPr>
          <a:xfrm>
            <a:off x="4430395" y="1249045"/>
            <a:ext cx="7734300" cy="435864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Rectangle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jgAAAEcAAACOAAAARw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oP3///kVAADbHAAAgRkAABAAAAAmAAAACAAAAP//////////MAAAABQAAAAAAAAAAAD//wAAAQAAAP//AAABAA=="/>
              </a:ext>
            </a:extLst>
          </p:cNvSpPr>
          <p:nvPr/>
        </p:nvSpPr>
        <p:spPr>
          <a:xfrm>
            <a:off x="-386080" y="3571875"/>
            <a:ext cx="5076825" cy="5740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170" tIns="45085" rIns="90170" bIns="45085" numCol="1" spcCol="215900" anchor="t"/>
          <a:lstStyle/>
          <a:p>
            <a:pPr algn="ctr">
              <a:defRPr lang="en-us" sz="3600" b="1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Machine learning (ML)</a:t>
            </a:r>
          </a:p>
        </p:txBody>
      </p:sp>
      <p:sp>
        <p:nvSpPr>
          <p:cNvPr id="6" name="Rectangle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A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CxoAAIonAABwMQAADSkAABAAAAAmAAAACAAAAP//////////MAAAABQAAAAAAAAAAAD//wAAAQAAAP//AAABAA=="/>
              </a:ext>
            </a:extLst>
          </p:cNvSpPr>
          <p:nvPr/>
        </p:nvSpPr>
        <p:spPr>
          <a:xfrm>
            <a:off x="4233545" y="6427470"/>
            <a:ext cx="3803015" cy="2457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l">
              <a:defRPr lang="en-us" sz="1000" cap="none">
                <a:solidFill>
                  <a:srgbClr val="999999"/>
                </a:solidFill>
              </a:defRPr>
            </a:pPr>
            <a:r>
              <a:t>XASDB — xasdb.lightsource.ca  |  CC BY 4.0</a:t>
            </a:r>
          </a:p>
        </p:txBody>
      </p:sp>
      <p:sp>
        <p:nvSpPr>
          <p:cNvPr id="7" name="Rectangle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jdVzahMAAAAlAAAAZAAAAA0AAAAAkAAAAEgAAACQAAAASAAAAAAAAAABAAAAAAAAAAEAAABQAAAAAAAAAAAA4D8AAAAAAADgPwAAAAAAAOA/AAAAAAAA4D8AAAAAAADgPwAAAAAAAOA/AAAAAAAA4D8AAAAAAADgPwAAAAAAAOA/AAAAAAAA4D8CAAAAjAAAAAAAAAAAAAAANEBQDP///wgAAAAAAAAAAAAAAAAAAAAAAAAAAAAAAAAAAAAAZAAAAAEAAABAAAAAAAAAAAAAAAAAAAAAAAAAAAAAAAAAAAAAAAAAAAAAAAAAAAAAAAAAAAAAAAAAAAAAAAAAAAAAAAAAAAAAAAAAAAAAAAAAAAAAAAAAAAAAAAAAAAAAFAAAADwAAAAAAAAAAAAAADRAU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EBQBf///wEAAAAAAAAAAAAAAAAAAAAAAAAAAAAAAAAAAAAAAAAAADRAUAJ/f38A5+bmA8zMzADAwP8Af39/AAAAAAAAAAAAAAAAAAAAAAAAAAAAIQAAABgAAAAUAAAAAAAAAMgAAAALGgAAbgUAABAAAAAmAAAACAAAAP//////////MAAAABQAAAAAAAAAAAD//wAAAQAAAP//AAABAA=="/>
              </a:ext>
            </a:extLst>
          </p:cNvSpPr>
          <p:nvPr/>
        </p:nvSpPr>
        <p:spPr>
          <a:xfrm>
            <a:off x="0" y="127000"/>
            <a:ext cx="4233545" cy="755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lnSpc>
                <a:spcPct val="90000"/>
              </a:lnSpc>
              <a:defRPr lang="en-us" sz="3600" b="1" cap="none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Motivations Behind XASDB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dvAuto="0"/>
    </p:bldLst>
    <p:extLst>
      <p:ext uri="smNativeData">
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jdVzagEAAAAFAAAA/f///wEAAAABAAAAAAAAAAAAAAAAAAAAAAAAAA=="/>
      </p:ext>
    </p:extLst>
  </p:timing>
</p:sld>
</file>

<file path=ppt/theme/theme1.xml><?xml version="1.0" encoding="utf-8"?>
<a:theme xmlns:a="http://schemas.openxmlformats.org/drawingml/2006/main" name="Presentation">
  <a:themeElements>
    <a:clrScheme name="Presentation 1">
      <a:dk1>
        <a:srgbClr val="344050"/>
      </a:dk1>
      <a:lt1>
        <a:srgbClr val="FFFFFF"/>
      </a:lt1>
      <a:dk2>
        <a:srgbClr val="344050"/>
      </a:dk2>
      <a:lt2>
        <a:srgbClr val="E7E6E6"/>
      </a:lt2>
      <a:accent1>
        <a:srgbClr val="344050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4D7DB3"/>
      </a:accent6>
      <a:hlink>
        <a:srgbClr val="0563C1"/>
      </a:hlink>
      <a:folHlink>
        <a:srgbClr val="954F72"/>
      </a:folHlink>
    </a:clrScheme>
    <a:fontScheme name="Presentation">
      <a:majorFont>
        <a:latin typeface="Basic Sans"/>
        <a:ea typeface="Basic Roman"/>
        <a:cs typeface="Basic Roman"/>
      </a:majorFont>
      <a:minorFont>
        <a:latin typeface="Basic Sans"/>
        <a:ea typeface="Basic Roman"/>
        <a:cs typeface="Basic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344050"/>
        </a:dk1>
        <a:lt1>
          <a:srgbClr val="FFFFFF"/>
        </a:lt1>
        <a:dk2>
          <a:srgbClr val="344050"/>
        </a:dk2>
        <a:lt2>
          <a:srgbClr val="E7E6E6"/>
        </a:lt2>
        <a:accent1>
          <a:srgbClr val="344050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4D7DB3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344050"/>
        </a:dk1>
        <a:lt1>
          <a:srgbClr val="FFFFFF"/>
        </a:lt1>
        <a:dk2>
          <a:srgbClr val="344050"/>
        </a:dk2>
        <a:lt2>
          <a:srgbClr val="E7E6E6"/>
        </a:lt2>
        <a:accent1>
          <a:srgbClr val="344050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4D7DB3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3">
        <a:dk1>
          <a:srgbClr val="344050"/>
        </a:dk1>
        <a:lt1>
          <a:srgbClr val="FFFFFF"/>
        </a:lt1>
        <a:dk2>
          <a:srgbClr val="344050"/>
        </a:dk2>
        <a:lt2>
          <a:srgbClr val="E7E6E6"/>
        </a:lt2>
        <a:accent1>
          <a:srgbClr val="344050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4D7DB3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4">
        <a:dk1>
          <a:srgbClr val="344050"/>
        </a:dk1>
        <a:lt1>
          <a:srgbClr val="FFFFFF"/>
        </a:lt1>
        <a:dk2>
          <a:srgbClr val="344050"/>
        </a:dk2>
        <a:lt2>
          <a:srgbClr val="E7E6E6"/>
        </a:lt2>
        <a:accent1>
          <a:srgbClr val="344050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4D7DB3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5">
        <a:dk1>
          <a:srgbClr val="344050"/>
        </a:dk1>
        <a:lt1>
          <a:srgbClr val="FFFFFF"/>
        </a:lt1>
        <a:dk2>
          <a:srgbClr val="344050"/>
        </a:dk2>
        <a:lt2>
          <a:srgbClr val="E7E6E6"/>
        </a:lt2>
        <a:accent1>
          <a:srgbClr val="344050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4D7DB3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6">
        <a:dk1>
          <a:srgbClr val="344050"/>
        </a:dk1>
        <a:lt1>
          <a:srgbClr val="FFFFFF"/>
        </a:lt1>
        <a:dk2>
          <a:srgbClr val="344050"/>
        </a:dk2>
        <a:lt2>
          <a:srgbClr val="E7E6E6"/>
        </a:lt2>
        <a:accent1>
          <a:srgbClr val="344050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4D7DB3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7">
        <a:dk1>
          <a:srgbClr val="344050"/>
        </a:dk1>
        <a:lt1>
          <a:srgbClr val="FFFFFF"/>
        </a:lt1>
        <a:dk2>
          <a:srgbClr val="344050"/>
        </a:dk2>
        <a:lt2>
          <a:srgbClr val="E7E6E6"/>
        </a:lt2>
        <a:accent1>
          <a:srgbClr val="344050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4D7DB3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8">
        <a:dk1>
          <a:srgbClr val="344050"/>
        </a:dk1>
        <a:lt1>
          <a:srgbClr val="FFFFFF"/>
        </a:lt1>
        <a:dk2>
          <a:srgbClr val="344050"/>
        </a:dk2>
        <a:lt2>
          <a:srgbClr val="E7E6E6"/>
        </a:lt2>
        <a:accent1>
          <a:srgbClr val="344050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4D7DB3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9">
        <a:dk1>
          <a:srgbClr val="344050"/>
        </a:dk1>
        <a:lt1>
          <a:srgbClr val="FFFFFF"/>
        </a:lt1>
        <a:dk2>
          <a:srgbClr val="344050"/>
        </a:dk2>
        <a:lt2>
          <a:srgbClr val="E7E6E6"/>
        </a:lt2>
        <a:accent1>
          <a:srgbClr val="344050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4D7DB3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10">
        <a:dk1>
          <a:srgbClr val="344050"/>
        </a:dk1>
        <a:lt1>
          <a:srgbClr val="FFFFFF"/>
        </a:lt1>
        <a:dk2>
          <a:srgbClr val="344050"/>
        </a:dk2>
        <a:lt2>
          <a:srgbClr val="E7E6E6"/>
        </a:lt2>
        <a:accent1>
          <a:srgbClr val="344050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4D7DB3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11">
        <a:dk1>
          <a:srgbClr val="344050"/>
        </a:dk1>
        <a:lt1>
          <a:srgbClr val="FFFFFF"/>
        </a:lt1>
        <a:dk2>
          <a:srgbClr val="344050"/>
        </a:dk2>
        <a:lt2>
          <a:srgbClr val="E7E6E6"/>
        </a:lt2>
        <a:accent1>
          <a:srgbClr val="344050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4D7DB3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12">
        <a:dk1>
          <a:srgbClr val="344050"/>
        </a:dk1>
        <a:lt1>
          <a:srgbClr val="FFFFFF"/>
        </a:lt1>
        <a:dk2>
          <a:srgbClr val="344050"/>
        </a:dk2>
        <a:lt2>
          <a:srgbClr val="E7E6E6"/>
        </a:lt2>
        <a:accent1>
          <a:srgbClr val="344050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4D7DB3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13">
        <a:dk1>
          <a:srgbClr val="344050"/>
        </a:dk1>
        <a:lt1>
          <a:srgbClr val="FFFFFF"/>
        </a:lt1>
        <a:dk2>
          <a:srgbClr val="344050"/>
        </a:dk2>
        <a:lt2>
          <a:srgbClr val="E7E6E6"/>
        </a:lt2>
        <a:accent1>
          <a:srgbClr val="344050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4D7DB3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14">
        <a:dk1>
          <a:srgbClr val="344050"/>
        </a:dk1>
        <a:lt1>
          <a:srgbClr val="FFFFFF"/>
        </a:lt1>
        <a:dk2>
          <a:srgbClr val="344050"/>
        </a:dk2>
        <a:lt2>
          <a:srgbClr val="E7E6E6"/>
        </a:lt2>
        <a:accent1>
          <a:srgbClr val="344050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4D7DB3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15">
        <a:dk1>
          <a:srgbClr val="344050"/>
        </a:dk1>
        <a:lt1>
          <a:srgbClr val="FFFFFF"/>
        </a:lt1>
        <a:dk2>
          <a:srgbClr val="344050"/>
        </a:dk2>
        <a:lt2>
          <a:srgbClr val="E7E6E6"/>
        </a:lt2>
        <a:accent1>
          <a:srgbClr val="344050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4D7DB3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16">
        <a:dk1>
          <a:srgbClr val="344050"/>
        </a:dk1>
        <a:lt1>
          <a:srgbClr val="FFFFFF"/>
        </a:lt1>
        <a:dk2>
          <a:srgbClr val="344050"/>
        </a:dk2>
        <a:lt2>
          <a:srgbClr val="E7E6E6"/>
        </a:lt2>
        <a:accent1>
          <a:srgbClr val="344050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4D7DB3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17">
        <a:dk1>
          <a:srgbClr val="344050"/>
        </a:dk1>
        <a:lt1>
          <a:srgbClr val="FFFFFF"/>
        </a:lt1>
        <a:dk2>
          <a:srgbClr val="344050"/>
        </a:dk2>
        <a:lt2>
          <a:srgbClr val="E7E6E6"/>
        </a:lt2>
        <a:accent1>
          <a:srgbClr val="344050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4D7DB3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18">
        <a:dk1>
          <a:srgbClr val="344050"/>
        </a:dk1>
        <a:lt1>
          <a:srgbClr val="FFFFFF"/>
        </a:lt1>
        <a:dk2>
          <a:srgbClr val="344050"/>
        </a:dk2>
        <a:lt2>
          <a:srgbClr val="E7E6E6"/>
        </a:lt2>
        <a:accent1>
          <a:srgbClr val="344050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4D7DB3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19">
        <a:dk1>
          <a:srgbClr val="344050"/>
        </a:dk1>
        <a:lt1>
          <a:srgbClr val="FFFFFF"/>
        </a:lt1>
        <a:dk2>
          <a:srgbClr val="344050"/>
        </a:dk2>
        <a:lt2>
          <a:srgbClr val="E7E6E6"/>
        </a:lt2>
        <a:accent1>
          <a:srgbClr val="344050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4D7DB3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0">
        <a:dk1>
          <a:srgbClr val="344050"/>
        </a:dk1>
        <a:lt1>
          <a:srgbClr val="FFFFFF"/>
        </a:lt1>
        <a:dk2>
          <a:srgbClr val="344050"/>
        </a:dk2>
        <a:lt2>
          <a:srgbClr val="E7E6E6"/>
        </a:lt2>
        <a:accent1>
          <a:srgbClr val="344050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4D7DB3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1">
        <a:dk1>
          <a:srgbClr val="344050"/>
        </a:dk1>
        <a:lt1>
          <a:srgbClr val="FFFFFF"/>
        </a:lt1>
        <a:dk2>
          <a:srgbClr val="344050"/>
        </a:dk2>
        <a:lt2>
          <a:srgbClr val="E7E6E6"/>
        </a:lt2>
        <a:accent1>
          <a:srgbClr val="344050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4D7DB3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2">
        <a:dk1>
          <a:srgbClr val="344050"/>
        </a:dk1>
        <a:lt1>
          <a:srgbClr val="FFFFFF"/>
        </a:lt1>
        <a:dk2>
          <a:srgbClr val="344050"/>
        </a:dk2>
        <a:lt2>
          <a:srgbClr val="E7E6E6"/>
        </a:lt2>
        <a:accent1>
          <a:srgbClr val="344050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4D7DB3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23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More information?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Industrial Science Client Management Web Application “IndSci”</dc:title>
  <dc:subject/>
  <dc:creator>den</dc:creator>
  <cp:keywords/>
  <dc:description/>
  <cp:lastModifiedBy>denis</cp:lastModifiedBy>
  <cp:revision>1</cp:revision>
  <dcterms:created xsi:type="dcterms:W3CDTF">2019-09-04T15:51:46Z</dcterms:created>
  <dcterms:modified xsi:type="dcterms:W3CDTF">2026-08-07T22:43:02Z</dcterms:modified>
</cp:coreProperties>
</file>