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2" r:id="rId4"/>
    <p:sldMasterId id="2147483711" r:id="rId5"/>
  </p:sldMasterIdLst>
  <p:notesMasterIdLst>
    <p:notesMasterId r:id="rId29"/>
  </p:notesMasterIdLst>
  <p:sldIdLst>
    <p:sldId id="477" r:id="rId6"/>
    <p:sldId id="5212" r:id="rId7"/>
    <p:sldId id="5304" r:id="rId8"/>
    <p:sldId id="5300" r:id="rId9"/>
    <p:sldId id="866" r:id="rId10"/>
    <p:sldId id="5295" r:id="rId11"/>
    <p:sldId id="5301" r:id="rId12"/>
    <p:sldId id="5291" r:id="rId13"/>
    <p:sldId id="745" r:id="rId14"/>
    <p:sldId id="5290" r:id="rId15"/>
    <p:sldId id="784" r:id="rId16"/>
    <p:sldId id="805" r:id="rId17"/>
    <p:sldId id="407" r:id="rId18"/>
    <p:sldId id="5266" r:id="rId19"/>
    <p:sldId id="266" r:id="rId20"/>
    <p:sldId id="5210" r:id="rId21"/>
    <p:sldId id="5294" r:id="rId22"/>
    <p:sldId id="5193" r:id="rId23"/>
    <p:sldId id="5234" r:id="rId24"/>
    <p:sldId id="5302" r:id="rId25"/>
    <p:sldId id="5298" r:id="rId26"/>
    <p:sldId id="634" r:id="rId27"/>
    <p:sldId id="5303" r:id="rId28"/>
  </p:sldIdLst>
  <p:sldSz cx="12192000" cy="6858000"/>
  <p:notesSz cx="6858000" cy="9144000"/>
  <p:embeddedFontLst>
    <p:embeddedFont>
      <p:font typeface="Cambria" panose="02040503050406030204" pitchFamily="18" charset="0"/>
      <p:regular r:id="rId30"/>
      <p:bold r:id="rId31"/>
      <p:italic r:id="rId32"/>
      <p:boldItalic r:id="rId33"/>
    </p:embeddedFont>
    <p:embeddedFont>
      <p:font typeface="Fira Sans" panose="020B0503050000020004" pitchFamily="34" charset="0"/>
      <p:regular r:id="rId34"/>
      <p:bold r:id="rId35"/>
      <p:italic r:id="rId36"/>
      <p:boldItalic r:id="rId37"/>
    </p:embeddedFont>
    <p:embeddedFont>
      <p:font typeface="Fira Sans Light" panose="020B0403050000020004" pitchFamily="34" charset="0"/>
      <p:regular r:id="rId38"/>
      <p:italic r:id="rId39"/>
    </p:embeddedFont>
    <p:embeddedFont>
      <p:font typeface="Lato" panose="020F0502020204030203" pitchFamily="34" charset="0"/>
      <p:regular r:id="rId40"/>
      <p:bold r:id="rId41"/>
      <p:italic r:id="rId42"/>
      <p:boldItalic r:id="rId43"/>
    </p:embeddedFont>
    <p:embeddedFont>
      <p:font typeface="Open Sans" panose="020B0606030504020204" pitchFamily="34" charset="0"/>
      <p:regular r:id="rId44"/>
      <p:bold r:id="rId45"/>
      <p:italic r:id="rId46"/>
      <p:boldItalic r:id="rId47"/>
    </p:embeddedFont>
    <p:embeddedFont>
      <p:font typeface="Open Sans Condensed" panose="020B0604020202020204" charset="0"/>
      <p:bold r:id="rId48"/>
    </p:embeddedFont>
    <p:embeddedFont>
      <p:font typeface="Segoe UI" panose="020B0502040204020203" pitchFamily="34" charset="0"/>
      <p:regular r:id="rId49"/>
      <p:bold r:id="rId50"/>
      <p:italic r:id="rId51"/>
      <p:boldItalic r:id="rId52"/>
    </p:embeddedFont>
    <p:embeddedFont>
      <p:font typeface="Tahoma" panose="020B0604030504040204" pitchFamily="34" charset="0"/>
      <p:regular r:id="rId53"/>
      <p:bold r:id="rId54"/>
    </p:embeddedFont>
    <p:embeddedFont>
      <p:font typeface="Wingdings 3" panose="05040102010807070707" pitchFamily="18" charset="2"/>
      <p:regular r:id="rId55"/>
    </p:embeddedFont>
  </p:embeddedFontLst>
  <p:custDataLst>
    <p:tags r:id="rId56"/>
  </p:custData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Matter" id="{E8F00B96-2A24-6942-A544-90FCFE489CF6}">
          <p14:sldIdLst>
            <p14:sldId id="477"/>
            <p14:sldId id="5212"/>
            <p14:sldId id="5304"/>
            <p14:sldId id="5300"/>
            <p14:sldId id="866"/>
            <p14:sldId id="5295"/>
            <p14:sldId id="5301"/>
            <p14:sldId id="5291"/>
            <p14:sldId id="745"/>
            <p14:sldId id="5290"/>
            <p14:sldId id="784"/>
            <p14:sldId id="805"/>
            <p14:sldId id="407"/>
            <p14:sldId id="5266"/>
            <p14:sldId id="266"/>
            <p14:sldId id="5210"/>
            <p14:sldId id="5294"/>
            <p14:sldId id="5193"/>
            <p14:sldId id="5234"/>
            <p14:sldId id="5302"/>
            <p14:sldId id="5298"/>
            <p14:sldId id="634"/>
            <p14:sldId id="5303"/>
          </p14:sldIdLst>
        </p14:section>
      </p14:sectionLst>
    </p:ext>
    <p:ext uri="{EFAFB233-063F-42B5-8137-9DF3F51BA10A}">
      <p15:sldGuideLst xmlns:p15="http://schemas.microsoft.com/office/powerpoint/2012/main">
        <p15:guide id="1" orient="horz" pos="4133" userDrawn="1">
          <p15:clr>
            <a:srgbClr val="A4A3A4"/>
          </p15:clr>
        </p15:guide>
        <p15:guide id="2" pos="37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557B06-7DF5-712C-5B3E-A45A65740F7E}" name="Nicola Knight" initials="NK" userId="S::njkk1g18@soton.ac.uk::46f00cb4-a357-4d7a-985c-a07a410a0fba" providerId="AD"/>
  <p188:author id="{723C6229-DB66-2CC8-45E1-1CB58E273F15}" name="Hase, Thomas" initials="HT" userId="S::t.p.a.hase_warwick.ac.uk#ext#@sotonac.onmicrosoft.com::9c112f77-2370-495a-ae5d-316057470596" providerId="AD"/>
  <p188:author id="{CC141D32-7636-3ACE-A18D-240E116C7610}" name="Coles S.J." initials="CS" userId="S::s.j.coles_soton.ac.uk#ext#@stfc365.onmicrosoft.com::c468a59a-d034-497f-aeae-7e47036ba2e7" providerId="AD"/>
  <p188:author id="{B3401FDC-9966-C35E-94AD-7812C0129DC0}" name="Cerys Willoughby" initials="CW" userId="S::cerys.willoughby_soton.ac.uk#ext#@stfc365.onmicrosoft.com::5e18633c-58db-4a48-9ee0-bb6ba7ac6723" providerId="AD"/>
  <p188:author id="{9A6D69E1-FBFD-F72E-01AA-094EE7DF476B}" name="Zhang, Wenkai (STFC,RAL,SC)" initials="WZ" userId="S::wenkai.zhang@stfc.ac.uk::3cf02c22-f5a8-4f57-9cce-fffb557197dc" providerId="AD"/>
  <p188:author id="{3F79FAF8-8584-7274-1D13-17CA554D6AA9}" name="Samantha Kanza" initials="SK" userId="S::jh231192@reading.ac.uk::69e7c5a4-df79-435b-b021-c31da7299c3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unakov, Vasily (STFC,RAL,SC)" initials="B(" lastIdx="8" clrIdx="0">
    <p:extLst>
      <p:ext uri="{19B8F6BF-5375-455C-9EA6-DF929625EA0E}">
        <p15:presenceInfo xmlns:p15="http://schemas.microsoft.com/office/powerpoint/2012/main" userId="S::vasily.bunakov@stfc.ac.uk::c03f400f-c591-417c-bcce-16a80481210f" providerId="AD"/>
      </p:ext>
    </p:extLst>
  </p:cmAuthor>
  <p:cmAuthor id="2" name="Coles S.J." initials="CS" lastIdx="17" clrIdx="1">
    <p:extLst>
      <p:ext uri="{19B8F6BF-5375-455C-9EA6-DF929625EA0E}">
        <p15:presenceInfo xmlns:p15="http://schemas.microsoft.com/office/powerpoint/2012/main" userId="S::s.j.coles_soton.ac.uk#ext#@stfc365.onmicrosoft.com::c468a59a-d034-497f-aeae-7e47036ba2e7" providerId="AD"/>
      </p:ext>
    </p:extLst>
  </p:cmAuthor>
  <p:cmAuthor id="3" name="Matthews, Brian (STFC,RAL,SC)" initials="M(" lastIdx="3" clrIdx="2">
    <p:extLst>
      <p:ext uri="{19B8F6BF-5375-455C-9EA6-DF929625EA0E}">
        <p15:presenceInfo xmlns:p15="http://schemas.microsoft.com/office/powerpoint/2012/main" userId="S::brian.matthews@stfc.ac.uk::fe474c0b-e7fd-47b4-a043-3f9c81f7866a" providerId="AD"/>
      </p:ext>
    </p:extLst>
  </p:cmAuthor>
  <p:cmAuthor id="4" name="Frey J.G." initials="FJ" lastIdx="1" clrIdx="3">
    <p:extLst>
      <p:ext uri="{19B8F6BF-5375-455C-9EA6-DF929625EA0E}">
        <p15:presenceInfo xmlns:p15="http://schemas.microsoft.com/office/powerpoint/2012/main" userId="S::j.g.frey_soton.ac.uk#ext#@stfc365.onmicrosoft.com::d95c5003-8368-48cb-be56-62ee0fc393de" providerId="AD"/>
      </p:ext>
    </p:extLst>
  </p:cmAuthor>
  <p:cmAuthor id="5" name="Nicola Knight" initials="NK" lastIdx="1" clrIdx="4">
    <p:extLst>
      <p:ext uri="{19B8F6BF-5375-455C-9EA6-DF929625EA0E}">
        <p15:presenceInfo xmlns:p15="http://schemas.microsoft.com/office/powerpoint/2012/main" userId="S::njkk1g18@soton.ac.uk::46f00cb4-a357-4d7a-985c-a07a410a0fb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285CC"/>
    <a:srgbClr val="68A7B2"/>
    <a:srgbClr val="C88800"/>
    <a:srgbClr val="993366"/>
    <a:srgbClr val="5AA2AE"/>
    <a:srgbClr val="222F5D"/>
    <a:srgbClr val="000000"/>
    <a:srgbClr val="FF9E18"/>
    <a:srgbClr val="002169"/>
    <a:srgbClr val="3D7C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75"/>
    <p:restoredTop sz="94576"/>
  </p:normalViewPr>
  <p:slideViewPr>
    <p:cSldViewPr snapToGrid="0">
      <p:cViewPr varScale="1">
        <p:scale>
          <a:sx n="59" d="100"/>
          <a:sy n="59" d="100"/>
        </p:scale>
        <p:origin x="852" y="52"/>
      </p:cViewPr>
      <p:guideLst>
        <p:guide orient="horz" pos="4133"/>
        <p:guide pos="3795"/>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notesMaster" Target="notesMasters/notesMaster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font" Target="fonts/font2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12.fntdata"/><Relationship Id="rId54" Type="http://schemas.openxmlformats.org/officeDocument/2006/relationships/font" Target="fonts/font25.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_rels/data5.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svg"/><Relationship Id="rId2" Type="http://schemas.openxmlformats.org/officeDocument/2006/relationships/image" Target="../media/image69.svg"/><Relationship Id="rId1" Type="http://schemas.openxmlformats.org/officeDocument/2006/relationships/image" Target="../media/image68.png"/><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 Id="rId14" Type="http://schemas.openxmlformats.org/officeDocument/2006/relationships/image" Target="../media/image8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svg"/><Relationship Id="rId2" Type="http://schemas.openxmlformats.org/officeDocument/2006/relationships/image" Target="../media/image69.svg"/><Relationship Id="rId1" Type="http://schemas.openxmlformats.org/officeDocument/2006/relationships/image" Target="../media/image68.png"/><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 Id="rId14" Type="http://schemas.openxmlformats.org/officeDocument/2006/relationships/image" Target="../media/image8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702FAE-7DDE-4B33-8DA8-EABD485F8199}"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GB"/>
        </a:p>
      </dgm:t>
    </dgm:pt>
    <dgm:pt modelId="{D04F1A89-B933-465E-B9E1-861E0D5A9EE4}">
      <dgm:prSet custT="1"/>
      <dgm:spPr/>
      <dgm:t>
        <a:bodyPr/>
        <a:lstStyle/>
        <a:p>
          <a:r>
            <a:rPr lang="en-GB" sz="1600" b="0" i="0" baseline="0" dirty="0"/>
            <a:t>A platform for data collection, sharing, aggregation, integration and curation</a:t>
          </a:r>
          <a:endParaRPr lang="en-GB" sz="1600" dirty="0"/>
        </a:p>
      </dgm:t>
    </dgm:pt>
    <dgm:pt modelId="{C18E0C0C-5C22-4BD2-B17A-2B786B726BC1}" type="parTrans" cxnId="{829D3D88-1A3F-4DBE-A207-50530C1E3912}">
      <dgm:prSet/>
      <dgm:spPr/>
      <dgm:t>
        <a:bodyPr/>
        <a:lstStyle/>
        <a:p>
          <a:endParaRPr lang="en-GB" sz="2000"/>
        </a:p>
      </dgm:t>
    </dgm:pt>
    <dgm:pt modelId="{008053E8-DF3C-4AD2-B15E-F827E1F5D360}" type="sibTrans" cxnId="{829D3D88-1A3F-4DBE-A207-50530C1E3912}">
      <dgm:prSet/>
      <dgm:spPr/>
      <dgm:t>
        <a:bodyPr/>
        <a:lstStyle/>
        <a:p>
          <a:endParaRPr lang="en-GB" sz="2000"/>
        </a:p>
      </dgm:t>
    </dgm:pt>
    <dgm:pt modelId="{2679DEE9-4CD4-4AC6-A1D7-DDDF7CE5AC44}">
      <dgm:prSet custT="1"/>
      <dgm:spPr/>
      <dgm:t>
        <a:bodyPr/>
        <a:lstStyle/>
        <a:p>
          <a:r>
            <a:rPr lang="en-GB" sz="1600" b="0" i="0" baseline="0"/>
            <a:t>Supporting analysis across experimental, simulation and reference data</a:t>
          </a:r>
          <a:endParaRPr lang="en-GB" sz="1600"/>
        </a:p>
      </dgm:t>
    </dgm:pt>
    <dgm:pt modelId="{BB948A0C-21D7-4CC1-B0C7-C7F968BDAC2E}" type="parTrans" cxnId="{1F3F8990-FC5E-44AD-AA64-3FA5398E57FD}">
      <dgm:prSet/>
      <dgm:spPr/>
      <dgm:t>
        <a:bodyPr/>
        <a:lstStyle/>
        <a:p>
          <a:endParaRPr lang="en-GB" sz="2000"/>
        </a:p>
      </dgm:t>
    </dgm:pt>
    <dgm:pt modelId="{87FCA851-F51D-4F5C-B728-4313D3CDC515}" type="sibTrans" cxnId="{1F3F8990-FC5E-44AD-AA64-3FA5398E57FD}">
      <dgm:prSet/>
      <dgm:spPr/>
      <dgm:t>
        <a:bodyPr/>
        <a:lstStyle/>
        <a:p>
          <a:endParaRPr lang="en-GB" sz="2000"/>
        </a:p>
      </dgm:t>
    </dgm:pt>
    <dgm:pt modelId="{2BB5E8FA-4FC3-4E91-965E-3CD222B62A5F}">
      <dgm:prSet custT="1"/>
      <dgm:spPr/>
      <dgm:t>
        <a:bodyPr/>
        <a:lstStyle/>
        <a:p>
          <a:r>
            <a:rPr lang="en-GB" sz="1600" b="0" i="0" baseline="0"/>
            <a:t>Combining and enhancing existing data infrastructures</a:t>
          </a:r>
          <a:endParaRPr lang="en-GB" sz="1600"/>
        </a:p>
      </dgm:t>
    </dgm:pt>
    <dgm:pt modelId="{656EE58E-1BAB-465A-83BD-C338AB303623}" type="parTrans" cxnId="{6561663B-D011-4B82-9908-B61AE781122C}">
      <dgm:prSet/>
      <dgm:spPr/>
      <dgm:t>
        <a:bodyPr/>
        <a:lstStyle/>
        <a:p>
          <a:endParaRPr lang="en-GB" sz="2000"/>
        </a:p>
      </dgm:t>
    </dgm:pt>
    <dgm:pt modelId="{75712839-C74B-4879-802A-76B56CC67AED}" type="sibTrans" cxnId="{6561663B-D011-4B82-9908-B61AE781122C}">
      <dgm:prSet/>
      <dgm:spPr/>
      <dgm:t>
        <a:bodyPr/>
        <a:lstStyle/>
        <a:p>
          <a:endParaRPr lang="en-GB" sz="2000"/>
        </a:p>
      </dgm:t>
    </dgm:pt>
    <dgm:pt modelId="{209C171F-DB21-4532-9FFD-CE85083A24A6}">
      <dgm:prSet custT="1"/>
      <dgm:spPr/>
      <dgm:t>
        <a:bodyPr/>
        <a:lstStyle/>
        <a:p>
          <a:r>
            <a:rPr lang="en-GB" sz="1600" b="0" i="0" baseline="0"/>
            <a:t>Sustaining data resources beyond lifespan of individual research projects</a:t>
          </a:r>
          <a:endParaRPr lang="en-GB" sz="1600"/>
        </a:p>
      </dgm:t>
    </dgm:pt>
    <dgm:pt modelId="{1E36B370-D438-4078-93A6-A5DBF1411D7E}" type="parTrans" cxnId="{21A31092-047A-4F7E-8FBB-505892AD5C61}">
      <dgm:prSet/>
      <dgm:spPr/>
      <dgm:t>
        <a:bodyPr/>
        <a:lstStyle/>
        <a:p>
          <a:endParaRPr lang="en-GB" sz="2000"/>
        </a:p>
      </dgm:t>
    </dgm:pt>
    <dgm:pt modelId="{27955512-45EC-4E05-A1B7-CAEEA2A2FF0D}" type="sibTrans" cxnId="{21A31092-047A-4F7E-8FBB-505892AD5C61}">
      <dgm:prSet/>
      <dgm:spPr/>
      <dgm:t>
        <a:bodyPr/>
        <a:lstStyle/>
        <a:p>
          <a:endParaRPr lang="en-GB" sz="2000"/>
        </a:p>
      </dgm:t>
    </dgm:pt>
    <dgm:pt modelId="{E50B9A4B-FF17-4400-84CC-3F059AB288DB}" type="pres">
      <dgm:prSet presAssocID="{FF702FAE-7DDE-4B33-8DA8-EABD485F8199}" presName="diagram" presStyleCnt="0">
        <dgm:presLayoutVars>
          <dgm:chPref val="1"/>
          <dgm:dir/>
          <dgm:animOne val="branch"/>
          <dgm:animLvl val="lvl"/>
          <dgm:resizeHandles/>
        </dgm:presLayoutVars>
      </dgm:prSet>
      <dgm:spPr/>
    </dgm:pt>
    <dgm:pt modelId="{45421C89-7912-4EFC-90AF-04AE82ABF812}" type="pres">
      <dgm:prSet presAssocID="{D04F1A89-B933-465E-B9E1-861E0D5A9EE4}" presName="root" presStyleCnt="0"/>
      <dgm:spPr/>
    </dgm:pt>
    <dgm:pt modelId="{62FFDC57-EB36-446A-8C5D-0C91636A32EA}" type="pres">
      <dgm:prSet presAssocID="{D04F1A89-B933-465E-B9E1-861E0D5A9EE4}" presName="rootComposite" presStyleCnt="0"/>
      <dgm:spPr/>
    </dgm:pt>
    <dgm:pt modelId="{C9249270-AD65-46D4-9BA7-7E5DA88B22AD}" type="pres">
      <dgm:prSet presAssocID="{D04F1A89-B933-465E-B9E1-861E0D5A9EE4}" presName="rootText" presStyleLbl="node1" presStyleIdx="0" presStyleCnt="4" custScaleY="129938" custLinFactNeighborX="15635"/>
      <dgm:spPr/>
    </dgm:pt>
    <dgm:pt modelId="{77CF7B49-E8F8-4ED8-B7F4-C526BE73813E}" type="pres">
      <dgm:prSet presAssocID="{D04F1A89-B933-465E-B9E1-861E0D5A9EE4}" presName="rootConnector" presStyleLbl="node1" presStyleIdx="0" presStyleCnt="4"/>
      <dgm:spPr/>
    </dgm:pt>
    <dgm:pt modelId="{F93334FB-2828-4407-BEDB-B78AECC8F572}" type="pres">
      <dgm:prSet presAssocID="{D04F1A89-B933-465E-B9E1-861E0D5A9EE4}" presName="childShape" presStyleCnt="0"/>
      <dgm:spPr/>
    </dgm:pt>
    <dgm:pt modelId="{119A44EE-B17F-43DB-9980-35D0054EEBA5}" type="pres">
      <dgm:prSet presAssocID="{2679DEE9-4CD4-4AC6-A1D7-DDDF7CE5AC44}" presName="root" presStyleCnt="0"/>
      <dgm:spPr/>
    </dgm:pt>
    <dgm:pt modelId="{FBF01B96-9492-4FCC-B369-0840529FD6F4}" type="pres">
      <dgm:prSet presAssocID="{2679DEE9-4CD4-4AC6-A1D7-DDDF7CE5AC44}" presName="rootComposite" presStyleCnt="0"/>
      <dgm:spPr/>
    </dgm:pt>
    <dgm:pt modelId="{B68B4D70-4765-4FEA-A956-371108A3DCA3}" type="pres">
      <dgm:prSet presAssocID="{2679DEE9-4CD4-4AC6-A1D7-DDDF7CE5AC44}" presName="rootText" presStyleLbl="node1" presStyleIdx="1" presStyleCnt="4" custScaleY="129938" custLinFactNeighborX="6216"/>
      <dgm:spPr/>
    </dgm:pt>
    <dgm:pt modelId="{7C5FFB75-F102-41A8-9F30-CE996D749AC7}" type="pres">
      <dgm:prSet presAssocID="{2679DEE9-4CD4-4AC6-A1D7-DDDF7CE5AC44}" presName="rootConnector" presStyleLbl="node1" presStyleIdx="1" presStyleCnt="4"/>
      <dgm:spPr/>
    </dgm:pt>
    <dgm:pt modelId="{AC12DC0E-2236-4E7A-AA45-6710AA92D9FB}" type="pres">
      <dgm:prSet presAssocID="{2679DEE9-4CD4-4AC6-A1D7-DDDF7CE5AC44}" presName="childShape" presStyleCnt="0"/>
      <dgm:spPr/>
    </dgm:pt>
    <dgm:pt modelId="{39A1628C-6D95-460E-9ABD-F6134C229E06}" type="pres">
      <dgm:prSet presAssocID="{2BB5E8FA-4FC3-4E91-965E-3CD222B62A5F}" presName="root" presStyleCnt="0"/>
      <dgm:spPr/>
    </dgm:pt>
    <dgm:pt modelId="{95F6D53F-07F2-4BBE-A06B-33AA1773CF2D}" type="pres">
      <dgm:prSet presAssocID="{2BB5E8FA-4FC3-4E91-965E-3CD222B62A5F}" presName="rootComposite" presStyleCnt="0"/>
      <dgm:spPr/>
    </dgm:pt>
    <dgm:pt modelId="{3ABAAD83-AEEC-4CDA-A6FC-23F75B914284}" type="pres">
      <dgm:prSet presAssocID="{2BB5E8FA-4FC3-4E91-965E-3CD222B62A5F}" presName="rootText" presStyleLbl="node1" presStyleIdx="2" presStyleCnt="4" custScaleY="129938" custLinFactNeighborX="-3108"/>
      <dgm:spPr/>
    </dgm:pt>
    <dgm:pt modelId="{1F5E479B-353E-43FD-96E5-1FCEA6C778A2}" type="pres">
      <dgm:prSet presAssocID="{2BB5E8FA-4FC3-4E91-965E-3CD222B62A5F}" presName="rootConnector" presStyleLbl="node1" presStyleIdx="2" presStyleCnt="4"/>
      <dgm:spPr/>
    </dgm:pt>
    <dgm:pt modelId="{B0E3A545-5AE8-4C9D-B9B8-53C4FBE38537}" type="pres">
      <dgm:prSet presAssocID="{2BB5E8FA-4FC3-4E91-965E-3CD222B62A5F}" presName="childShape" presStyleCnt="0"/>
      <dgm:spPr/>
    </dgm:pt>
    <dgm:pt modelId="{DED83CFE-6068-41B1-8283-84F94C521240}" type="pres">
      <dgm:prSet presAssocID="{209C171F-DB21-4532-9FFD-CE85083A24A6}" presName="root" presStyleCnt="0"/>
      <dgm:spPr/>
    </dgm:pt>
    <dgm:pt modelId="{DA680B00-6E56-45B8-9391-F81BC63C343D}" type="pres">
      <dgm:prSet presAssocID="{209C171F-DB21-4532-9FFD-CE85083A24A6}" presName="rootComposite" presStyleCnt="0"/>
      <dgm:spPr/>
    </dgm:pt>
    <dgm:pt modelId="{BDB0116A-8802-4004-A6F4-D1A65B502F7C}" type="pres">
      <dgm:prSet presAssocID="{209C171F-DB21-4532-9FFD-CE85083A24A6}" presName="rootText" presStyleLbl="node1" presStyleIdx="3" presStyleCnt="4" custScaleY="129938" custLinFactNeighborX="-11916"/>
      <dgm:spPr/>
    </dgm:pt>
    <dgm:pt modelId="{22221327-E1D1-46A5-9773-4C555CB8B396}" type="pres">
      <dgm:prSet presAssocID="{209C171F-DB21-4532-9FFD-CE85083A24A6}" presName="rootConnector" presStyleLbl="node1" presStyleIdx="3" presStyleCnt="4"/>
      <dgm:spPr/>
    </dgm:pt>
    <dgm:pt modelId="{1A89DA05-E983-441D-A99E-D2527243E945}" type="pres">
      <dgm:prSet presAssocID="{209C171F-DB21-4532-9FFD-CE85083A24A6}" presName="childShape" presStyleCnt="0"/>
      <dgm:spPr/>
    </dgm:pt>
  </dgm:ptLst>
  <dgm:cxnLst>
    <dgm:cxn modelId="{687FD904-4B04-4FE0-BF76-07DB98E82C08}" type="presOf" srcId="{2679DEE9-4CD4-4AC6-A1D7-DDDF7CE5AC44}" destId="{7C5FFB75-F102-41A8-9F30-CE996D749AC7}" srcOrd="1" destOrd="0" presId="urn:microsoft.com/office/officeart/2005/8/layout/hierarchy3"/>
    <dgm:cxn modelId="{6561663B-D011-4B82-9908-B61AE781122C}" srcId="{FF702FAE-7DDE-4B33-8DA8-EABD485F8199}" destId="{2BB5E8FA-4FC3-4E91-965E-3CD222B62A5F}" srcOrd="2" destOrd="0" parTransId="{656EE58E-1BAB-465A-83BD-C338AB303623}" sibTransId="{75712839-C74B-4879-802A-76B56CC67AED}"/>
    <dgm:cxn modelId="{8F2FE764-045D-4713-86D4-BFB0EDB1DD31}" type="presOf" srcId="{209C171F-DB21-4532-9FFD-CE85083A24A6}" destId="{BDB0116A-8802-4004-A6F4-D1A65B502F7C}" srcOrd="0" destOrd="0" presId="urn:microsoft.com/office/officeart/2005/8/layout/hierarchy3"/>
    <dgm:cxn modelId="{59FD804E-F508-4E2B-8975-366EE910D6B8}" type="presOf" srcId="{2BB5E8FA-4FC3-4E91-965E-3CD222B62A5F}" destId="{3ABAAD83-AEEC-4CDA-A6FC-23F75B914284}" srcOrd="0" destOrd="0" presId="urn:microsoft.com/office/officeart/2005/8/layout/hierarchy3"/>
    <dgm:cxn modelId="{62653B55-4D89-4C52-9B3A-9DDEA7746D0F}" type="presOf" srcId="{D04F1A89-B933-465E-B9E1-861E0D5A9EE4}" destId="{C9249270-AD65-46D4-9BA7-7E5DA88B22AD}" srcOrd="0" destOrd="0" presId="urn:microsoft.com/office/officeart/2005/8/layout/hierarchy3"/>
    <dgm:cxn modelId="{0229E883-0E34-439D-839E-D01D21B31CCE}" type="presOf" srcId="{2BB5E8FA-4FC3-4E91-965E-3CD222B62A5F}" destId="{1F5E479B-353E-43FD-96E5-1FCEA6C778A2}" srcOrd="1" destOrd="0" presId="urn:microsoft.com/office/officeart/2005/8/layout/hierarchy3"/>
    <dgm:cxn modelId="{829D3D88-1A3F-4DBE-A207-50530C1E3912}" srcId="{FF702FAE-7DDE-4B33-8DA8-EABD485F8199}" destId="{D04F1A89-B933-465E-B9E1-861E0D5A9EE4}" srcOrd="0" destOrd="0" parTransId="{C18E0C0C-5C22-4BD2-B17A-2B786B726BC1}" sibTransId="{008053E8-DF3C-4AD2-B15E-F827E1F5D360}"/>
    <dgm:cxn modelId="{1F3F8990-FC5E-44AD-AA64-3FA5398E57FD}" srcId="{FF702FAE-7DDE-4B33-8DA8-EABD485F8199}" destId="{2679DEE9-4CD4-4AC6-A1D7-DDDF7CE5AC44}" srcOrd="1" destOrd="0" parTransId="{BB948A0C-21D7-4CC1-B0C7-C7F968BDAC2E}" sibTransId="{87FCA851-F51D-4F5C-B728-4313D3CDC515}"/>
    <dgm:cxn modelId="{21A31092-047A-4F7E-8FBB-505892AD5C61}" srcId="{FF702FAE-7DDE-4B33-8DA8-EABD485F8199}" destId="{209C171F-DB21-4532-9FFD-CE85083A24A6}" srcOrd="3" destOrd="0" parTransId="{1E36B370-D438-4078-93A6-A5DBF1411D7E}" sibTransId="{27955512-45EC-4E05-A1B7-CAEEA2A2FF0D}"/>
    <dgm:cxn modelId="{6936EA9C-90DB-417B-85BF-C0A86E6FBF36}" type="presOf" srcId="{209C171F-DB21-4532-9FFD-CE85083A24A6}" destId="{22221327-E1D1-46A5-9773-4C555CB8B396}" srcOrd="1" destOrd="0" presId="urn:microsoft.com/office/officeart/2005/8/layout/hierarchy3"/>
    <dgm:cxn modelId="{4A77BAA7-2A79-4B29-9721-52E7C07A2332}" type="presOf" srcId="{2679DEE9-4CD4-4AC6-A1D7-DDDF7CE5AC44}" destId="{B68B4D70-4765-4FEA-A956-371108A3DCA3}" srcOrd="0" destOrd="0" presId="urn:microsoft.com/office/officeart/2005/8/layout/hierarchy3"/>
    <dgm:cxn modelId="{3D6229A8-AD43-42FE-88B4-63C936B47E47}" type="presOf" srcId="{FF702FAE-7DDE-4B33-8DA8-EABD485F8199}" destId="{E50B9A4B-FF17-4400-84CC-3F059AB288DB}" srcOrd="0" destOrd="0" presId="urn:microsoft.com/office/officeart/2005/8/layout/hierarchy3"/>
    <dgm:cxn modelId="{D3C354BA-71B9-48CE-9903-72991D2CB5B5}" type="presOf" srcId="{D04F1A89-B933-465E-B9E1-861E0D5A9EE4}" destId="{77CF7B49-E8F8-4ED8-B7F4-C526BE73813E}" srcOrd="1" destOrd="0" presId="urn:microsoft.com/office/officeart/2005/8/layout/hierarchy3"/>
    <dgm:cxn modelId="{D8682452-513D-49ED-9817-A60363AFF881}" type="presParOf" srcId="{E50B9A4B-FF17-4400-84CC-3F059AB288DB}" destId="{45421C89-7912-4EFC-90AF-04AE82ABF812}" srcOrd="0" destOrd="0" presId="urn:microsoft.com/office/officeart/2005/8/layout/hierarchy3"/>
    <dgm:cxn modelId="{C0F7E626-2D88-4BDC-906E-A0E2CD28B1B0}" type="presParOf" srcId="{45421C89-7912-4EFC-90AF-04AE82ABF812}" destId="{62FFDC57-EB36-446A-8C5D-0C91636A32EA}" srcOrd="0" destOrd="0" presId="urn:microsoft.com/office/officeart/2005/8/layout/hierarchy3"/>
    <dgm:cxn modelId="{E2966B91-839C-4B86-9A29-DFCF4AAE211A}" type="presParOf" srcId="{62FFDC57-EB36-446A-8C5D-0C91636A32EA}" destId="{C9249270-AD65-46D4-9BA7-7E5DA88B22AD}" srcOrd="0" destOrd="0" presId="urn:microsoft.com/office/officeart/2005/8/layout/hierarchy3"/>
    <dgm:cxn modelId="{2833A75D-74EC-4957-8CB8-77AF9227CCFE}" type="presParOf" srcId="{62FFDC57-EB36-446A-8C5D-0C91636A32EA}" destId="{77CF7B49-E8F8-4ED8-B7F4-C526BE73813E}" srcOrd="1" destOrd="0" presId="urn:microsoft.com/office/officeart/2005/8/layout/hierarchy3"/>
    <dgm:cxn modelId="{B1DD3A25-D4DD-4398-9703-50D823AFCAA5}" type="presParOf" srcId="{45421C89-7912-4EFC-90AF-04AE82ABF812}" destId="{F93334FB-2828-4407-BEDB-B78AECC8F572}" srcOrd="1" destOrd="0" presId="urn:microsoft.com/office/officeart/2005/8/layout/hierarchy3"/>
    <dgm:cxn modelId="{6C50D27F-662D-4C17-9624-14D7D334D373}" type="presParOf" srcId="{E50B9A4B-FF17-4400-84CC-3F059AB288DB}" destId="{119A44EE-B17F-43DB-9980-35D0054EEBA5}" srcOrd="1" destOrd="0" presId="urn:microsoft.com/office/officeart/2005/8/layout/hierarchy3"/>
    <dgm:cxn modelId="{25E71183-C06A-432D-8B53-AF595F0157C7}" type="presParOf" srcId="{119A44EE-B17F-43DB-9980-35D0054EEBA5}" destId="{FBF01B96-9492-4FCC-B369-0840529FD6F4}" srcOrd="0" destOrd="0" presId="urn:microsoft.com/office/officeart/2005/8/layout/hierarchy3"/>
    <dgm:cxn modelId="{1A175EDD-4D6F-49A0-B607-3513779C120A}" type="presParOf" srcId="{FBF01B96-9492-4FCC-B369-0840529FD6F4}" destId="{B68B4D70-4765-4FEA-A956-371108A3DCA3}" srcOrd="0" destOrd="0" presId="urn:microsoft.com/office/officeart/2005/8/layout/hierarchy3"/>
    <dgm:cxn modelId="{494EF769-2D36-4BA3-B3AC-CF45548D72DA}" type="presParOf" srcId="{FBF01B96-9492-4FCC-B369-0840529FD6F4}" destId="{7C5FFB75-F102-41A8-9F30-CE996D749AC7}" srcOrd="1" destOrd="0" presId="urn:microsoft.com/office/officeart/2005/8/layout/hierarchy3"/>
    <dgm:cxn modelId="{D371A2FD-19FE-4752-A342-C8E10F8DD519}" type="presParOf" srcId="{119A44EE-B17F-43DB-9980-35D0054EEBA5}" destId="{AC12DC0E-2236-4E7A-AA45-6710AA92D9FB}" srcOrd="1" destOrd="0" presId="urn:microsoft.com/office/officeart/2005/8/layout/hierarchy3"/>
    <dgm:cxn modelId="{D79CB93D-D584-4A1C-B174-2D19DDB40645}" type="presParOf" srcId="{E50B9A4B-FF17-4400-84CC-3F059AB288DB}" destId="{39A1628C-6D95-460E-9ABD-F6134C229E06}" srcOrd="2" destOrd="0" presId="urn:microsoft.com/office/officeart/2005/8/layout/hierarchy3"/>
    <dgm:cxn modelId="{25B5AA1A-E81A-4FA8-B3B3-F11A905E0EE8}" type="presParOf" srcId="{39A1628C-6D95-460E-9ABD-F6134C229E06}" destId="{95F6D53F-07F2-4BBE-A06B-33AA1773CF2D}" srcOrd="0" destOrd="0" presId="urn:microsoft.com/office/officeart/2005/8/layout/hierarchy3"/>
    <dgm:cxn modelId="{7742BEB5-552B-463B-AE3C-E918253D50AB}" type="presParOf" srcId="{95F6D53F-07F2-4BBE-A06B-33AA1773CF2D}" destId="{3ABAAD83-AEEC-4CDA-A6FC-23F75B914284}" srcOrd="0" destOrd="0" presId="urn:microsoft.com/office/officeart/2005/8/layout/hierarchy3"/>
    <dgm:cxn modelId="{888E8A9C-CEA7-4690-8487-660DEBD123D0}" type="presParOf" srcId="{95F6D53F-07F2-4BBE-A06B-33AA1773CF2D}" destId="{1F5E479B-353E-43FD-96E5-1FCEA6C778A2}" srcOrd="1" destOrd="0" presId="urn:microsoft.com/office/officeart/2005/8/layout/hierarchy3"/>
    <dgm:cxn modelId="{41C4DA8F-3304-4EA5-83CD-DC93DF005657}" type="presParOf" srcId="{39A1628C-6D95-460E-9ABD-F6134C229E06}" destId="{B0E3A545-5AE8-4C9D-B9B8-53C4FBE38537}" srcOrd="1" destOrd="0" presId="urn:microsoft.com/office/officeart/2005/8/layout/hierarchy3"/>
    <dgm:cxn modelId="{CAF6C828-15BA-4175-8A18-7DC27F3DC091}" type="presParOf" srcId="{E50B9A4B-FF17-4400-84CC-3F059AB288DB}" destId="{DED83CFE-6068-41B1-8283-84F94C521240}" srcOrd="3" destOrd="0" presId="urn:microsoft.com/office/officeart/2005/8/layout/hierarchy3"/>
    <dgm:cxn modelId="{3BD70EB6-1628-40D2-952B-53DC54909950}" type="presParOf" srcId="{DED83CFE-6068-41B1-8283-84F94C521240}" destId="{DA680B00-6E56-45B8-9391-F81BC63C343D}" srcOrd="0" destOrd="0" presId="urn:microsoft.com/office/officeart/2005/8/layout/hierarchy3"/>
    <dgm:cxn modelId="{3B3F1470-D0F5-4607-BDCC-2BF8552A1142}" type="presParOf" srcId="{DA680B00-6E56-45B8-9391-F81BC63C343D}" destId="{BDB0116A-8802-4004-A6F4-D1A65B502F7C}" srcOrd="0" destOrd="0" presId="urn:microsoft.com/office/officeart/2005/8/layout/hierarchy3"/>
    <dgm:cxn modelId="{4A9EADF0-2426-415A-8021-31BF034591F4}" type="presParOf" srcId="{DA680B00-6E56-45B8-9391-F81BC63C343D}" destId="{22221327-E1D1-46A5-9773-4C555CB8B396}" srcOrd="1" destOrd="0" presId="urn:microsoft.com/office/officeart/2005/8/layout/hierarchy3"/>
    <dgm:cxn modelId="{85F73303-2AC2-45D7-96B1-5A709ECEB0D0}" type="presParOf" srcId="{DED83CFE-6068-41B1-8283-84F94C521240}" destId="{1A89DA05-E983-441D-A99E-D2527243E945}"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A42997-B8D1-464D-B9BF-8208D63A9B72}" type="doc">
      <dgm:prSet loTypeId="urn:microsoft.com/office/officeart/2005/8/layout/target3" loCatId="list" qsTypeId="urn:microsoft.com/office/officeart/2005/8/quickstyle/simple1" qsCatId="simple" csTypeId="urn:microsoft.com/office/officeart/2005/8/colors/colorful5" csCatId="colorful"/>
      <dgm:spPr/>
      <dgm:t>
        <a:bodyPr/>
        <a:lstStyle/>
        <a:p>
          <a:endParaRPr lang="en-GB"/>
        </a:p>
      </dgm:t>
    </dgm:pt>
    <dgm:pt modelId="{06762F83-0DDC-4716-A39F-EDD0D08C2C2D}">
      <dgm:prSet/>
      <dgm:spPr/>
      <dgm:t>
        <a:bodyPr/>
        <a:lstStyle/>
        <a:p>
          <a:r>
            <a:rPr lang="en-GB" b="0" i="0" baseline="0"/>
            <a:t>EBI in Life Sciences</a:t>
          </a:r>
          <a:endParaRPr lang="en-GB"/>
        </a:p>
      </dgm:t>
    </dgm:pt>
    <dgm:pt modelId="{81C65EA0-7B46-436C-9F38-13478F85F745}" type="parTrans" cxnId="{7ACB2CF9-7C65-4EAE-887F-8C5B9CC242B4}">
      <dgm:prSet/>
      <dgm:spPr/>
      <dgm:t>
        <a:bodyPr/>
        <a:lstStyle/>
        <a:p>
          <a:endParaRPr lang="en-GB"/>
        </a:p>
      </dgm:t>
    </dgm:pt>
    <dgm:pt modelId="{1E6CF1B7-D908-4EE8-AF23-8F01283AE3AC}" type="sibTrans" cxnId="{7ACB2CF9-7C65-4EAE-887F-8C5B9CC242B4}">
      <dgm:prSet/>
      <dgm:spPr/>
      <dgm:t>
        <a:bodyPr/>
        <a:lstStyle/>
        <a:p>
          <a:endParaRPr lang="en-GB"/>
        </a:p>
      </dgm:t>
    </dgm:pt>
    <dgm:pt modelId="{002290DF-B5A3-411E-A4B2-D850C00D6A6B}">
      <dgm:prSet/>
      <dgm:spPr/>
      <dgm:t>
        <a:bodyPr/>
        <a:lstStyle/>
        <a:p>
          <a:r>
            <a:rPr lang="en-GB" b="0" i="0" baseline="0"/>
            <a:t>NERC Data centres in Environmental Science</a:t>
          </a:r>
          <a:endParaRPr lang="en-GB"/>
        </a:p>
      </dgm:t>
    </dgm:pt>
    <dgm:pt modelId="{B45758FC-B126-4209-A820-9554C07EAB17}" type="parTrans" cxnId="{9B6285D9-9268-4FE8-A834-378C06550F21}">
      <dgm:prSet/>
      <dgm:spPr/>
      <dgm:t>
        <a:bodyPr/>
        <a:lstStyle/>
        <a:p>
          <a:endParaRPr lang="en-GB"/>
        </a:p>
      </dgm:t>
    </dgm:pt>
    <dgm:pt modelId="{02BFE1E4-7197-46FC-BEC0-C09C12071AA2}" type="sibTrans" cxnId="{9B6285D9-9268-4FE8-A834-378C06550F21}">
      <dgm:prSet/>
      <dgm:spPr/>
      <dgm:t>
        <a:bodyPr/>
        <a:lstStyle/>
        <a:p>
          <a:endParaRPr lang="en-GB"/>
        </a:p>
      </dgm:t>
    </dgm:pt>
    <dgm:pt modelId="{7B708492-0380-4A67-96BA-64E24B663B10}">
      <dgm:prSet/>
      <dgm:spPr/>
      <dgm:t>
        <a:bodyPr/>
        <a:lstStyle/>
        <a:p>
          <a:r>
            <a:rPr lang="en-GB" b="0" i="0" baseline="0"/>
            <a:t>UK Data Archive in Social Science</a:t>
          </a:r>
          <a:endParaRPr lang="en-GB"/>
        </a:p>
      </dgm:t>
    </dgm:pt>
    <dgm:pt modelId="{622A2204-41B4-4C4C-8B98-DBCA3C087696}" type="parTrans" cxnId="{7B7E3216-86DB-479D-A06E-1AC263F20CA2}">
      <dgm:prSet/>
      <dgm:spPr/>
      <dgm:t>
        <a:bodyPr/>
        <a:lstStyle/>
        <a:p>
          <a:endParaRPr lang="en-GB"/>
        </a:p>
      </dgm:t>
    </dgm:pt>
    <dgm:pt modelId="{C246BACA-4F78-4D77-8170-493959E7BE16}" type="sibTrans" cxnId="{7B7E3216-86DB-479D-A06E-1AC263F20CA2}">
      <dgm:prSet/>
      <dgm:spPr/>
      <dgm:t>
        <a:bodyPr/>
        <a:lstStyle/>
        <a:p>
          <a:endParaRPr lang="en-GB"/>
        </a:p>
      </dgm:t>
    </dgm:pt>
    <dgm:pt modelId="{CCF53948-D428-4AE3-9F7F-264960BDCD5D}" type="pres">
      <dgm:prSet presAssocID="{FBA42997-B8D1-464D-B9BF-8208D63A9B72}" presName="Name0" presStyleCnt="0">
        <dgm:presLayoutVars>
          <dgm:chMax val="7"/>
          <dgm:dir/>
          <dgm:animLvl val="lvl"/>
          <dgm:resizeHandles val="exact"/>
        </dgm:presLayoutVars>
      </dgm:prSet>
      <dgm:spPr/>
    </dgm:pt>
    <dgm:pt modelId="{427C10E7-8589-40BF-871B-292FC2145BA1}" type="pres">
      <dgm:prSet presAssocID="{06762F83-0DDC-4716-A39F-EDD0D08C2C2D}" presName="circle1" presStyleLbl="node1" presStyleIdx="0" presStyleCnt="3"/>
      <dgm:spPr/>
    </dgm:pt>
    <dgm:pt modelId="{17635283-2824-4968-B046-81419AE2FA0D}" type="pres">
      <dgm:prSet presAssocID="{06762F83-0DDC-4716-A39F-EDD0D08C2C2D}" presName="space" presStyleCnt="0"/>
      <dgm:spPr/>
    </dgm:pt>
    <dgm:pt modelId="{1C63738A-00A6-415B-B476-890D434923EB}" type="pres">
      <dgm:prSet presAssocID="{06762F83-0DDC-4716-A39F-EDD0D08C2C2D}" presName="rect1" presStyleLbl="alignAcc1" presStyleIdx="0" presStyleCnt="3" custLinFactNeighborX="14912" custLinFactNeighborY="13009"/>
      <dgm:spPr/>
    </dgm:pt>
    <dgm:pt modelId="{4F830B3C-3F97-4249-BCBD-10B593E56194}" type="pres">
      <dgm:prSet presAssocID="{002290DF-B5A3-411E-A4B2-D850C00D6A6B}" presName="vertSpace2" presStyleLbl="node1" presStyleIdx="0" presStyleCnt="3"/>
      <dgm:spPr/>
    </dgm:pt>
    <dgm:pt modelId="{61A34375-E1ED-4B7D-BB82-FE76B309D5A9}" type="pres">
      <dgm:prSet presAssocID="{002290DF-B5A3-411E-A4B2-D850C00D6A6B}" presName="circle2" presStyleLbl="node1" presStyleIdx="1" presStyleCnt="3"/>
      <dgm:spPr/>
    </dgm:pt>
    <dgm:pt modelId="{076D6753-0C47-432D-981A-132ED5CF3515}" type="pres">
      <dgm:prSet presAssocID="{002290DF-B5A3-411E-A4B2-D850C00D6A6B}" presName="rect2" presStyleLbl="alignAcc1" presStyleIdx="1" presStyleCnt="3"/>
      <dgm:spPr/>
    </dgm:pt>
    <dgm:pt modelId="{9B5ED56E-D5E6-4CDC-99A8-42BF9BAA4B1B}" type="pres">
      <dgm:prSet presAssocID="{7B708492-0380-4A67-96BA-64E24B663B10}" presName="vertSpace3" presStyleLbl="node1" presStyleIdx="1" presStyleCnt="3"/>
      <dgm:spPr/>
    </dgm:pt>
    <dgm:pt modelId="{7C77F9EE-BFE5-4770-9524-6C9CC733347F}" type="pres">
      <dgm:prSet presAssocID="{7B708492-0380-4A67-96BA-64E24B663B10}" presName="circle3" presStyleLbl="node1" presStyleIdx="2" presStyleCnt="3"/>
      <dgm:spPr/>
    </dgm:pt>
    <dgm:pt modelId="{393E98E3-3E70-4FE2-94FC-0071E20D2582}" type="pres">
      <dgm:prSet presAssocID="{7B708492-0380-4A67-96BA-64E24B663B10}" presName="rect3" presStyleLbl="alignAcc1" presStyleIdx="2" presStyleCnt="3"/>
      <dgm:spPr/>
    </dgm:pt>
    <dgm:pt modelId="{E2D9C791-9DB7-495D-B1F5-1C1C371F858C}" type="pres">
      <dgm:prSet presAssocID="{06762F83-0DDC-4716-A39F-EDD0D08C2C2D}" presName="rect1ParTxNoCh" presStyleLbl="alignAcc1" presStyleIdx="2" presStyleCnt="3">
        <dgm:presLayoutVars>
          <dgm:chMax val="1"/>
          <dgm:bulletEnabled val="1"/>
        </dgm:presLayoutVars>
      </dgm:prSet>
      <dgm:spPr/>
    </dgm:pt>
    <dgm:pt modelId="{FA6D0903-73DB-4796-8F33-EC772944CCE8}" type="pres">
      <dgm:prSet presAssocID="{002290DF-B5A3-411E-A4B2-D850C00D6A6B}" presName="rect2ParTxNoCh" presStyleLbl="alignAcc1" presStyleIdx="2" presStyleCnt="3">
        <dgm:presLayoutVars>
          <dgm:chMax val="1"/>
          <dgm:bulletEnabled val="1"/>
        </dgm:presLayoutVars>
      </dgm:prSet>
      <dgm:spPr/>
    </dgm:pt>
    <dgm:pt modelId="{92F32B66-2838-4026-922E-679B49195067}" type="pres">
      <dgm:prSet presAssocID="{7B708492-0380-4A67-96BA-64E24B663B10}" presName="rect3ParTxNoCh" presStyleLbl="alignAcc1" presStyleIdx="2" presStyleCnt="3">
        <dgm:presLayoutVars>
          <dgm:chMax val="1"/>
          <dgm:bulletEnabled val="1"/>
        </dgm:presLayoutVars>
      </dgm:prSet>
      <dgm:spPr/>
    </dgm:pt>
  </dgm:ptLst>
  <dgm:cxnLst>
    <dgm:cxn modelId="{7B7E3216-86DB-479D-A06E-1AC263F20CA2}" srcId="{FBA42997-B8D1-464D-B9BF-8208D63A9B72}" destId="{7B708492-0380-4A67-96BA-64E24B663B10}" srcOrd="2" destOrd="0" parTransId="{622A2204-41B4-4C4C-8B98-DBCA3C087696}" sibTransId="{C246BACA-4F78-4D77-8170-493959E7BE16}"/>
    <dgm:cxn modelId="{DC2B4F25-77AB-4EA1-8BB7-FADC97B66265}" type="presOf" srcId="{FBA42997-B8D1-464D-B9BF-8208D63A9B72}" destId="{CCF53948-D428-4AE3-9F7F-264960BDCD5D}" srcOrd="0" destOrd="0" presId="urn:microsoft.com/office/officeart/2005/8/layout/target3"/>
    <dgm:cxn modelId="{61EDF236-1E22-4E3E-8813-D668F62ECA52}" type="presOf" srcId="{002290DF-B5A3-411E-A4B2-D850C00D6A6B}" destId="{FA6D0903-73DB-4796-8F33-EC772944CCE8}" srcOrd="1" destOrd="0" presId="urn:microsoft.com/office/officeart/2005/8/layout/target3"/>
    <dgm:cxn modelId="{267D9A6A-F9B3-45F8-BF9C-F17F7AA585F0}" type="presOf" srcId="{7B708492-0380-4A67-96BA-64E24B663B10}" destId="{92F32B66-2838-4026-922E-679B49195067}" srcOrd="1" destOrd="0" presId="urn:microsoft.com/office/officeart/2005/8/layout/target3"/>
    <dgm:cxn modelId="{E655E54E-716A-4ED9-B90B-FC0F5ADE0E1D}" type="presOf" srcId="{002290DF-B5A3-411E-A4B2-D850C00D6A6B}" destId="{076D6753-0C47-432D-981A-132ED5CF3515}" srcOrd="0" destOrd="0" presId="urn:microsoft.com/office/officeart/2005/8/layout/target3"/>
    <dgm:cxn modelId="{30B77270-E9F0-4503-9B09-5A0B97100E48}" type="presOf" srcId="{06762F83-0DDC-4716-A39F-EDD0D08C2C2D}" destId="{E2D9C791-9DB7-495D-B1F5-1C1C371F858C}" srcOrd="1" destOrd="0" presId="urn:microsoft.com/office/officeart/2005/8/layout/target3"/>
    <dgm:cxn modelId="{61A8D275-D040-4433-AD65-A2014F0BB6B2}" type="presOf" srcId="{7B708492-0380-4A67-96BA-64E24B663B10}" destId="{393E98E3-3E70-4FE2-94FC-0071E20D2582}" srcOrd="0" destOrd="0" presId="urn:microsoft.com/office/officeart/2005/8/layout/target3"/>
    <dgm:cxn modelId="{9B6285D9-9268-4FE8-A834-378C06550F21}" srcId="{FBA42997-B8D1-464D-B9BF-8208D63A9B72}" destId="{002290DF-B5A3-411E-A4B2-D850C00D6A6B}" srcOrd="1" destOrd="0" parTransId="{B45758FC-B126-4209-A820-9554C07EAB17}" sibTransId="{02BFE1E4-7197-46FC-BEC0-C09C12071AA2}"/>
    <dgm:cxn modelId="{C3E69DE6-5C26-4515-AC67-FA708AEF1E07}" type="presOf" srcId="{06762F83-0DDC-4716-A39F-EDD0D08C2C2D}" destId="{1C63738A-00A6-415B-B476-890D434923EB}" srcOrd="0" destOrd="0" presId="urn:microsoft.com/office/officeart/2005/8/layout/target3"/>
    <dgm:cxn modelId="{7ACB2CF9-7C65-4EAE-887F-8C5B9CC242B4}" srcId="{FBA42997-B8D1-464D-B9BF-8208D63A9B72}" destId="{06762F83-0DDC-4716-A39F-EDD0D08C2C2D}" srcOrd="0" destOrd="0" parTransId="{81C65EA0-7B46-436C-9F38-13478F85F745}" sibTransId="{1E6CF1B7-D908-4EE8-AF23-8F01283AE3AC}"/>
    <dgm:cxn modelId="{CA1BC86D-BCF7-4B2D-B825-0E802EB3B98F}" type="presParOf" srcId="{CCF53948-D428-4AE3-9F7F-264960BDCD5D}" destId="{427C10E7-8589-40BF-871B-292FC2145BA1}" srcOrd="0" destOrd="0" presId="urn:microsoft.com/office/officeart/2005/8/layout/target3"/>
    <dgm:cxn modelId="{0D780D76-FCEA-49DF-9F0E-78A67C240D87}" type="presParOf" srcId="{CCF53948-D428-4AE3-9F7F-264960BDCD5D}" destId="{17635283-2824-4968-B046-81419AE2FA0D}" srcOrd="1" destOrd="0" presId="urn:microsoft.com/office/officeart/2005/8/layout/target3"/>
    <dgm:cxn modelId="{4A8A3E8F-1924-47C7-A083-91839951C64C}" type="presParOf" srcId="{CCF53948-D428-4AE3-9F7F-264960BDCD5D}" destId="{1C63738A-00A6-415B-B476-890D434923EB}" srcOrd="2" destOrd="0" presId="urn:microsoft.com/office/officeart/2005/8/layout/target3"/>
    <dgm:cxn modelId="{3811B3A0-EBF5-4861-8632-941FE1F0E035}" type="presParOf" srcId="{CCF53948-D428-4AE3-9F7F-264960BDCD5D}" destId="{4F830B3C-3F97-4249-BCBD-10B593E56194}" srcOrd="3" destOrd="0" presId="urn:microsoft.com/office/officeart/2005/8/layout/target3"/>
    <dgm:cxn modelId="{73FBC56A-825F-4060-8A0F-85FA2FB085D8}" type="presParOf" srcId="{CCF53948-D428-4AE3-9F7F-264960BDCD5D}" destId="{61A34375-E1ED-4B7D-BB82-FE76B309D5A9}" srcOrd="4" destOrd="0" presId="urn:microsoft.com/office/officeart/2005/8/layout/target3"/>
    <dgm:cxn modelId="{E2027252-ECAE-4447-B1C8-10B281FBADFC}" type="presParOf" srcId="{CCF53948-D428-4AE3-9F7F-264960BDCD5D}" destId="{076D6753-0C47-432D-981A-132ED5CF3515}" srcOrd="5" destOrd="0" presId="urn:microsoft.com/office/officeart/2005/8/layout/target3"/>
    <dgm:cxn modelId="{94118F8D-15C0-4D7F-B86A-48BE3453D17F}" type="presParOf" srcId="{CCF53948-D428-4AE3-9F7F-264960BDCD5D}" destId="{9B5ED56E-D5E6-4CDC-99A8-42BF9BAA4B1B}" srcOrd="6" destOrd="0" presId="urn:microsoft.com/office/officeart/2005/8/layout/target3"/>
    <dgm:cxn modelId="{222752FF-3B4B-4765-9C42-35CDF4BCFC0E}" type="presParOf" srcId="{CCF53948-D428-4AE3-9F7F-264960BDCD5D}" destId="{7C77F9EE-BFE5-4770-9524-6C9CC733347F}" srcOrd="7" destOrd="0" presId="urn:microsoft.com/office/officeart/2005/8/layout/target3"/>
    <dgm:cxn modelId="{CC6723C6-2A6E-4701-8BB1-2C950F8A7B4A}" type="presParOf" srcId="{CCF53948-D428-4AE3-9F7F-264960BDCD5D}" destId="{393E98E3-3E70-4FE2-94FC-0071E20D2582}" srcOrd="8" destOrd="0" presId="urn:microsoft.com/office/officeart/2005/8/layout/target3"/>
    <dgm:cxn modelId="{E203EDE6-8023-4481-8C30-23EF30B067F1}" type="presParOf" srcId="{CCF53948-D428-4AE3-9F7F-264960BDCD5D}" destId="{E2D9C791-9DB7-495D-B1F5-1C1C371F858C}" srcOrd="9" destOrd="0" presId="urn:microsoft.com/office/officeart/2005/8/layout/target3"/>
    <dgm:cxn modelId="{C1C5B73E-DFC7-47F1-B519-3DFA150C0B61}" type="presParOf" srcId="{CCF53948-D428-4AE3-9F7F-264960BDCD5D}" destId="{FA6D0903-73DB-4796-8F33-EC772944CCE8}" srcOrd="10" destOrd="0" presId="urn:microsoft.com/office/officeart/2005/8/layout/target3"/>
    <dgm:cxn modelId="{A1A67B50-8446-4F91-BE2F-12634555C83B}" type="presParOf" srcId="{CCF53948-D428-4AE3-9F7F-264960BDCD5D}" destId="{92F32B66-2838-4026-922E-679B4919506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8C6CB5-C98A-4386-8DA4-56785768DDE3}" type="doc">
      <dgm:prSet loTypeId="urn:microsoft.com/office/officeart/2005/8/layout/target3" loCatId="relationship" qsTypeId="urn:microsoft.com/office/officeart/2005/8/quickstyle/simple1" qsCatId="simple" csTypeId="urn:microsoft.com/office/officeart/2005/8/colors/colorful5" csCatId="colorful" phldr="1"/>
      <dgm:spPr/>
      <dgm:t>
        <a:bodyPr/>
        <a:lstStyle/>
        <a:p>
          <a:endParaRPr lang="en-GB"/>
        </a:p>
      </dgm:t>
    </dgm:pt>
    <dgm:pt modelId="{6C3F6B46-9DB1-42AD-9287-F238FDB67478}">
      <dgm:prSet/>
      <dgm:spPr/>
      <dgm:t>
        <a:bodyPr/>
        <a:lstStyle/>
        <a:p>
          <a:r>
            <a:rPr lang="en-GB" b="0" i="0" baseline="0"/>
            <a:t>USA: Materials Genome Initiative</a:t>
          </a:r>
          <a:endParaRPr lang="en-GB"/>
        </a:p>
      </dgm:t>
    </dgm:pt>
    <dgm:pt modelId="{A53617A6-5FEA-4BD1-961D-64DA2568F6CE}" type="parTrans" cxnId="{CFD65F00-F784-43FF-9781-FDC3A3EAFFFD}">
      <dgm:prSet/>
      <dgm:spPr/>
      <dgm:t>
        <a:bodyPr/>
        <a:lstStyle/>
        <a:p>
          <a:endParaRPr lang="en-GB"/>
        </a:p>
      </dgm:t>
    </dgm:pt>
    <dgm:pt modelId="{011E868E-3498-4C3F-80F7-E9C490455709}" type="sibTrans" cxnId="{CFD65F00-F784-43FF-9781-FDC3A3EAFFFD}">
      <dgm:prSet/>
      <dgm:spPr/>
      <dgm:t>
        <a:bodyPr/>
        <a:lstStyle/>
        <a:p>
          <a:endParaRPr lang="en-GB"/>
        </a:p>
      </dgm:t>
    </dgm:pt>
    <dgm:pt modelId="{DAB348FC-D356-4F8F-81C7-939968C2857F}">
      <dgm:prSet/>
      <dgm:spPr/>
      <dgm:t>
        <a:bodyPr/>
        <a:lstStyle/>
        <a:p>
          <a:r>
            <a:rPr lang="en-GB" b="0" i="0" baseline="0"/>
            <a:t>Japan: NIMS </a:t>
          </a:r>
          <a:endParaRPr lang="en-GB"/>
        </a:p>
      </dgm:t>
    </dgm:pt>
    <dgm:pt modelId="{E62E181E-745F-45AF-8916-8903A8EE53C7}" type="parTrans" cxnId="{4136FACA-92DC-4339-BA74-09ADFB93564B}">
      <dgm:prSet/>
      <dgm:spPr/>
      <dgm:t>
        <a:bodyPr/>
        <a:lstStyle/>
        <a:p>
          <a:endParaRPr lang="en-GB"/>
        </a:p>
      </dgm:t>
    </dgm:pt>
    <dgm:pt modelId="{C81BB92D-63F5-43B9-AFBD-E13F58AE80FA}" type="sibTrans" cxnId="{4136FACA-92DC-4339-BA74-09ADFB93564B}">
      <dgm:prSet/>
      <dgm:spPr/>
      <dgm:t>
        <a:bodyPr/>
        <a:lstStyle/>
        <a:p>
          <a:endParaRPr lang="en-GB"/>
        </a:p>
      </dgm:t>
    </dgm:pt>
    <dgm:pt modelId="{C386D499-85EF-40CF-809E-1208B6AC271D}">
      <dgm:prSet/>
      <dgm:spPr/>
      <dgm:t>
        <a:bodyPr/>
        <a:lstStyle/>
        <a:p>
          <a:r>
            <a:rPr lang="en-GB" b="0" i="0" baseline="0"/>
            <a:t>European data infrastructures, e.g. E-CAM, </a:t>
          </a:r>
          <a:r>
            <a:rPr lang="en-GB" b="0" i="0" baseline="0" err="1"/>
            <a:t>MaX</a:t>
          </a:r>
          <a:r>
            <a:rPr lang="en-GB" b="0" i="0" baseline="0"/>
            <a:t> and NOMAD</a:t>
          </a:r>
          <a:endParaRPr lang="en-GB"/>
        </a:p>
      </dgm:t>
    </dgm:pt>
    <dgm:pt modelId="{806F8D9D-AD70-4D29-BBCF-E7D9DED556FD}" type="parTrans" cxnId="{1CFFEDA0-C026-4DF4-A2E0-17A5272C33C5}">
      <dgm:prSet/>
      <dgm:spPr/>
      <dgm:t>
        <a:bodyPr/>
        <a:lstStyle/>
        <a:p>
          <a:endParaRPr lang="en-GB"/>
        </a:p>
      </dgm:t>
    </dgm:pt>
    <dgm:pt modelId="{FB2E13FD-16D6-448D-9A61-91B6BE4DAEE4}" type="sibTrans" cxnId="{1CFFEDA0-C026-4DF4-A2E0-17A5272C33C5}">
      <dgm:prSet/>
      <dgm:spPr/>
      <dgm:t>
        <a:bodyPr/>
        <a:lstStyle/>
        <a:p>
          <a:endParaRPr lang="en-GB"/>
        </a:p>
      </dgm:t>
    </dgm:pt>
    <dgm:pt modelId="{419AB082-B98B-4F45-ABB0-A7CDE9A4FF92}">
      <dgm:prSet/>
      <dgm:spPr/>
      <dgm:t>
        <a:bodyPr/>
        <a:lstStyle/>
        <a:p>
          <a:r>
            <a:rPr lang="en-GB" b="0" i="0" baseline="0"/>
            <a:t>German National Research Data Infrastructure (NFDI) </a:t>
          </a:r>
          <a:endParaRPr lang="en-GB"/>
        </a:p>
      </dgm:t>
    </dgm:pt>
    <dgm:pt modelId="{AFAD8D03-D953-497A-881E-29D839AB92FB}" type="parTrans" cxnId="{51346869-1589-4090-9BDC-887429C92EEC}">
      <dgm:prSet/>
      <dgm:spPr/>
      <dgm:t>
        <a:bodyPr/>
        <a:lstStyle/>
        <a:p>
          <a:endParaRPr lang="en-GB"/>
        </a:p>
      </dgm:t>
    </dgm:pt>
    <dgm:pt modelId="{E405A03E-EED8-41B7-8E8D-5B9105030239}" type="sibTrans" cxnId="{51346869-1589-4090-9BDC-887429C92EEC}">
      <dgm:prSet/>
      <dgm:spPr/>
      <dgm:t>
        <a:bodyPr/>
        <a:lstStyle/>
        <a:p>
          <a:endParaRPr lang="en-GB"/>
        </a:p>
      </dgm:t>
    </dgm:pt>
    <dgm:pt modelId="{3BDC068B-CA1F-4504-9957-D5507DCDBD80}" type="pres">
      <dgm:prSet presAssocID="{828C6CB5-C98A-4386-8DA4-56785768DDE3}" presName="Name0" presStyleCnt="0">
        <dgm:presLayoutVars>
          <dgm:chMax val="7"/>
          <dgm:dir/>
          <dgm:animLvl val="lvl"/>
          <dgm:resizeHandles val="exact"/>
        </dgm:presLayoutVars>
      </dgm:prSet>
      <dgm:spPr/>
    </dgm:pt>
    <dgm:pt modelId="{DA9FA614-D6F5-48DF-910D-EEFDD709B30B}" type="pres">
      <dgm:prSet presAssocID="{6C3F6B46-9DB1-42AD-9287-F238FDB67478}" presName="circle1" presStyleLbl="node1" presStyleIdx="0" presStyleCnt="4"/>
      <dgm:spPr/>
    </dgm:pt>
    <dgm:pt modelId="{2900484B-975E-408C-BA5F-3E1EC2FAA84F}" type="pres">
      <dgm:prSet presAssocID="{6C3F6B46-9DB1-42AD-9287-F238FDB67478}" presName="space" presStyleCnt="0"/>
      <dgm:spPr/>
    </dgm:pt>
    <dgm:pt modelId="{F6EAD2FC-307B-4AD0-AE8D-D974168AD6E2}" type="pres">
      <dgm:prSet presAssocID="{6C3F6B46-9DB1-42AD-9287-F238FDB67478}" presName="rect1" presStyleLbl="alignAcc1" presStyleIdx="0" presStyleCnt="4"/>
      <dgm:spPr/>
    </dgm:pt>
    <dgm:pt modelId="{09894C87-2781-4404-B87B-E33718FCAF89}" type="pres">
      <dgm:prSet presAssocID="{DAB348FC-D356-4F8F-81C7-939968C2857F}" presName="vertSpace2" presStyleLbl="node1" presStyleIdx="0" presStyleCnt="4"/>
      <dgm:spPr/>
    </dgm:pt>
    <dgm:pt modelId="{87B91A8C-189E-496A-8655-E40443FC56E3}" type="pres">
      <dgm:prSet presAssocID="{DAB348FC-D356-4F8F-81C7-939968C2857F}" presName="circle2" presStyleLbl="node1" presStyleIdx="1" presStyleCnt="4"/>
      <dgm:spPr/>
    </dgm:pt>
    <dgm:pt modelId="{72A7490E-6B76-42FF-9ACD-A477A9215BAD}" type="pres">
      <dgm:prSet presAssocID="{DAB348FC-D356-4F8F-81C7-939968C2857F}" presName="rect2" presStyleLbl="alignAcc1" presStyleIdx="1" presStyleCnt="4"/>
      <dgm:spPr/>
    </dgm:pt>
    <dgm:pt modelId="{B187CC3C-7DEE-4F50-A31A-41A26C44DF61}" type="pres">
      <dgm:prSet presAssocID="{C386D499-85EF-40CF-809E-1208B6AC271D}" presName="vertSpace3" presStyleLbl="node1" presStyleIdx="1" presStyleCnt="4"/>
      <dgm:spPr/>
    </dgm:pt>
    <dgm:pt modelId="{A34BB98C-5184-4B15-8ABC-17488517F211}" type="pres">
      <dgm:prSet presAssocID="{C386D499-85EF-40CF-809E-1208B6AC271D}" presName="circle3" presStyleLbl="node1" presStyleIdx="2" presStyleCnt="4"/>
      <dgm:spPr/>
    </dgm:pt>
    <dgm:pt modelId="{DEFA3393-ED08-47AD-A84B-26FB6BA50A18}" type="pres">
      <dgm:prSet presAssocID="{C386D499-85EF-40CF-809E-1208B6AC271D}" presName="rect3" presStyleLbl="alignAcc1" presStyleIdx="2" presStyleCnt="4"/>
      <dgm:spPr/>
    </dgm:pt>
    <dgm:pt modelId="{78236DF9-3E6E-43D0-B067-1EF6BF29848D}" type="pres">
      <dgm:prSet presAssocID="{419AB082-B98B-4F45-ABB0-A7CDE9A4FF92}" presName="vertSpace4" presStyleLbl="node1" presStyleIdx="2" presStyleCnt="4"/>
      <dgm:spPr/>
    </dgm:pt>
    <dgm:pt modelId="{768196ED-2294-4B34-9C0B-1B047FAD5822}" type="pres">
      <dgm:prSet presAssocID="{419AB082-B98B-4F45-ABB0-A7CDE9A4FF92}" presName="circle4" presStyleLbl="node1" presStyleIdx="3" presStyleCnt="4"/>
      <dgm:spPr/>
    </dgm:pt>
    <dgm:pt modelId="{AEEED7EA-BAF1-4857-AAB2-AA20635774F7}" type="pres">
      <dgm:prSet presAssocID="{419AB082-B98B-4F45-ABB0-A7CDE9A4FF92}" presName="rect4" presStyleLbl="alignAcc1" presStyleIdx="3" presStyleCnt="4"/>
      <dgm:spPr/>
    </dgm:pt>
    <dgm:pt modelId="{DAECC69B-AECD-4A77-B732-A566A6DAFF74}" type="pres">
      <dgm:prSet presAssocID="{6C3F6B46-9DB1-42AD-9287-F238FDB67478}" presName="rect1ParTxNoCh" presStyleLbl="alignAcc1" presStyleIdx="3" presStyleCnt="4">
        <dgm:presLayoutVars>
          <dgm:chMax val="1"/>
          <dgm:bulletEnabled val="1"/>
        </dgm:presLayoutVars>
      </dgm:prSet>
      <dgm:spPr/>
    </dgm:pt>
    <dgm:pt modelId="{3A062897-7923-42CE-9E83-C72C053B72A9}" type="pres">
      <dgm:prSet presAssocID="{DAB348FC-D356-4F8F-81C7-939968C2857F}" presName="rect2ParTxNoCh" presStyleLbl="alignAcc1" presStyleIdx="3" presStyleCnt="4">
        <dgm:presLayoutVars>
          <dgm:chMax val="1"/>
          <dgm:bulletEnabled val="1"/>
        </dgm:presLayoutVars>
      </dgm:prSet>
      <dgm:spPr/>
    </dgm:pt>
    <dgm:pt modelId="{8D5DC2AF-320B-4385-A37C-8664F7D27C41}" type="pres">
      <dgm:prSet presAssocID="{C386D499-85EF-40CF-809E-1208B6AC271D}" presName="rect3ParTxNoCh" presStyleLbl="alignAcc1" presStyleIdx="3" presStyleCnt="4">
        <dgm:presLayoutVars>
          <dgm:chMax val="1"/>
          <dgm:bulletEnabled val="1"/>
        </dgm:presLayoutVars>
      </dgm:prSet>
      <dgm:spPr/>
    </dgm:pt>
    <dgm:pt modelId="{3112809F-2BAB-4D61-83C8-8AFC3681B81D}" type="pres">
      <dgm:prSet presAssocID="{419AB082-B98B-4F45-ABB0-A7CDE9A4FF92}" presName="rect4ParTxNoCh" presStyleLbl="alignAcc1" presStyleIdx="3" presStyleCnt="4">
        <dgm:presLayoutVars>
          <dgm:chMax val="1"/>
          <dgm:bulletEnabled val="1"/>
        </dgm:presLayoutVars>
      </dgm:prSet>
      <dgm:spPr/>
    </dgm:pt>
  </dgm:ptLst>
  <dgm:cxnLst>
    <dgm:cxn modelId="{CFD65F00-F784-43FF-9781-FDC3A3EAFFFD}" srcId="{828C6CB5-C98A-4386-8DA4-56785768DDE3}" destId="{6C3F6B46-9DB1-42AD-9287-F238FDB67478}" srcOrd="0" destOrd="0" parTransId="{A53617A6-5FEA-4BD1-961D-64DA2568F6CE}" sibTransId="{011E868E-3498-4C3F-80F7-E9C490455709}"/>
    <dgm:cxn modelId="{B536CB1A-F2FA-4425-BCE6-33F0766FACFB}" type="presOf" srcId="{DAB348FC-D356-4F8F-81C7-939968C2857F}" destId="{3A062897-7923-42CE-9E83-C72C053B72A9}" srcOrd="1" destOrd="0" presId="urn:microsoft.com/office/officeart/2005/8/layout/target3"/>
    <dgm:cxn modelId="{6B3BE821-AD3F-4E4D-B116-A6123ACC8785}" type="presOf" srcId="{6C3F6B46-9DB1-42AD-9287-F238FDB67478}" destId="{F6EAD2FC-307B-4AD0-AE8D-D974168AD6E2}" srcOrd="0" destOrd="0" presId="urn:microsoft.com/office/officeart/2005/8/layout/target3"/>
    <dgm:cxn modelId="{51346869-1589-4090-9BDC-887429C92EEC}" srcId="{828C6CB5-C98A-4386-8DA4-56785768DDE3}" destId="{419AB082-B98B-4F45-ABB0-A7CDE9A4FF92}" srcOrd="3" destOrd="0" parTransId="{AFAD8D03-D953-497A-881E-29D839AB92FB}" sibTransId="{E405A03E-EED8-41B7-8E8D-5B9105030239}"/>
    <dgm:cxn modelId="{DE9E5C5A-8D3D-4C7D-918D-3032A122BAFD}" type="presOf" srcId="{419AB082-B98B-4F45-ABB0-A7CDE9A4FF92}" destId="{3112809F-2BAB-4D61-83C8-8AFC3681B81D}" srcOrd="1" destOrd="0" presId="urn:microsoft.com/office/officeart/2005/8/layout/target3"/>
    <dgm:cxn modelId="{E9DE107E-DE61-422A-9FE4-312F3CD9C69D}" type="presOf" srcId="{C386D499-85EF-40CF-809E-1208B6AC271D}" destId="{8D5DC2AF-320B-4385-A37C-8664F7D27C41}" srcOrd="1" destOrd="0" presId="urn:microsoft.com/office/officeart/2005/8/layout/target3"/>
    <dgm:cxn modelId="{1CFFEDA0-C026-4DF4-A2E0-17A5272C33C5}" srcId="{828C6CB5-C98A-4386-8DA4-56785768DDE3}" destId="{C386D499-85EF-40CF-809E-1208B6AC271D}" srcOrd="2" destOrd="0" parTransId="{806F8D9D-AD70-4D29-BBCF-E7D9DED556FD}" sibTransId="{FB2E13FD-16D6-448D-9A61-91B6BE4DAEE4}"/>
    <dgm:cxn modelId="{597A7BA4-1051-4483-B8A7-24657A8F4CC4}" type="presOf" srcId="{828C6CB5-C98A-4386-8DA4-56785768DDE3}" destId="{3BDC068B-CA1F-4504-9957-D5507DCDBD80}" srcOrd="0" destOrd="0" presId="urn:microsoft.com/office/officeart/2005/8/layout/target3"/>
    <dgm:cxn modelId="{951669A8-00BC-4E54-9779-B7F04C43507E}" type="presOf" srcId="{419AB082-B98B-4F45-ABB0-A7CDE9A4FF92}" destId="{AEEED7EA-BAF1-4857-AAB2-AA20635774F7}" srcOrd="0" destOrd="0" presId="urn:microsoft.com/office/officeart/2005/8/layout/target3"/>
    <dgm:cxn modelId="{BCD0F2C8-F8EB-4C11-B5D0-7A263B1ADC77}" type="presOf" srcId="{6C3F6B46-9DB1-42AD-9287-F238FDB67478}" destId="{DAECC69B-AECD-4A77-B732-A566A6DAFF74}" srcOrd="1" destOrd="0" presId="urn:microsoft.com/office/officeart/2005/8/layout/target3"/>
    <dgm:cxn modelId="{4136FACA-92DC-4339-BA74-09ADFB93564B}" srcId="{828C6CB5-C98A-4386-8DA4-56785768DDE3}" destId="{DAB348FC-D356-4F8F-81C7-939968C2857F}" srcOrd="1" destOrd="0" parTransId="{E62E181E-745F-45AF-8916-8903A8EE53C7}" sibTransId="{C81BB92D-63F5-43B9-AFBD-E13F58AE80FA}"/>
    <dgm:cxn modelId="{790909D8-D54D-4A6C-B83F-C4C721A3711D}" type="presOf" srcId="{DAB348FC-D356-4F8F-81C7-939968C2857F}" destId="{72A7490E-6B76-42FF-9ACD-A477A9215BAD}" srcOrd="0" destOrd="0" presId="urn:microsoft.com/office/officeart/2005/8/layout/target3"/>
    <dgm:cxn modelId="{643BD8DD-0A8C-4AF5-9FAE-DBD3097EB08E}" type="presOf" srcId="{C386D499-85EF-40CF-809E-1208B6AC271D}" destId="{DEFA3393-ED08-47AD-A84B-26FB6BA50A18}" srcOrd="0" destOrd="0" presId="urn:microsoft.com/office/officeart/2005/8/layout/target3"/>
    <dgm:cxn modelId="{6C3F3043-822C-4F6B-AF30-BAB50554E8AF}" type="presParOf" srcId="{3BDC068B-CA1F-4504-9957-D5507DCDBD80}" destId="{DA9FA614-D6F5-48DF-910D-EEFDD709B30B}" srcOrd="0" destOrd="0" presId="urn:microsoft.com/office/officeart/2005/8/layout/target3"/>
    <dgm:cxn modelId="{7F09DD3F-7CA6-4002-A8D7-744263BB038F}" type="presParOf" srcId="{3BDC068B-CA1F-4504-9957-D5507DCDBD80}" destId="{2900484B-975E-408C-BA5F-3E1EC2FAA84F}" srcOrd="1" destOrd="0" presId="urn:microsoft.com/office/officeart/2005/8/layout/target3"/>
    <dgm:cxn modelId="{BD6712A0-D7B2-43E7-9312-22330A16C6C6}" type="presParOf" srcId="{3BDC068B-CA1F-4504-9957-D5507DCDBD80}" destId="{F6EAD2FC-307B-4AD0-AE8D-D974168AD6E2}" srcOrd="2" destOrd="0" presId="urn:microsoft.com/office/officeart/2005/8/layout/target3"/>
    <dgm:cxn modelId="{AF240E83-C37D-4D7D-8D57-9C8B2B94481D}" type="presParOf" srcId="{3BDC068B-CA1F-4504-9957-D5507DCDBD80}" destId="{09894C87-2781-4404-B87B-E33718FCAF89}" srcOrd="3" destOrd="0" presId="urn:microsoft.com/office/officeart/2005/8/layout/target3"/>
    <dgm:cxn modelId="{30A2E2E6-E903-44B1-BB7C-7A1EE252D3DD}" type="presParOf" srcId="{3BDC068B-CA1F-4504-9957-D5507DCDBD80}" destId="{87B91A8C-189E-496A-8655-E40443FC56E3}" srcOrd="4" destOrd="0" presId="urn:microsoft.com/office/officeart/2005/8/layout/target3"/>
    <dgm:cxn modelId="{A644C9B8-1029-4B47-996E-9712F2A1066E}" type="presParOf" srcId="{3BDC068B-CA1F-4504-9957-D5507DCDBD80}" destId="{72A7490E-6B76-42FF-9ACD-A477A9215BAD}" srcOrd="5" destOrd="0" presId="urn:microsoft.com/office/officeart/2005/8/layout/target3"/>
    <dgm:cxn modelId="{099CAB8C-2D91-4595-BD92-7FC87F6478A5}" type="presParOf" srcId="{3BDC068B-CA1F-4504-9957-D5507DCDBD80}" destId="{B187CC3C-7DEE-4F50-A31A-41A26C44DF61}" srcOrd="6" destOrd="0" presId="urn:microsoft.com/office/officeart/2005/8/layout/target3"/>
    <dgm:cxn modelId="{60927091-28A4-4B8E-8144-1A82AD803138}" type="presParOf" srcId="{3BDC068B-CA1F-4504-9957-D5507DCDBD80}" destId="{A34BB98C-5184-4B15-8ABC-17488517F211}" srcOrd="7" destOrd="0" presId="urn:microsoft.com/office/officeart/2005/8/layout/target3"/>
    <dgm:cxn modelId="{785D7BD2-D79D-41A6-A8E7-88BA70A3FBD1}" type="presParOf" srcId="{3BDC068B-CA1F-4504-9957-D5507DCDBD80}" destId="{DEFA3393-ED08-47AD-A84B-26FB6BA50A18}" srcOrd="8" destOrd="0" presId="urn:microsoft.com/office/officeart/2005/8/layout/target3"/>
    <dgm:cxn modelId="{3B27ABFF-9E07-4B82-972F-DF8820FB1057}" type="presParOf" srcId="{3BDC068B-CA1F-4504-9957-D5507DCDBD80}" destId="{78236DF9-3E6E-43D0-B067-1EF6BF29848D}" srcOrd="9" destOrd="0" presId="urn:microsoft.com/office/officeart/2005/8/layout/target3"/>
    <dgm:cxn modelId="{0C1CE9C5-3111-4C86-AE09-143B53E03A4C}" type="presParOf" srcId="{3BDC068B-CA1F-4504-9957-D5507DCDBD80}" destId="{768196ED-2294-4B34-9C0B-1B047FAD5822}" srcOrd="10" destOrd="0" presId="urn:microsoft.com/office/officeart/2005/8/layout/target3"/>
    <dgm:cxn modelId="{69E00B78-71D1-43F7-BD20-52B24C944B6B}" type="presParOf" srcId="{3BDC068B-CA1F-4504-9957-D5507DCDBD80}" destId="{AEEED7EA-BAF1-4857-AAB2-AA20635774F7}" srcOrd="11" destOrd="0" presId="urn:microsoft.com/office/officeart/2005/8/layout/target3"/>
    <dgm:cxn modelId="{CC1223B4-CB7C-4352-AEDF-2702C2EF42B6}" type="presParOf" srcId="{3BDC068B-CA1F-4504-9957-D5507DCDBD80}" destId="{DAECC69B-AECD-4A77-B732-A566A6DAFF74}" srcOrd="12" destOrd="0" presId="urn:microsoft.com/office/officeart/2005/8/layout/target3"/>
    <dgm:cxn modelId="{9B01B742-F1CE-4C2D-B308-26D176641CFB}" type="presParOf" srcId="{3BDC068B-CA1F-4504-9957-D5507DCDBD80}" destId="{3A062897-7923-42CE-9E83-C72C053B72A9}" srcOrd="13" destOrd="0" presId="urn:microsoft.com/office/officeart/2005/8/layout/target3"/>
    <dgm:cxn modelId="{29A9B268-A158-4B94-9DC8-AA20E362070E}" type="presParOf" srcId="{3BDC068B-CA1F-4504-9957-D5507DCDBD80}" destId="{8D5DC2AF-320B-4385-A37C-8664F7D27C41}" srcOrd="14" destOrd="0" presId="urn:microsoft.com/office/officeart/2005/8/layout/target3"/>
    <dgm:cxn modelId="{190CFCA3-EE0C-41A3-8491-A4F869A02777}" type="presParOf" srcId="{3BDC068B-CA1F-4504-9957-D5507DCDBD80}" destId="{3112809F-2BAB-4D61-83C8-8AFC3681B81D}" srcOrd="15"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4634C0-FA2A-47FA-808C-FCA5F715DF11}" type="doc">
      <dgm:prSet loTypeId="urn:microsoft.com/office/officeart/2005/8/layout/vList3" loCatId="list" qsTypeId="urn:microsoft.com/office/officeart/2005/8/quickstyle/simple1" qsCatId="simple" csTypeId="urn:microsoft.com/office/officeart/2005/8/colors/accent1_2" csCatId="accent1" phldr="1"/>
      <dgm:spPr/>
    </dgm:pt>
    <dgm:pt modelId="{5092CDCB-E029-4F8B-B125-0CF6240B0D53}">
      <dgm:prSet phldrT="[Text]" custT="1"/>
      <dgm:spPr>
        <a:solidFill>
          <a:srgbClr val="68A7B2"/>
        </a:solidFill>
      </dgm:spPr>
      <dgm:t>
        <a:bodyPr/>
        <a:lstStyle/>
        <a:p>
          <a:pPr>
            <a:spcAft>
              <a:spcPts val="0"/>
            </a:spcAft>
          </a:pPr>
          <a:r>
            <a:rPr lang="en-GB" sz="2000" b="1"/>
            <a:t>Connecting existing infrastructures</a:t>
          </a:r>
          <a:br>
            <a:rPr lang="en-GB" sz="2500"/>
          </a:br>
          <a:r>
            <a:rPr lang="en-US" sz="1600"/>
            <a:t>Workflows to connect between systems</a:t>
          </a:r>
        </a:p>
        <a:p>
          <a:pPr>
            <a:spcAft>
              <a:spcPts val="0"/>
            </a:spcAft>
          </a:pPr>
          <a:r>
            <a:rPr lang="en-GB" sz="1600"/>
            <a:t>National and international collaboration</a:t>
          </a:r>
        </a:p>
      </dgm:t>
    </dgm:pt>
    <dgm:pt modelId="{4B72C5F4-1AA8-429F-AD89-9AFC3B231224}" type="parTrans" cxnId="{3761F976-4B8A-4438-AEDE-0A52EA192951}">
      <dgm:prSet/>
      <dgm:spPr/>
      <dgm:t>
        <a:bodyPr/>
        <a:lstStyle/>
        <a:p>
          <a:endParaRPr lang="en-GB"/>
        </a:p>
      </dgm:t>
    </dgm:pt>
    <dgm:pt modelId="{5D58C535-8B6E-4746-A7D9-3BB90ABCC77D}" type="sibTrans" cxnId="{3761F976-4B8A-4438-AEDE-0A52EA192951}">
      <dgm:prSet/>
      <dgm:spPr/>
      <dgm:t>
        <a:bodyPr/>
        <a:lstStyle/>
        <a:p>
          <a:endParaRPr lang="en-GB"/>
        </a:p>
      </dgm:t>
    </dgm:pt>
    <dgm:pt modelId="{D3E4501E-4887-49C2-813E-96801BF553B1}">
      <dgm:prSet phldrT="[Text]" custT="1"/>
      <dgm:spPr>
        <a:solidFill>
          <a:srgbClr val="D17900"/>
        </a:solidFill>
      </dgm:spPr>
      <dgm:t>
        <a:bodyPr/>
        <a:lstStyle/>
        <a:p>
          <a:pPr>
            <a:spcAft>
              <a:spcPts val="0"/>
            </a:spcAft>
          </a:pPr>
          <a:r>
            <a:rPr lang="en-GB" sz="2000" b="1" kern="1200"/>
            <a:t>Best use of data</a:t>
          </a:r>
          <a:br>
            <a:rPr lang="en-GB" sz="2700" kern="1200"/>
          </a:br>
          <a:r>
            <a:rPr lang="en-US" sz="1600" kern="1200">
              <a:solidFill>
                <a:srgbClr val="FFFFFF"/>
              </a:solidFill>
              <a:latin typeface="Lato"/>
              <a:ea typeface="+mn-ea"/>
              <a:cs typeface="+mn-cs"/>
            </a:rPr>
            <a:t>Find Data across multiple data sources (reference, experimental, simulation)</a:t>
          </a:r>
        </a:p>
        <a:p>
          <a:pPr>
            <a:spcAft>
              <a:spcPts val="0"/>
            </a:spcAft>
          </a:pPr>
          <a:r>
            <a:rPr lang="en-US" sz="1600" kern="1200">
              <a:solidFill>
                <a:srgbClr val="FFFFFF"/>
              </a:solidFill>
              <a:latin typeface="Lato"/>
              <a:ea typeface="+mn-ea"/>
              <a:cs typeface="+mn-cs"/>
            </a:rPr>
            <a:t>Better structured data &amp; metadata</a:t>
          </a:r>
        </a:p>
        <a:p>
          <a:pPr>
            <a:spcAft>
              <a:spcPts val="0"/>
            </a:spcAft>
          </a:pPr>
          <a:r>
            <a:rPr lang="en-GB" sz="1600" kern="1200">
              <a:solidFill>
                <a:srgbClr val="FFFFFF"/>
              </a:solidFill>
              <a:latin typeface="Lato"/>
              <a:ea typeface="+mn-ea"/>
              <a:cs typeface="+mn-cs"/>
            </a:rPr>
            <a:t>Reproducible data processing workflows</a:t>
          </a:r>
          <a:endParaRPr lang="en-US" sz="1600" kern="1200">
            <a:solidFill>
              <a:srgbClr val="FFFFFF"/>
            </a:solidFill>
            <a:latin typeface="Lato"/>
            <a:ea typeface="+mn-ea"/>
            <a:cs typeface="+mn-cs"/>
          </a:endParaRPr>
        </a:p>
      </dgm:t>
    </dgm:pt>
    <dgm:pt modelId="{ED599698-4DA1-47B8-A6C2-AFDD5CDB1983}" type="parTrans" cxnId="{BCD5FEE1-DA9E-4043-8D13-28C2693CAB29}">
      <dgm:prSet/>
      <dgm:spPr/>
      <dgm:t>
        <a:bodyPr/>
        <a:lstStyle/>
        <a:p>
          <a:endParaRPr lang="en-GB"/>
        </a:p>
      </dgm:t>
    </dgm:pt>
    <dgm:pt modelId="{88F7BCEC-9513-4AA1-AD5C-8A70E8F01A5C}" type="sibTrans" cxnId="{BCD5FEE1-DA9E-4043-8D13-28C2693CAB29}">
      <dgm:prSet/>
      <dgm:spPr/>
      <dgm:t>
        <a:bodyPr/>
        <a:lstStyle/>
        <a:p>
          <a:endParaRPr lang="en-GB"/>
        </a:p>
      </dgm:t>
    </dgm:pt>
    <dgm:pt modelId="{0ABC7096-3DF7-47AB-9D9C-EB5E92678E38}">
      <dgm:prSet phldrT="[Text]" custT="1"/>
      <dgm:spPr>
        <a:solidFill>
          <a:srgbClr val="C96798"/>
        </a:solidFill>
      </dgm:spPr>
      <dgm:t>
        <a:bodyPr/>
        <a:lstStyle/>
        <a:p>
          <a:pPr>
            <a:spcAft>
              <a:spcPts val="0"/>
            </a:spcAft>
          </a:pPr>
          <a:r>
            <a:rPr lang="en-GB" sz="2000" b="1"/>
            <a:t>Best use of people</a:t>
          </a:r>
          <a:br>
            <a:rPr lang="en-GB" sz="1900"/>
          </a:br>
          <a:r>
            <a:rPr lang="en-GB" sz="1600"/>
            <a:t>Community co-ordination</a:t>
          </a:r>
          <a:endParaRPr lang="en-GB" sz="1900"/>
        </a:p>
        <a:p>
          <a:pPr>
            <a:spcAft>
              <a:spcPct val="35000"/>
            </a:spcAft>
          </a:pPr>
          <a:r>
            <a:rPr lang="en-GB" sz="1600"/>
            <a:t>Build skills and providing training</a:t>
          </a:r>
          <a:br>
            <a:rPr lang="en-GB" sz="1600"/>
          </a:br>
          <a:r>
            <a:rPr lang="en-GB" sz="1600"/>
            <a:t>Support and sharing guidance</a:t>
          </a:r>
          <a:endParaRPr lang="en-GB" sz="1900"/>
        </a:p>
      </dgm:t>
    </dgm:pt>
    <dgm:pt modelId="{3D059AA0-CF8C-4A70-9228-7BB42D4D977F}" type="parTrans" cxnId="{D84DC503-DC26-4FC4-AF15-76C88793A607}">
      <dgm:prSet/>
      <dgm:spPr/>
      <dgm:t>
        <a:bodyPr/>
        <a:lstStyle/>
        <a:p>
          <a:endParaRPr lang="en-GB"/>
        </a:p>
      </dgm:t>
    </dgm:pt>
    <dgm:pt modelId="{416B25B9-55B4-49D5-AF32-FD9D441812EA}" type="sibTrans" cxnId="{D84DC503-DC26-4FC4-AF15-76C88793A607}">
      <dgm:prSet/>
      <dgm:spPr/>
      <dgm:t>
        <a:bodyPr/>
        <a:lstStyle/>
        <a:p>
          <a:endParaRPr lang="en-GB"/>
        </a:p>
      </dgm:t>
    </dgm:pt>
    <dgm:pt modelId="{2E13A6AD-7C85-499B-ADB1-2A76C95C5C94}">
      <dgm:prSet phldrT="[Text]" custT="1"/>
      <dgm:spPr>
        <a:solidFill>
          <a:srgbClr val="5285CC"/>
        </a:solidFill>
      </dgm:spPr>
      <dgm:t>
        <a:bodyPr/>
        <a:lstStyle/>
        <a:p>
          <a:pPr>
            <a:spcAft>
              <a:spcPts val="0"/>
            </a:spcAft>
          </a:pPr>
          <a:r>
            <a:rPr lang="en-GB" sz="2000" b="1"/>
            <a:t>Best use of technology</a:t>
          </a:r>
          <a:br>
            <a:rPr lang="en-GB" sz="2000" b="1"/>
          </a:br>
          <a:r>
            <a:rPr lang="en-GB" sz="1600" b="0"/>
            <a:t>Deploying extensible tools and services</a:t>
          </a:r>
          <a:endParaRPr lang="en-GB" sz="2000" b="0"/>
        </a:p>
        <a:p>
          <a:pPr>
            <a:spcAft>
              <a:spcPts val="0"/>
            </a:spcAft>
          </a:pPr>
          <a:r>
            <a:rPr lang="en-GB" sz="1600" b="0"/>
            <a:t>Use of standards and ontologies</a:t>
          </a:r>
          <a:endParaRPr lang="en-GB" sz="2700" b="0"/>
        </a:p>
      </dgm:t>
    </dgm:pt>
    <dgm:pt modelId="{04977147-6DDA-4C2B-A649-1227C5A8C754}" type="parTrans" cxnId="{D9A0085A-BAF0-40BB-BED5-07CF3F29226F}">
      <dgm:prSet/>
      <dgm:spPr/>
      <dgm:t>
        <a:bodyPr/>
        <a:lstStyle/>
        <a:p>
          <a:endParaRPr lang="en-GB"/>
        </a:p>
      </dgm:t>
    </dgm:pt>
    <dgm:pt modelId="{022117EA-FD96-4AAA-94DE-CFED44C952D9}" type="sibTrans" cxnId="{D9A0085A-BAF0-40BB-BED5-07CF3F29226F}">
      <dgm:prSet/>
      <dgm:spPr/>
      <dgm:t>
        <a:bodyPr/>
        <a:lstStyle/>
        <a:p>
          <a:endParaRPr lang="en-GB"/>
        </a:p>
      </dgm:t>
    </dgm:pt>
    <dgm:pt modelId="{453FDDDA-1A94-4A03-99A7-1F8E95F0ED90}" type="pres">
      <dgm:prSet presAssocID="{C64634C0-FA2A-47FA-808C-FCA5F715DF11}" presName="linearFlow" presStyleCnt="0">
        <dgm:presLayoutVars>
          <dgm:dir/>
          <dgm:resizeHandles val="exact"/>
        </dgm:presLayoutVars>
      </dgm:prSet>
      <dgm:spPr/>
    </dgm:pt>
    <dgm:pt modelId="{A50AB420-A53C-431B-9C63-8DA7C2AC0415}" type="pres">
      <dgm:prSet presAssocID="{5092CDCB-E029-4F8B-B125-0CF6240B0D53}" presName="composite" presStyleCnt="0"/>
      <dgm:spPr/>
    </dgm:pt>
    <dgm:pt modelId="{5AC4FCA9-6927-4FEB-ACB4-A7EBEDC570EF}" type="pres">
      <dgm:prSet presAssocID="{5092CDCB-E029-4F8B-B125-0CF6240B0D53}" presName="imgShp" presStyleLbl="fgImgPlace1" presStyleIdx="0" presStyleCnt="4"/>
      <dgm:spPr>
        <a:noFill/>
        <a:ln>
          <a:noFill/>
        </a:ln>
      </dgm:spPr>
    </dgm:pt>
    <dgm:pt modelId="{F3384292-E0D3-4E05-AE46-8A4181A147F8}" type="pres">
      <dgm:prSet presAssocID="{5092CDCB-E029-4F8B-B125-0CF6240B0D53}" presName="txShp" presStyleLbl="node1" presStyleIdx="0" presStyleCnt="4" custScaleY="133931">
        <dgm:presLayoutVars>
          <dgm:bulletEnabled val="1"/>
        </dgm:presLayoutVars>
      </dgm:prSet>
      <dgm:spPr/>
    </dgm:pt>
    <dgm:pt modelId="{D88742C3-0430-4DBE-9B99-D86F981214DE}" type="pres">
      <dgm:prSet presAssocID="{5D58C535-8B6E-4746-A7D9-3BB90ABCC77D}" presName="spacing" presStyleCnt="0"/>
      <dgm:spPr/>
    </dgm:pt>
    <dgm:pt modelId="{D887D282-BE7A-4156-9FDF-BCEA2D5FB32A}" type="pres">
      <dgm:prSet presAssocID="{D3E4501E-4887-49C2-813E-96801BF553B1}" presName="composite" presStyleCnt="0"/>
      <dgm:spPr/>
    </dgm:pt>
    <dgm:pt modelId="{31176066-A3C5-4185-B1DD-09E34272AA26}" type="pres">
      <dgm:prSet presAssocID="{D3E4501E-4887-49C2-813E-96801BF553B1}" presName="imgShp" presStyleLbl="fgImgPlace1" presStyleIdx="1" presStyleCnt="4"/>
      <dgm:spPr>
        <a:noFill/>
        <a:ln>
          <a:noFill/>
        </a:ln>
      </dgm:spPr>
    </dgm:pt>
    <dgm:pt modelId="{C8D568DA-7795-4AA9-8032-354C1A55E6FB}" type="pres">
      <dgm:prSet presAssocID="{D3E4501E-4887-49C2-813E-96801BF553B1}" presName="txShp" presStyleLbl="node1" presStyleIdx="1" presStyleCnt="4" custScaleY="155365">
        <dgm:presLayoutVars>
          <dgm:bulletEnabled val="1"/>
        </dgm:presLayoutVars>
      </dgm:prSet>
      <dgm:spPr/>
    </dgm:pt>
    <dgm:pt modelId="{25F7EBA4-DD3C-481B-BFB1-910A9DA93D10}" type="pres">
      <dgm:prSet presAssocID="{88F7BCEC-9513-4AA1-AD5C-8A70E8F01A5C}" presName="spacing" presStyleCnt="0"/>
      <dgm:spPr/>
    </dgm:pt>
    <dgm:pt modelId="{8BDC9630-FBF5-4BD2-80D8-7B172C711FAF}" type="pres">
      <dgm:prSet presAssocID="{0ABC7096-3DF7-47AB-9D9C-EB5E92678E38}" presName="composite" presStyleCnt="0"/>
      <dgm:spPr/>
    </dgm:pt>
    <dgm:pt modelId="{E26E57BE-D1F5-415A-BE50-92608744256E}" type="pres">
      <dgm:prSet presAssocID="{0ABC7096-3DF7-47AB-9D9C-EB5E92678E38}" presName="imgShp" presStyleLbl="fgImgPlace1" presStyleIdx="2" presStyleCnt="4"/>
      <dgm:spPr>
        <a:noFill/>
        <a:ln>
          <a:noFill/>
        </a:ln>
      </dgm:spPr>
    </dgm:pt>
    <dgm:pt modelId="{CBFB2384-3EDB-4097-BFAA-D31CFB493C66}" type="pres">
      <dgm:prSet presAssocID="{0ABC7096-3DF7-47AB-9D9C-EB5E92678E38}" presName="txShp" presStyleLbl="node1" presStyleIdx="2" presStyleCnt="4" custScaleY="153846">
        <dgm:presLayoutVars>
          <dgm:bulletEnabled val="1"/>
        </dgm:presLayoutVars>
      </dgm:prSet>
      <dgm:spPr/>
    </dgm:pt>
    <dgm:pt modelId="{2AD0499B-7FA7-4F15-9A17-E1A9E91DB19F}" type="pres">
      <dgm:prSet presAssocID="{416B25B9-55B4-49D5-AF32-FD9D441812EA}" presName="spacing" presStyleCnt="0"/>
      <dgm:spPr/>
    </dgm:pt>
    <dgm:pt modelId="{159B06A7-B3B4-4AF6-BD2C-8ACFF70E7F84}" type="pres">
      <dgm:prSet presAssocID="{2E13A6AD-7C85-499B-ADB1-2A76C95C5C94}" presName="composite" presStyleCnt="0"/>
      <dgm:spPr/>
    </dgm:pt>
    <dgm:pt modelId="{9E611CC4-C8DA-4EE8-A343-C2450425C4B5}" type="pres">
      <dgm:prSet presAssocID="{2E13A6AD-7C85-499B-ADB1-2A76C95C5C94}" presName="imgShp" presStyleLbl="fgImgPlace1" presStyleIdx="3" presStyleCnt="4"/>
      <dgm:spPr>
        <a:noFill/>
        <a:ln>
          <a:noFill/>
        </a:ln>
      </dgm:spPr>
    </dgm:pt>
    <dgm:pt modelId="{6147E231-85A6-4BD4-BB36-B2EB9F3E90A7}" type="pres">
      <dgm:prSet presAssocID="{2E13A6AD-7C85-499B-ADB1-2A76C95C5C94}" presName="txShp" presStyleLbl="node1" presStyleIdx="3" presStyleCnt="4" custScaleY="135741">
        <dgm:presLayoutVars>
          <dgm:bulletEnabled val="1"/>
        </dgm:presLayoutVars>
      </dgm:prSet>
      <dgm:spPr/>
    </dgm:pt>
  </dgm:ptLst>
  <dgm:cxnLst>
    <dgm:cxn modelId="{D84DC503-DC26-4FC4-AF15-76C88793A607}" srcId="{C64634C0-FA2A-47FA-808C-FCA5F715DF11}" destId="{0ABC7096-3DF7-47AB-9D9C-EB5E92678E38}" srcOrd="2" destOrd="0" parTransId="{3D059AA0-CF8C-4A70-9228-7BB42D4D977F}" sibTransId="{416B25B9-55B4-49D5-AF32-FD9D441812EA}"/>
    <dgm:cxn modelId="{9A39EC1F-2585-4962-93E9-5D8DEC9C0D46}" type="presOf" srcId="{D3E4501E-4887-49C2-813E-96801BF553B1}" destId="{C8D568DA-7795-4AA9-8032-354C1A55E6FB}" srcOrd="0" destOrd="0" presId="urn:microsoft.com/office/officeart/2005/8/layout/vList3"/>
    <dgm:cxn modelId="{0EF1B035-D051-4C44-9AC1-ADD401514EF8}" type="presOf" srcId="{0ABC7096-3DF7-47AB-9D9C-EB5E92678E38}" destId="{CBFB2384-3EDB-4097-BFAA-D31CFB493C66}" srcOrd="0" destOrd="0" presId="urn:microsoft.com/office/officeart/2005/8/layout/vList3"/>
    <dgm:cxn modelId="{3761F976-4B8A-4438-AEDE-0A52EA192951}" srcId="{C64634C0-FA2A-47FA-808C-FCA5F715DF11}" destId="{5092CDCB-E029-4F8B-B125-0CF6240B0D53}" srcOrd="0" destOrd="0" parTransId="{4B72C5F4-1AA8-429F-AD89-9AFC3B231224}" sibTransId="{5D58C535-8B6E-4746-A7D9-3BB90ABCC77D}"/>
    <dgm:cxn modelId="{D9A0085A-BAF0-40BB-BED5-07CF3F29226F}" srcId="{C64634C0-FA2A-47FA-808C-FCA5F715DF11}" destId="{2E13A6AD-7C85-499B-ADB1-2A76C95C5C94}" srcOrd="3" destOrd="0" parTransId="{04977147-6DDA-4C2B-A649-1227C5A8C754}" sibTransId="{022117EA-FD96-4AAA-94DE-CFED44C952D9}"/>
    <dgm:cxn modelId="{19D1D4C1-EF42-4354-B297-829AB6E869FC}" type="presOf" srcId="{2E13A6AD-7C85-499B-ADB1-2A76C95C5C94}" destId="{6147E231-85A6-4BD4-BB36-B2EB9F3E90A7}" srcOrd="0" destOrd="0" presId="urn:microsoft.com/office/officeart/2005/8/layout/vList3"/>
    <dgm:cxn modelId="{BCD5FEE1-DA9E-4043-8D13-28C2693CAB29}" srcId="{C64634C0-FA2A-47FA-808C-FCA5F715DF11}" destId="{D3E4501E-4887-49C2-813E-96801BF553B1}" srcOrd="1" destOrd="0" parTransId="{ED599698-4DA1-47B8-A6C2-AFDD5CDB1983}" sibTransId="{88F7BCEC-9513-4AA1-AD5C-8A70E8F01A5C}"/>
    <dgm:cxn modelId="{89A66EE2-52E1-46C9-85AF-4736C6658062}" type="presOf" srcId="{C64634C0-FA2A-47FA-808C-FCA5F715DF11}" destId="{453FDDDA-1A94-4A03-99A7-1F8E95F0ED90}" srcOrd="0" destOrd="0" presId="urn:microsoft.com/office/officeart/2005/8/layout/vList3"/>
    <dgm:cxn modelId="{4C53EBFC-F1E1-45F0-B4AC-73770CC0559E}" type="presOf" srcId="{5092CDCB-E029-4F8B-B125-0CF6240B0D53}" destId="{F3384292-E0D3-4E05-AE46-8A4181A147F8}" srcOrd="0" destOrd="0" presId="urn:microsoft.com/office/officeart/2005/8/layout/vList3"/>
    <dgm:cxn modelId="{10781B91-559E-40F2-88B8-EAD2D6A36985}" type="presParOf" srcId="{453FDDDA-1A94-4A03-99A7-1F8E95F0ED90}" destId="{A50AB420-A53C-431B-9C63-8DA7C2AC0415}" srcOrd="0" destOrd="0" presId="urn:microsoft.com/office/officeart/2005/8/layout/vList3"/>
    <dgm:cxn modelId="{DB19BF60-7B93-4878-A7F0-00329C88A7B4}" type="presParOf" srcId="{A50AB420-A53C-431B-9C63-8DA7C2AC0415}" destId="{5AC4FCA9-6927-4FEB-ACB4-A7EBEDC570EF}" srcOrd="0" destOrd="0" presId="urn:microsoft.com/office/officeart/2005/8/layout/vList3"/>
    <dgm:cxn modelId="{AAB92BA7-6FD9-4ED8-867E-313485904E69}" type="presParOf" srcId="{A50AB420-A53C-431B-9C63-8DA7C2AC0415}" destId="{F3384292-E0D3-4E05-AE46-8A4181A147F8}" srcOrd="1" destOrd="0" presId="urn:microsoft.com/office/officeart/2005/8/layout/vList3"/>
    <dgm:cxn modelId="{538E07C8-FC03-4BAC-B12A-9FA0F72DD66F}" type="presParOf" srcId="{453FDDDA-1A94-4A03-99A7-1F8E95F0ED90}" destId="{D88742C3-0430-4DBE-9B99-D86F981214DE}" srcOrd="1" destOrd="0" presId="urn:microsoft.com/office/officeart/2005/8/layout/vList3"/>
    <dgm:cxn modelId="{0EBDD6B6-4111-4739-BE5F-80F791036F9E}" type="presParOf" srcId="{453FDDDA-1A94-4A03-99A7-1F8E95F0ED90}" destId="{D887D282-BE7A-4156-9FDF-BCEA2D5FB32A}" srcOrd="2" destOrd="0" presId="urn:microsoft.com/office/officeart/2005/8/layout/vList3"/>
    <dgm:cxn modelId="{CABA16D3-30DA-45C4-A751-967E8B22AD5F}" type="presParOf" srcId="{D887D282-BE7A-4156-9FDF-BCEA2D5FB32A}" destId="{31176066-A3C5-4185-B1DD-09E34272AA26}" srcOrd="0" destOrd="0" presId="urn:microsoft.com/office/officeart/2005/8/layout/vList3"/>
    <dgm:cxn modelId="{CEE5F19A-FC4D-44FD-8279-0B6B79643DB1}" type="presParOf" srcId="{D887D282-BE7A-4156-9FDF-BCEA2D5FB32A}" destId="{C8D568DA-7795-4AA9-8032-354C1A55E6FB}" srcOrd="1" destOrd="0" presId="urn:microsoft.com/office/officeart/2005/8/layout/vList3"/>
    <dgm:cxn modelId="{BDF6BF56-10E8-48DB-873F-E97CAAB1FC67}" type="presParOf" srcId="{453FDDDA-1A94-4A03-99A7-1F8E95F0ED90}" destId="{25F7EBA4-DD3C-481B-BFB1-910A9DA93D10}" srcOrd="3" destOrd="0" presId="urn:microsoft.com/office/officeart/2005/8/layout/vList3"/>
    <dgm:cxn modelId="{CE6527FE-7156-47F9-8555-F096E5629A60}" type="presParOf" srcId="{453FDDDA-1A94-4A03-99A7-1F8E95F0ED90}" destId="{8BDC9630-FBF5-4BD2-80D8-7B172C711FAF}" srcOrd="4" destOrd="0" presId="urn:microsoft.com/office/officeart/2005/8/layout/vList3"/>
    <dgm:cxn modelId="{72FE27A8-FA36-4486-82CB-B99992D70A13}" type="presParOf" srcId="{8BDC9630-FBF5-4BD2-80D8-7B172C711FAF}" destId="{E26E57BE-D1F5-415A-BE50-92608744256E}" srcOrd="0" destOrd="0" presId="urn:microsoft.com/office/officeart/2005/8/layout/vList3"/>
    <dgm:cxn modelId="{D66E7CD3-ACE2-42C9-B83E-6A4FABD4A582}" type="presParOf" srcId="{8BDC9630-FBF5-4BD2-80D8-7B172C711FAF}" destId="{CBFB2384-3EDB-4097-BFAA-D31CFB493C66}" srcOrd="1" destOrd="0" presId="urn:microsoft.com/office/officeart/2005/8/layout/vList3"/>
    <dgm:cxn modelId="{4B719350-0C8E-49B2-A5AE-E74806E801F7}" type="presParOf" srcId="{453FDDDA-1A94-4A03-99A7-1F8E95F0ED90}" destId="{2AD0499B-7FA7-4F15-9A17-E1A9E91DB19F}" srcOrd="5" destOrd="0" presId="urn:microsoft.com/office/officeart/2005/8/layout/vList3"/>
    <dgm:cxn modelId="{B6F06D88-E10F-470C-9410-513D0D5635DA}" type="presParOf" srcId="{453FDDDA-1A94-4A03-99A7-1F8E95F0ED90}" destId="{159B06A7-B3B4-4AF6-BD2C-8ACFF70E7F84}" srcOrd="6" destOrd="0" presId="urn:microsoft.com/office/officeart/2005/8/layout/vList3"/>
    <dgm:cxn modelId="{9C8233E7-AA80-4C78-B9AF-4DD38FDDFA98}" type="presParOf" srcId="{159B06A7-B3B4-4AF6-BD2C-8ACFF70E7F84}" destId="{9E611CC4-C8DA-4EE8-A343-C2450425C4B5}" srcOrd="0" destOrd="0" presId="urn:microsoft.com/office/officeart/2005/8/layout/vList3"/>
    <dgm:cxn modelId="{13B22054-056D-4FFD-B7A9-7D1A701BCDF9}" type="presParOf" srcId="{159B06A7-B3B4-4AF6-BD2C-8ACFF70E7F84}" destId="{6147E231-85A6-4BD4-BB36-B2EB9F3E90A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4B2944-FF30-4913-ABF1-670A4CCF664B}"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n-GB"/>
        </a:p>
      </dgm:t>
    </dgm:pt>
    <dgm:pt modelId="{403D7EB5-7FB5-4EA7-88E6-485F9F6581CE}">
      <dgm:prSet/>
      <dgm:spPr/>
      <dgm:t>
        <a:bodyPr/>
        <a:lstStyle/>
        <a:p>
          <a:r>
            <a:rPr lang="en-US"/>
            <a:t>Search and discovery</a:t>
          </a:r>
          <a:endParaRPr lang="en-GB"/>
        </a:p>
      </dgm:t>
    </dgm:pt>
    <dgm:pt modelId="{22E1BF38-4AB1-4B3E-9760-8329CCC0CA3D}" type="parTrans" cxnId="{595BF067-CF82-47E4-84A4-AC48BF230B99}">
      <dgm:prSet/>
      <dgm:spPr/>
      <dgm:t>
        <a:bodyPr/>
        <a:lstStyle/>
        <a:p>
          <a:endParaRPr lang="en-GB"/>
        </a:p>
      </dgm:t>
    </dgm:pt>
    <dgm:pt modelId="{A2045B71-5F8B-45A7-9CC9-28773888F383}" type="sibTrans" cxnId="{595BF067-CF82-47E4-84A4-AC48BF230B99}">
      <dgm:prSet/>
      <dgm:spPr/>
      <dgm:t>
        <a:bodyPr/>
        <a:lstStyle/>
        <a:p>
          <a:endParaRPr lang="en-GB"/>
        </a:p>
      </dgm:t>
    </dgm:pt>
    <dgm:pt modelId="{E7B86EC7-4D99-4C46-8607-347901108720}">
      <dgm:prSet/>
      <dgm:spPr/>
      <dgm:t>
        <a:bodyPr/>
        <a:lstStyle/>
        <a:p>
          <a:r>
            <a:rPr lang="en-US"/>
            <a:t>Tools to perform research</a:t>
          </a:r>
          <a:endParaRPr lang="en-GB"/>
        </a:p>
      </dgm:t>
    </dgm:pt>
    <dgm:pt modelId="{CDBB5EA8-AD6E-456A-A804-8006CAF7DA69}" type="parTrans" cxnId="{805E5FF6-71E2-43EE-9735-47CB080DD55F}">
      <dgm:prSet/>
      <dgm:spPr/>
      <dgm:t>
        <a:bodyPr/>
        <a:lstStyle/>
        <a:p>
          <a:endParaRPr lang="en-GB"/>
        </a:p>
      </dgm:t>
    </dgm:pt>
    <dgm:pt modelId="{DCD58CDB-F8BC-405B-86C8-C27BB5C8A88F}" type="sibTrans" cxnId="{805E5FF6-71E2-43EE-9735-47CB080DD55F}">
      <dgm:prSet/>
      <dgm:spPr/>
      <dgm:t>
        <a:bodyPr/>
        <a:lstStyle/>
        <a:p>
          <a:endParaRPr lang="en-GB"/>
        </a:p>
      </dgm:t>
    </dgm:pt>
    <dgm:pt modelId="{39AE6451-2591-48CB-A7AA-9BBC902AF5B6}">
      <dgm:prSet/>
      <dgm:spPr/>
      <dgm:t>
        <a:bodyPr/>
        <a:lstStyle/>
        <a:p>
          <a:r>
            <a:rPr lang="en-US"/>
            <a:t>Supporting workflows</a:t>
          </a:r>
          <a:endParaRPr lang="en-GB"/>
        </a:p>
      </dgm:t>
    </dgm:pt>
    <dgm:pt modelId="{F617DFB4-7367-4980-A3EA-A5ACCE6D9BEF}" type="parTrans" cxnId="{56AB1AD9-131D-409E-83C8-98C4C10FF036}">
      <dgm:prSet/>
      <dgm:spPr/>
      <dgm:t>
        <a:bodyPr/>
        <a:lstStyle/>
        <a:p>
          <a:endParaRPr lang="en-GB"/>
        </a:p>
      </dgm:t>
    </dgm:pt>
    <dgm:pt modelId="{2C3078AD-CDCB-4979-8336-597565171CB7}" type="sibTrans" cxnId="{56AB1AD9-131D-409E-83C8-98C4C10FF036}">
      <dgm:prSet/>
      <dgm:spPr/>
      <dgm:t>
        <a:bodyPr/>
        <a:lstStyle/>
        <a:p>
          <a:endParaRPr lang="en-GB"/>
        </a:p>
      </dgm:t>
    </dgm:pt>
    <dgm:pt modelId="{A11B6003-64F4-465F-AF2F-4BD7C6DC0CD7}">
      <dgm:prSet/>
      <dgm:spPr/>
      <dgm:t>
        <a:bodyPr/>
        <a:lstStyle/>
        <a:p>
          <a:r>
            <a:rPr lang="en-US"/>
            <a:t>Data driven research</a:t>
          </a:r>
          <a:endParaRPr lang="en-GB"/>
        </a:p>
      </dgm:t>
    </dgm:pt>
    <dgm:pt modelId="{D1927EEE-535F-49D5-BB74-AE55DCF05B64}" type="parTrans" cxnId="{3BEC72DB-32C3-4EB3-9FF5-CBC2C346036F}">
      <dgm:prSet/>
      <dgm:spPr/>
      <dgm:t>
        <a:bodyPr/>
        <a:lstStyle/>
        <a:p>
          <a:endParaRPr lang="en-GB"/>
        </a:p>
      </dgm:t>
    </dgm:pt>
    <dgm:pt modelId="{FF2876AD-B451-41B9-8BD0-CC9396B54011}" type="sibTrans" cxnId="{3BEC72DB-32C3-4EB3-9FF5-CBC2C346036F}">
      <dgm:prSet/>
      <dgm:spPr/>
      <dgm:t>
        <a:bodyPr/>
        <a:lstStyle/>
        <a:p>
          <a:endParaRPr lang="en-GB"/>
        </a:p>
      </dgm:t>
    </dgm:pt>
    <dgm:pt modelId="{47AF8B57-EA51-4153-86E6-540D14ECF8C6}">
      <dgm:prSet/>
      <dgm:spPr/>
      <dgm:t>
        <a:bodyPr/>
        <a:lstStyle/>
        <a:p>
          <a:r>
            <a:rPr lang="en-US"/>
            <a:t>Autonomous labs</a:t>
          </a:r>
          <a:endParaRPr lang="en-GB"/>
        </a:p>
      </dgm:t>
    </dgm:pt>
    <dgm:pt modelId="{CAF24B33-E637-49D1-8BFC-E63416C5360A}" type="parTrans" cxnId="{3DB929E3-EF0C-4CB7-887D-A128E99FB15C}">
      <dgm:prSet/>
      <dgm:spPr/>
      <dgm:t>
        <a:bodyPr/>
        <a:lstStyle/>
        <a:p>
          <a:endParaRPr lang="en-GB"/>
        </a:p>
      </dgm:t>
    </dgm:pt>
    <dgm:pt modelId="{E734FDB8-2CC6-4AAF-A798-768996563B1D}" type="sibTrans" cxnId="{3DB929E3-EF0C-4CB7-887D-A128E99FB15C}">
      <dgm:prSet/>
      <dgm:spPr/>
      <dgm:t>
        <a:bodyPr/>
        <a:lstStyle/>
        <a:p>
          <a:endParaRPr lang="en-GB"/>
        </a:p>
      </dgm:t>
    </dgm:pt>
    <dgm:pt modelId="{DD626713-7939-4473-99EB-0CD65955B7CC}">
      <dgm:prSet/>
      <dgm:spPr/>
      <dgm:t>
        <a:bodyPr/>
        <a:lstStyle/>
        <a:p>
          <a:r>
            <a:rPr lang="en-US"/>
            <a:t>Underpinning AI/ML</a:t>
          </a:r>
          <a:endParaRPr lang="en-GB"/>
        </a:p>
      </dgm:t>
    </dgm:pt>
    <dgm:pt modelId="{36DB15AC-3DD6-42A0-AC7C-3D97EAE9ACBF}" type="parTrans" cxnId="{C7BCE2D0-8630-4979-BC10-B61AA215BDD7}">
      <dgm:prSet/>
      <dgm:spPr/>
      <dgm:t>
        <a:bodyPr/>
        <a:lstStyle/>
        <a:p>
          <a:endParaRPr lang="en-GB"/>
        </a:p>
      </dgm:t>
    </dgm:pt>
    <dgm:pt modelId="{B2E13DE4-6670-4582-B38E-905B8FAE3BD4}" type="sibTrans" cxnId="{C7BCE2D0-8630-4979-BC10-B61AA215BDD7}">
      <dgm:prSet/>
      <dgm:spPr/>
      <dgm:t>
        <a:bodyPr/>
        <a:lstStyle/>
        <a:p>
          <a:endParaRPr lang="en-GB"/>
        </a:p>
      </dgm:t>
    </dgm:pt>
    <dgm:pt modelId="{091DB8B0-6A46-49D6-82A1-FD64CD50FB25}">
      <dgm:prSet/>
      <dgm:spPr/>
      <dgm:t>
        <a:bodyPr/>
        <a:lstStyle/>
        <a:p>
          <a:r>
            <a:rPr lang="en-US"/>
            <a:t>Skills for researchers</a:t>
          </a:r>
          <a:endParaRPr lang="en-GB"/>
        </a:p>
      </dgm:t>
    </dgm:pt>
    <dgm:pt modelId="{64F14C4A-7DBC-4C3F-B603-43769B9AE7FF}" type="parTrans" cxnId="{24A106B5-BADF-4BDB-996A-66CB382FCD4C}">
      <dgm:prSet/>
      <dgm:spPr/>
      <dgm:t>
        <a:bodyPr/>
        <a:lstStyle/>
        <a:p>
          <a:endParaRPr lang="en-GB"/>
        </a:p>
      </dgm:t>
    </dgm:pt>
    <dgm:pt modelId="{C5836DCB-28D5-4B08-93F7-82F1453F491D}" type="sibTrans" cxnId="{24A106B5-BADF-4BDB-996A-66CB382FCD4C}">
      <dgm:prSet/>
      <dgm:spPr/>
      <dgm:t>
        <a:bodyPr/>
        <a:lstStyle/>
        <a:p>
          <a:endParaRPr lang="en-GB"/>
        </a:p>
      </dgm:t>
    </dgm:pt>
    <dgm:pt modelId="{B4F47B03-CEF9-4FCE-BD74-CC78A8CFB14D}" type="pres">
      <dgm:prSet presAssocID="{364B2944-FF30-4913-ABF1-670A4CCF664B}" presName="Name0" presStyleCnt="0">
        <dgm:presLayoutVars>
          <dgm:chMax/>
          <dgm:chPref/>
          <dgm:dir/>
        </dgm:presLayoutVars>
      </dgm:prSet>
      <dgm:spPr/>
    </dgm:pt>
    <dgm:pt modelId="{55620499-E317-4FBE-8EBD-A5BB7ED643E4}" type="pres">
      <dgm:prSet presAssocID="{403D7EB5-7FB5-4EA7-88E6-485F9F6581CE}" presName="composite" presStyleCnt="0">
        <dgm:presLayoutVars>
          <dgm:chMax val="1"/>
          <dgm:chPref val="1"/>
        </dgm:presLayoutVars>
      </dgm:prSet>
      <dgm:spPr/>
    </dgm:pt>
    <dgm:pt modelId="{B84293B3-FE36-4B32-B046-1B8EFAAA9F95}" type="pres">
      <dgm:prSet presAssocID="{403D7EB5-7FB5-4EA7-88E6-485F9F6581CE}" presName="Accent" presStyleLbl="trAlignAcc1" presStyleIdx="0" presStyleCnt="7">
        <dgm:presLayoutVars>
          <dgm:chMax val="0"/>
          <dgm:chPref val="0"/>
        </dgm:presLayoutVars>
      </dgm:prSet>
      <dgm:spPr/>
    </dgm:pt>
    <dgm:pt modelId="{EDA4AD66-2F7A-4441-B220-14B8A222B653}" type="pres">
      <dgm:prSet presAssocID="{403D7EB5-7FB5-4EA7-88E6-485F9F6581CE}" presName="Image" presStyleLbl="alignImgPlace1" presStyleIdx="0" presStyleCnt="7">
        <dgm:presLayoutVars>
          <dgm:chMax val="0"/>
          <dgm:chPref val="0"/>
        </dgm:presLayoutVars>
      </dgm:prSet>
      <dgm:spPr>
        <a:blipFill>
          <a:blip xmlns:r="http://schemas.openxmlformats.org/officeDocument/2006/relationships" r:embed="rId1">
            <a:extLst>
              <a:ext uri="{96DAC541-7B7A-43D3-8B79-37D633B846F1}">
                <asvg:svgBlip xmlns:asvg="http://schemas.microsoft.com/office/drawing/2016/SVG/main" r:embed="rId2"/>
              </a:ext>
            </a:extLst>
          </a:blip>
          <a:srcRect/>
          <a:stretch>
            <a:fillRect t="-9000" b="-9000"/>
          </a:stretch>
        </a:blipFill>
      </dgm:spPr>
      <dgm:extLst>
        <a:ext uri="{E40237B7-FDA0-4F09-8148-C483321AD2D9}">
          <dgm14:cNvPr xmlns:dgm14="http://schemas.microsoft.com/office/drawing/2010/diagram" id="0" name="" descr="Search Inventory with solid fill"/>
        </a:ext>
      </dgm:extLst>
    </dgm:pt>
    <dgm:pt modelId="{24A269AE-5249-450F-A1B0-2A65D2CCD78B}" type="pres">
      <dgm:prSet presAssocID="{403D7EB5-7FB5-4EA7-88E6-485F9F6581CE}" presName="ChildComposite" presStyleCnt="0"/>
      <dgm:spPr/>
    </dgm:pt>
    <dgm:pt modelId="{7D856ABD-745D-4C3C-BB59-67BA9A930E68}" type="pres">
      <dgm:prSet presAssocID="{403D7EB5-7FB5-4EA7-88E6-485F9F6581CE}" presName="Child" presStyleLbl="node1" presStyleIdx="0" presStyleCnt="0">
        <dgm:presLayoutVars>
          <dgm:chMax val="0"/>
          <dgm:chPref val="0"/>
          <dgm:bulletEnabled val="1"/>
        </dgm:presLayoutVars>
      </dgm:prSet>
      <dgm:spPr/>
    </dgm:pt>
    <dgm:pt modelId="{15D9AA28-3DF8-4718-AC8C-4178D7ECE02E}" type="pres">
      <dgm:prSet presAssocID="{403D7EB5-7FB5-4EA7-88E6-485F9F6581CE}" presName="Parent" presStyleLbl="revTx" presStyleIdx="0" presStyleCnt="7">
        <dgm:presLayoutVars>
          <dgm:chMax val="1"/>
          <dgm:chPref val="0"/>
          <dgm:bulletEnabled val="1"/>
        </dgm:presLayoutVars>
      </dgm:prSet>
      <dgm:spPr/>
    </dgm:pt>
    <dgm:pt modelId="{56739529-1612-4E5B-B929-682C229E8412}" type="pres">
      <dgm:prSet presAssocID="{A2045B71-5F8B-45A7-9CC9-28773888F383}" presName="sibTrans" presStyleCnt="0"/>
      <dgm:spPr/>
    </dgm:pt>
    <dgm:pt modelId="{806AF5D5-07C2-4658-ABCE-4D002031B974}" type="pres">
      <dgm:prSet presAssocID="{E7B86EC7-4D99-4C46-8607-347901108720}" presName="composite" presStyleCnt="0">
        <dgm:presLayoutVars>
          <dgm:chMax val="1"/>
          <dgm:chPref val="1"/>
        </dgm:presLayoutVars>
      </dgm:prSet>
      <dgm:spPr/>
    </dgm:pt>
    <dgm:pt modelId="{60062395-1CD6-402E-AC3B-6C2EF1C0269A}" type="pres">
      <dgm:prSet presAssocID="{E7B86EC7-4D99-4C46-8607-347901108720}" presName="Accent" presStyleLbl="trAlignAcc1" presStyleIdx="1" presStyleCnt="7">
        <dgm:presLayoutVars>
          <dgm:chMax val="0"/>
          <dgm:chPref val="0"/>
        </dgm:presLayoutVars>
      </dgm:prSet>
      <dgm:spPr/>
    </dgm:pt>
    <dgm:pt modelId="{214BA089-733A-4EE2-973F-54D9C930C552}" type="pres">
      <dgm:prSet presAssocID="{E7B86EC7-4D99-4C46-8607-347901108720}" presName="Image" presStyleLbl="alignImgPlace1" presStyleIdx="1" presStyleCnt="7">
        <dgm:presLayoutVars>
          <dgm:chMax val="0"/>
          <dgm:chPref val="0"/>
        </dgm:presLayoutVars>
      </dgm:prSet>
      <dgm:spPr>
        <a:blipFill>
          <a:blip xmlns:r="http://schemas.openxmlformats.org/officeDocument/2006/relationships" r:embed="rId3">
            <a:extLst>
              <a:ext uri="{96DAC541-7B7A-43D3-8B79-37D633B846F1}">
                <asvg:svgBlip xmlns:asvg="http://schemas.microsoft.com/office/drawing/2016/SVG/main" r:embed="rId4"/>
              </a:ext>
            </a:extLst>
          </a:blip>
          <a:srcRect/>
          <a:stretch>
            <a:fillRect t="-9000" b="-9000"/>
          </a:stretch>
        </a:blipFill>
      </dgm:spPr>
      <dgm:extLst>
        <a:ext uri="{E40237B7-FDA0-4F09-8148-C483321AD2D9}">
          <dgm14:cNvPr xmlns:dgm14="http://schemas.microsoft.com/office/drawing/2010/diagram" id="0" name="" descr="Triangle Ruler with solid fill"/>
        </a:ext>
      </dgm:extLst>
    </dgm:pt>
    <dgm:pt modelId="{F285782F-427F-445C-A36C-9583BFA09CEF}" type="pres">
      <dgm:prSet presAssocID="{E7B86EC7-4D99-4C46-8607-347901108720}" presName="ChildComposite" presStyleCnt="0"/>
      <dgm:spPr/>
    </dgm:pt>
    <dgm:pt modelId="{26A07454-9639-4219-9C6E-16E625FD3330}" type="pres">
      <dgm:prSet presAssocID="{E7B86EC7-4D99-4C46-8607-347901108720}" presName="Child" presStyleLbl="node1" presStyleIdx="0" presStyleCnt="0">
        <dgm:presLayoutVars>
          <dgm:chMax val="0"/>
          <dgm:chPref val="0"/>
          <dgm:bulletEnabled val="1"/>
        </dgm:presLayoutVars>
      </dgm:prSet>
      <dgm:spPr/>
    </dgm:pt>
    <dgm:pt modelId="{968074D5-D176-4E50-A7FE-9675E821B866}" type="pres">
      <dgm:prSet presAssocID="{E7B86EC7-4D99-4C46-8607-347901108720}" presName="Parent" presStyleLbl="revTx" presStyleIdx="1" presStyleCnt="7">
        <dgm:presLayoutVars>
          <dgm:chMax val="1"/>
          <dgm:chPref val="0"/>
          <dgm:bulletEnabled val="1"/>
        </dgm:presLayoutVars>
      </dgm:prSet>
      <dgm:spPr/>
    </dgm:pt>
    <dgm:pt modelId="{3B0DEDAC-1F99-4A35-91DE-DDD5969A33FC}" type="pres">
      <dgm:prSet presAssocID="{DCD58CDB-F8BC-405B-86C8-C27BB5C8A88F}" presName="sibTrans" presStyleCnt="0"/>
      <dgm:spPr/>
    </dgm:pt>
    <dgm:pt modelId="{B5743412-CC2D-445D-92E7-F796B9FA0204}" type="pres">
      <dgm:prSet presAssocID="{39AE6451-2591-48CB-A7AA-9BBC902AF5B6}" presName="composite" presStyleCnt="0">
        <dgm:presLayoutVars>
          <dgm:chMax val="1"/>
          <dgm:chPref val="1"/>
        </dgm:presLayoutVars>
      </dgm:prSet>
      <dgm:spPr/>
    </dgm:pt>
    <dgm:pt modelId="{31D6E0A6-3FB5-4D79-A735-0823A4171F44}" type="pres">
      <dgm:prSet presAssocID="{39AE6451-2591-48CB-A7AA-9BBC902AF5B6}" presName="Accent" presStyleLbl="trAlignAcc1" presStyleIdx="2" presStyleCnt="7">
        <dgm:presLayoutVars>
          <dgm:chMax val="0"/>
          <dgm:chPref val="0"/>
        </dgm:presLayoutVars>
      </dgm:prSet>
      <dgm:spPr/>
    </dgm:pt>
    <dgm:pt modelId="{FFB590F1-457F-413D-93E8-4CFE5ECD215E}" type="pres">
      <dgm:prSet presAssocID="{39AE6451-2591-48CB-A7AA-9BBC902AF5B6}" presName="Image" presStyleLbl="alignImgPlace1" presStyleIdx="2" presStyleCnt="7">
        <dgm:presLayoutVars>
          <dgm:chMax val="0"/>
          <dgm:chPref val="0"/>
        </dgm:presLayoutVars>
      </dgm:prSet>
      <dgm:spPr>
        <a:blipFill>
          <a:blip xmlns:r="http://schemas.openxmlformats.org/officeDocument/2006/relationships" r:embed="rId5">
            <a:extLst>
              <a:ext uri="{96DAC541-7B7A-43D3-8B79-37D633B846F1}">
                <asvg:svgBlip xmlns:asvg="http://schemas.microsoft.com/office/drawing/2016/SVG/main" r:embed="rId6"/>
              </a:ext>
            </a:extLst>
          </a:blip>
          <a:srcRect/>
          <a:stretch>
            <a:fillRect t="-9000" b="-9000"/>
          </a:stretch>
        </a:blipFill>
      </dgm:spPr>
      <dgm:extLst>
        <a:ext uri="{E40237B7-FDA0-4F09-8148-C483321AD2D9}">
          <dgm14:cNvPr xmlns:dgm14="http://schemas.microsoft.com/office/drawing/2010/diagram" id="0" name="" descr="Workflow with solid fill"/>
        </a:ext>
      </dgm:extLst>
    </dgm:pt>
    <dgm:pt modelId="{F45E37E0-BAEA-47BA-BBAD-EA14964D321A}" type="pres">
      <dgm:prSet presAssocID="{39AE6451-2591-48CB-A7AA-9BBC902AF5B6}" presName="ChildComposite" presStyleCnt="0"/>
      <dgm:spPr/>
    </dgm:pt>
    <dgm:pt modelId="{F251BD33-31B1-4841-89AD-900DFD16A399}" type="pres">
      <dgm:prSet presAssocID="{39AE6451-2591-48CB-A7AA-9BBC902AF5B6}" presName="Child" presStyleLbl="node1" presStyleIdx="0" presStyleCnt="0">
        <dgm:presLayoutVars>
          <dgm:chMax val="0"/>
          <dgm:chPref val="0"/>
          <dgm:bulletEnabled val="1"/>
        </dgm:presLayoutVars>
      </dgm:prSet>
      <dgm:spPr/>
    </dgm:pt>
    <dgm:pt modelId="{87294161-FEF0-478B-9B51-4FFE836525A5}" type="pres">
      <dgm:prSet presAssocID="{39AE6451-2591-48CB-A7AA-9BBC902AF5B6}" presName="Parent" presStyleLbl="revTx" presStyleIdx="2" presStyleCnt="7">
        <dgm:presLayoutVars>
          <dgm:chMax val="1"/>
          <dgm:chPref val="0"/>
          <dgm:bulletEnabled val="1"/>
        </dgm:presLayoutVars>
      </dgm:prSet>
      <dgm:spPr/>
    </dgm:pt>
    <dgm:pt modelId="{8917DB02-7F9B-4E74-8721-970663C47279}" type="pres">
      <dgm:prSet presAssocID="{2C3078AD-CDCB-4979-8336-597565171CB7}" presName="sibTrans" presStyleCnt="0"/>
      <dgm:spPr/>
    </dgm:pt>
    <dgm:pt modelId="{C9BED517-0850-4EF2-B6C3-6BAA58DBFDC4}" type="pres">
      <dgm:prSet presAssocID="{A11B6003-64F4-465F-AF2F-4BD7C6DC0CD7}" presName="composite" presStyleCnt="0">
        <dgm:presLayoutVars>
          <dgm:chMax val="1"/>
          <dgm:chPref val="1"/>
        </dgm:presLayoutVars>
      </dgm:prSet>
      <dgm:spPr/>
    </dgm:pt>
    <dgm:pt modelId="{64ABDE12-7BE5-44FE-8F89-DAC4EE3605A7}" type="pres">
      <dgm:prSet presAssocID="{A11B6003-64F4-465F-AF2F-4BD7C6DC0CD7}" presName="Accent" presStyleLbl="trAlignAcc1" presStyleIdx="3" presStyleCnt="7">
        <dgm:presLayoutVars>
          <dgm:chMax val="0"/>
          <dgm:chPref val="0"/>
        </dgm:presLayoutVars>
      </dgm:prSet>
      <dgm:spPr/>
    </dgm:pt>
    <dgm:pt modelId="{9B1BBD8B-60A6-42D8-8FE6-2D18AD455769}" type="pres">
      <dgm:prSet presAssocID="{A11B6003-64F4-465F-AF2F-4BD7C6DC0CD7}" presName="Image" presStyleLbl="alignImgPlace1" presStyleIdx="3" presStyleCnt="7">
        <dgm:presLayoutVars>
          <dgm:chMax val="0"/>
          <dgm:chPref val="0"/>
        </dgm:presLayoutVars>
      </dgm:prSet>
      <dgm:spPr>
        <a:blipFill>
          <a:blip xmlns:r="http://schemas.openxmlformats.org/officeDocument/2006/relationships" r:embed="rId7">
            <a:extLst>
              <a:ext uri="{96DAC541-7B7A-43D3-8B79-37D633B846F1}">
                <asvg:svgBlip xmlns:asvg="http://schemas.microsoft.com/office/drawing/2016/SVG/main" r:embed="rId8"/>
              </a:ext>
            </a:extLst>
          </a:blip>
          <a:srcRect/>
          <a:stretch>
            <a:fillRect t="-9000" b="-9000"/>
          </a:stretch>
        </a:blipFill>
      </dgm:spPr>
      <dgm:extLst>
        <a:ext uri="{E40237B7-FDA0-4F09-8148-C483321AD2D9}">
          <dgm14:cNvPr xmlns:dgm14="http://schemas.microsoft.com/office/drawing/2010/diagram" id="0" name="" descr="Database with solid fill"/>
        </a:ext>
      </dgm:extLst>
    </dgm:pt>
    <dgm:pt modelId="{E4993320-F24E-44A4-BE09-BBCDD57BF742}" type="pres">
      <dgm:prSet presAssocID="{A11B6003-64F4-465F-AF2F-4BD7C6DC0CD7}" presName="ChildComposite" presStyleCnt="0"/>
      <dgm:spPr/>
    </dgm:pt>
    <dgm:pt modelId="{3B9A4959-E582-4A64-8D70-AD1FC4314410}" type="pres">
      <dgm:prSet presAssocID="{A11B6003-64F4-465F-AF2F-4BD7C6DC0CD7}" presName="Child" presStyleLbl="node1" presStyleIdx="0" presStyleCnt="0">
        <dgm:presLayoutVars>
          <dgm:chMax val="0"/>
          <dgm:chPref val="0"/>
          <dgm:bulletEnabled val="1"/>
        </dgm:presLayoutVars>
      </dgm:prSet>
      <dgm:spPr/>
    </dgm:pt>
    <dgm:pt modelId="{77A48E72-8ED9-4BB0-BF93-B41D7F7FE73F}" type="pres">
      <dgm:prSet presAssocID="{A11B6003-64F4-465F-AF2F-4BD7C6DC0CD7}" presName="Parent" presStyleLbl="revTx" presStyleIdx="3" presStyleCnt="7">
        <dgm:presLayoutVars>
          <dgm:chMax val="1"/>
          <dgm:chPref val="0"/>
          <dgm:bulletEnabled val="1"/>
        </dgm:presLayoutVars>
      </dgm:prSet>
      <dgm:spPr/>
    </dgm:pt>
    <dgm:pt modelId="{A7D35D68-4BC5-4A9F-80F4-2BD83CF1A61A}" type="pres">
      <dgm:prSet presAssocID="{FF2876AD-B451-41B9-8BD0-CC9396B54011}" presName="sibTrans" presStyleCnt="0"/>
      <dgm:spPr/>
    </dgm:pt>
    <dgm:pt modelId="{CD539468-34CA-4E13-A866-C47636855E3C}" type="pres">
      <dgm:prSet presAssocID="{47AF8B57-EA51-4153-86E6-540D14ECF8C6}" presName="composite" presStyleCnt="0">
        <dgm:presLayoutVars>
          <dgm:chMax val="1"/>
          <dgm:chPref val="1"/>
        </dgm:presLayoutVars>
      </dgm:prSet>
      <dgm:spPr/>
    </dgm:pt>
    <dgm:pt modelId="{5E590B0D-980A-46AE-84EB-574DAE17E64C}" type="pres">
      <dgm:prSet presAssocID="{47AF8B57-EA51-4153-86E6-540D14ECF8C6}" presName="Accent" presStyleLbl="trAlignAcc1" presStyleIdx="4" presStyleCnt="7">
        <dgm:presLayoutVars>
          <dgm:chMax val="0"/>
          <dgm:chPref val="0"/>
        </dgm:presLayoutVars>
      </dgm:prSet>
      <dgm:spPr/>
    </dgm:pt>
    <dgm:pt modelId="{619448A6-D8A8-43C1-8DD7-47CBCA8FD3D0}" type="pres">
      <dgm:prSet presAssocID="{47AF8B57-EA51-4153-86E6-540D14ECF8C6}" presName="Image" presStyleLbl="alignImgPlace1" presStyleIdx="4" presStyleCnt="7">
        <dgm:presLayoutVars>
          <dgm:chMax val="0"/>
          <dgm:chPref val="0"/>
        </dgm:presLayoutVars>
      </dgm:prSet>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9000" b="-9000"/>
          </a:stretch>
        </a:blipFill>
      </dgm:spPr>
      <dgm:extLst>
        <a:ext uri="{E40237B7-FDA0-4F09-8148-C483321AD2D9}">
          <dgm14:cNvPr xmlns:dgm14="http://schemas.microsoft.com/office/drawing/2010/diagram" id="0" name="" descr="Robot Hand with solid fill"/>
        </a:ext>
      </dgm:extLst>
    </dgm:pt>
    <dgm:pt modelId="{FF23ABFA-A414-4940-9AA1-BB7C7AE56A79}" type="pres">
      <dgm:prSet presAssocID="{47AF8B57-EA51-4153-86E6-540D14ECF8C6}" presName="ChildComposite" presStyleCnt="0"/>
      <dgm:spPr/>
    </dgm:pt>
    <dgm:pt modelId="{659B7715-42C4-475E-8EA8-2A5B9D0E167F}" type="pres">
      <dgm:prSet presAssocID="{47AF8B57-EA51-4153-86E6-540D14ECF8C6}" presName="Child" presStyleLbl="node1" presStyleIdx="0" presStyleCnt="0">
        <dgm:presLayoutVars>
          <dgm:chMax val="0"/>
          <dgm:chPref val="0"/>
          <dgm:bulletEnabled val="1"/>
        </dgm:presLayoutVars>
      </dgm:prSet>
      <dgm:spPr/>
    </dgm:pt>
    <dgm:pt modelId="{9A50F054-1843-4A3D-B184-6E37AA71C5D4}" type="pres">
      <dgm:prSet presAssocID="{47AF8B57-EA51-4153-86E6-540D14ECF8C6}" presName="Parent" presStyleLbl="revTx" presStyleIdx="4" presStyleCnt="7">
        <dgm:presLayoutVars>
          <dgm:chMax val="1"/>
          <dgm:chPref val="0"/>
          <dgm:bulletEnabled val="1"/>
        </dgm:presLayoutVars>
      </dgm:prSet>
      <dgm:spPr/>
    </dgm:pt>
    <dgm:pt modelId="{0DCCA243-36B1-4EF9-A4AD-6DDC779EBFF3}" type="pres">
      <dgm:prSet presAssocID="{E734FDB8-2CC6-4AAF-A798-768996563B1D}" presName="sibTrans" presStyleCnt="0"/>
      <dgm:spPr/>
    </dgm:pt>
    <dgm:pt modelId="{F40B5C14-5CA4-403E-A8D3-50232C38BFF1}" type="pres">
      <dgm:prSet presAssocID="{DD626713-7939-4473-99EB-0CD65955B7CC}" presName="composite" presStyleCnt="0">
        <dgm:presLayoutVars>
          <dgm:chMax val="1"/>
          <dgm:chPref val="1"/>
        </dgm:presLayoutVars>
      </dgm:prSet>
      <dgm:spPr/>
    </dgm:pt>
    <dgm:pt modelId="{A7DA5D3D-98FE-4404-9720-A93B64D3E8AC}" type="pres">
      <dgm:prSet presAssocID="{DD626713-7939-4473-99EB-0CD65955B7CC}" presName="Accent" presStyleLbl="trAlignAcc1" presStyleIdx="5" presStyleCnt="7">
        <dgm:presLayoutVars>
          <dgm:chMax val="0"/>
          <dgm:chPref val="0"/>
        </dgm:presLayoutVars>
      </dgm:prSet>
      <dgm:spPr/>
    </dgm:pt>
    <dgm:pt modelId="{9680208C-6AB4-41A5-B74B-C368F2323AD7}" type="pres">
      <dgm:prSet presAssocID="{DD626713-7939-4473-99EB-0CD65955B7CC}" presName="Image" presStyleLbl="alignImgPlace1" presStyleIdx="5" presStyleCnt="7">
        <dgm:presLayoutVars>
          <dgm:chMax val="0"/>
          <dgm:chPref val="0"/>
        </dgm:presLayoutVars>
      </dgm:prSet>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t="-9000" b="-9000"/>
          </a:stretch>
        </a:blipFill>
      </dgm:spPr>
      <dgm:extLst>
        <a:ext uri="{E40237B7-FDA0-4F09-8148-C483321AD2D9}">
          <dgm14:cNvPr xmlns:dgm14="http://schemas.microsoft.com/office/drawing/2010/diagram" id="0" name="" descr="Artificial Intelligence with solid fill"/>
        </a:ext>
      </dgm:extLst>
    </dgm:pt>
    <dgm:pt modelId="{C427B381-25EF-43B0-8809-38D7D3911E1C}" type="pres">
      <dgm:prSet presAssocID="{DD626713-7939-4473-99EB-0CD65955B7CC}" presName="ChildComposite" presStyleCnt="0"/>
      <dgm:spPr/>
    </dgm:pt>
    <dgm:pt modelId="{EBDF096B-4ADD-41C7-B4C0-54AF84A01047}" type="pres">
      <dgm:prSet presAssocID="{DD626713-7939-4473-99EB-0CD65955B7CC}" presName="Child" presStyleLbl="node1" presStyleIdx="0" presStyleCnt="0">
        <dgm:presLayoutVars>
          <dgm:chMax val="0"/>
          <dgm:chPref val="0"/>
          <dgm:bulletEnabled val="1"/>
        </dgm:presLayoutVars>
      </dgm:prSet>
      <dgm:spPr/>
    </dgm:pt>
    <dgm:pt modelId="{47090807-E166-4E94-8E74-6DCB8F7B4A7E}" type="pres">
      <dgm:prSet presAssocID="{DD626713-7939-4473-99EB-0CD65955B7CC}" presName="Parent" presStyleLbl="revTx" presStyleIdx="5" presStyleCnt="7">
        <dgm:presLayoutVars>
          <dgm:chMax val="1"/>
          <dgm:chPref val="0"/>
          <dgm:bulletEnabled val="1"/>
        </dgm:presLayoutVars>
      </dgm:prSet>
      <dgm:spPr/>
    </dgm:pt>
    <dgm:pt modelId="{7817339A-B4E8-4A94-B342-9ADB2130C1C9}" type="pres">
      <dgm:prSet presAssocID="{B2E13DE4-6670-4582-B38E-905B8FAE3BD4}" presName="sibTrans" presStyleCnt="0"/>
      <dgm:spPr/>
    </dgm:pt>
    <dgm:pt modelId="{4825F296-6E7E-492B-862D-76A62A381AEF}" type="pres">
      <dgm:prSet presAssocID="{091DB8B0-6A46-49D6-82A1-FD64CD50FB25}" presName="composite" presStyleCnt="0">
        <dgm:presLayoutVars>
          <dgm:chMax val="1"/>
          <dgm:chPref val="1"/>
        </dgm:presLayoutVars>
      </dgm:prSet>
      <dgm:spPr/>
    </dgm:pt>
    <dgm:pt modelId="{3CBF6355-DE81-4B9E-9880-317A4777A0B6}" type="pres">
      <dgm:prSet presAssocID="{091DB8B0-6A46-49D6-82A1-FD64CD50FB25}" presName="Accent" presStyleLbl="trAlignAcc1" presStyleIdx="6" presStyleCnt="7">
        <dgm:presLayoutVars>
          <dgm:chMax val="0"/>
          <dgm:chPref val="0"/>
        </dgm:presLayoutVars>
      </dgm:prSet>
      <dgm:spPr/>
    </dgm:pt>
    <dgm:pt modelId="{F0235803-809D-4A8B-BC9F-65F9335D3AAA}" type="pres">
      <dgm:prSet presAssocID="{091DB8B0-6A46-49D6-82A1-FD64CD50FB25}" presName="Image" presStyleLbl="alignImgPlace1" presStyleIdx="6" presStyleCnt="7">
        <dgm:presLayoutVars>
          <dgm:chMax val="0"/>
          <dgm:chPref val="0"/>
        </dgm:presLayoutVars>
      </dgm:prSet>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t="-9000" b="-9000"/>
          </a:stretch>
        </a:blipFill>
      </dgm:spPr>
      <dgm:extLst>
        <a:ext uri="{E40237B7-FDA0-4F09-8148-C483321AD2D9}">
          <dgm14:cNvPr xmlns:dgm14="http://schemas.microsoft.com/office/drawing/2010/diagram" id="0" name="" descr="Books with solid fill"/>
        </a:ext>
      </dgm:extLst>
    </dgm:pt>
    <dgm:pt modelId="{B1576BCA-0659-45F8-8BDD-F8D1A6B51671}" type="pres">
      <dgm:prSet presAssocID="{091DB8B0-6A46-49D6-82A1-FD64CD50FB25}" presName="ChildComposite" presStyleCnt="0"/>
      <dgm:spPr/>
    </dgm:pt>
    <dgm:pt modelId="{E7D26758-5879-49FC-B63D-D4E29F14F929}" type="pres">
      <dgm:prSet presAssocID="{091DB8B0-6A46-49D6-82A1-FD64CD50FB25}" presName="Child" presStyleLbl="node1" presStyleIdx="0" presStyleCnt="0">
        <dgm:presLayoutVars>
          <dgm:chMax val="0"/>
          <dgm:chPref val="0"/>
          <dgm:bulletEnabled val="1"/>
        </dgm:presLayoutVars>
      </dgm:prSet>
      <dgm:spPr/>
    </dgm:pt>
    <dgm:pt modelId="{E8C12C06-1A79-4FBB-88EF-B5D7CDAD3C55}" type="pres">
      <dgm:prSet presAssocID="{091DB8B0-6A46-49D6-82A1-FD64CD50FB25}" presName="Parent" presStyleLbl="revTx" presStyleIdx="6" presStyleCnt="7">
        <dgm:presLayoutVars>
          <dgm:chMax val="1"/>
          <dgm:chPref val="0"/>
          <dgm:bulletEnabled val="1"/>
        </dgm:presLayoutVars>
      </dgm:prSet>
      <dgm:spPr/>
    </dgm:pt>
  </dgm:ptLst>
  <dgm:cxnLst>
    <dgm:cxn modelId="{7FDDF306-DB5D-4CB7-A46F-52141B94E0FD}" type="presOf" srcId="{39AE6451-2591-48CB-A7AA-9BBC902AF5B6}" destId="{87294161-FEF0-478B-9B51-4FFE836525A5}" srcOrd="0" destOrd="0" presId="urn:microsoft.com/office/officeart/2008/layout/CaptionedPictures"/>
    <dgm:cxn modelId="{92F3BC09-B436-4186-9CB2-B29037AB3192}" type="presOf" srcId="{47AF8B57-EA51-4153-86E6-540D14ECF8C6}" destId="{9A50F054-1843-4A3D-B184-6E37AA71C5D4}" srcOrd="0" destOrd="0" presId="urn:microsoft.com/office/officeart/2008/layout/CaptionedPictures"/>
    <dgm:cxn modelId="{584D7311-1AE9-449A-9E99-48DD0BE1E15C}" type="presOf" srcId="{E7B86EC7-4D99-4C46-8607-347901108720}" destId="{968074D5-D176-4E50-A7FE-9675E821B866}" srcOrd="0" destOrd="0" presId="urn:microsoft.com/office/officeart/2008/layout/CaptionedPictures"/>
    <dgm:cxn modelId="{5352452A-52A0-441E-87CB-B20B5089B313}" type="presOf" srcId="{364B2944-FF30-4913-ABF1-670A4CCF664B}" destId="{B4F47B03-CEF9-4FCE-BD74-CC78A8CFB14D}" srcOrd="0" destOrd="0" presId="urn:microsoft.com/office/officeart/2008/layout/CaptionedPictures"/>
    <dgm:cxn modelId="{595BF067-CF82-47E4-84A4-AC48BF230B99}" srcId="{364B2944-FF30-4913-ABF1-670A4CCF664B}" destId="{403D7EB5-7FB5-4EA7-88E6-485F9F6581CE}" srcOrd="0" destOrd="0" parTransId="{22E1BF38-4AB1-4B3E-9760-8329CCC0CA3D}" sibTransId="{A2045B71-5F8B-45A7-9CC9-28773888F383}"/>
    <dgm:cxn modelId="{F8CB5B6C-D921-49A0-BDC4-8CB19FD14A21}" type="presOf" srcId="{A11B6003-64F4-465F-AF2F-4BD7C6DC0CD7}" destId="{77A48E72-8ED9-4BB0-BF93-B41D7F7FE73F}" srcOrd="0" destOrd="0" presId="urn:microsoft.com/office/officeart/2008/layout/CaptionedPictures"/>
    <dgm:cxn modelId="{0F63BB89-107A-46BA-BAC5-FFF181696AC1}" type="presOf" srcId="{403D7EB5-7FB5-4EA7-88E6-485F9F6581CE}" destId="{15D9AA28-3DF8-4718-AC8C-4178D7ECE02E}" srcOrd="0" destOrd="0" presId="urn:microsoft.com/office/officeart/2008/layout/CaptionedPictures"/>
    <dgm:cxn modelId="{C2B4C8AB-20A3-4243-93F2-00178A9DACC6}" type="presOf" srcId="{DD626713-7939-4473-99EB-0CD65955B7CC}" destId="{47090807-E166-4E94-8E74-6DCB8F7B4A7E}" srcOrd="0" destOrd="0" presId="urn:microsoft.com/office/officeart/2008/layout/CaptionedPictures"/>
    <dgm:cxn modelId="{24A106B5-BADF-4BDB-996A-66CB382FCD4C}" srcId="{364B2944-FF30-4913-ABF1-670A4CCF664B}" destId="{091DB8B0-6A46-49D6-82A1-FD64CD50FB25}" srcOrd="6" destOrd="0" parTransId="{64F14C4A-7DBC-4C3F-B603-43769B9AE7FF}" sibTransId="{C5836DCB-28D5-4B08-93F7-82F1453F491D}"/>
    <dgm:cxn modelId="{C7BCE2D0-8630-4979-BC10-B61AA215BDD7}" srcId="{364B2944-FF30-4913-ABF1-670A4CCF664B}" destId="{DD626713-7939-4473-99EB-0CD65955B7CC}" srcOrd="5" destOrd="0" parTransId="{36DB15AC-3DD6-42A0-AC7C-3D97EAE9ACBF}" sibTransId="{B2E13DE4-6670-4582-B38E-905B8FAE3BD4}"/>
    <dgm:cxn modelId="{56AB1AD9-131D-409E-83C8-98C4C10FF036}" srcId="{364B2944-FF30-4913-ABF1-670A4CCF664B}" destId="{39AE6451-2591-48CB-A7AA-9BBC902AF5B6}" srcOrd="2" destOrd="0" parTransId="{F617DFB4-7367-4980-A3EA-A5ACCE6D9BEF}" sibTransId="{2C3078AD-CDCB-4979-8336-597565171CB7}"/>
    <dgm:cxn modelId="{3BEC72DB-32C3-4EB3-9FF5-CBC2C346036F}" srcId="{364B2944-FF30-4913-ABF1-670A4CCF664B}" destId="{A11B6003-64F4-465F-AF2F-4BD7C6DC0CD7}" srcOrd="3" destOrd="0" parTransId="{D1927EEE-535F-49D5-BB74-AE55DCF05B64}" sibTransId="{FF2876AD-B451-41B9-8BD0-CC9396B54011}"/>
    <dgm:cxn modelId="{3DB929E3-EF0C-4CB7-887D-A128E99FB15C}" srcId="{364B2944-FF30-4913-ABF1-670A4CCF664B}" destId="{47AF8B57-EA51-4153-86E6-540D14ECF8C6}" srcOrd="4" destOrd="0" parTransId="{CAF24B33-E637-49D1-8BFC-E63416C5360A}" sibTransId="{E734FDB8-2CC6-4AAF-A798-768996563B1D}"/>
    <dgm:cxn modelId="{9AC6C3F0-B9A9-4AA0-8893-F68DAEB43309}" type="presOf" srcId="{091DB8B0-6A46-49D6-82A1-FD64CD50FB25}" destId="{E8C12C06-1A79-4FBB-88EF-B5D7CDAD3C55}" srcOrd="0" destOrd="0" presId="urn:microsoft.com/office/officeart/2008/layout/CaptionedPictures"/>
    <dgm:cxn modelId="{805E5FF6-71E2-43EE-9735-47CB080DD55F}" srcId="{364B2944-FF30-4913-ABF1-670A4CCF664B}" destId="{E7B86EC7-4D99-4C46-8607-347901108720}" srcOrd="1" destOrd="0" parTransId="{CDBB5EA8-AD6E-456A-A804-8006CAF7DA69}" sibTransId="{DCD58CDB-F8BC-405B-86C8-C27BB5C8A88F}"/>
    <dgm:cxn modelId="{B87A6A57-5C3C-424B-B546-E0E63965B6D6}" type="presParOf" srcId="{B4F47B03-CEF9-4FCE-BD74-CC78A8CFB14D}" destId="{55620499-E317-4FBE-8EBD-A5BB7ED643E4}" srcOrd="0" destOrd="0" presId="urn:microsoft.com/office/officeart/2008/layout/CaptionedPictures"/>
    <dgm:cxn modelId="{CB2542BC-D74C-4A76-BAD4-7037CB3E7748}" type="presParOf" srcId="{55620499-E317-4FBE-8EBD-A5BB7ED643E4}" destId="{B84293B3-FE36-4B32-B046-1B8EFAAA9F95}" srcOrd="0" destOrd="0" presId="urn:microsoft.com/office/officeart/2008/layout/CaptionedPictures"/>
    <dgm:cxn modelId="{59C21FA8-3ABF-48F0-AD07-6229A635CF2B}" type="presParOf" srcId="{55620499-E317-4FBE-8EBD-A5BB7ED643E4}" destId="{EDA4AD66-2F7A-4441-B220-14B8A222B653}" srcOrd="1" destOrd="0" presId="urn:microsoft.com/office/officeart/2008/layout/CaptionedPictures"/>
    <dgm:cxn modelId="{B5628C16-A42E-48EA-941E-361645249E08}" type="presParOf" srcId="{55620499-E317-4FBE-8EBD-A5BB7ED643E4}" destId="{24A269AE-5249-450F-A1B0-2A65D2CCD78B}" srcOrd="2" destOrd="0" presId="urn:microsoft.com/office/officeart/2008/layout/CaptionedPictures"/>
    <dgm:cxn modelId="{389CD8AF-46B0-47EB-8578-23F6FB3A8E2A}" type="presParOf" srcId="{24A269AE-5249-450F-A1B0-2A65D2CCD78B}" destId="{7D856ABD-745D-4C3C-BB59-67BA9A930E68}" srcOrd="0" destOrd="0" presId="urn:microsoft.com/office/officeart/2008/layout/CaptionedPictures"/>
    <dgm:cxn modelId="{39BD329A-FE4A-46AD-B037-479F75703801}" type="presParOf" srcId="{24A269AE-5249-450F-A1B0-2A65D2CCD78B}" destId="{15D9AA28-3DF8-4718-AC8C-4178D7ECE02E}" srcOrd="1" destOrd="0" presId="urn:microsoft.com/office/officeart/2008/layout/CaptionedPictures"/>
    <dgm:cxn modelId="{92C9D3A9-DA38-4DB1-A956-5DC3C8201F64}" type="presParOf" srcId="{B4F47B03-CEF9-4FCE-BD74-CC78A8CFB14D}" destId="{56739529-1612-4E5B-B929-682C229E8412}" srcOrd="1" destOrd="0" presId="urn:microsoft.com/office/officeart/2008/layout/CaptionedPictures"/>
    <dgm:cxn modelId="{4A4820A9-2A11-4157-B0DD-8D7268D70AA4}" type="presParOf" srcId="{B4F47B03-CEF9-4FCE-BD74-CC78A8CFB14D}" destId="{806AF5D5-07C2-4658-ABCE-4D002031B974}" srcOrd="2" destOrd="0" presId="urn:microsoft.com/office/officeart/2008/layout/CaptionedPictures"/>
    <dgm:cxn modelId="{0FE7BF4B-0AE5-4DB6-9C05-6F362D724BB6}" type="presParOf" srcId="{806AF5D5-07C2-4658-ABCE-4D002031B974}" destId="{60062395-1CD6-402E-AC3B-6C2EF1C0269A}" srcOrd="0" destOrd="0" presId="urn:microsoft.com/office/officeart/2008/layout/CaptionedPictures"/>
    <dgm:cxn modelId="{401AFBAC-0846-4A87-9B9E-40C5B5FAE583}" type="presParOf" srcId="{806AF5D5-07C2-4658-ABCE-4D002031B974}" destId="{214BA089-733A-4EE2-973F-54D9C930C552}" srcOrd="1" destOrd="0" presId="urn:microsoft.com/office/officeart/2008/layout/CaptionedPictures"/>
    <dgm:cxn modelId="{5336C0C9-8825-4C03-AE59-AB832260A541}" type="presParOf" srcId="{806AF5D5-07C2-4658-ABCE-4D002031B974}" destId="{F285782F-427F-445C-A36C-9583BFA09CEF}" srcOrd="2" destOrd="0" presId="urn:microsoft.com/office/officeart/2008/layout/CaptionedPictures"/>
    <dgm:cxn modelId="{076D6795-9C10-4D68-9689-49CB278F7FF5}" type="presParOf" srcId="{F285782F-427F-445C-A36C-9583BFA09CEF}" destId="{26A07454-9639-4219-9C6E-16E625FD3330}" srcOrd="0" destOrd="0" presId="urn:microsoft.com/office/officeart/2008/layout/CaptionedPictures"/>
    <dgm:cxn modelId="{47F11E31-0FEC-49A7-BC33-F2CFE35F52C5}" type="presParOf" srcId="{F285782F-427F-445C-A36C-9583BFA09CEF}" destId="{968074D5-D176-4E50-A7FE-9675E821B866}" srcOrd="1" destOrd="0" presId="urn:microsoft.com/office/officeart/2008/layout/CaptionedPictures"/>
    <dgm:cxn modelId="{1D44F2C8-F253-496D-9762-D0E566635C0E}" type="presParOf" srcId="{B4F47B03-CEF9-4FCE-BD74-CC78A8CFB14D}" destId="{3B0DEDAC-1F99-4A35-91DE-DDD5969A33FC}" srcOrd="3" destOrd="0" presId="urn:microsoft.com/office/officeart/2008/layout/CaptionedPictures"/>
    <dgm:cxn modelId="{BE049EFB-0289-44A1-909A-D2765A68FA0C}" type="presParOf" srcId="{B4F47B03-CEF9-4FCE-BD74-CC78A8CFB14D}" destId="{B5743412-CC2D-445D-92E7-F796B9FA0204}" srcOrd="4" destOrd="0" presId="urn:microsoft.com/office/officeart/2008/layout/CaptionedPictures"/>
    <dgm:cxn modelId="{4ABE974A-E9E6-4ED7-A360-C2DA04F73872}" type="presParOf" srcId="{B5743412-CC2D-445D-92E7-F796B9FA0204}" destId="{31D6E0A6-3FB5-4D79-A735-0823A4171F44}" srcOrd="0" destOrd="0" presId="urn:microsoft.com/office/officeart/2008/layout/CaptionedPictures"/>
    <dgm:cxn modelId="{C28D089C-776C-4D3E-B3A0-5AFEAEC91A91}" type="presParOf" srcId="{B5743412-CC2D-445D-92E7-F796B9FA0204}" destId="{FFB590F1-457F-413D-93E8-4CFE5ECD215E}" srcOrd="1" destOrd="0" presId="urn:microsoft.com/office/officeart/2008/layout/CaptionedPictures"/>
    <dgm:cxn modelId="{288243A5-DE18-4179-A418-530802C72643}" type="presParOf" srcId="{B5743412-CC2D-445D-92E7-F796B9FA0204}" destId="{F45E37E0-BAEA-47BA-BBAD-EA14964D321A}" srcOrd="2" destOrd="0" presId="urn:microsoft.com/office/officeart/2008/layout/CaptionedPictures"/>
    <dgm:cxn modelId="{072176C7-B49F-401C-9337-6006EB2D5034}" type="presParOf" srcId="{F45E37E0-BAEA-47BA-BBAD-EA14964D321A}" destId="{F251BD33-31B1-4841-89AD-900DFD16A399}" srcOrd="0" destOrd="0" presId="urn:microsoft.com/office/officeart/2008/layout/CaptionedPictures"/>
    <dgm:cxn modelId="{9768BFDB-75E9-459F-848D-BAC40A79BFF7}" type="presParOf" srcId="{F45E37E0-BAEA-47BA-BBAD-EA14964D321A}" destId="{87294161-FEF0-478B-9B51-4FFE836525A5}" srcOrd="1" destOrd="0" presId="urn:microsoft.com/office/officeart/2008/layout/CaptionedPictures"/>
    <dgm:cxn modelId="{6EF3E27E-83A3-443F-B891-B71900713CD0}" type="presParOf" srcId="{B4F47B03-CEF9-4FCE-BD74-CC78A8CFB14D}" destId="{8917DB02-7F9B-4E74-8721-970663C47279}" srcOrd="5" destOrd="0" presId="urn:microsoft.com/office/officeart/2008/layout/CaptionedPictures"/>
    <dgm:cxn modelId="{EF70EE90-48C7-449B-B8A4-465C674F142C}" type="presParOf" srcId="{B4F47B03-CEF9-4FCE-BD74-CC78A8CFB14D}" destId="{C9BED517-0850-4EF2-B6C3-6BAA58DBFDC4}" srcOrd="6" destOrd="0" presId="urn:microsoft.com/office/officeart/2008/layout/CaptionedPictures"/>
    <dgm:cxn modelId="{1258FFB2-8956-4FEB-9CF8-AF3B4ECA6D42}" type="presParOf" srcId="{C9BED517-0850-4EF2-B6C3-6BAA58DBFDC4}" destId="{64ABDE12-7BE5-44FE-8F89-DAC4EE3605A7}" srcOrd="0" destOrd="0" presId="urn:microsoft.com/office/officeart/2008/layout/CaptionedPictures"/>
    <dgm:cxn modelId="{5D789990-9903-4B40-B2E5-D807967A8153}" type="presParOf" srcId="{C9BED517-0850-4EF2-B6C3-6BAA58DBFDC4}" destId="{9B1BBD8B-60A6-42D8-8FE6-2D18AD455769}" srcOrd="1" destOrd="0" presId="urn:microsoft.com/office/officeart/2008/layout/CaptionedPictures"/>
    <dgm:cxn modelId="{707966DE-3815-4792-9E84-FE8C8080D18C}" type="presParOf" srcId="{C9BED517-0850-4EF2-B6C3-6BAA58DBFDC4}" destId="{E4993320-F24E-44A4-BE09-BBCDD57BF742}" srcOrd="2" destOrd="0" presId="urn:microsoft.com/office/officeart/2008/layout/CaptionedPictures"/>
    <dgm:cxn modelId="{86010420-90AD-478F-9E71-504F3EDD31FE}" type="presParOf" srcId="{E4993320-F24E-44A4-BE09-BBCDD57BF742}" destId="{3B9A4959-E582-4A64-8D70-AD1FC4314410}" srcOrd="0" destOrd="0" presId="urn:microsoft.com/office/officeart/2008/layout/CaptionedPictures"/>
    <dgm:cxn modelId="{24488B15-741D-4F90-99FB-786B9CEF8401}" type="presParOf" srcId="{E4993320-F24E-44A4-BE09-BBCDD57BF742}" destId="{77A48E72-8ED9-4BB0-BF93-B41D7F7FE73F}" srcOrd="1" destOrd="0" presId="urn:microsoft.com/office/officeart/2008/layout/CaptionedPictures"/>
    <dgm:cxn modelId="{A666B4D6-F407-422D-A75D-CFB62ADAD19F}" type="presParOf" srcId="{B4F47B03-CEF9-4FCE-BD74-CC78A8CFB14D}" destId="{A7D35D68-4BC5-4A9F-80F4-2BD83CF1A61A}" srcOrd="7" destOrd="0" presId="urn:microsoft.com/office/officeart/2008/layout/CaptionedPictures"/>
    <dgm:cxn modelId="{96F56E26-9219-43A3-A21C-021A07FA5E10}" type="presParOf" srcId="{B4F47B03-CEF9-4FCE-BD74-CC78A8CFB14D}" destId="{CD539468-34CA-4E13-A866-C47636855E3C}" srcOrd="8" destOrd="0" presId="urn:microsoft.com/office/officeart/2008/layout/CaptionedPictures"/>
    <dgm:cxn modelId="{A0873001-04AA-4712-8DF1-F16BC791A512}" type="presParOf" srcId="{CD539468-34CA-4E13-A866-C47636855E3C}" destId="{5E590B0D-980A-46AE-84EB-574DAE17E64C}" srcOrd="0" destOrd="0" presId="urn:microsoft.com/office/officeart/2008/layout/CaptionedPictures"/>
    <dgm:cxn modelId="{BD98CC45-4771-4540-B249-33966C19BF1F}" type="presParOf" srcId="{CD539468-34CA-4E13-A866-C47636855E3C}" destId="{619448A6-D8A8-43C1-8DD7-47CBCA8FD3D0}" srcOrd="1" destOrd="0" presId="urn:microsoft.com/office/officeart/2008/layout/CaptionedPictures"/>
    <dgm:cxn modelId="{D6C483B9-D130-489D-B7AA-C509506AD13E}" type="presParOf" srcId="{CD539468-34CA-4E13-A866-C47636855E3C}" destId="{FF23ABFA-A414-4940-9AA1-BB7C7AE56A79}" srcOrd="2" destOrd="0" presId="urn:microsoft.com/office/officeart/2008/layout/CaptionedPictures"/>
    <dgm:cxn modelId="{1585BDD0-C6B1-4CC9-A714-B74CB7BA1D28}" type="presParOf" srcId="{FF23ABFA-A414-4940-9AA1-BB7C7AE56A79}" destId="{659B7715-42C4-475E-8EA8-2A5B9D0E167F}" srcOrd="0" destOrd="0" presId="urn:microsoft.com/office/officeart/2008/layout/CaptionedPictures"/>
    <dgm:cxn modelId="{B1317570-6938-4231-8FA8-D36C69BA61C2}" type="presParOf" srcId="{FF23ABFA-A414-4940-9AA1-BB7C7AE56A79}" destId="{9A50F054-1843-4A3D-B184-6E37AA71C5D4}" srcOrd="1" destOrd="0" presId="urn:microsoft.com/office/officeart/2008/layout/CaptionedPictures"/>
    <dgm:cxn modelId="{C7904939-A583-4F76-8EB2-BA08F1AB69A9}" type="presParOf" srcId="{B4F47B03-CEF9-4FCE-BD74-CC78A8CFB14D}" destId="{0DCCA243-36B1-4EF9-A4AD-6DDC779EBFF3}" srcOrd="9" destOrd="0" presId="urn:microsoft.com/office/officeart/2008/layout/CaptionedPictures"/>
    <dgm:cxn modelId="{4C22C0AF-71D6-4BD3-91E9-DE7A32563240}" type="presParOf" srcId="{B4F47B03-CEF9-4FCE-BD74-CC78A8CFB14D}" destId="{F40B5C14-5CA4-403E-A8D3-50232C38BFF1}" srcOrd="10" destOrd="0" presId="urn:microsoft.com/office/officeart/2008/layout/CaptionedPictures"/>
    <dgm:cxn modelId="{F43F7A0F-6A51-44A3-A0A2-9EA7B2B11587}" type="presParOf" srcId="{F40B5C14-5CA4-403E-A8D3-50232C38BFF1}" destId="{A7DA5D3D-98FE-4404-9720-A93B64D3E8AC}" srcOrd="0" destOrd="0" presId="urn:microsoft.com/office/officeart/2008/layout/CaptionedPictures"/>
    <dgm:cxn modelId="{CE4C54EE-1548-460A-B36C-1DB87C947E57}" type="presParOf" srcId="{F40B5C14-5CA4-403E-A8D3-50232C38BFF1}" destId="{9680208C-6AB4-41A5-B74B-C368F2323AD7}" srcOrd="1" destOrd="0" presId="urn:microsoft.com/office/officeart/2008/layout/CaptionedPictures"/>
    <dgm:cxn modelId="{C7943370-DCB4-41F0-BEA1-4230C358A0E7}" type="presParOf" srcId="{F40B5C14-5CA4-403E-A8D3-50232C38BFF1}" destId="{C427B381-25EF-43B0-8809-38D7D3911E1C}" srcOrd="2" destOrd="0" presId="urn:microsoft.com/office/officeart/2008/layout/CaptionedPictures"/>
    <dgm:cxn modelId="{9B4947FF-087B-46A2-9064-98D24EBB690E}" type="presParOf" srcId="{C427B381-25EF-43B0-8809-38D7D3911E1C}" destId="{EBDF096B-4ADD-41C7-B4C0-54AF84A01047}" srcOrd="0" destOrd="0" presId="urn:microsoft.com/office/officeart/2008/layout/CaptionedPictures"/>
    <dgm:cxn modelId="{FC7DD92B-E425-4AC4-8BD9-A8874C925B2D}" type="presParOf" srcId="{C427B381-25EF-43B0-8809-38D7D3911E1C}" destId="{47090807-E166-4E94-8E74-6DCB8F7B4A7E}" srcOrd="1" destOrd="0" presId="urn:microsoft.com/office/officeart/2008/layout/CaptionedPictures"/>
    <dgm:cxn modelId="{39D37F0F-151A-4930-9379-28DAE9580BA5}" type="presParOf" srcId="{B4F47B03-CEF9-4FCE-BD74-CC78A8CFB14D}" destId="{7817339A-B4E8-4A94-B342-9ADB2130C1C9}" srcOrd="11" destOrd="0" presId="urn:microsoft.com/office/officeart/2008/layout/CaptionedPictures"/>
    <dgm:cxn modelId="{35EB83D9-A1F3-45A6-9225-5DC7C5C756A9}" type="presParOf" srcId="{B4F47B03-CEF9-4FCE-BD74-CC78A8CFB14D}" destId="{4825F296-6E7E-492B-862D-76A62A381AEF}" srcOrd="12" destOrd="0" presId="urn:microsoft.com/office/officeart/2008/layout/CaptionedPictures"/>
    <dgm:cxn modelId="{F2E51F80-22AA-4EF6-8E85-7208FB18ADBC}" type="presParOf" srcId="{4825F296-6E7E-492B-862D-76A62A381AEF}" destId="{3CBF6355-DE81-4B9E-9880-317A4777A0B6}" srcOrd="0" destOrd="0" presId="urn:microsoft.com/office/officeart/2008/layout/CaptionedPictures"/>
    <dgm:cxn modelId="{ED68E543-36BD-4965-946E-6B59EB23109C}" type="presParOf" srcId="{4825F296-6E7E-492B-862D-76A62A381AEF}" destId="{F0235803-809D-4A8B-BC9F-65F9335D3AAA}" srcOrd="1" destOrd="0" presId="urn:microsoft.com/office/officeart/2008/layout/CaptionedPictures"/>
    <dgm:cxn modelId="{15039784-6273-42CD-831D-543824C323B4}" type="presParOf" srcId="{4825F296-6E7E-492B-862D-76A62A381AEF}" destId="{B1576BCA-0659-45F8-8BDD-F8D1A6B51671}" srcOrd="2" destOrd="0" presId="urn:microsoft.com/office/officeart/2008/layout/CaptionedPictures"/>
    <dgm:cxn modelId="{8A4DA730-C862-473D-ACEE-F08C27C1B360}" type="presParOf" srcId="{B1576BCA-0659-45F8-8BDD-F8D1A6B51671}" destId="{E7D26758-5879-49FC-B63D-D4E29F14F929}" srcOrd="0" destOrd="0" presId="urn:microsoft.com/office/officeart/2008/layout/CaptionedPictures"/>
    <dgm:cxn modelId="{D17DBA8B-A7FA-4FC6-BE3A-572C5344F21D}" type="presParOf" srcId="{B1576BCA-0659-45F8-8BDD-F8D1A6B51671}" destId="{E8C12C06-1A79-4FBB-88EF-B5D7CDAD3C55}"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49270-AD65-46D4-9BA7-7E5DA88B22AD}">
      <dsp:nvSpPr>
        <dsp:cNvPr id="0" name=""/>
        <dsp:cNvSpPr/>
      </dsp:nvSpPr>
      <dsp:spPr>
        <a:xfrm>
          <a:off x="341913" y="94788"/>
          <a:ext cx="2174744" cy="1412909"/>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0" i="0" kern="1200" baseline="0" dirty="0"/>
            <a:t>A platform for data collection, sharing, aggregation, integration and curation</a:t>
          </a:r>
          <a:endParaRPr lang="en-GB" sz="1600" kern="1200" dirty="0"/>
        </a:p>
      </dsp:txBody>
      <dsp:txXfrm>
        <a:off x="383296" y="136171"/>
        <a:ext cx="2091978" cy="1330143"/>
      </dsp:txXfrm>
    </dsp:sp>
    <dsp:sp modelId="{B68B4D70-4765-4FEA-A956-371108A3DCA3}">
      <dsp:nvSpPr>
        <dsp:cNvPr id="0" name=""/>
        <dsp:cNvSpPr/>
      </dsp:nvSpPr>
      <dsp:spPr>
        <a:xfrm>
          <a:off x="2855504" y="94788"/>
          <a:ext cx="2174744" cy="1412909"/>
        </a:xfrm>
        <a:prstGeom prst="roundRect">
          <a:avLst>
            <a:gd name="adj" fmla="val 10000"/>
          </a:avLst>
        </a:prstGeom>
        <a:solidFill>
          <a:schemeClr val="accent5">
            <a:hueOff val="2003568"/>
            <a:satOff val="-8793"/>
            <a:lumOff val="26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0" i="0" kern="1200" baseline="0"/>
            <a:t>Supporting analysis across experimental, simulation and reference data</a:t>
          </a:r>
          <a:endParaRPr lang="en-GB" sz="1600" kern="1200"/>
        </a:p>
      </dsp:txBody>
      <dsp:txXfrm>
        <a:off x="2896887" y="136171"/>
        <a:ext cx="2091978" cy="1330143"/>
      </dsp:txXfrm>
    </dsp:sp>
    <dsp:sp modelId="{3ABAAD83-AEEC-4CDA-A6FC-23F75B914284}">
      <dsp:nvSpPr>
        <dsp:cNvPr id="0" name=""/>
        <dsp:cNvSpPr/>
      </dsp:nvSpPr>
      <dsp:spPr>
        <a:xfrm>
          <a:off x="5371162" y="94788"/>
          <a:ext cx="2174744" cy="1412909"/>
        </a:xfrm>
        <a:prstGeom prst="roundRect">
          <a:avLst>
            <a:gd name="adj" fmla="val 10000"/>
          </a:avLst>
        </a:prstGeom>
        <a:solidFill>
          <a:schemeClr val="accent5">
            <a:hueOff val="4007135"/>
            <a:satOff val="-17587"/>
            <a:lumOff val="52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0" i="0" kern="1200" baseline="0"/>
            <a:t>Combining and enhancing existing data infrastructures</a:t>
          </a:r>
          <a:endParaRPr lang="en-GB" sz="1600" kern="1200"/>
        </a:p>
      </dsp:txBody>
      <dsp:txXfrm>
        <a:off x="5412545" y="136171"/>
        <a:ext cx="2091978" cy="1330143"/>
      </dsp:txXfrm>
    </dsp:sp>
    <dsp:sp modelId="{BDB0116A-8802-4004-A6F4-D1A65B502F7C}">
      <dsp:nvSpPr>
        <dsp:cNvPr id="0" name=""/>
        <dsp:cNvSpPr/>
      </dsp:nvSpPr>
      <dsp:spPr>
        <a:xfrm>
          <a:off x="7898041" y="94788"/>
          <a:ext cx="2174744" cy="1412909"/>
        </a:xfrm>
        <a:prstGeom prst="roundRect">
          <a:avLst>
            <a:gd name="adj" fmla="val 10000"/>
          </a:avLst>
        </a:prstGeom>
        <a:solidFill>
          <a:schemeClr val="accent5">
            <a:hueOff val="6010703"/>
            <a:satOff val="-26380"/>
            <a:lumOff val="78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0" i="0" kern="1200" baseline="0"/>
            <a:t>Sustaining data resources beyond lifespan of individual research projects</a:t>
          </a:r>
          <a:endParaRPr lang="en-GB" sz="1600" kern="1200"/>
        </a:p>
      </dsp:txBody>
      <dsp:txXfrm>
        <a:off x="7939424" y="136171"/>
        <a:ext cx="2091978" cy="13301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C10E7-8589-40BF-871B-292FC2145BA1}">
      <dsp:nvSpPr>
        <dsp:cNvPr id="0" name=""/>
        <dsp:cNvSpPr/>
      </dsp:nvSpPr>
      <dsp:spPr>
        <a:xfrm>
          <a:off x="0" y="0"/>
          <a:ext cx="1185377" cy="1185377"/>
        </a:xfrm>
        <a:prstGeom prst="pie">
          <a:avLst>
            <a:gd name="adj1" fmla="val 5400000"/>
            <a:gd name="adj2" fmla="val 1620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3738A-00A6-415B-B476-890D434923EB}">
      <dsp:nvSpPr>
        <dsp:cNvPr id="0" name=""/>
        <dsp:cNvSpPr/>
      </dsp:nvSpPr>
      <dsp:spPr>
        <a:xfrm>
          <a:off x="592688" y="0"/>
          <a:ext cx="5234732" cy="1185377"/>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a:t>EBI in Life Sciences</a:t>
          </a:r>
          <a:endParaRPr lang="en-GB" sz="1600" kern="1200"/>
        </a:p>
      </dsp:txBody>
      <dsp:txXfrm>
        <a:off x="592688" y="0"/>
        <a:ext cx="5234732" cy="355614"/>
      </dsp:txXfrm>
    </dsp:sp>
    <dsp:sp modelId="{61A34375-E1ED-4B7D-BB82-FE76B309D5A9}">
      <dsp:nvSpPr>
        <dsp:cNvPr id="0" name=""/>
        <dsp:cNvSpPr/>
      </dsp:nvSpPr>
      <dsp:spPr>
        <a:xfrm>
          <a:off x="207441" y="355614"/>
          <a:ext cx="770494" cy="770494"/>
        </a:xfrm>
        <a:prstGeom prst="pie">
          <a:avLst>
            <a:gd name="adj1" fmla="val 5400000"/>
            <a:gd name="adj2" fmla="val 16200000"/>
          </a:avLst>
        </a:prstGeom>
        <a:solidFill>
          <a:schemeClr val="accent5">
            <a:hueOff val="3005351"/>
            <a:satOff val="-13190"/>
            <a:lumOff val="392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6D6753-0C47-432D-981A-132ED5CF3515}">
      <dsp:nvSpPr>
        <dsp:cNvPr id="0" name=""/>
        <dsp:cNvSpPr/>
      </dsp:nvSpPr>
      <dsp:spPr>
        <a:xfrm>
          <a:off x="592688" y="355614"/>
          <a:ext cx="5234732" cy="770494"/>
        </a:xfrm>
        <a:prstGeom prst="rect">
          <a:avLst/>
        </a:prstGeom>
        <a:solidFill>
          <a:schemeClr val="lt1">
            <a:alpha val="90000"/>
            <a:hueOff val="0"/>
            <a:satOff val="0"/>
            <a:lumOff val="0"/>
            <a:alphaOff val="0"/>
          </a:schemeClr>
        </a:solidFill>
        <a:ln w="19050" cap="rnd" cmpd="sng" algn="ctr">
          <a:solidFill>
            <a:schemeClr val="accent5">
              <a:hueOff val="3005351"/>
              <a:satOff val="-13190"/>
              <a:lumOff val="39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a:t>NERC Data centres in Environmental Science</a:t>
          </a:r>
          <a:endParaRPr lang="en-GB" sz="1600" kern="1200"/>
        </a:p>
      </dsp:txBody>
      <dsp:txXfrm>
        <a:off x="592688" y="355614"/>
        <a:ext cx="5234732" cy="355612"/>
      </dsp:txXfrm>
    </dsp:sp>
    <dsp:sp modelId="{7C77F9EE-BFE5-4770-9524-6C9CC733347F}">
      <dsp:nvSpPr>
        <dsp:cNvPr id="0" name=""/>
        <dsp:cNvSpPr/>
      </dsp:nvSpPr>
      <dsp:spPr>
        <a:xfrm>
          <a:off x="414882" y="711227"/>
          <a:ext cx="355613" cy="355613"/>
        </a:xfrm>
        <a:prstGeom prst="pie">
          <a:avLst>
            <a:gd name="adj1" fmla="val 5400000"/>
            <a:gd name="adj2" fmla="val 16200000"/>
          </a:avLst>
        </a:prstGeom>
        <a:solidFill>
          <a:schemeClr val="accent5">
            <a:hueOff val="6010703"/>
            <a:satOff val="-26380"/>
            <a:lumOff val="78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3E98E3-3E70-4FE2-94FC-0071E20D2582}">
      <dsp:nvSpPr>
        <dsp:cNvPr id="0" name=""/>
        <dsp:cNvSpPr/>
      </dsp:nvSpPr>
      <dsp:spPr>
        <a:xfrm>
          <a:off x="592688" y="711227"/>
          <a:ext cx="5234732" cy="355613"/>
        </a:xfrm>
        <a:prstGeom prst="rect">
          <a:avLst/>
        </a:prstGeom>
        <a:solidFill>
          <a:schemeClr val="lt1">
            <a:alpha val="90000"/>
            <a:hueOff val="0"/>
            <a:satOff val="0"/>
            <a:lumOff val="0"/>
            <a:alphaOff val="0"/>
          </a:schemeClr>
        </a:solidFill>
        <a:ln w="19050" cap="rnd" cmpd="sng" algn="ctr">
          <a:solidFill>
            <a:schemeClr val="accent5">
              <a:hueOff val="6010703"/>
              <a:satOff val="-26380"/>
              <a:lumOff val="78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a:t>UK Data Archive in Social Science</a:t>
          </a:r>
          <a:endParaRPr lang="en-GB" sz="1600" kern="1200"/>
        </a:p>
      </dsp:txBody>
      <dsp:txXfrm>
        <a:off x="592688" y="711227"/>
        <a:ext cx="5234732" cy="3556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FA614-D6F5-48DF-910D-EEFDD709B30B}">
      <dsp:nvSpPr>
        <dsp:cNvPr id="0" name=""/>
        <dsp:cNvSpPr/>
      </dsp:nvSpPr>
      <dsp:spPr>
        <a:xfrm>
          <a:off x="0" y="0"/>
          <a:ext cx="1585049" cy="1585049"/>
        </a:xfrm>
        <a:prstGeom prst="pie">
          <a:avLst>
            <a:gd name="adj1" fmla="val 5400000"/>
            <a:gd name="adj2" fmla="val 1620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EAD2FC-307B-4AD0-AE8D-D974168AD6E2}">
      <dsp:nvSpPr>
        <dsp:cNvPr id="0" name=""/>
        <dsp:cNvSpPr/>
      </dsp:nvSpPr>
      <dsp:spPr>
        <a:xfrm>
          <a:off x="792524" y="0"/>
          <a:ext cx="5034896" cy="1585049"/>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USA: Materials Genome Initiative</a:t>
          </a:r>
          <a:endParaRPr lang="en-GB" sz="1400" kern="1200"/>
        </a:p>
      </dsp:txBody>
      <dsp:txXfrm>
        <a:off x="792524" y="0"/>
        <a:ext cx="5034896" cy="336822"/>
      </dsp:txXfrm>
    </dsp:sp>
    <dsp:sp modelId="{87B91A8C-189E-496A-8655-E40443FC56E3}">
      <dsp:nvSpPr>
        <dsp:cNvPr id="0" name=""/>
        <dsp:cNvSpPr/>
      </dsp:nvSpPr>
      <dsp:spPr>
        <a:xfrm>
          <a:off x="208037" y="336822"/>
          <a:ext cx="1168973" cy="1168973"/>
        </a:xfrm>
        <a:prstGeom prst="pie">
          <a:avLst>
            <a:gd name="adj1" fmla="val 5400000"/>
            <a:gd name="adj2" fmla="val 16200000"/>
          </a:avLst>
        </a:prstGeom>
        <a:solidFill>
          <a:schemeClr val="accent5">
            <a:hueOff val="2003568"/>
            <a:satOff val="-8793"/>
            <a:lumOff val="26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A7490E-6B76-42FF-9ACD-A477A9215BAD}">
      <dsp:nvSpPr>
        <dsp:cNvPr id="0" name=""/>
        <dsp:cNvSpPr/>
      </dsp:nvSpPr>
      <dsp:spPr>
        <a:xfrm>
          <a:off x="792524" y="336822"/>
          <a:ext cx="5034896" cy="1168973"/>
        </a:xfrm>
        <a:prstGeom prst="rect">
          <a:avLst/>
        </a:prstGeom>
        <a:solidFill>
          <a:schemeClr val="lt1">
            <a:alpha val="90000"/>
            <a:hueOff val="0"/>
            <a:satOff val="0"/>
            <a:lumOff val="0"/>
            <a:alphaOff val="0"/>
          </a:schemeClr>
        </a:solidFill>
        <a:ln w="19050" cap="rnd" cmpd="sng" algn="ctr">
          <a:solidFill>
            <a:schemeClr val="accent5">
              <a:hueOff val="2003568"/>
              <a:satOff val="-8793"/>
              <a:lumOff val="26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Japan: NIMS </a:t>
          </a:r>
          <a:endParaRPr lang="en-GB" sz="1400" kern="1200"/>
        </a:p>
      </dsp:txBody>
      <dsp:txXfrm>
        <a:off x="792524" y="336822"/>
        <a:ext cx="5034896" cy="336822"/>
      </dsp:txXfrm>
    </dsp:sp>
    <dsp:sp modelId="{A34BB98C-5184-4B15-8ABC-17488517F211}">
      <dsp:nvSpPr>
        <dsp:cNvPr id="0" name=""/>
        <dsp:cNvSpPr/>
      </dsp:nvSpPr>
      <dsp:spPr>
        <a:xfrm>
          <a:off x="416075" y="673645"/>
          <a:ext cx="752898" cy="752898"/>
        </a:xfrm>
        <a:prstGeom prst="pie">
          <a:avLst>
            <a:gd name="adj1" fmla="val 5400000"/>
            <a:gd name="adj2" fmla="val 16200000"/>
          </a:avLst>
        </a:prstGeom>
        <a:solidFill>
          <a:schemeClr val="accent5">
            <a:hueOff val="4007135"/>
            <a:satOff val="-17587"/>
            <a:lumOff val="52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A3393-ED08-47AD-A84B-26FB6BA50A18}">
      <dsp:nvSpPr>
        <dsp:cNvPr id="0" name=""/>
        <dsp:cNvSpPr/>
      </dsp:nvSpPr>
      <dsp:spPr>
        <a:xfrm>
          <a:off x="792524" y="673645"/>
          <a:ext cx="5034896" cy="752898"/>
        </a:xfrm>
        <a:prstGeom prst="rect">
          <a:avLst/>
        </a:prstGeom>
        <a:solidFill>
          <a:schemeClr val="lt1">
            <a:alpha val="90000"/>
            <a:hueOff val="0"/>
            <a:satOff val="0"/>
            <a:lumOff val="0"/>
            <a:alphaOff val="0"/>
          </a:schemeClr>
        </a:solidFill>
        <a:ln w="19050" cap="rnd" cmpd="sng" algn="ctr">
          <a:solidFill>
            <a:schemeClr val="accent5">
              <a:hueOff val="4007135"/>
              <a:satOff val="-17587"/>
              <a:lumOff val="52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European data infrastructures, e.g. E-CAM, </a:t>
          </a:r>
          <a:r>
            <a:rPr lang="en-GB" sz="1400" b="0" i="0" kern="1200" baseline="0" err="1"/>
            <a:t>MaX</a:t>
          </a:r>
          <a:r>
            <a:rPr lang="en-GB" sz="1400" b="0" i="0" kern="1200" baseline="0"/>
            <a:t> and NOMAD</a:t>
          </a:r>
          <a:endParaRPr lang="en-GB" sz="1400" kern="1200"/>
        </a:p>
      </dsp:txBody>
      <dsp:txXfrm>
        <a:off x="792524" y="673645"/>
        <a:ext cx="5034896" cy="336822"/>
      </dsp:txXfrm>
    </dsp:sp>
    <dsp:sp modelId="{768196ED-2294-4B34-9C0B-1B047FAD5822}">
      <dsp:nvSpPr>
        <dsp:cNvPr id="0" name=""/>
        <dsp:cNvSpPr/>
      </dsp:nvSpPr>
      <dsp:spPr>
        <a:xfrm>
          <a:off x="624113" y="1010468"/>
          <a:ext cx="336822" cy="336822"/>
        </a:xfrm>
        <a:prstGeom prst="pie">
          <a:avLst>
            <a:gd name="adj1" fmla="val 5400000"/>
            <a:gd name="adj2" fmla="val 16200000"/>
          </a:avLst>
        </a:prstGeom>
        <a:solidFill>
          <a:schemeClr val="accent5">
            <a:hueOff val="6010703"/>
            <a:satOff val="-26380"/>
            <a:lumOff val="78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EED7EA-BAF1-4857-AAB2-AA20635774F7}">
      <dsp:nvSpPr>
        <dsp:cNvPr id="0" name=""/>
        <dsp:cNvSpPr/>
      </dsp:nvSpPr>
      <dsp:spPr>
        <a:xfrm>
          <a:off x="792524" y="1010468"/>
          <a:ext cx="5034896" cy="336822"/>
        </a:xfrm>
        <a:prstGeom prst="rect">
          <a:avLst/>
        </a:prstGeom>
        <a:solidFill>
          <a:schemeClr val="lt1">
            <a:alpha val="90000"/>
            <a:hueOff val="0"/>
            <a:satOff val="0"/>
            <a:lumOff val="0"/>
            <a:alphaOff val="0"/>
          </a:schemeClr>
        </a:solidFill>
        <a:ln w="19050" cap="rnd" cmpd="sng" algn="ctr">
          <a:solidFill>
            <a:schemeClr val="accent5">
              <a:hueOff val="6010703"/>
              <a:satOff val="-26380"/>
              <a:lumOff val="78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German National Research Data Infrastructure (NFDI) </a:t>
          </a:r>
          <a:endParaRPr lang="en-GB" sz="1400" kern="1200"/>
        </a:p>
      </dsp:txBody>
      <dsp:txXfrm>
        <a:off x="792524" y="1010468"/>
        <a:ext cx="5034896" cy="3368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84292-E0D3-4E05-AE46-8A4181A147F8}">
      <dsp:nvSpPr>
        <dsp:cNvPr id="0" name=""/>
        <dsp:cNvSpPr/>
      </dsp:nvSpPr>
      <dsp:spPr>
        <a:xfrm rot="10800000">
          <a:off x="1775583" y="2960"/>
          <a:ext cx="6244391" cy="1086171"/>
        </a:xfrm>
        <a:prstGeom prst="homePlate">
          <a:avLst/>
        </a:prstGeom>
        <a:solidFill>
          <a:srgbClr val="68A7B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625" tIns="76200" rIns="142240" bIns="76200" numCol="1" spcCol="1270" anchor="ctr" anchorCtr="0">
          <a:noAutofit/>
        </a:bodyPr>
        <a:lstStyle/>
        <a:p>
          <a:pPr marL="0" lvl="0" indent="0" algn="ctr" defTabSz="889000">
            <a:lnSpc>
              <a:spcPct val="90000"/>
            </a:lnSpc>
            <a:spcBef>
              <a:spcPct val="0"/>
            </a:spcBef>
            <a:spcAft>
              <a:spcPts val="0"/>
            </a:spcAft>
            <a:buNone/>
          </a:pPr>
          <a:r>
            <a:rPr lang="en-GB" sz="2000" b="1" kern="1200"/>
            <a:t>Connecting existing infrastructures</a:t>
          </a:r>
          <a:br>
            <a:rPr lang="en-GB" sz="2500" kern="1200"/>
          </a:br>
          <a:r>
            <a:rPr lang="en-US" sz="1600" kern="1200"/>
            <a:t>Workflows to connect between systems</a:t>
          </a:r>
        </a:p>
        <a:p>
          <a:pPr marL="0" lvl="0" indent="0" algn="ctr" defTabSz="889000">
            <a:lnSpc>
              <a:spcPct val="90000"/>
            </a:lnSpc>
            <a:spcBef>
              <a:spcPct val="0"/>
            </a:spcBef>
            <a:spcAft>
              <a:spcPts val="0"/>
            </a:spcAft>
            <a:buNone/>
          </a:pPr>
          <a:r>
            <a:rPr lang="en-GB" sz="1600" kern="1200"/>
            <a:t>National and international collaboration</a:t>
          </a:r>
        </a:p>
      </dsp:txBody>
      <dsp:txXfrm rot="10800000">
        <a:off x="2047126" y="2960"/>
        <a:ext cx="5972848" cy="1086171"/>
      </dsp:txXfrm>
    </dsp:sp>
    <dsp:sp modelId="{5AC4FCA9-6927-4FEB-ACB4-A7EBEDC570EF}">
      <dsp:nvSpPr>
        <dsp:cNvPr id="0" name=""/>
        <dsp:cNvSpPr/>
      </dsp:nvSpPr>
      <dsp:spPr>
        <a:xfrm>
          <a:off x="1370087" y="140549"/>
          <a:ext cx="810993" cy="810993"/>
        </a:xfrm>
        <a:prstGeom prst="ellipse">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 modelId="{C8D568DA-7795-4AA9-8032-354C1A55E6FB}">
      <dsp:nvSpPr>
        <dsp:cNvPr id="0" name=""/>
        <dsp:cNvSpPr/>
      </dsp:nvSpPr>
      <dsp:spPr>
        <a:xfrm rot="10800000">
          <a:off x="1775583" y="1331219"/>
          <a:ext cx="6244391" cy="1259999"/>
        </a:xfrm>
        <a:prstGeom prst="homePlate">
          <a:avLst/>
        </a:prstGeom>
        <a:solidFill>
          <a:srgbClr val="D179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625" tIns="76200" rIns="142240" bIns="76200" numCol="1" spcCol="1270" anchor="ctr" anchorCtr="0">
          <a:noAutofit/>
        </a:bodyPr>
        <a:lstStyle/>
        <a:p>
          <a:pPr marL="0" lvl="0" indent="0" algn="ctr" defTabSz="889000">
            <a:lnSpc>
              <a:spcPct val="90000"/>
            </a:lnSpc>
            <a:spcBef>
              <a:spcPct val="0"/>
            </a:spcBef>
            <a:spcAft>
              <a:spcPts val="0"/>
            </a:spcAft>
            <a:buNone/>
          </a:pPr>
          <a:r>
            <a:rPr lang="en-GB" sz="2000" b="1" kern="1200"/>
            <a:t>Best use of data</a:t>
          </a:r>
          <a:br>
            <a:rPr lang="en-GB" sz="2700" kern="1200"/>
          </a:br>
          <a:r>
            <a:rPr lang="en-US" sz="1600" kern="1200">
              <a:solidFill>
                <a:srgbClr val="FFFFFF"/>
              </a:solidFill>
              <a:latin typeface="Lato"/>
              <a:ea typeface="+mn-ea"/>
              <a:cs typeface="+mn-cs"/>
            </a:rPr>
            <a:t>Find Data across multiple data sources (reference, experimental, simulation)</a:t>
          </a:r>
        </a:p>
        <a:p>
          <a:pPr marL="0" lvl="0" indent="0" algn="ctr" defTabSz="889000">
            <a:lnSpc>
              <a:spcPct val="90000"/>
            </a:lnSpc>
            <a:spcBef>
              <a:spcPct val="0"/>
            </a:spcBef>
            <a:spcAft>
              <a:spcPts val="0"/>
            </a:spcAft>
            <a:buNone/>
          </a:pPr>
          <a:r>
            <a:rPr lang="en-US" sz="1600" kern="1200">
              <a:solidFill>
                <a:srgbClr val="FFFFFF"/>
              </a:solidFill>
              <a:latin typeface="Lato"/>
              <a:ea typeface="+mn-ea"/>
              <a:cs typeface="+mn-cs"/>
            </a:rPr>
            <a:t>Better structured data &amp; metadata</a:t>
          </a:r>
        </a:p>
        <a:p>
          <a:pPr marL="0" lvl="0" indent="0" algn="ctr" defTabSz="889000">
            <a:lnSpc>
              <a:spcPct val="90000"/>
            </a:lnSpc>
            <a:spcBef>
              <a:spcPct val="0"/>
            </a:spcBef>
            <a:spcAft>
              <a:spcPts val="0"/>
            </a:spcAft>
            <a:buNone/>
          </a:pPr>
          <a:r>
            <a:rPr lang="en-GB" sz="1600" kern="1200">
              <a:solidFill>
                <a:srgbClr val="FFFFFF"/>
              </a:solidFill>
              <a:latin typeface="Lato"/>
              <a:ea typeface="+mn-ea"/>
              <a:cs typeface="+mn-cs"/>
            </a:rPr>
            <a:t>Reproducible data processing workflows</a:t>
          </a:r>
          <a:endParaRPr lang="en-US" sz="1600" kern="1200">
            <a:solidFill>
              <a:srgbClr val="FFFFFF"/>
            </a:solidFill>
            <a:latin typeface="Lato"/>
            <a:ea typeface="+mn-ea"/>
            <a:cs typeface="+mn-cs"/>
          </a:endParaRPr>
        </a:p>
      </dsp:txBody>
      <dsp:txXfrm rot="10800000">
        <a:off x="2090583" y="1331219"/>
        <a:ext cx="5929391" cy="1259999"/>
      </dsp:txXfrm>
    </dsp:sp>
    <dsp:sp modelId="{31176066-A3C5-4185-B1DD-09E34272AA26}">
      <dsp:nvSpPr>
        <dsp:cNvPr id="0" name=""/>
        <dsp:cNvSpPr/>
      </dsp:nvSpPr>
      <dsp:spPr>
        <a:xfrm>
          <a:off x="1370087" y="1555722"/>
          <a:ext cx="810993" cy="810993"/>
        </a:xfrm>
        <a:prstGeom prst="ellipse">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 modelId="{CBFB2384-3EDB-4097-BFAA-D31CFB493C66}">
      <dsp:nvSpPr>
        <dsp:cNvPr id="0" name=""/>
        <dsp:cNvSpPr/>
      </dsp:nvSpPr>
      <dsp:spPr>
        <a:xfrm rot="10800000">
          <a:off x="1775583" y="2833306"/>
          <a:ext cx="6244391" cy="1247680"/>
        </a:xfrm>
        <a:prstGeom prst="homePlate">
          <a:avLst/>
        </a:prstGeom>
        <a:solidFill>
          <a:srgbClr val="C96798"/>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625" tIns="76200" rIns="142240" bIns="76200" numCol="1" spcCol="1270" anchor="ctr" anchorCtr="0">
          <a:noAutofit/>
        </a:bodyPr>
        <a:lstStyle/>
        <a:p>
          <a:pPr marL="0" lvl="0" indent="0" algn="ctr" defTabSz="889000">
            <a:lnSpc>
              <a:spcPct val="90000"/>
            </a:lnSpc>
            <a:spcBef>
              <a:spcPct val="0"/>
            </a:spcBef>
            <a:spcAft>
              <a:spcPts val="0"/>
            </a:spcAft>
            <a:buNone/>
          </a:pPr>
          <a:r>
            <a:rPr lang="en-GB" sz="2000" b="1" kern="1200"/>
            <a:t>Best use of people</a:t>
          </a:r>
          <a:br>
            <a:rPr lang="en-GB" sz="1900" kern="1200"/>
          </a:br>
          <a:r>
            <a:rPr lang="en-GB" sz="1600" kern="1200"/>
            <a:t>Community co-ordination</a:t>
          </a:r>
          <a:endParaRPr lang="en-GB" sz="1900" kern="1200"/>
        </a:p>
        <a:p>
          <a:pPr marL="0" lvl="0" indent="0" algn="ctr" defTabSz="889000">
            <a:lnSpc>
              <a:spcPct val="90000"/>
            </a:lnSpc>
            <a:spcBef>
              <a:spcPct val="0"/>
            </a:spcBef>
            <a:spcAft>
              <a:spcPct val="35000"/>
            </a:spcAft>
            <a:buNone/>
          </a:pPr>
          <a:r>
            <a:rPr lang="en-GB" sz="1600" kern="1200"/>
            <a:t>Build skills and providing training</a:t>
          </a:r>
          <a:br>
            <a:rPr lang="en-GB" sz="1600" kern="1200"/>
          </a:br>
          <a:r>
            <a:rPr lang="en-GB" sz="1600" kern="1200"/>
            <a:t>Support and sharing guidance</a:t>
          </a:r>
          <a:endParaRPr lang="en-GB" sz="1900" kern="1200"/>
        </a:p>
      </dsp:txBody>
      <dsp:txXfrm rot="10800000">
        <a:off x="2087503" y="2833306"/>
        <a:ext cx="5932471" cy="1247680"/>
      </dsp:txXfrm>
    </dsp:sp>
    <dsp:sp modelId="{E26E57BE-D1F5-415A-BE50-92608744256E}">
      <dsp:nvSpPr>
        <dsp:cNvPr id="0" name=""/>
        <dsp:cNvSpPr/>
      </dsp:nvSpPr>
      <dsp:spPr>
        <a:xfrm>
          <a:off x="1370087" y="3051650"/>
          <a:ext cx="810993" cy="810993"/>
        </a:xfrm>
        <a:prstGeom prst="ellipse">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 modelId="{6147E231-85A6-4BD4-BB36-B2EB9F3E90A7}">
      <dsp:nvSpPr>
        <dsp:cNvPr id="0" name=""/>
        <dsp:cNvSpPr/>
      </dsp:nvSpPr>
      <dsp:spPr>
        <a:xfrm rot="10800000">
          <a:off x="1775583" y="4323074"/>
          <a:ext cx="6244391" cy="1100850"/>
        </a:xfrm>
        <a:prstGeom prst="homePlate">
          <a:avLst/>
        </a:prstGeom>
        <a:solidFill>
          <a:srgbClr val="5285C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7625" tIns="76200" rIns="142240" bIns="76200" numCol="1" spcCol="1270" anchor="ctr" anchorCtr="0">
          <a:noAutofit/>
        </a:bodyPr>
        <a:lstStyle/>
        <a:p>
          <a:pPr marL="0" lvl="0" indent="0" algn="ctr" defTabSz="889000">
            <a:lnSpc>
              <a:spcPct val="90000"/>
            </a:lnSpc>
            <a:spcBef>
              <a:spcPct val="0"/>
            </a:spcBef>
            <a:spcAft>
              <a:spcPts val="0"/>
            </a:spcAft>
            <a:buNone/>
          </a:pPr>
          <a:r>
            <a:rPr lang="en-GB" sz="2000" b="1" kern="1200"/>
            <a:t>Best use of technology</a:t>
          </a:r>
          <a:br>
            <a:rPr lang="en-GB" sz="2000" b="1" kern="1200"/>
          </a:br>
          <a:r>
            <a:rPr lang="en-GB" sz="1600" b="0" kern="1200"/>
            <a:t>Deploying extensible tools and services</a:t>
          </a:r>
          <a:endParaRPr lang="en-GB" sz="2000" b="0" kern="1200"/>
        </a:p>
        <a:p>
          <a:pPr marL="0" lvl="0" indent="0" algn="ctr" defTabSz="889000">
            <a:lnSpc>
              <a:spcPct val="90000"/>
            </a:lnSpc>
            <a:spcBef>
              <a:spcPct val="0"/>
            </a:spcBef>
            <a:spcAft>
              <a:spcPts val="0"/>
            </a:spcAft>
            <a:buNone/>
          </a:pPr>
          <a:r>
            <a:rPr lang="en-GB" sz="1600" b="0" kern="1200"/>
            <a:t>Use of standards and ontologies</a:t>
          </a:r>
          <a:endParaRPr lang="en-GB" sz="2700" b="0" kern="1200"/>
        </a:p>
      </dsp:txBody>
      <dsp:txXfrm rot="10800000">
        <a:off x="2050795" y="4323074"/>
        <a:ext cx="5969179" cy="1100850"/>
      </dsp:txXfrm>
    </dsp:sp>
    <dsp:sp modelId="{9E611CC4-C8DA-4EE8-A343-C2450425C4B5}">
      <dsp:nvSpPr>
        <dsp:cNvPr id="0" name=""/>
        <dsp:cNvSpPr/>
      </dsp:nvSpPr>
      <dsp:spPr>
        <a:xfrm>
          <a:off x="1370087" y="4468003"/>
          <a:ext cx="810993" cy="810993"/>
        </a:xfrm>
        <a:prstGeom prst="ellipse">
          <a:avLst/>
        </a:prstGeom>
        <a:noFill/>
        <a:ln w="19050" cap="rnd"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4293B3-FE36-4B32-B046-1B8EFAAA9F95}">
      <dsp:nvSpPr>
        <dsp:cNvPr id="0" name=""/>
        <dsp:cNvSpPr/>
      </dsp:nvSpPr>
      <dsp:spPr>
        <a:xfrm>
          <a:off x="241277" y="115811"/>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DA4AD66-2F7A-4441-B220-14B8A222B653}">
      <dsp:nvSpPr>
        <dsp:cNvPr id="0" name=""/>
        <dsp:cNvSpPr/>
      </dsp:nvSpPr>
      <dsp:spPr>
        <a:xfrm>
          <a:off x="332662" y="201821"/>
          <a:ext cx="1644934" cy="139765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D9AA28-3DF8-4718-AC8C-4178D7ECE02E}">
      <dsp:nvSpPr>
        <dsp:cNvPr id="0" name=""/>
        <dsp:cNvSpPr/>
      </dsp:nvSpPr>
      <dsp:spPr>
        <a:xfrm>
          <a:off x="332662" y="1599477"/>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Search and discovery</a:t>
          </a:r>
          <a:endParaRPr lang="en-GB" sz="1600" kern="1200"/>
        </a:p>
      </dsp:txBody>
      <dsp:txXfrm>
        <a:off x="332662" y="1599477"/>
        <a:ext cx="1644934" cy="580565"/>
      </dsp:txXfrm>
    </dsp:sp>
    <dsp:sp modelId="{60062395-1CD6-402E-AC3B-6C2EF1C0269A}">
      <dsp:nvSpPr>
        <dsp:cNvPr id="0" name=""/>
        <dsp:cNvSpPr/>
      </dsp:nvSpPr>
      <dsp:spPr>
        <a:xfrm>
          <a:off x="2480737" y="115811"/>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14BA089-733A-4EE2-973F-54D9C930C552}">
      <dsp:nvSpPr>
        <dsp:cNvPr id="0" name=""/>
        <dsp:cNvSpPr/>
      </dsp:nvSpPr>
      <dsp:spPr>
        <a:xfrm>
          <a:off x="2572122" y="201821"/>
          <a:ext cx="1644934" cy="139765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8074D5-D176-4E50-A7FE-9675E821B866}">
      <dsp:nvSpPr>
        <dsp:cNvPr id="0" name=""/>
        <dsp:cNvSpPr/>
      </dsp:nvSpPr>
      <dsp:spPr>
        <a:xfrm>
          <a:off x="2572122" y="1599477"/>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Tools to perform research</a:t>
          </a:r>
          <a:endParaRPr lang="en-GB" sz="1600" kern="1200"/>
        </a:p>
      </dsp:txBody>
      <dsp:txXfrm>
        <a:off x="2572122" y="1599477"/>
        <a:ext cx="1644934" cy="580565"/>
      </dsp:txXfrm>
    </dsp:sp>
    <dsp:sp modelId="{31D6E0A6-3FB5-4D79-A735-0823A4171F44}">
      <dsp:nvSpPr>
        <dsp:cNvPr id="0" name=""/>
        <dsp:cNvSpPr/>
      </dsp:nvSpPr>
      <dsp:spPr>
        <a:xfrm>
          <a:off x="4720198" y="115811"/>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B590F1-457F-413D-93E8-4CFE5ECD215E}">
      <dsp:nvSpPr>
        <dsp:cNvPr id="0" name=""/>
        <dsp:cNvSpPr/>
      </dsp:nvSpPr>
      <dsp:spPr>
        <a:xfrm>
          <a:off x="4811583" y="201821"/>
          <a:ext cx="1644934" cy="139765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294161-FEF0-478B-9B51-4FFE836525A5}">
      <dsp:nvSpPr>
        <dsp:cNvPr id="0" name=""/>
        <dsp:cNvSpPr/>
      </dsp:nvSpPr>
      <dsp:spPr>
        <a:xfrm>
          <a:off x="4811583" y="1599477"/>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Supporting workflows</a:t>
          </a:r>
          <a:endParaRPr lang="en-GB" sz="1600" kern="1200"/>
        </a:p>
      </dsp:txBody>
      <dsp:txXfrm>
        <a:off x="4811583" y="1599477"/>
        <a:ext cx="1644934" cy="580565"/>
      </dsp:txXfrm>
    </dsp:sp>
    <dsp:sp modelId="{64ABDE12-7BE5-44FE-8F89-DAC4EE3605A7}">
      <dsp:nvSpPr>
        <dsp:cNvPr id="0" name=""/>
        <dsp:cNvSpPr/>
      </dsp:nvSpPr>
      <dsp:spPr>
        <a:xfrm>
          <a:off x="6959658" y="115811"/>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B1BBD8B-60A6-42D8-8FE6-2D18AD455769}">
      <dsp:nvSpPr>
        <dsp:cNvPr id="0" name=""/>
        <dsp:cNvSpPr/>
      </dsp:nvSpPr>
      <dsp:spPr>
        <a:xfrm>
          <a:off x="7051043" y="201821"/>
          <a:ext cx="1644934" cy="139765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A48E72-8ED9-4BB0-BF93-B41D7F7FE73F}">
      <dsp:nvSpPr>
        <dsp:cNvPr id="0" name=""/>
        <dsp:cNvSpPr/>
      </dsp:nvSpPr>
      <dsp:spPr>
        <a:xfrm>
          <a:off x="7051043" y="1599477"/>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Data driven research</a:t>
          </a:r>
          <a:endParaRPr lang="en-GB" sz="1600" kern="1200"/>
        </a:p>
      </dsp:txBody>
      <dsp:txXfrm>
        <a:off x="7051043" y="1599477"/>
        <a:ext cx="1644934" cy="580565"/>
      </dsp:txXfrm>
    </dsp:sp>
    <dsp:sp modelId="{5E590B0D-980A-46AE-84EB-574DAE17E64C}">
      <dsp:nvSpPr>
        <dsp:cNvPr id="0" name=""/>
        <dsp:cNvSpPr/>
      </dsp:nvSpPr>
      <dsp:spPr>
        <a:xfrm>
          <a:off x="1361007" y="2448823"/>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19448A6-D8A8-43C1-8DD7-47CBCA8FD3D0}">
      <dsp:nvSpPr>
        <dsp:cNvPr id="0" name=""/>
        <dsp:cNvSpPr/>
      </dsp:nvSpPr>
      <dsp:spPr>
        <a:xfrm>
          <a:off x="1452392" y="2534832"/>
          <a:ext cx="1644934" cy="1397656"/>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50F054-1843-4A3D-B184-6E37AA71C5D4}">
      <dsp:nvSpPr>
        <dsp:cNvPr id="0" name=""/>
        <dsp:cNvSpPr/>
      </dsp:nvSpPr>
      <dsp:spPr>
        <a:xfrm>
          <a:off x="1452392" y="3932489"/>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Autonomous labs</a:t>
          </a:r>
          <a:endParaRPr lang="en-GB" sz="1600" kern="1200"/>
        </a:p>
      </dsp:txBody>
      <dsp:txXfrm>
        <a:off x="1452392" y="3932489"/>
        <a:ext cx="1644934" cy="580565"/>
      </dsp:txXfrm>
    </dsp:sp>
    <dsp:sp modelId="{A7DA5D3D-98FE-4404-9720-A93B64D3E8AC}">
      <dsp:nvSpPr>
        <dsp:cNvPr id="0" name=""/>
        <dsp:cNvSpPr/>
      </dsp:nvSpPr>
      <dsp:spPr>
        <a:xfrm>
          <a:off x="3600467" y="2448823"/>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680208C-6AB4-41A5-B74B-C368F2323AD7}">
      <dsp:nvSpPr>
        <dsp:cNvPr id="0" name=""/>
        <dsp:cNvSpPr/>
      </dsp:nvSpPr>
      <dsp:spPr>
        <a:xfrm>
          <a:off x="3691853" y="2534832"/>
          <a:ext cx="1644934" cy="1397656"/>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090807-E166-4E94-8E74-6DCB8F7B4A7E}">
      <dsp:nvSpPr>
        <dsp:cNvPr id="0" name=""/>
        <dsp:cNvSpPr/>
      </dsp:nvSpPr>
      <dsp:spPr>
        <a:xfrm>
          <a:off x="3691853" y="3932489"/>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Underpinning AI/ML</a:t>
          </a:r>
          <a:endParaRPr lang="en-GB" sz="1600" kern="1200"/>
        </a:p>
      </dsp:txBody>
      <dsp:txXfrm>
        <a:off x="3691853" y="3932489"/>
        <a:ext cx="1644934" cy="580565"/>
      </dsp:txXfrm>
    </dsp:sp>
    <dsp:sp modelId="{3CBF6355-DE81-4B9E-9880-317A4777A0B6}">
      <dsp:nvSpPr>
        <dsp:cNvPr id="0" name=""/>
        <dsp:cNvSpPr/>
      </dsp:nvSpPr>
      <dsp:spPr>
        <a:xfrm>
          <a:off x="5839928" y="2448823"/>
          <a:ext cx="1827705" cy="2150241"/>
        </a:xfrm>
        <a:prstGeom prst="rect">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0235803-809D-4A8B-BC9F-65F9335D3AAA}">
      <dsp:nvSpPr>
        <dsp:cNvPr id="0" name=""/>
        <dsp:cNvSpPr/>
      </dsp:nvSpPr>
      <dsp:spPr>
        <a:xfrm>
          <a:off x="5931313" y="2534832"/>
          <a:ext cx="1644934" cy="1397656"/>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t="-9000" b="-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C12C06-1A79-4FBB-88EF-B5D7CDAD3C55}">
      <dsp:nvSpPr>
        <dsp:cNvPr id="0" name=""/>
        <dsp:cNvSpPr/>
      </dsp:nvSpPr>
      <dsp:spPr>
        <a:xfrm>
          <a:off x="5931313" y="3932489"/>
          <a:ext cx="1644934" cy="580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Skills for researchers</a:t>
          </a:r>
          <a:endParaRPr lang="en-GB" sz="1600" kern="1200"/>
        </a:p>
      </dsp:txBody>
      <dsp:txXfrm>
        <a:off x="5931313" y="3932489"/>
        <a:ext cx="1644934" cy="5805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ato" panose="020F0502020204030203"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ato" panose="020F0502020204030203" pitchFamily="34" charset="0"/>
              </a:defRPr>
            </a:lvl1pPr>
          </a:lstStyle>
          <a:p>
            <a:fld id="{07496121-472A-ED42-B998-BE5A8BF345B4}" type="datetimeFigureOut">
              <a:rPr lang="en-GB" smtClean="0"/>
              <a:pPr/>
              <a:t>10/08/2026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ato" panose="020F0502020204030203"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ato" panose="020F0502020204030203" pitchFamily="34" charset="0"/>
              </a:defRPr>
            </a:lvl1pPr>
          </a:lstStyle>
          <a:p>
            <a:fld id="{15DE88BF-5965-214E-8835-5A9417D6C6E3}" type="slidenum">
              <a:rPr lang="en-GB" smtClean="0"/>
              <a:pPr/>
              <a:t>‹#›</a:t>
            </a:fld>
            <a:endParaRPr lang="en-GB"/>
          </a:p>
        </p:txBody>
      </p:sp>
    </p:spTree>
    <p:extLst>
      <p:ext uri="{BB962C8B-B14F-4D97-AF65-F5344CB8AC3E}">
        <p14:creationId xmlns:p14="http://schemas.microsoft.com/office/powerpoint/2010/main" val="764797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ato" panose="020F050202020403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kern="100" dirty="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5DE88BF-5965-214E-8835-5A9417D6C6E3}" type="slidenum">
              <a:rPr lang="en-GB" smtClean="0"/>
              <a:t>1</a:t>
            </a:fld>
            <a:endParaRPr lang="en-GB"/>
          </a:p>
        </p:txBody>
      </p:sp>
    </p:spTree>
    <p:extLst>
      <p:ext uri="{BB962C8B-B14F-4D97-AF65-F5344CB8AC3E}">
        <p14:creationId xmlns:p14="http://schemas.microsoft.com/office/powerpoint/2010/main" val="3973904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A7196-9F9D-D3AD-2440-CB5452FFB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01326A-F89D-6F64-B4E2-9959D3725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3D07B6-32ED-5DC7-1901-823FFCC64DF4}"/>
              </a:ext>
            </a:extLst>
          </p:cNvPr>
          <p:cNvSpPr>
            <a:spLocks noGrp="1"/>
          </p:cNvSpPr>
          <p:nvPr>
            <p:ph type="body" idx="1"/>
          </p:nvPr>
        </p:nvSpPr>
        <p:spPr/>
        <p:txBody>
          <a:bodyPr/>
          <a:lstStyle/>
          <a:p>
            <a:r>
              <a:rPr lang="en-GB"/>
              <a:t>Now, who have we worked with? It’s quite a big list. But what I want to mention is that all of these universities of the right, are our new partners who are onboarding this September from our first funding call. I’ll talk to you about their projects later.</a:t>
            </a:r>
          </a:p>
        </p:txBody>
      </p:sp>
      <p:sp>
        <p:nvSpPr>
          <p:cNvPr id="4" name="Slide Number Placeholder 3">
            <a:extLst>
              <a:ext uri="{FF2B5EF4-FFF2-40B4-BE49-F238E27FC236}">
                <a16:creationId xmlns:a16="http://schemas.microsoft.com/office/drawing/2014/main" id="{313C8435-506A-BBFC-337F-D5B54E7A5D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E88BF-5965-214E-8835-5A9417D6C6E3}"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4100615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0386FF8-3D07-4D65-B26A-703582653FA1}" type="slidenum">
              <a:rPr lang="en-GB" smtClean="0"/>
              <a:t>18</a:t>
            </a:fld>
            <a:endParaRPr lang="en-GB"/>
          </a:p>
        </p:txBody>
      </p:sp>
    </p:spTree>
    <p:extLst>
      <p:ext uri="{BB962C8B-B14F-4D97-AF65-F5344CB8AC3E}">
        <p14:creationId xmlns:p14="http://schemas.microsoft.com/office/powerpoint/2010/main" val="4056754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DE88BF-5965-214E-8835-5A9417D6C6E3}" type="slidenum">
              <a:rPr lang="en-GB" smtClean="0"/>
              <a:pPr/>
              <a:t>21</a:t>
            </a:fld>
            <a:endParaRPr lang="en-GB"/>
          </a:p>
        </p:txBody>
      </p:sp>
    </p:spTree>
    <p:extLst>
      <p:ext uri="{BB962C8B-B14F-4D97-AF65-F5344CB8AC3E}">
        <p14:creationId xmlns:p14="http://schemas.microsoft.com/office/powerpoint/2010/main" val="1731160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Importance of research culture, barriers, best practices, not about technology, requirements gathering, validation, awareness, training / guidance </a:t>
            </a:r>
          </a:p>
        </p:txBody>
      </p:sp>
      <p:sp>
        <p:nvSpPr>
          <p:cNvPr id="4" name="Slide Number Placeholder 3"/>
          <p:cNvSpPr>
            <a:spLocks noGrp="1"/>
          </p:cNvSpPr>
          <p:nvPr>
            <p:ph type="sldNum" sz="quarter" idx="5"/>
          </p:nvPr>
        </p:nvSpPr>
        <p:spPr/>
        <p:txBody>
          <a:bodyPr/>
          <a:lstStyle/>
          <a:p>
            <a:fld id="{15DE88BF-5965-214E-8835-5A9417D6C6E3}" type="slidenum">
              <a:rPr lang="en-GB" smtClean="0"/>
              <a:t>22</a:t>
            </a:fld>
            <a:endParaRPr lang="en-GB"/>
          </a:p>
        </p:txBody>
      </p:sp>
    </p:spTree>
    <p:extLst>
      <p:ext uri="{BB962C8B-B14F-4D97-AF65-F5344CB8AC3E}">
        <p14:creationId xmlns:p14="http://schemas.microsoft.com/office/powerpoint/2010/main" val="827016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0618E-8E1E-1A49-BFAD-CCDFF47BB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A655C-031F-F6A6-0D54-CB53021A1B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30DB1-BC64-C7D0-82E9-4AB87BC67D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BF79A9-09B7-E33A-A8B6-14388CCD5B0B}"/>
              </a:ext>
            </a:extLst>
          </p:cNvPr>
          <p:cNvSpPr>
            <a:spLocks noGrp="1"/>
          </p:cNvSpPr>
          <p:nvPr>
            <p:ph type="sldNum" sz="quarter" idx="5"/>
          </p:nvPr>
        </p:nvSpPr>
        <p:spPr/>
        <p:txBody>
          <a:bodyPr/>
          <a:lstStyle/>
          <a:p>
            <a:fld id="{15DE88BF-5965-214E-8835-5A9417D6C6E3}" type="slidenum">
              <a:rPr lang="en-GB" smtClean="0"/>
              <a:pPr/>
              <a:t>23</a:t>
            </a:fld>
            <a:endParaRPr lang="en-GB"/>
          </a:p>
        </p:txBody>
      </p:sp>
    </p:spTree>
    <p:extLst>
      <p:ext uri="{BB962C8B-B14F-4D97-AF65-F5344CB8AC3E}">
        <p14:creationId xmlns:p14="http://schemas.microsoft.com/office/powerpoint/2010/main" val="2064436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B4B10-BDC5-8269-AD8C-164E604A0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56F47-A962-DE0D-4ECD-5D8691D8A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C1454-4A32-3F9A-30D7-46C76C595911}"/>
              </a:ext>
            </a:extLst>
          </p:cNvPr>
          <p:cNvSpPr>
            <a:spLocks noGrp="1"/>
          </p:cNvSpPr>
          <p:nvPr>
            <p:ph type="body" idx="1"/>
          </p:nvPr>
        </p:nvSpPr>
        <p:spPr/>
        <p:txBody>
          <a:bodyPr/>
          <a:lstStyle/>
          <a:p>
            <a:endParaRPr lang="en-US" b="0" dirty="0">
              <a:highlight>
                <a:srgbClr val="FFFF00"/>
              </a:highlight>
            </a:endParaRPr>
          </a:p>
        </p:txBody>
      </p:sp>
      <p:sp>
        <p:nvSpPr>
          <p:cNvPr id="4" name="Slide Number Placeholder 3">
            <a:extLst>
              <a:ext uri="{FF2B5EF4-FFF2-40B4-BE49-F238E27FC236}">
                <a16:creationId xmlns:a16="http://schemas.microsoft.com/office/drawing/2014/main" id="{DE993A7D-1907-9D31-EC80-D974D9C898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E88BF-5965-214E-8835-5A9417D6C6E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2423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DE88BF-5965-214E-8835-5A9417D6C6E3}" type="slidenum">
              <a:rPr lang="en-GB" smtClean="0"/>
              <a:pPr/>
              <a:t>6</a:t>
            </a:fld>
            <a:endParaRPr lang="en-GB"/>
          </a:p>
        </p:txBody>
      </p:sp>
    </p:spTree>
    <p:extLst>
      <p:ext uri="{BB962C8B-B14F-4D97-AF65-F5344CB8AC3E}">
        <p14:creationId xmlns:p14="http://schemas.microsoft.com/office/powerpoint/2010/main" val="193502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DE88BF-5965-214E-8835-5A9417D6C6E3}" type="slidenum">
              <a:rPr lang="en-GB" smtClean="0"/>
              <a:pPr/>
              <a:t>7</a:t>
            </a:fld>
            <a:endParaRPr lang="en-GB"/>
          </a:p>
        </p:txBody>
      </p:sp>
    </p:spTree>
    <p:extLst>
      <p:ext uri="{BB962C8B-B14F-4D97-AF65-F5344CB8AC3E}">
        <p14:creationId xmlns:p14="http://schemas.microsoft.com/office/powerpoint/2010/main" val="2902302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sz="2000" i="0">
                <a:solidFill>
                  <a:schemeClr val="tx1"/>
                </a:solidFill>
                <a:effectLst/>
                <a:latin typeface="+mj-lt"/>
              </a:rPr>
              <a:t>Nikki</a:t>
            </a:r>
          </a:p>
          <a:p>
            <a:pPr algn="l" fontAlgn="base"/>
            <a:r>
              <a:rPr lang="en-GB" sz="2000" i="0">
                <a:solidFill>
                  <a:schemeClr val="tx1"/>
                </a:solidFill>
                <a:effectLst/>
                <a:latin typeface="+mj-lt"/>
              </a:rPr>
              <a:t>The Driver</a:t>
            </a:r>
          </a:p>
          <a:p>
            <a:pPr algn="just" fontAlgn="base"/>
            <a:r>
              <a:rPr lang="en-GB" sz="1200" i="0">
                <a:solidFill>
                  <a:schemeClr val="tx1"/>
                </a:solidFill>
                <a:effectLst/>
              </a:rPr>
              <a:t>Data needs in research are growing at previously unimaginable rates and the need for collaboration around data has never been clearer. Data is </a:t>
            </a:r>
            <a:r>
              <a:rPr lang="en-GB" sz="1200">
                <a:solidFill>
                  <a:schemeClr val="tx1"/>
                </a:solidFill>
              </a:rPr>
              <a:t>not simply</a:t>
            </a:r>
            <a:r>
              <a:rPr lang="en-GB" sz="1200" i="0">
                <a:solidFill>
                  <a:schemeClr val="tx1"/>
                </a:solidFill>
                <a:effectLst/>
              </a:rPr>
              <a:t> a research output, but</a:t>
            </a:r>
            <a:r>
              <a:rPr lang="en-GB" sz="1200">
                <a:solidFill>
                  <a:schemeClr val="tx1"/>
                </a:solidFill>
              </a:rPr>
              <a:t> </a:t>
            </a:r>
            <a:r>
              <a:rPr lang="en-GB" sz="1200" i="0">
                <a:solidFill>
                  <a:schemeClr val="tx1"/>
                </a:solidFill>
                <a:effectLst/>
              </a:rPr>
              <a:t>a driver of further </a:t>
            </a:r>
            <a:r>
              <a:rPr lang="en-GB" sz="1200">
                <a:solidFill>
                  <a:schemeClr val="tx1"/>
                </a:solidFill>
              </a:rPr>
              <a:t>discovery across all research</a:t>
            </a:r>
            <a:r>
              <a:rPr lang="en-GB" sz="1200" i="0">
                <a:solidFill>
                  <a:schemeClr val="tx1"/>
                </a:solidFill>
                <a:effectLst/>
              </a:rPr>
              <a:t>. </a:t>
            </a:r>
            <a:r>
              <a:rPr lang="en-GB" sz="1200">
                <a:solidFill>
                  <a:schemeClr val="tx1"/>
                </a:solidFill>
              </a:rPr>
              <a:t>However, in</a:t>
            </a:r>
            <a:r>
              <a:rPr lang="en-GB" sz="1200">
                <a:solidFill>
                  <a:schemeClr val="tx1"/>
                </a:solidFill>
                <a:ea typeface="+mn-lt"/>
                <a:cs typeface="+mn-lt"/>
              </a:rPr>
              <a:t> the Physical Sciences, </a:t>
            </a:r>
            <a:r>
              <a:rPr lang="en-GB" sz="1200">
                <a:solidFill>
                  <a:schemeClr val="tx1"/>
                </a:solidFill>
              </a:rPr>
              <a:t>many research</a:t>
            </a:r>
            <a:r>
              <a:rPr lang="en-GB" sz="1200" i="0">
                <a:solidFill>
                  <a:schemeClr val="tx1"/>
                </a:solidFill>
                <a:effectLst/>
              </a:rPr>
              <a:t> </a:t>
            </a:r>
            <a:r>
              <a:rPr lang="en-GB" sz="1200">
                <a:solidFill>
                  <a:schemeClr val="tx1"/>
                </a:solidFill>
              </a:rPr>
              <a:t>bodies</a:t>
            </a:r>
            <a:r>
              <a:rPr lang="en-GB" sz="1200" i="0">
                <a:solidFill>
                  <a:schemeClr val="tx1"/>
                </a:solidFill>
                <a:effectLst/>
              </a:rPr>
              <a:t>, from large </a:t>
            </a:r>
            <a:r>
              <a:rPr lang="en-GB" sz="1200">
                <a:solidFill>
                  <a:schemeClr val="tx1"/>
                </a:solidFill>
              </a:rPr>
              <a:t>facility</a:t>
            </a:r>
            <a:r>
              <a:rPr lang="en-GB" sz="1200" i="0">
                <a:solidFill>
                  <a:schemeClr val="tx1"/>
                </a:solidFill>
                <a:effectLst/>
              </a:rPr>
              <a:t> to laboratory, </a:t>
            </a:r>
            <a:r>
              <a:rPr lang="en-GB" sz="1200">
                <a:solidFill>
                  <a:schemeClr val="tx1"/>
                </a:solidFill>
              </a:rPr>
              <a:t>have their</a:t>
            </a:r>
            <a:r>
              <a:rPr lang="en-GB" sz="1200" i="0">
                <a:solidFill>
                  <a:schemeClr val="tx1"/>
                </a:solidFill>
                <a:effectLst/>
              </a:rPr>
              <a:t> own </a:t>
            </a:r>
            <a:r>
              <a:rPr lang="en-GB" sz="1200">
                <a:solidFill>
                  <a:schemeClr val="tx1"/>
                </a:solidFill>
              </a:rPr>
              <a:t>data</a:t>
            </a:r>
            <a:r>
              <a:rPr lang="en-GB" sz="1200" i="0">
                <a:solidFill>
                  <a:schemeClr val="tx1"/>
                </a:solidFill>
                <a:effectLst/>
              </a:rPr>
              <a:t> infrastructure with limited ability to share, integrate and reuse data across systems.</a:t>
            </a:r>
            <a:endParaRPr lang="en-GB" sz="1200" i="0">
              <a:solidFill>
                <a:schemeClr val="tx1"/>
              </a:solidFill>
              <a:effectLst/>
              <a:ea typeface="Lato"/>
              <a:cs typeface="Lato"/>
            </a:endParaRPr>
          </a:p>
          <a:p>
            <a:endParaRPr lang="en-GB"/>
          </a:p>
        </p:txBody>
      </p:sp>
      <p:sp>
        <p:nvSpPr>
          <p:cNvPr id="4" name="Slide Number Placeholder 3"/>
          <p:cNvSpPr>
            <a:spLocks noGrp="1"/>
          </p:cNvSpPr>
          <p:nvPr>
            <p:ph type="sldNum" sz="quarter" idx="5"/>
          </p:nvPr>
        </p:nvSpPr>
        <p:spPr/>
        <p:txBody>
          <a:bodyPr/>
          <a:lstStyle/>
          <a:p>
            <a:fld id="{15DE88BF-5965-214E-8835-5A9417D6C6E3}" type="slidenum">
              <a:rPr lang="en-GB" smtClean="0"/>
              <a:t>9</a:t>
            </a:fld>
            <a:endParaRPr lang="en-GB"/>
          </a:p>
        </p:txBody>
      </p:sp>
    </p:spTree>
    <p:extLst>
      <p:ext uri="{BB962C8B-B14F-4D97-AF65-F5344CB8AC3E}">
        <p14:creationId xmlns:p14="http://schemas.microsoft.com/office/powerpoint/2010/main" val="3040194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00">
                <a:solidFill>
                  <a:srgbClr val="000000"/>
                </a:solidFill>
                <a:latin typeface="Tahoma"/>
                <a:ea typeface="Calibri"/>
                <a:cs typeface="Tahoma"/>
              </a:rPr>
              <a:t>Nikki:</a:t>
            </a:r>
            <a:endParaRPr lang="en-GB" sz="18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5DE88BF-5965-214E-8835-5A9417D6C6E3}" type="slidenum">
              <a:rPr lang="en-GB" smtClean="0"/>
              <a:t>11</a:t>
            </a:fld>
            <a:endParaRPr lang="en-GB"/>
          </a:p>
        </p:txBody>
      </p:sp>
    </p:spTree>
    <p:extLst>
      <p:ext uri="{BB962C8B-B14F-4D97-AF65-F5344CB8AC3E}">
        <p14:creationId xmlns:p14="http://schemas.microsoft.com/office/powerpoint/2010/main" val="116979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508BF-FE45-04F0-8464-B6440953A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80B37-E9F0-AE55-64A2-294D43217C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D9077D-34F0-21BF-26FD-D23999163123}"/>
              </a:ext>
            </a:extLst>
          </p:cNvPr>
          <p:cNvSpPr>
            <a:spLocks noGrp="1"/>
          </p:cNvSpPr>
          <p:nvPr>
            <p:ph type="body" idx="1"/>
          </p:nvPr>
        </p:nvSpPr>
        <p:spPr/>
        <p:txBody>
          <a:bodyPr/>
          <a:lstStyle/>
          <a:p>
            <a:pPr algn="l" fontAlgn="base"/>
            <a:r>
              <a:rPr lang="en-GB" sz="2000" i="0">
                <a:solidFill>
                  <a:schemeClr val="tx1"/>
                </a:solidFill>
                <a:effectLst/>
                <a:latin typeface="+mj-lt"/>
              </a:rPr>
              <a:t>Nikki</a:t>
            </a:r>
          </a:p>
          <a:p>
            <a:pPr algn="l" fontAlgn="base"/>
            <a:r>
              <a:rPr lang="en-GB" sz="2000" i="0">
                <a:solidFill>
                  <a:schemeClr val="tx1"/>
                </a:solidFill>
                <a:effectLst/>
                <a:latin typeface="+mj-lt"/>
              </a:rPr>
              <a:t>The Driver</a:t>
            </a:r>
          </a:p>
          <a:p>
            <a:pPr algn="just" fontAlgn="base"/>
            <a:r>
              <a:rPr lang="en-GB" sz="1200" i="0">
                <a:solidFill>
                  <a:schemeClr val="tx1"/>
                </a:solidFill>
                <a:effectLst/>
              </a:rPr>
              <a:t>Data needs in research are growing at previously unimaginable rates and the need for collaboration around data has never been clearer. Data is </a:t>
            </a:r>
            <a:r>
              <a:rPr lang="en-GB" sz="1200">
                <a:solidFill>
                  <a:schemeClr val="tx1"/>
                </a:solidFill>
              </a:rPr>
              <a:t>not simply</a:t>
            </a:r>
            <a:r>
              <a:rPr lang="en-GB" sz="1200" i="0">
                <a:solidFill>
                  <a:schemeClr val="tx1"/>
                </a:solidFill>
                <a:effectLst/>
              </a:rPr>
              <a:t> a research output, but</a:t>
            </a:r>
            <a:r>
              <a:rPr lang="en-GB" sz="1200">
                <a:solidFill>
                  <a:schemeClr val="tx1"/>
                </a:solidFill>
              </a:rPr>
              <a:t> </a:t>
            </a:r>
            <a:r>
              <a:rPr lang="en-GB" sz="1200" i="0">
                <a:solidFill>
                  <a:schemeClr val="tx1"/>
                </a:solidFill>
                <a:effectLst/>
              </a:rPr>
              <a:t>a driver of further </a:t>
            </a:r>
            <a:r>
              <a:rPr lang="en-GB" sz="1200">
                <a:solidFill>
                  <a:schemeClr val="tx1"/>
                </a:solidFill>
              </a:rPr>
              <a:t>discovery across all research</a:t>
            </a:r>
            <a:r>
              <a:rPr lang="en-GB" sz="1200" i="0">
                <a:solidFill>
                  <a:schemeClr val="tx1"/>
                </a:solidFill>
                <a:effectLst/>
              </a:rPr>
              <a:t>. </a:t>
            </a:r>
            <a:r>
              <a:rPr lang="en-GB" sz="1200">
                <a:solidFill>
                  <a:schemeClr val="tx1"/>
                </a:solidFill>
              </a:rPr>
              <a:t>However, in</a:t>
            </a:r>
            <a:r>
              <a:rPr lang="en-GB" sz="1200">
                <a:solidFill>
                  <a:schemeClr val="tx1"/>
                </a:solidFill>
                <a:ea typeface="+mn-lt"/>
                <a:cs typeface="+mn-lt"/>
              </a:rPr>
              <a:t> the Physical Sciences, </a:t>
            </a:r>
            <a:r>
              <a:rPr lang="en-GB" sz="1200">
                <a:solidFill>
                  <a:schemeClr val="tx1"/>
                </a:solidFill>
              </a:rPr>
              <a:t>many research</a:t>
            </a:r>
            <a:r>
              <a:rPr lang="en-GB" sz="1200" i="0">
                <a:solidFill>
                  <a:schemeClr val="tx1"/>
                </a:solidFill>
                <a:effectLst/>
              </a:rPr>
              <a:t> </a:t>
            </a:r>
            <a:r>
              <a:rPr lang="en-GB" sz="1200">
                <a:solidFill>
                  <a:schemeClr val="tx1"/>
                </a:solidFill>
              </a:rPr>
              <a:t>bodies</a:t>
            </a:r>
            <a:r>
              <a:rPr lang="en-GB" sz="1200" i="0">
                <a:solidFill>
                  <a:schemeClr val="tx1"/>
                </a:solidFill>
                <a:effectLst/>
              </a:rPr>
              <a:t>, from large </a:t>
            </a:r>
            <a:r>
              <a:rPr lang="en-GB" sz="1200">
                <a:solidFill>
                  <a:schemeClr val="tx1"/>
                </a:solidFill>
              </a:rPr>
              <a:t>facility</a:t>
            </a:r>
            <a:r>
              <a:rPr lang="en-GB" sz="1200" i="0">
                <a:solidFill>
                  <a:schemeClr val="tx1"/>
                </a:solidFill>
                <a:effectLst/>
              </a:rPr>
              <a:t> to laboratory, </a:t>
            </a:r>
            <a:r>
              <a:rPr lang="en-GB" sz="1200">
                <a:solidFill>
                  <a:schemeClr val="tx1"/>
                </a:solidFill>
              </a:rPr>
              <a:t>have their</a:t>
            </a:r>
            <a:r>
              <a:rPr lang="en-GB" sz="1200" i="0">
                <a:solidFill>
                  <a:schemeClr val="tx1"/>
                </a:solidFill>
                <a:effectLst/>
              </a:rPr>
              <a:t> own </a:t>
            </a:r>
            <a:r>
              <a:rPr lang="en-GB" sz="1200">
                <a:solidFill>
                  <a:schemeClr val="tx1"/>
                </a:solidFill>
              </a:rPr>
              <a:t>data</a:t>
            </a:r>
            <a:r>
              <a:rPr lang="en-GB" sz="1200" i="0">
                <a:solidFill>
                  <a:schemeClr val="tx1"/>
                </a:solidFill>
                <a:effectLst/>
              </a:rPr>
              <a:t> infrastructure with limited ability to share, integrate and reuse data across systems.</a:t>
            </a:r>
            <a:endParaRPr lang="en-GB" sz="1200" i="0">
              <a:solidFill>
                <a:schemeClr val="tx1"/>
              </a:solidFill>
              <a:effectLst/>
              <a:ea typeface="Lato"/>
              <a:cs typeface="Lato"/>
            </a:endParaRPr>
          </a:p>
          <a:p>
            <a:endParaRPr lang="en-GB"/>
          </a:p>
        </p:txBody>
      </p:sp>
      <p:sp>
        <p:nvSpPr>
          <p:cNvPr id="4" name="Slide Number Placeholder 3">
            <a:extLst>
              <a:ext uri="{FF2B5EF4-FFF2-40B4-BE49-F238E27FC236}">
                <a16:creationId xmlns:a16="http://schemas.microsoft.com/office/drawing/2014/main" id="{71A08994-8240-5500-763F-C03333C22829}"/>
              </a:ext>
            </a:extLst>
          </p:cNvPr>
          <p:cNvSpPr>
            <a:spLocks noGrp="1"/>
          </p:cNvSpPr>
          <p:nvPr>
            <p:ph type="sldNum" sz="quarter" idx="5"/>
          </p:nvPr>
        </p:nvSpPr>
        <p:spPr/>
        <p:txBody>
          <a:bodyPr/>
          <a:lstStyle/>
          <a:p>
            <a:fld id="{15DE88BF-5965-214E-8835-5A9417D6C6E3}" type="slidenum">
              <a:rPr lang="en-GB" smtClean="0"/>
              <a:t>12</a:t>
            </a:fld>
            <a:endParaRPr lang="en-GB"/>
          </a:p>
        </p:txBody>
      </p:sp>
    </p:spTree>
    <p:extLst>
      <p:ext uri="{BB962C8B-B14F-4D97-AF65-F5344CB8AC3E}">
        <p14:creationId xmlns:p14="http://schemas.microsoft.com/office/powerpoint/2010/main" val="204627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Nikki</a:t>
            </a:r>
          </a:p>
        </p:txBody>
      </p:sp>
      <p:sp>
        <p:nvSpPr>
          <p:cNvPr id="4" name="Slide Number Placeholder 3"/>
          <p:cNvSpPr>
            <a:spLocks noGrp="1"/>
          </p:cNvSpPr>
          <p:nvPr>
            <p:ph type="sldNum" sz="quarter" idx="5"/>
          </p:nvPr>
        </p:nvSpPr>
        <p:spPr/>
        <p:txBody>
          <a:bodyPr/>
          <a:lstStyle/>
          <a:p>
            <a:fld id="{15DE88BF-5965-214E-8835-5A9417D6C6E3}" type="slidenum">
              <a:rPr lang="en-GB" smtClean="0"/>
              <a:t>13</a:t>
            </a:fld>
            <a:endParaRPr lang="en-GB"/>
          </a:p>
        </p:txBody>
      </p:sp>
    </p:spTree>
    <p:extLst>
      <p:ext uri="{BB962C8B-B14F-4D97-AF65-F5344CB8AC3E}">
        <p14:creationId xmlns:p14="http://schemas.microsoft.com/office/powerpoint/2010/main" val="475316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DE88BF-5965-214E-8835-5A9417D6C6E3}" type="slidenum">
              <a:rPr lang="en-GB" smtClean="0"/>
              <a:t>15</a:t>
            </a:fld>
            <a:endParaRPr lang="en-GB"/>
          </a:p>
        </p:txBody>
      </p:sp>
    </p:spTree>
    <p:extLst>
      <p:ext uri="{BB962C8B-B14F-4D97-AF65-F5344CB8AC3E}">
        <p14:creationId xmlns:p14="http://schemas.microsoft.com/office/powerpoint/2010/main" val="1659143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5" name="Freeform 14"/>
          <p:cNvSpPr/>
          <p:nvPr/>
        </p:nvSpPr>
        <p:spPr>
          <a:xfrm>
            <a:off x="0" y="-16647"/>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9" name="Straight Connector 18"/>
          <p:cNvCxnSpPr>
            <a:cxnSpLocks/>
          </p:cNvCxnSpPr>
          <p:nvPr/>
        </p:nvCxnSpPr>
        <p:spPr>
          <a:xfrm>
            <a:off x="9415805" y="0"/>
            <a:ext cx="1988316" cy="6806082"/>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cxnSpLocks/>
          </p:cNvCxnSpPr>
          <p:nvPr/>
        </p:nvCxnSpPr>
        <p:spPr>
          <a:xfrm flipH="1">
            <a:off x="8695426" y="3689880"/>
            <a:ext cx="3493399"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747593" y="0"/>
            <a:ext cx="244123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5"/>
          <p:cNvSpPr/>
          <p:nvPr/>
        </p:nvSpPr>
        <p:spPr>
          <a:xfrm>
            <a:off x="9808234" y="0"/>
            <a:ext cx="2383766"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p:cNvSpPr/>
          <p:nvPr/>
        </p:nvSpPr>
        <p:spPr>
          <a:xfrm>
            <a:off x="9274002" y="3056467"/>
            <a:ext cx="2917998"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p:cNvSpPr/>
          <p:nvPr/>
        </p:nvSpPr>
        <p:spPr>
          <a:xfrm>
            <a:off x="9808234" y="0"/>
            <a:ext cx="2380592"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8"/>
          <p:cNvSpPr/>
          <p:nvPr/>
        </p:nvSpPr>
        <p:spPr>
          <a:xfrm>
            <a:off x="10898730" y="0"/>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9"/>
          <p:cNvSpPr/>
          <p:nvPr/>
        </p:nvSpPr>
        <p:spPr>
          <a:xfrm>
            <a:off x="11040533" y="0"/>
            <a:ext cx="114829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10590212" y="3598334"/>
            <a:ext cx="1598613"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0647705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4" y="2700867"/>
            <a:ext cx="9217163"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4" y="4527448"/>
            <a:ext cx="9217163"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FD8658-2BBF-45CE-BBCA-9296E982BDB9}"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13812652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42836" y="609600"/>
            <a:ext cx="8200236" cy="898187"/>
          </a:xfrm>
        </p:spPr>
        <p:txBody>
          <a:bodyPr/>
          <a:lstStyle/>
          <a:p>
            <a:r>
              <a:rPr lang="en-US"/>
              <a:t>Click to edit Master title style</a:t>
            </a:r>
          </a:p>
        </p:txBody>
      </p:sp>
      <p:sp>
        <p:nvSpPr>
          <p:cNvPr id="3" name="Content Placeholder 2"/>
          <p:cNvSpPr>
            <a:spLocks noGrp="1"/>
          </p:cNvSpPr>
          <p:nvPr>
            <p:ph sz="half" idx="1"/>
          </p:nvPr>
        </p:nvSpPr>
        <p:spPr>
          <a:xfrm>
            <a:off x="677334" y="1673156"/>
            <a:ext cx="4744529" cy="4368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98543" y="1673157"/>
            <a:ext cx="4744529" cy="43682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FD8658-2BBF-45CE-BBCA-9296E982BDB9}" type="datetimeFigureOut">
              <a:rPr lang="en-GB" smtClean="0"/>
              <a:t>10/08/2026</a:t>
            </a:fld>
            <a:endParaRPr lang="en-GB"/>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30816979"/>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67344" y="609600"/>
            <a:ext cx="8375728" cy="9000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6DFD8658-2BBF-45CE-BBCA-9296E982BDB9}" type="datetimeFigureOut">
              <a:rPr lang="en-GB" smtClean="0"/>
              <a:t>10/08/2026</a:t>
            </a:fld>
            <a:endParaRPr lang="en-GB"/>
          </a:p>
        </p:txBody>
      </p:sp>
      <p:sp>
        <p:nvSpPr>
          <p:cNvPr id="4" name="Footer Placeholder 3"/>
          <p:cNvSpPr>
            <a:spLocks noGrp="1"/>
          </p:cNvSpPr>
          <p:nvPr>
            <p:ph type="ftr" sz="quarter" idx="11"/>
          </p:nvPr>
        </p:nvSpPr>
        <p:spPr>
          <a:xfrm>
            <a:off x="677334" y="6041362"/>
            <a:ext cx="6297612"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251878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D8658-2BBF-45CE-BBCA-9296E982BDB9}" type="datetimeFigureOut">
              <a:rPr lang="en-GB" smtClean="0"/>
              <a:t>10/08/2026</a:t>
            </a:fld>
            <a:endParaRPr lang="en-GB"/>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GB"/>
          </a:p>
        </p:txBody>
      </p:sp>
      <p:sp>
        <p:nvSpPr>
          <p:cNvPr id="4" name="Slide Number Placeholder 3"/>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1806465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3" y="1498604"/>
            <a:ext cx="4334613"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5149970" y="514925"/>
            <a:ext cx="4934915"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3" y="2777069"/>
            <a:ext cx="4334613"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FD8658-2BBF-45CE-BBCA-9296E982BDB9}" type="datetimeFigureOut">
              <a:rPr lang="en-GB" smtClean="0"/>
              <a:t>10/08/2026</a:t>
            </a:fld>
            <a:endParaRPr lang="en-GB"/>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3726735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4" y="1931988"/>
            <a:ext cx="9665737"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4" y="4527448"/>
            <a:ext cx="9665737"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FD8658-2BBF-45CE-BBCA-9296E982BDB9}"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F6C107EC-1584-46EC-AB44-32ACD988F21A}" type="slidenum">
              <a:rPr lang="en-GB" smtClean="0"/>
              <a:t>‹#›</a:t>
            </a:fld>
            <a:endParaRPr lang="en-GB"/>
          </a:p>
        </p:txBody>
      </p:sp>
    </p:spTree>
    <p:extLst>
      <p:ext uri="{BB962C8B-B14F-4D97-AF65-F5344CB8AC3E}">
        <p14:creationId xmlns:p14="http://schemas.microsoft.com/office/powerpoint/2010/main" val="33301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79782" y="221438"/>
            <a:ext cx="7094220" cy="900000"/>
          </a:xfrm>
        </p:spPr>
        <p:txBody>
          <a:bodyPr/>
          <a:lstStyle>
            <a:lvl1pPr algn="ctr">
              <a:defRPr/>
            </a:lvl1pPr>
          </a:lstStyle>
          <a:p>
            <a:r>
              <a:rPr lang="en-GB"/>
              <a:t>Click to edit Master title style</a:t>
            </a:r>
            <a:endParaRPr lang="en-US"/>
          </a:p>
        </p:txBody>
      </p:sp>
      <p:sp>
        <p:nvSpPr>
          <p:cNvPr id="3" name="Content Placeholder 2"/>
          <p:cNvSpPr>
            <a:spLocks noGrp="1"/>
          </p:cNvSpPr>
          <p:nvPr>
            <p:ph idx="1"/>
          </p:nvPr>
        </p:nvSpPr>
        <p:spPr>
          <a:xfrm>
            <a:off x="677334" y="1219201"/>
            <a:ext cx="8596668" cy="4822162"/>
          </a:xfrm>
        </p:spPr>
        <p:txBody>
          <a:bodyPr>
            <a:normAutofit/>
          </a:bodyPr>
          <a:lstStyle>
            <a:lvl1pPr>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6CE7D5-CF57-46EF-B807-FDD0502418D4}"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
        <p:nvSpPr>
          <p:cNvPr id="7" name="AutoShape 2">
            <a:extLst>
              <a:ext uri="{FF2B5EF4-FFF2-40B4-BE49-F238E27FC236}">
                <a16:creationId xmlns:a16="http://schemas.microsoft.com/office/drawing/2014/main" id="{83BE6DC1-481E-8946-AF83-70CD442050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a:extLst>
              <a:ext uri="{FF2B5EF4-FFF2-40B4-BE49-F238E27FC236}">
                <a16:creationId xmlns:a16="http://schemas.microsoft.com/office/drawing/2014/main" id="{26CBF5D1-BADF-4345-828B-CD1B46ABF2B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92FD6272-E050-A044-9856-BD5950D9A58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513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0252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42836" y="609600"/>
            <a:ext cx="7131165" cy="898187"/>
          </a:xfrm>
        </p:spPr>
        <p:txBody>
          <a:bodyPr/>
          <a:lstStyle/>
          <a:p>
            <a:r>
              <a:rPr lang="en-GB"/>
              <a:t>Click to edit Master title style</a:t>
            </a:r>
            <a:endParaRPr lang="en-US"/>
          </a:p>
        </p:txBody>
      </p:sp>
      <p:sp>
        <p:nvSpPr>
          <p:cNvPr id="3" name="Content Placeholder 2"/>
          <p:cNvSpPr>
            <a:spLocks noGrp="1"/>
          </p:cNvSpPr>
          <p:nvPr>
            <p:ph sz="half" idx="1"/>
          </p:nvPr>
        </p:nvSpPr>
        <p:spPr>
          <a:xfrm>
            <a:off x="677334" y="1673157"/>
            <a:ext cx="4184035" cy="43682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89970" y="1673157"/>
            <a:ext cx="4184034" cy="436820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46CE7D5-CF57-46EF-B807-FDD0502418D4}" type="datetimeFigureOut">
              <a:rPr lang="en-GB" smtClean="0"/>
              <a:t>10/08/2026</a:t>
            </a:fld>
            <a:endParaRPr lang="en-GB"/>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6038739"/>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67344" y="609600"/>
            <a:ext cx="7306657" cy="900000"/>
          </a:xfrm>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46CE7D5-CF57-46EF-B807-FDD0502418D4}" type="datetimeFigureOut">
              <a:rPr lang="en-GB" smtClean="0"/>
              <a:t>10/08/2026</a:t>
            </a:fld>
            <a:endParaRPr lang="en-GB"/>
          </a:p>
        </p:txBody>
      </p:sp>
      <p:sp>
        <p:nvSpPr>
          <p:cNvPr id="4" name="Footer Placeholder 3"/>
          <p:cNvSpPr>
            <a:spLocks noGrp="1"/>
          </p:cNvSpPr>
          <p:nvPr>
            <p:ph type="ftr" sz="quarter" idx="11"/>
          </p:nvPr>
        </p:nvSpPr>
        <p:spPr>
          <a:xfrm>
            <a:off x="677334" y="6041362"/>
            <a:ext cx="6297612"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988359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10/08/2026</a:t>
            </a:fld>
            <a:endParaRPr lang="en-GB"/>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686269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10/08/2026</a:t>
            </a:fld>
            <a:endParaRPr lang="en-GB"/>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75571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29497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75381" y="246957"/>
            <a:ext cx="8146037" cy="900000"/>
          </a:xfrm>
        </p:spPr>
        <p:txBody>
          <a:bodyPr/>
          <a:lstStyle>
            <a:lvl1pPr algn="ctr">
              <a:defRPr/>
            </a:lvl1pPr>
          </a:lstStyle>
          <a:p>
            <a:r>
              <a:rPr lang="en-US"/>
              <a:t>Click to edit Master title style</a:t>
            </a:r>
          </a:p>
        </p:txBody>
      </p:sp>
      <p:sp>
        <p:nvSpPr>
          <p:cNvPr id="3" name="Content Placeholder 2"/>
          <p:cNvSpPr>
            <a:spLocks noGrp="1"/>
          </p:cNvSpPr>
          <p:nvPr>
            <p:ph idx="1"/>
          </p:nvPr>
        </p:nvSpPr>
        <p:spPr>
          <a:xfrm>
            <a:off x="677333" y="1362075"/>
            <a:ext cx="9648486" cy="4679287"/>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FD8658-2BBF-45CE-BBCA-9296E982BDB9}" type="datetimeFigureOut">
              <a:rPr lang="en-GB" smtClean="0"/>
              <a:t>10/08/2026</a:t>
            </a:fld>
            <a:endParaRPr lang="en-GB"/>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F6C107EC-1584-46EC-AB44-32ACD988F21A}" type="slidenum">
              <a:rPr lang="en-GB" smtClean="0"/>
              <a:t>‹#›</a:t>
            </a:fld>
            <a:endParaRPr lang="en-GB"/>
          </a:p>
        </p:txBody>
      </p:sp>
      <p:sp>
        <p:nvSpPr>
          <p:cNvPr id="7" name="AutoShape 2">
            <a:extLst>
              <a:ext uri="{FF2B5EF4-FFF2-40B4-BE49-F238E27FC236}">
                <a16:creationId xmlns:a16="http://schemas.microsoft.com/office/drawing/2014/main" id="{83BE6DC1-481E-8946-AF83-70CD442050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a:extLst>
              <a:ext uri="{FF2B5EF4-FFF2-40B4-BE49-F238E27FC236}">
                <a16:creationId xmlns:a16="http://schemas.microsoft.com/office/drawing/2014/main" id="{26CBF5D1-BADF-4345-828B-CD1B46ABF2B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92FD6272-E050-A044-9856-BD5950D9A58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5128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sv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335EFB5A-10A1-4CEB-BA49-0176EF00E970}"/>
              </a:ext>
            </a:extLst>
          </p:cNvPr>
          <p:cNvGrpSpPr/>
          <p:nvPr/>
        </p:nvGrpSpPr>
        <p:grpSpPr>
          <a:xfrm>
            <a:off x="8695426" y="0"/>
            <a:ext cx="3496574" cy="6866467"/>
            <a:chOff x="8695426" y="-8467"/>
            <a:chExt cx="3496574" cy="6866467"/>
          </a:xfrm>
        </p:grpSpPr>
        <p:cxnSp>
          <p:nvCxnSpPr>
            <p:cNvPr id="30" name="Straight Connector 29">
              <a:extLst>
                <a:ext uri="{FF2B5EF4-FFF2-40B4-BE49-F238E27FC236}">
                  <a16:creationId xmlns:a16="http://schemas.microsoft.com/office/drawing/2014/main" id="{86F5648D-C181-4A20-9757-3EB3AA24F5D9}"/>
                </a:ext>
              </a:extLst>
            </p:cNvPr>
            <p:cNvCxnSpPr>
              <a:cxnSpLocks/>
            </p:cNvCxnSpPr>
            <p:nvPr/>
          </p:nvCxnSpPr>
          <p:spPr>
            <a:xfrm>
              <a:off x="9415805" y="-8467"/>
              <a:ext cx="1988316" cy="6806082"/>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9DE456B-8C90-4E65-B2D6-6DDC22E02016}"/>
                </a:ext>
              </a:extLst>
            </p:cNvPr>
            <p:cNvCxnSpPr>
              <a:cxnSpLocks/>
            </p:cNvCxnSpPr>
            <p:nvPr/>
          </p:nvCxnSpPr>
          <p:spPr>
            <a:xfrm flipH="1">
              <a:off x="8695426" y="3681413"/>
              <a:ext cx="3493399"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021D59F6-5600-4FB8-A5AC-185386A2A7E5}"/>
                </a:ext>
              </a:extLst>
            </p:cNvPr>
            <p:cNvSpPr/>
            <p:nvPr/>
          </p:nvSpPr>
          <p:spPr>
            <a:xfrm>
              <a:off x="9747593" y="-8467"/>
              <a:ext cx="244123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5">
              <a:extLst>
                <a:ext uri="{FF2B5EF4-FFF2-40B4-BE49-F238E27FC236}">
                  <a16:creationId xmlns:a16="http://schemas.microsoft.com/office/drawing/2014/main" id="{63FD85BF-ACA1-42C9-9D86-3241F72BAA9E}"/>
                </a:ext>
              </a:extLst>
            </p:cNvPr>
            <p:cNvSpPr/>
            <p:nvPr/>
          </p:nvSpPr>
          <p:spPr>
            <a:xfrm>
              <a:off x="9808234" y="-8467"/>
              <a:ext cx="2383766"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Isosceles Triangle 33">
              <a:extLst>
                <a:ext uri="{FF2B5EF4-FFF2-40B4-BE49-F238E27FC236}">
                  <a16:creationId xmlns:a16="http://schemas.microsoft.com/office/drawing/2014/main" id="{23FD25E6-F258-461F-BBD5-6416E15A483F}"/>
                </a:ext>
              </a:extLst>
            </p:cNvPr>
            <p:cNvSpPr/>
            <p:nvPr/>
          </p:nvSpPr>
          <p:spPr>
            <a:xfrm>
              <a:off x="9274002" y="3048000"/>
              <a:ext cx="2917998"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7">
              <a:extLst>
                <a:ext uri="{FF2B5EF4-FFF2-40B4-BE49-F238E27FC236}">
                  <a16:creationId xmlns:a16="http://schemas.microsoft.com/office/drawing/2014/main" id="{D0CAA622-7BE4-400F-BCB4-7437C65B93DF}"/>
                </a:ext>
              </a:extLst>
            </p:cNvPr>
            <p:cNvSpPr/>
            <p:nvPr/>
          </p:nvSpPr>
          <p:spPr>
            <a:xfrm>
              <a:off x="9808234" y="-8467"/>
              <a:ext cx="2380592"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Rectangle 28">
              <a:extLst>
                <a:ext uri="{FF2B5EF4-FFF2-40B4-BE49-F238E27FC236}">
                  <a16:creationId xmlns:a16="http://schemas.microsoft.com/office/drawing/2014/main" id="{3862E5C4-3672-4081-AA1B-7BFBF5686B41}"/>
                </a:ext>
              </a:extLst>
            </p:cNvPr>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9">
              <a:extLst>
                <a:ext uri="{FF2B5EF4-FFF2-40B4-BE49-F238E27FC236}">
                  <a16:creationId xmlns:a16="http://schemas.microsoft.com/office/drawing/2014/main" id="{42F32513-BA98-44BE-A757-2A401FAE894B}"/>
                </a:ext>
              </a:extLst>
            </p:cNvPr>
            <p:cNvSpPr/>
            <p:nvPr/>
          </p:nvSpPr>
          <p:spPr>
            <a:xfrm>
              <a:off x="11040533" y="-8467"/>
              <a:ext cx="114829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id="{B843EF2C-43E1-44F3-9185-865CF2DC01BD}"/>
                </a:ext>
              </a:extLst>
            </p:cNvPr>
            <p:cNvSpPr/>
            <p:nvPr/>
          </p:nvSpPr>
          <p:spPr>
            <a:xfrm>
              <a:off x="10590212" y="3589867"/>
              <a:ext cx="1598613"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2233019" y="200888"/>
            <a:ext cx="7081564" cy="900000"/>
          </a:xfrm>
          <a:prstGeom prst="rect">
            <a:avLst/>
          </a:prstGeom>
        </p:spPr>
        <p:txBody>
          <a:bodyPr vert="horz" lIns="91440" tIns="45720" rIns="91440" bIns="4572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677334" y="1192435"/>
            <a:ext cx="8596668" cy="48489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6CE7D5-CF57-46EF-B807-FDD0502418D4}" type="datetimeFigureOut">
              <a:rPr lang="en-GB" smtClean="0"/>
              <a:t>10/08/2026</a:t>
            </a:fld>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0EA680-D336-4FF7-8B7A-9848BB0A1C32}" type="slidenum">
              <a:rPr lang="en-GB" smtClean="0"/>
              <a:t>‹#›</a:t>
            </a:fld>
            <a:endParaRPr lang="en-GB"/>
          </a:p>
        </p:txBody>
      </p:sp>
      <p:sp>
        <p:nvSpPr>
          <p:cNvPr id="51" name="Isosceles Triangle 50">
            <a:extLst>
              <a:ext uri="{FF2B5EF4-FFF2-40B4-BE49-F238E27FC236}">
                <a16:creationId xmlns:a16="http://schemas.microsoft.com/office/drawing/2014/main" id="{DC484674-7C33-4B71-AB0F-A07B95B0E468}"/>
              </a:ext>
            </a:extLst>
          </p:cNvPr>
          <p:cNvSpPr/>
          <p:nvPr/>
        </p:nvSpPr>
        <p:spPr>
          <a:xfrm>
            <a:off x="-8195" y="4021667"/>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AutoShape 2">
            <a:extLst>
              <a:ext uri="{FF2B5EF4-FFF2-40B4-BE49-F238E27FC236}">
                <a16:creationId xmlns:a16="http://schemas.microsoft.com/office/drawing/2014/main" id="{4495CC7F-001E-C748-9A69-2809139BFB2C}"/>
              </a:ext>
            </a:extLst>
          </p:cNvPr>
          <p:cNvSpPr>
            <a:spLocks noGrp="1" noChangeAspect="1" noChangeArrowheads="1"/>
          </p:cNvSpPr>
          <p:nvPr>
            <p:ph type="ftr" sz="quarter" idx="3"/>
          </p:nvPr>
        </p:nvSpPr>
        <p:spPr bwMode="auto">
          <a:xfrm>
            <a:off x="677863" y="6042025"/>
            <a:ext cx="6297612" cy="365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endParaRPr lang="en-GB"/>
          </a:p>
        </p:txBody>
      </p:sp>
      <p:pic>
        <p:nvPicPr>
          <p:cNvPr id="9" name="Graphic 8">
            <a:extLst>
              <a:ext uri="{FF2B5EF4-FFF2-40B4-BE49-F238E27FC236}">
                <a16:creationId xmlns:a16="http://schemas.microsoft.com/office/drawing/2014/main" id="{5CD2D931-0A07-5C4E-A5DA-1108D368C54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4067" y="200888"/>
            <a:ext cx="2057730" cy="816097"/>
          </a:xfrm>
          <a:prstGeom prst="rect">
            <a:avLst/>
          </a:prstGeom>
        </p:spPr>
      </p:pic>
      <p:sp>
        <p:nvSpPr>
          <p:cNvPr id="19" name="Isosceles Triangle 18">
            <a:extLst>
              <a:ext uri="{FF2B5EF4-FFF2-40B4-BE49-F238E27FC236}">
                <a16:creationId xmlns:a16="http://schemas.microsoft.com/office/drawing/2014/main" id="{16BC0A9E-DBB9-535B-2BFB-3710C49E00B1}"/>
              </a:ext>
            </a:extLst>
          </p:cNvPr>
          <p:cNvSpPr/>
          <p:nvPr userDrawn="1"/>
        </p:nvSpPr>
        <p:spPr>
          <a:xfrm>
            <a:off x="-8195" y="4021667"/>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81886478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latinLnBrk="0" hangingPunct="1">
        <a:spcBef>
          <a:spcPct val="0"/>
        </a:spcBef>
        <a:buNone/>
        <a:defRPr sz="4000" kern="1200">
          <a:solidFill>
            <a:schemeClr val="accent1"/>
          </a:solidFill>
          <a:latin typeface="Open Sans Condensed" panose="020B0806030504020204" pitchFamily="34" charset="0"/>
          <a:ea typeface="Open Sans Condensed" panose="020B0806030504020204" pitchFamily="34" charset="0"/>
          <a:cs typeface="Open Sans Condensed" panose="020B0806030504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kern="1200">
          <a:solidFill>
            <a:schemeClr val="tx1">
              <a:lumMod val="75000"/>
              <a:lumOff val="25000"/>
            </a:schemeClr>
          </a:solidFill>
          <a:latin typeface="Lato" panose="020F0502020204030203"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Lato" panose="020F0502020204030203"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Lato" panose="020F0502020204030203"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86F5648D-C181-4A20-9757-3EB3AA24F5D9}"/>
              </a:ext>
            </a:extLst>
          </p:cNvPr>
          <p:cNvCxnSpPr>
            <a:cxnSpLocks/>
          </p:cNvCxnSpPr>
          <p:nvPr/>
        </p:nvCxnSpPr>
        <p:spPr>
          <a:xfrm>
            <a:off x="10799089" y="0"/>
            <a:ext cx="1076377" cy="6806082"/>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9DE456B-8C90-4E65-B2D6-6DDC22E02016}"/>
              </a:ext>
            </a:extLst>
          </p:cNvPr>
          <p:cNvCxnSpPr>
            <a:cxnSpLocks/>
          </p:cNvCxnSpPr>
          <p:nvPr/>
        </p:nvCxnSpPr>
        <p:spPr>
          <a:xfrm flipH="1">
            <a:off x="10086680" y="3689880"/>
            <a:ext cx="2102145" cy="316812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021D59F6-5600-4FB8-A5AC-185386A2A7E5}"/>
              </a:ext>
            </a:extLst>
          </p:cNvPr>
          <p:cNvSpPr/>
          <p:nvPr/>
        </p:nvSpPr>
        <p:spPr>
          <a:xfrm>
            <a:off x="10465725" y="-18854"/>
            <a:ext cx="1723099" cy="6885321"/>
          </a:xfrm>
          <a:custGeom>
            <a:avLst/>
            <a:gdLst>
              <a:gd name="connsiteX0" fmla="*/ 2835265 w 3007349"/>
              <a:gd name="connsiteY0" fmla="*/ 18854 h 6866467"/>
              <a:gd name="connsiteX1" fmla="*/ 3007349 w 3007349"/>
              <a:gd name="connsiteY1" fmla="*/ 0 h 6866467"/>
              <a:gd name="connsiteX2" fmla="*/ 3007349 w 3007349"/>
              <a:gd name="connsiteY2" fmla="*/ 6866467 h 6866467"/>
              <a:gd name="connsiteX3" fmla="*/ 0 w 3007349"/>
              <a:gd name="connsiteY3" fmla="*/ 6866467 h 6866467"/>
              <a:gd name="connsiteX4" fmla="*/ 2835265 w 3007349"/>
              <a:gd name="connsiteY4" fmla="*/ 18854 h 6866467"/>
              <a:gd name="connsiteX0" fmla="*/ 2604927 w 3007349"/>
              <a:gd name="connsiteY0" fmla="*/ 0 h 6885321"/>
              <a:gd name="connsiteX1" fmla="*/ 3007349 w 3007349"/>
              <a:gd name="connsiteY1" fmla="*/ 18854 h 6885321"/>
              <a:gd name="connsiteX2" fmla="*/ 3007349 w 3007349"/>
              <a:gd name="connsiteY2" fmla="*/ 6885321 h 6885321"/>
              <a:gd name="connsiteX3" fmla="*/ 0 w 3007349"/>
              <a:gd name="connsiteY3" fmla="*/ 6885321 h 6885321"/>
              <a:gd name="connsiteX4" fmla="*/ 2604927 w 3007349"/>
              <a:gd name="connsiteY4" fmla="*/ 0 h 688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349" h="6885321">
                <a:moveTo>
                  <a:pt x="2604927" y="0"/>
                </a:moveTo>
                <a:lnTo>
                  <a:pt x="3007349" y="18854"/>
                </a:lnTo>
                <a:lnTo>
                  <a:pt x="3007349" y="6885321"/>
                </a:lnTo>
                <a:lnTo>
                  <a:pt x="0" y="6885321"/>
                </a:lnTo>
                <a:lnTo>
                  <a:pt x="2604927"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5">
            <a:extLst>
              <a:ext uri="{FF2B5EF4-FFF2-40B4-BE49-F238E27FC236}">
                <a16:creationId xmlns:a16="http://schemas.microsoft.com/office/drawing/2014/main" id="{63FD85BF-ACA1-42C9-9D86-3241F72BAA9E}"/>
              </a:ext>
            </a:extLst>
          </p:cNvPr>
          <p:cNvSpPr/>
          <p:nvPr/>
        </p:nvSpPr>
        <p:spPr>
          <a:xfrm>
            <a:off x="10496394" y="0"/>
            <a:ext cx="1692430"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Rectangle 28">
            <a:extLst>
              <a:ext uri="{FF2B5EF4-FFF2-40B4-BE49-F238E27FC236}">
                <a16:creationId xmlns:a16="http://schemas.microsoft.com/office/drawing/2014/main" id="{3862E5C4-3672-4081-AA1B-7BFBF5686B41}"/>
              </a:ext>
            </a:extLst>
          </p:cNvPr>
          <p:cNvSpPr/>
          <p:nvPr/>
        </p:nvSpPr>
        <p:spPr>
          <a:xfrm>
            <a:off x="11002427" y="0"/>
            <a:ext cx="118639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9">
            <a:extLst>
              <a:ext uri="{FF2B5EF4-FFF2-40B4-BE49-F238E27FC236}">
                <a16:creationId xmlns:a16="http://schemas.microsoft.com/office/drawing/2014/main" id="{42F32513-BA98-44BE-A757-2A401FAE894B}"/>
              </a:ext>
            </a:extLst>
          </p:cNvPr>
          <p:cNvSpPr/>
          <p:nvPr/>
        </p:nvSpPr>
        <p:spPr>
          <a:xfrm>
            <a:off x="11040533" y="-9427"/>
            <a:ext cx="1148291"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id="{B843EF2C-43E1-44F3-9185-865CF2DC01BD}"/>
              </a:ext>
            </a:extLst>
          </p:cNvPr>
          <p:cNvSpPr/>
          <p:nvPr/>
        </p:nvSpPr>
        <p:spPr>
          <a:xfrm>
            <a:off x="11002426" y="3598334"/>
            <a:ext cx="118639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131797" y="200888"/>
            <a:ext cx="8124754" cy="9000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1192435"/>
            <a:ext cx="9639858" cy="48489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DFD8658-2BBF-45CE-BBCA-9296E982BDB9}" type="datetimeFigureOut">
              <a:rPr lang="en-GB" smtClean="0"/>
              <a:t>10/08/2026</a:t>
            </a:fld>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6C107EC-1584-46EC-AB44-32ACD988F21A}" type="slidenum">
              <a:rPr lang="en-GB" smtClean="0"/>
              <a:t>‹#›</a:t>
            </a:fld>
            <a:endParaRPr lang="en-GB"/>
          </a:p>
        </p:txBody>
      </p:sp>
      <p:sp>
        <p:nvSpPr>
          <p:cNvPr id="51" name="Isosceles Triangle 50">
            <a:extLst>
              <a:ext uri="{FF2B5EF4-FFF2-40B4-BE49-F238E27FC236}">
                <a16:creationId xmlns:a16="http://schemas.microsoft.com/office/drawing/2014/main" id="{DC484674-7C33-4B71-AB0F-A07B95B0E468}"/>
              </a:ext>
            </a:extLst>
          </p:cNvPr>
          <p:cNvSpPr/>
          <p:nvPr/>
        </p:nvSpPr>
        <p:spPr>
          <a:xfrm>
            <a:off x="-8195" y="4021667"/>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 name="AutoShape 2">
            <a:extLst>
              <a:ext uri="{FF2B5EF4-FFF2-40B4-BE49-F238E27FC236}">
                <a16:creationId xmlns:a16="http://schemas.microsoft.com/office/drawing/2014/main" id="{4495CC7F-001E-C748-9A69-2809139BFB2C}"/>
              </a:ext>
            </a:extLst>
          </p:cNvPr>
          <p:cNvSpPr>
            <a:spLocks noGrp="1" noChangeAspect="1" noChangeArrowheads="1"/>
          </p:cNvSpPr>
          <p:nvPr>
            <p:ph type="ftr" sz="quarter" idx="3"/>
          </p:nvPr>
        </p:nvSpPr>
        <p:spPr bwMode="auto">
          <a:xfrm>
            <a:off x="677863" y="6042025"/>
            <a:ext cx="6297612" cy="365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endParaRPr lang="en-GB"/>
          </a:p>
        </p:txBody>
      </p:sp>
      <p:pic>
        <p:nvPicPr>
          <p:cNvPr id="9" name="Graphic 8">
            <a:extLst>
              <a:ext uri="{FF2B5EF4-FFF2-40B4-BE49-F238E27FC236}">
                <a16:creationId xmlns:a16="http://schemas.microsoft.com/office/drawing/2014/main" id="{5CD2D931-0A07-5C4E-A5DA-1108D368C54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067" y="200888"/>
            <a:ext cx="2057730" cy="816097"/>
          </a:xfrm>
          <a:prstGeom prst="rect">
            <a:avLst/>
          </a:prstGeom>
        </p:spPr>
      </p:pic>
    </p:spTree>
    <p:extLst>
      <p:ext uri="{BB962C8B-B14F-4D97-AF65-F5344CB8AC3E}">
        <p14:creationId xmlns:p14="http://schemas.microsoft.com/office/powerpoint/2010/main" val="2060231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Lst>
  <p:txStyles>
    <p:titleStyle>
      <a:lvl1pPr algn="ctr" defTabSz="457200" rtl="0" eaLnBrk="1" latinLnBrk="0" hangingPunct="1">
        <a:spcBef>
          <a:spcPct val="0"/>
        </a:spcBef>
        <a:buNone/>
        <a:defRPr sz="4000" kern="1200">
          <a:solidFill>
            <a:schemeClr val="accent1"/>
          </a:solidFill>
          <a:latin typeface="Open Sans Condensed" panose="020B0806030504020204" pitchFamily="34" charset="0"/>
          <a:ea typeface="Open Sans Condensed" panose="020B0806030504020204" pitchFamily="34" charset="0"/>
          <a:cs typeface="Open Sans Condensed" panose="020B0806030504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kern="1200">
          <a:solidFill>
            <a:schemeClr val="tx1">
              <a:lumMod val="75000"/>
              <a:lumOff val="25000"/>
            </a:schemeClr>
          </a:solidFill>
          <a:latin typeface="Lato" panose="020F0502020204030203"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Lato" panose="020F0502020204030203"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Lato" panose="020F0502020204030203"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34.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38.png"/><Relationship Id="rId3" Type="http://schemas.openxmlformats.org/officeDocument/2006/relationships/diagramLayout" Target="../diagrams/layout4.xml"/><Relationship Id="rId7" Type="http://schemas.openxmlformats.org/officeDocument/2006/relationships/image" Target="../media/image20.png"/><Relationship Id="rId12" Type="http://schemas.openxmlformats.org/officeDocument/2006/relationships/image" Target="../media/image37.svg"/><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11" Type="http://schemas.openxmlformats.org/officeDocument/2006/relationships/image" Target="../media/image22.png"/><Relationship Id="rId5" Type="http://schemas.openxmlformats.org/officeDocument/2006/relationships/diagramColors" Target="../diagrams/colors4.xml"/><Relationship Id="rId10" Type="http://schemas.openxmlformats.org/officeDocument/2006/relationships/image" Target="../media/image36.svg"/><Relationship Id="rId4" Type="http://schemas.openxmlformats.org/officeDocument/2006/relationships/diagramQuickStyle" Target="../diagrams/quickStyle4.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jpeg"/><Relationship Id="rId3" Type="http://schemas.openxmlformats.org/officeDocument/2006/relationships/image" Target="../media/image40.png"/><Relationship Id="rId21" Type="http://schemas.openxmlformats.org/officeDocument/2006/relationships/image" Target="../media/image58.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0.xml"/><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9.xml"/><Relationship Id="rId6" Type="http://schemas.openxmlformats.org/officeDocument/2006/relationships/image" Target="../media/image43.png"/><Relationship Id="rId11" Type="http://schemas.openxmlformats.org/officeDocument/2006/relationships/image" Target="../media/image48.png"/><Relationship Id="rId24" Type="http://schemas.openxmlformats.org/officeDocument/2006/relationships/image" Target="../media/image61.jpe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png"/><Relationship Id="rId10" Type="http://schemas.openxmlformats.org/officeDocument/2006/relationships/image" Target="../media/image47.png"/><Relationship Id="rId19" Type="http://schemas.openxmlformats.org/officeDocument/2006/relationships/image" Target="../media/image56.jpe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2.png"/><Relationship Id="rId7" Type="http://schemas.openxmlformats.org/officeDocument/2006/relationships/hyperlink" Target="http://www.psdi.ac.uk/"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7.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hyperlink" Target="https://blog.lboro.ac.uk/rdm/2013/12/rcuk-data-polici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www.psdi.ac.uk/news_ai_ready_data/"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ukri.org/who-we-are/epsrc/our-policies-and-standards/policy-framework-on-research-dat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2.xml"/><Relationship Id="rId16" Type="http://schemas.openxmlformats.org/officeDocument/2006/relationships/image" Target="../media/image17.sv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nd/4.0/" TargetMode="External"/><Relationship Id="rId2" Type="http://schemas.openxmlformats.org/officeDocument/2006/relationships/image" Target="../media/image19.png"/><Relationship Id="rId1" Type="http://schemas.openxmlformats.org/officeDocument/2006/relationships/slideLayout" Target="../slideLayouts/slideLayout9.xml"/><Relationship Id="rId4" Type="http://schemas.openxmlformats.org/officeDocument/2006/relationships/hyperlink" Target="https://errantscience.com/"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16DF2C-5D1D-3942-9FE8-30BC2D833C1F}"/>
              </a:ext>
            </a:extLst>
          </p:cNvPr>
          <p:cNvSpPr txBox="1"/>
          <p:nvPr/>
        </p:nvSpPr>
        <p:spPr>
          <a:xfrm>
            <a:off x="169906" y="6387339"/>
            <a:ext cx="3094180" cy="400110"/>
          </a:xfrm>
          <a:prstGeom prst="rect">
            <a:avLst/>
          </a:prstGeom>
          <a:noFill/>
        </p:spPr>
        <p:txBody>
          <a:bodyPr wrap="none" rtlCol="0">
            <a:spAutoFit/>
          </a:bodyPr>
          <a:lstStyle/>
          <a:p>
            <a:r>
              <a:rPr lang="en-US" sz="2000">
                <a:solidFill>
                  <a:srgbClr val="222F5D"/>
                </a:solidFill>
              </a:rPr>
              <a:t>https://www.psdi.ac.uk/</a:t>
            </a:r>
          </a:p>
        </p:txBody>
      </p:sp>
      <p:pic>
        <p:nvPicPr>
          <p:cNvPr id="13" name="Picture 12" descr="A picture containing text, basketball, athletic game, sport&#10;&#10;Description automatically generated">
            <a:extLst>
              <a:ext uri="{FF2B5EF4-FFF2-40B4-BE49-F238E27FC236}">
                <a16:creationId xmlns:a16="http://schemas.microsoft.com/office/drawing/2014/main" id="{3C0D5DE0-E558-4DD0-9746-32F5A9A4D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8745" y="444496"/>
            <a:ext cx="6866065" cy="2984504"/>
          </a:xfrm>
          <a:prstGeom prst="rect">
            <a:avLst/>
          </a:prstGeom>
        </p:spPr>
      </p:pic>
      <p:sp>
        <p:nvSpPr>
          <p:cNvPr id="2" name="TextBox 1">
            <a:extLst>
              <a:ext uri="{FF2B5EF4-FFF2-40B4-BE49-F238E27FC236}">
                <a16:creationId xmlns:a16="http://schemas.microsoft.com/office/drawing/2014/main" id="{FDE61602-BCB8-486D-87A0-9A08EC87C271}"/>
              </a:ext>
            </a:extLst>
          </p:cNvPr>
          <p:cNvSpPr txBox="1"/>
          <p:nvPr/>
        </p:nvSpPr>
        <p:spPr>
          <a:xfrm>
            <a:off x="1818743" y="3796833"/>
            <a:ext cx="7740073" cy="523220"/>
          </a:xfrm>
          <a:prstGeom prst="rect">
            <a:avLst/>
          </a:prstGeom>
          <a:noFill/>
        </p:spPr>
        <p:txBody>
          <a:bodyPr wrap="square" lIns="91440" tIns="45720" rIns="91440" bIns="45720" rtlCol="0" anchor="t">
            <a:spAutoFit/>
          </a:bodyPr>
          <a:lstStyle/>
          <a:p>
            <a:pPr algn="ctr"/>
            <a:r>
              <a:rPr lang="en-GB" sz="2800" dirty="0">
                <a:solidFill>
                  <a:srgbClr val="222F5D"/>
                </a:solidFill>
                <a:latin typeface="Open Sans Condensed"/>
                <a:ea typeface="Open Sans Condensed"/>
                <a:cs typeface="Open Sans Condensed"/>
              </a:rPr>
              <a:t>The state of Open Science in the UK</a:t>
            </a:r>
            <a:endParaRPr lang="en-US" dirty="0"/>
          </a:p>
        </p:txBody>
      </p:sp>
      <p:sp>
        <p:nvSpPr>
          <p:cNvPr id="3" name="Lightning Bolt 2" descr="-">
            <a:extLst>
              <a:ext uri="{FF2B5EF4-FFF2-40B4-BE49-F238E27FC236}">
                <a16:creationId xmlns:a16="http://schemas.microsoft.com/office/drawing/2014/main" id="{55866FF1-3B09-67D6-CF5F-1B8306200CFA}"/>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Lightning Bolt 3" descr="-">
            <a:extLst>
              <a:ext uri="{FF2B5EF4-FFF2-40B4-BE49-F238E27FC236}">
                <a16:creationId xmlns:a16="http://schemas.microsoft.com/office/drawing/2014/main" id="{234E3A9C-BAA0-496B-2170-86AB91A8D286}"/>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AF03982A-1810-DB03-EBD1-5A9A60875A48}"/>
              </a:ext>
            </a:extLst>
          </p:cNvPr>
          <p:cNvSpPr txBox="1"/>
          <p:nvPr/>
        </p:nvSpPr>
        <p:spPr>
          <a:xfrm>
            <a:off x="1818743" y="5118773"/>
            <a:ext cx="7740073" cy="1323439"/>
          </a:xfrm>
          <a:prstGeom prst="rect">
            <a:avLst/>
          </a:prstGeom>
          <a:noFill/>
        </p:spPr>
        <p:txBody>
          <a:bodyPr wrap="square" rtlCol="0">
            <a:spAutoFit/>
          </a:bodyPr>
          <a:lstStyle/>
          <a:p>
            <a:pPr algn="ctr"/>
            <a:r>
              <a:rPr lang="en-GB" sz="2000" dirty="0">
                <a:solidFill>
                  <a:srgbClr val="222F5D"/>
                </a:solidFill>
                <a:latin typeface="+mj-lt"/>
              </a:rPr>
              <a:t>From Open Data to Global Open Science</a:t>
            </a:r>
          </a:p>
          <a:p>
            <a:pPr algn="ctr"/>
            <a:r>
              <a:rPr lang="en-GB" sz="2000" dirty="0">
                <a:solidFill>
                  <a:srgbClr val="222F5D"/>
                </a:solidFill>
                <a:latin typeface="+mj-lt"/>
              </a:rPr>
              <a:t>11</a:t>
            </a:r>
            <a:r>
              <a:rPr lang="en-GB" sz="2000" baseline="30000" dirty="0">
                <a:solidFill>
                  <a:srgbClr val="222F5D"/>
                </a:solidFill>
                <a:latin typeface="+mj-lt"/>
              </a:rPr>
              <a:t>th</a:t>
            </a:r>
            <a:r>
              <a:rPr lang="en-GB" sz="2000" dirty="0">
                <a:solidFill>
                  <a:srgbClr val="222F5D"/>
                </a:solidFill>
                <a:latin typeface="+mj-lt"/>
              </a:rPr>
              <a:t> August 2026</a:t>
            </a:r>
          </a:p>
          <a:p>
            <a:pPr algn="ctr"/>
            <a:r>
              <a:rPr lang="en-GB" sz="2000" dirty="0">
                <a:solidFill>
                  <a:srgbClr val="222F5D"/>
                </a:solidFill>
                <a:latin typeface="+mj-lt"/>
              </a:rPr>
              <a:t>Simon Coles </a:t>
            </a:r>
          </a:p>
          <a:p>
            <a:pPr algn="ctr"/>
            <a:r>
              <a:rPr lang="en-GB" sz="2000" dirty="0">
                <a:solidFill>
                  <a:srgbClr val="222F5D"/>
                </a:solidFill>
                <a:latin typeface="+mj-lt"/>
              </a:rPr>
              <a:t>University of Southampton, UK</a:t>
            </a:r>
          </a:p>
        </p:txBody>
      </p:sp>
    </p:spTree>
    <p:extLst>
      <p:ext uri="{BB962C8B-B14F-4D97-AF65-F5344CB8AC3E}">
        <p14:creationId xmlns:p14="http://schemas.microsoft.com/office/powerpoint/2010/main" val="329868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EA431F-ED4E-9D39-BD3D-C906904D2C8F}"/>
              </a:ext>
            </a:extLst>
          </p:cNvPr>
          <p:cNvSpPr>
            <a:spLocks noGrp="1"/>
          </p:cNvSpPr>
          <p:nvPr>
            <p:ph type="title"/>
          </p:nvPr>
        </p:nvSpPr>
        <p:spPr/>
        <p:txBody>
          <a:bodyPr>
            <a:normAutofit fontScale="90000"/>
          </a:bodyPr>
          <a:lstStyle/>
          <a:p>
            <a:r>
              <a:rPr lang="en-US" sz="3600" dirty="0"/>
              <a:t>Vision: We all generate and publish FAIR Open data</a:t>
            </a:r>
            <a:endParaRPr lang="en-GB" sz="3600" dirty="0"/>
          </a:p>
        </p:txBody>
      </p:sp>
      <p:sp>
        <p:nvSpPr>
          <p:cNvPr id="14" name="Google Shape;615;p47">
            <a:extLst>
              <a:ext uri="{FF2B5EF4-FFF2-40B4-BE49-F238E27FC236}">
                <a16:creationId xmlns:a16="http://schemas.microsoft.com/office/drawing/2014/main" id="{93530269-0357-AFF9-5430-74112B405B4E}"/>
              </a:ext>
            </a:extLst>
          </p:cNvPr>
          <p:cNvSpPr/>
          <p:nvPr/>
        </p:nvSpPr>
        <p:spPr>
          <a:xfrm>
            <a:off x="844332" y="3280727"/>
            <a:ext cx="2029954" cy="1138517"/>
          </a:xfrm>
          <a:prstGeom prst="stripedRightArrow">
            <a:avLst>
              <a:gd name="adj1" fmla="val 59865"/>
              <a:gd name="adj2" fmla="val 44081"/>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accent1"/>
                </a:solidFill>
                <a:ea typeface="Fira Sans"/>
                <a:cs typeface="Fira Sans"/>
                <a:sym typeface="Fira Sans"/>
              </a:rPr>
              <a:t>Standards</a:t>
            </a:r>
            <a:endParaRPr sz="1400" b="1" i="0" u="none" strike="noStrike" cap="none">
              <a:solidFill>
                <a:schemeClr val="accent1"/>
              </a:solidFill>
              <a:ea typeface="Fira Sans"/>
              <a:cs typeface="Fira Sans"/>
              <a:sym typeface="Fira Sans"/>
            </a:endParaRPr>
          </a:p>
        </p:txBody>
      </p:sp>
      <p:sp>
        <p:nvSpPr>
          <p:cNvPr id="15" name="Google Shape;616;p47">
            <a:extLst>
              <a:ext uri="{FF2B5EF4-FFF2-40B4-BE49-F238E27FC236}">
                <a16:creationId xmlns:a16="http://schemas.microsoft.com/office/drawing/2014/main" id="{D7DB3399-6B59-9E87-C8E1-FF8D47C52A34}"/>
              </a:ext>
            </a:extLst>
          </p:cNvPr>
          <p:cNvSpPr/>
          <p:nvPr/>
        </p:nvSpPr>
        <p:spPr>
          <a:xfrm>
            <a:off x="844332" y="4491089"/>
            <a:ext cx="2029954" cy="1138517"/>
          </a:xfrm>
          <a:prstGeom prst="stripedRightArrow">
            <a:avLst>
              <a:gd name="adj1" fmla="val 59865"/>
              <a:gd name="adj2" fmla="val 44081"/>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accent1"/>
                </a:solidFill>
                <a:ea typeface="Fira Sans"/>
                <a:cs typeface="Fira Sans"/>
                <a:sym typeface="Fira Sans"/>
              </a:rPr>
              <a:t>Community</a:t>
            </a:r>
            <a:endParaRPr sz="1400" b="1" i="0" u="none" strike="noStrike" cap="none">
              <a:solidFill>
                <a:schemeClr val="accent1"/>
              </a:solidFill>
              <a:ea typeface="Fira Sans"/>
              <a:cs typeface="Fira Sans"/>
              <a:sym typeface="Fira Sans"/>
            </a:endParaRPr>
          </a:p>
        </p:txBody>
      </p:sp>
      <p:sp>
        <p:nvSpPr>
          <p:cNvPr id="16" name="Google Shape;617;p47">
            <a:extLst>
              <a:ext uri="{FF2B5EF4-FFF2-40B4-BE49-F238E27FC236}">
                <a16:creationId xmlns:a16="http://schemas.microsoft.com/office/drawing/2014/main" id="{06CD18EC-87FC-41C1-8268-97D08F84528C}"/>
              </a:ext>
            </a:extLst>
          </p:cNvPr>
          <p:cNvSpPr/>
          <p:nvPr/>
        </p:nvSpPr>
        <p:spPr>
          <a:xfrm>
            <a:off x="844332" y="2070365"/>
            <a:ext cx="2029954" cy="1138517"/>
          </a:xfrm>
          <a:prstGeom prst="stripedRightArrow">
            <a:avLst>
              <a:gd name="adj1" fmla="val 59865"/>
              <a:gd name="adj2" fmla="val 44081"/>
            </a:avLst>
          </a:prstGeom>
          <a:noFill/>
          <a:ln w="9525" cap="flat" cmpd="sng">
            <a:solidFill>
              <a:schemeClr val="accent1"/>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accent1"/>
                </a:solidFill>
                <a:ea typeface="Fira Sans"/>
                <a:cs typeface="Fira Sans"/>
                <a:sym typeface="Fira Sans"/>
              </a:rPr>
              <a:t>Digitalisation</a:t>
            </a:r>
            <a:endParaRPr sz="1400" b="1" i="0" u="none" strike="noStrike" cap="none">
              <a:solidFill>
                <a:schemeClr val="accent1"/>
              </a:solidFill>
              <a:ea typeface="Fira Sans"/>
              <a:cs typeface="Fira Sans"/>
              <a:sym typeface="Fira Sans"/>
            </a:endParaRPr>
          </a:p>
        </p:txBody>
      </p:sp>
      <p:sp>
        <p:nvSpPr>
          <p:cNvPr id="18" name="Google Shape;638;p47">
            <a:extLst>
              <a:ext uri="{FF2B5EF4-FFF2-40B4-BE49-F238E27FC236}">
                <a16:creationId xmlns:a16="http://schemas.microsoft.com/office/drawing/2014/main" id="{D7D37AD7-CF22-48C2-4D21-2F2535B58405}"/>
              </a:ext>
            </a:extLst>
          </p:cNvPr>
          <p:cNvSpPr txBox="1"/>
          <p:nvPr/>
        </p:nvSpPr>
        <p:spPr>
          <a:xfrm>
            <a:off x="7119651" y="2022372"/>
            <a:ext cx="1619024" cy="53088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i="0" u="none" strike="noStrike" cap="none" dirty="0">
                <a:solidFill>
                  <a:srgbClr val="262626"/>
                </a:solidFill>
                <a:ea typeface="Fira Sans"/>
                <a:cs typeface="Fira Sans"/>
                <a:sym typeface="Fira Sans"/>
              </a:rPr>
              <a:t>Experiment Design</a:t>
            </a:r>
            <a:endParaRPr sz="1500" i="0" u="none" strike="noStrike" cap="none" dirty="0">
              <a:solidFill>
                <a:srgbClr val="262626"/>
              </a:solidFill>
              <a:ea typeface="Fira Sans"/>
              <a:cs typeface="Fira Sans"/>
              <a:sym typeface="Fira Sans"/>
            </a:endParaRPr>
          </a:p>
        </p:txBody>
      </p:sp>
      <p:sp>
        <p:nvSpPr>
          <p:cNvPr id="19" name="Google Shape;639;p47">
            <a:extLst>
              <a:ext uri="{FF2B5EF4-FFF2-40B4-BE49-F238E27FC236}">
                <a16:creationId xmlns:a16="http://schemas.microsoft.com/office/drawing/2014/main" id="{5C1D0491-7495-BDAE-9A1E-551AFE045857}"/>
              </a:ext>
            </a:extLst>
          </p:cNvPr>
          <p:cNvSpPr txBox="1"/>
          <p:nvPr/>
        </p:nvSpPr>
        <p:spPr>
          <a:xfrm>
            <a:off x="8066453" y="3563684"/>
            <a:ext cx="1762701" cy="53088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i="0" u="none" strike="noStrike" cap="none" dirty="0">
                <a:solidFill>
                  <a:srgbClr val="262626"/>
                </a:solidFill>
                <a:ea typeface="Fira Sans"/>
                <a:cs typeface="Fira Sans"/>
                <a:sym typeface="Fira Sans"/>
              </a:rPr>
              <a:t>Experiment/ Data Collection</a:t>
            </a:r>
            <a:endParaRPr sz="1500" i="0" u="none" strike="noStrike" cap="none" dirty="0">
              <a:solidFill>
                <a:srgbClr val="262626"/>
              </a:solidFill>
              <a:ea typeface="Fira Sans"/>
              <a:cs typeface="Fira Sans"/>
              <a:sym typeface="Fira Sans"/>
            </a:endParaRPr>
          </a:p>
        </p:txBody>
      </p:sp>
      <p:sp>
        <p:nvSpPr>
          <p:cNvPr id="20" name="Google Shape;640;p47">
            <a:extLst>
              <a:ext uri="{FF2B5EF4-FFF2-40B4-BE49-F238E27FC236}">
                <a16:creationId xmlns:a16="http://schemas.microsoft.com/office/drawing/2014/main" id="{6C8D41F6-E4BA-5478-7EB2-7C9733E028F0}"/>
              </a:ext>
            </a:extLst>
          </p:cNvPr>
          <p:cNvSpPr txBox="1"/>
          <p:nvPr/>
        </p:nvSpPr>
        <p:spPr>
          <a:xfrm>
            <a:off x="7244219" y="5280663"/>
            <a:ext cx="1494456" cy="53088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i="0" u="none" strike="noStrike" cap="none" dirty="0">
                <a:solidFill>
                  <a:srgbClr val="262626"/>
                </a:solidFill>
                <a:ea typeface="Fira Sans"/>
                <a:cs typeface="Fira Sans"/>
                <a:sym typeface="Fira Sans"/>
              </a:rPr>
              <a:t>Data   </a:t>
            </a:r>
            <a:endParaRPr sz="900" i="0" u="none" strike="noStrike" cap="none" dirty="0">
              <a:solidFill>
                <a:srgbClr val="000000"/>
              </a:solidFill>
              <a:ea typeface="Fira Sans"/>
              <a:cs typeface="Fira Sans"/>
              <a:sym typeface="Fira Sans"/>
            </a:endParaRPr>
          </a:p>
          <a:p>
            <a:pPr marL="0" marR="0" lvl="0" indent="0" algn="ctr" rtl="0">
              <a:lnSpc>
                <a:spcPct val="100000"/>
              </a:lnSpc>
              <a:spcBef>
                <a:spcPts val="0"/>
              </a:spcBef>
              <a:spcAft>
                <a:spcPts val="0"/>
              </a:spcAft>
              <a:buClr>
                <a:srgbClr val="000000"/>
              </a:buClr>
              <a:buSzPts val="1500"/>
              <a:buFont typeface="Arial"/>
              <a:buNone/>
            </a:pPr>
            <a:r>
              <a:rPr lang="en-GB" sz="1500" i="0" u="none" strike="noStrike" cap="none" dirty="0">
                <a:solidFill>
                  <a:srgbClr val="262626"/>
                </a:solidFill>
                <a:ea typeface="Fira Sans"/>
                <a:cs typeface="Fira Sans"/>
                <a:sym typeface="Fira Sans"/>
              </a:rPr>
              <a:t>Processing</a:t>
            </a:r>
            <a:endParaRPr sz="1500" i="0" u="none" strike="noStrike" cap="none" dirty="0">
              <a:solidFill>
                <a:srgbClr val="262626"/>
              </a:solidFill>
              <a:ea typeface="Fira Sans"/>
              <a:cs typeface="Fira Sans"/>
              <a:sym typeface="Fira Sans"/>
            </a:endParaRPr>
          </a:p>
        </p:txBody>
      </p:sp>
      <p:sp>
        <p:nvSpPr>
          <p:cNvPr id="21" name="Google Shape;641;p47">
            <a:extLst>
              <a:ext uri="{FF2B5EF4-FFF2-40B4-BE49-F238E27FC236}">
                <a16:creationId xmlns:a16="http://schemas.microsoft.com/office/drawing/2014/main" id="{903DE5C0-1391-3075-F89A-6C4A4192A8E0}"/>
              </a:ext>
            </a:extLst>
          </p:cNvPr>
          <p:cNvSpPr txBox="1"/>
          <p:nvPr/>
        </p:nvSpPr>
        <p:spPr>
          <a:xfrm>
            <a:off x="4270107" y="5438232"/>
            <a:ext cx="1082180" cy="300052"/>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GB" sz="1500" i="0" u="none" strike="noStrike" cap="none" dirty="0">
                <a:solidFill>
                  <a:srgbClr val="262626"/>
                </a:solidFill>
                <a:ea typeface="Fira Sans"/>
                <a:cs typeface="Fira Sans"/>
                <a:sym typeface="Fira Sans"/>
              </a:rPr>
              <a:t>Analysis</a:t>
            </a:r>
            <a:endParaRPr sz="1500" i="0" u="none" strike="noStrike" cap="none" dirty="0">
              <a:solidFill>
                <a:srgbClr val="262626"/>
              </a:solidFill>
              <a:ea typeface="Fira Sans"/>
              <a:cs typeface="Fira Sans"/>
              <a:sym typeface="Fira Sans"/>
            </a:endParaRPr>
          </a:p>
        </p:txBody>
      </p:sp>
      <p:grpSp>
        <p:nvGrpSpPr>
          <p:cNvPr id="22" name="Google Shape;642;p47">
            <a:extLst>
              <a:ext uri="{FF2B5EF4-FFF2-40B4-BE49-F238E27FC236}">
                <a16:creationId xmlns:a16="http://schemas.microsoft.com/office/drawing/2014/main" id="{73335858-924E-C6B1-AE5F-9424FAA0D88D}"/>
              </a:ext>
            </a:extLst>
          </p:cNvPr>
          <p:cNvGrpSpPr/>
          <p:nvPr/>
        </p:nvGrpSpPr>
        <p:grpSpPr>
          <a:xfrm>
            <a:off x="2950376" y="3429000"/>
            <a:ext cx="1310762" cy="905535"/>
            <a:chOff x="920174" y="2155692"/>
            <a:chExt cx="1107300" cy="1107300"/>
          </a:xfrm>
        </p:grpSpPr>
        <p:sp>
          <p:nvSpPr>
            <p:cNvPr id="23" name="Google Shape;643;p47">
              <a:extLst>
                <a:ext uri="{FF2B5EF4-FFF2-40B4-BE49-F238E27FC236}">
                  <a16:creationId xmlns:a16="http://schemas.microsoft.com/office/drawing/2014/main" id="{87DE716A-72D0-8AD6-BFEE-590B9813742E}"/>
                </a:ext>
              </a:extLst>
            </p:cNvPr>
            <p:cNvSpPr/>
            <p:nvPr/>
          </p:nvSpPr>
          <p:spPr>
            <a:xfrm>
              <a:off x="920174" y="2155692"/>
              <a:ext cx="1107300" cy="11073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i="0" u="none" strike="noStrike" cap="none">
                <a:solidFill>
                  <a:srgbClr val="000000"/>
                </a:solidFill>
                <a:ea typeface="Fira Sans"/>
                <a:cs typeface="Fira Sans"/>
                <a:sym typeface="Fira Sans"/>
              </a:endParaRPr>
            </a:p>
          </p:txBody>
        </p:sp>
        <p:sp>
          <p:nvSpPr>
            <p:cNvPr id="24" name="Google Shape;644;p47">
              <a:extLst>
                <a:ext uri="{FF2B5EF4-FFF2-40B4-BE49-F238E27FC236}">
                  <a16:creationId xmlns:a16="http://schemas.microsoft.com/office/drawing/2014/main" id="{DD7F35E7-431F-A7F3-27D7-9053092F48A1}"/>
                </a:ext>
              </a:extLst>
            </p:cNvPr>
            <p:cNvSpPr txBox="1"/>
            <p:nvPr/>
          </p:nvSpPr>
          <p:spPr>
            <a:xfrm>
              <a:off x="920174" y="2155692"/>
              <a:ext cx="1107300" cy="1107300"/>
            </a:xfrm>
            <a:prstGeom prst="rect">
              <a:avLst/>
            </a:prstGeom>
            <a:noFill/>
            <a:ln>
              <a:noFill/>
            </a:ln>
          </p:spPr>
          <p:txBody>
            <a:bodyPr spcFirstLastPara="1" wrap="square" lIns="18100" tIns="18100" rIns="18100" bIns="18100" anchor="ctr" anchorCtr="0">
              <a:noAutofit/>
            </a:bodyPr>
            <a:lstStyle/>
            <a:p>
              <a:pPr marL="0" marR="0" lvl="0" indent="0" algn="ctr" rtl="0">
                <a:lnSpc>
                  <a:spcPct val="90000"/>
                </a:lnSpc>
                <a:spcBef>
                  <a:spcPts val="0"/>
                </a:spcBef>
                <a:spcAft>
                  <a:spcPts val="0"/>
                </a:spcAft>
                <a:buClr>
                  <a:srgbClr val="262626"/>
                </a:buClr>
                <a:buSzPts val="1700"/>
                <a:buFont typeface="Calibri"/>
                <a:buNone/>
              </a:pPr>
              <a:r>
                <a:rPr lang="en-GB" sz="1500" i="0" u="none" strike="noStrike" cap="none" dirty="0">
                  <a:solidFill>
                    <a:srgbClr val="262626"/>
                  </a:solidFill>
                  <a:ea typeface="Fira Sans"/>
                  <a:cs typeface="Fira Sans"/>
                  <a:sym typeface="Fira Sans"/>
                </a:rPr>
                <a:t>Disclosure/ Publication</a:t>
              </a:r>
              <a:endParaRPr sz="1500" i="0" u="none" strike="noStrike" cap="none" dirty="0">
                <a:solidFill>
                  <a:srgbClr val="262626"/>
                </a:solidFill>
                <a:ea typeface="Fira Sans"/>
                <a:cs typeface="Fira Sans"/>
                <a:sym typeface="Fira Sans"/>
              </a:endParaRPr>
            </a:p>
          </p:txBody>
        </p:sp>
      </p:grpSp>
      <p:grpSp>
        <p:nvGrpSpPr>
          <p:cNvPr id="25" name="Google Shape;645;p47">
            <a:extLst>
              <a:ext uri="{FF2B5EF4-FFF2-40B4-BE49-F238E27FC236}">
                <a16:creationId xmlns:a16="http://schemas.microsoft.com/office/drawing/2014/main" id="{73B9A994-1C7D-AF10-6BAF-F905A67EE0D7}"/>
              </a:ext>
            </a:extLst>
          </p:cNvPr>
          <p:cNvGrpSpPr/>
          <p:nvPr/>
        </p:nvGrpSpPr>
        <p:grpSpPr>
          <a:xfrm>
            <a:off x="4340701" y="1826857"/>
            <a:ext cx="1065753" cy="708529"/>
            <a:chOff x="2094390" y="137251"/>
            <a:chExt cx="1204632" cy="866398"/>
          </a:xfrm>
        </p:grpSpPr>
        <p:sp>
          <p:nvSpPr>
            <p:cNvPr id="26" name="Google Shape;646;p47">
              <a:extLst>
                <a:ext uri="{FF2B5EF4-FFF2-40B4-BE49-F238E27FC236}">
                  <a16:creationId xmlns:a16="http://schemas.microsoft.com/office/drawing/2014/main" id="{E60CD655-CDB2-88A0-BAEE-D5EBC3EC285B}"/>
                </a:ext>
              </a:extLst>
            </p:cNvPr>
            <p:cNvSpPr/>
            <p:nvPr/>
          </p:nvSpPr>
          <p:spPr>
            <a:xfrm>
              <a:off x="2121822" y="137251"/>
              <a:ext cx="1177200" cy="8607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i="0" u="none" strike="noStrike" cap="none">
                <a:solidFill>
                  <a:srgbClr val="000000"/>
                </a:solidFill>
                <a:ea typeface="Fira Sans"/>
                <a:cs typeface="Fira Sans"/>
                <a:sym typeface="Fira Sans"/>
              </a:endParaRPr>
            </a:p>
          </p:txBody>
        </p:sp>
        <p:sp>
          <p:nvSpPr>
            <p:cNvPr id="27" name="Google Shape;647;p47">
              <a:extLst>
                <a:ext uri="{FF2B5EF4-FFF2-40B4-BE49-F238E27FC236}">
                  <a16:creationId xmlns:a16="http://schemas.microsoft.com/office/drawing/2014/main" id="{9079D907-170C-D9B3-E770-206F52539CB7}"/>
                </a:ext>
              </a:extLst>
            </p:cNvPr>
            <p:cNvSpPr txBox="1"/>
            <p:nvPr/>
          </p:nvSpPr>
          <p:spPr>
            <a:xfrm>
              <a:off x="2094390" y="142949"/>
              <a:ext cx="1177200" cy="860700"/>
            </a:xfrm>
            <a:prstGeom prst="rect">
              <a:avLst/>
            </a:prstGeom>
            <a:noFill/>
            <a:ln>
              <a:noFill/>
            </a:ln>
          </p:spPr>
          <p:txBody>
            <a:bodyPr spcFirstLastPara="1" wrap="square" lIns="18100" tIns="18100" rIns="18100" bIns="18100" anchor="ctr" anchorCtr="0">
              <a:noAutofit/>
            </a:bodyPr>
            <a:lstStyle/>
            <a:p>
              <a:pPr marL="0" marR="0" lvl="0" indent="0" algn="ctr" rtl="0">
                <a:lnSpc>
                  <a:spcPct val="90000"/>
                </a:lnSpc>
                <a:spcBef>
                  <a:spcPts val="0"/>
                </a:spcBef>
                <a:spcAft>
                  <a:spcPts val="0"/>
                </a:spcAft>
                <a:buClr>
                  <a:srgbClr val="262626"/>
                </a:buClr>
                <a:buSzPts val="1700"/>
                <a:buFont typeface="Calibri"/>
                <a:buNone/>
              </a:pPr>
              <a:r>
                <a:rPr lang="en-GB" sz="1500" i="0" u="none" strike="noStrike" cap="none" dirty="0">
                  <a:solidFill>
                    <a:srgbClr val="262626"/>
                  </a:solidFill>
                  <a:ea typeface="Fira Sans"/>
                  <a:cs typeface="Fira Sans"/>
                  <a:sym typeface="Fira Sans"/>
                </a:rPr>
                <a:t>Re-use</a:t>
              </a:r>
              <a:endParaRPr sz="1500" i="0" u="none" strike="noStrike" cap="none" dirty="0">
                <a:solidFill>
                  <a:srgbClr val="262626"/>
                </a:solidFill>
                <a:ea typeface="Fira Sans"/>
                <a:cs typeface="Fira Sans"/>
                <a:sym typeface="Fira Sans"/>
              </a:endParaRPr>
            </a:p>
          </p:txBody>
        </p:sp>
      </p:grpSp>
      <p:grpSp>
        <p:nvGrpSpPr>
          <p:cNvPr id="35" name="Group 34">
            <a:extLst>
              <a:ext uri="{FF2B5EF4-FFF2-40B4-BE49-F238E27FC236}">
                <a16:creationId xmlns:a16="http://schemas.microsoft.com/office/drawing/2014/main" id="{BF0FA26C-F093-14C5-148D-C1CECBF4E498}"/>
              </a:ext>
            </a:extLst>
          </p:cNvPr>
          <p:cNvGrpSpPr/>
          <p:nvPr/>
        </p:nvGrpSpPr>
        <p:grpSpPr>
          <a:xfrm>
            <a:off x="4666019" y="2841939"/>
            <a:ext cx="3092415" cy="2269654"/>
            <a:chOff x="4563253" y="2885571"/>
            <a:chExt cx="3092415" cy="2269654"/>
          </a:xfrm>
        </p:grpSpPr>
        <p:sp>
          <p:nvSpPr>
            <p:cNvPr id="17" name="Google Shape;618;p47">
              <a:extLst>
                <a:ext uri="{FF2B5EF4-FFF2-40B4-BE49-F238E27FC236}">
                  <a16:creationId xmlns:a16="http://schemas.microsoft.com/office/drawing/2014/main" id="{9B6F9D33-B952-3051-AE5B-341908F17C55}"/>
                </a:ext>
              </a:extLst>
            </p:cNvPr>
            <p:cNvSpPr/>
            <p:nvPr/>
          </p:nvSpPr>
          <p:spPr>
            <a:xfrm>
              <a:off x="4563253" y="2885571"/>
              <a:ext cx="3092415" cy="2119613"/>
            </a:xfrm>
            <a:prstGeom prst="roundRect">
              <a:avLst>
                <a:gd name="adj" fmla="val 16667"/>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ea typeface="Calibri"/>
                <a:cs typeface="Calibri"/>
                <a:sym typeface="Calibri"/>
              </a:endParaRPr>
            </a:p>
          </p:txBody>
        </p:sp>
        <p:sp>
          <p:nvSpPr>
            <p:cNvPr id="28" name="Google Shape;648;p47">
              <a:extLst>
                <a:ext uri="{FF2B5EF4-FFF2-40B4-BE49-F238E27FC236}">
                  <a16:creationId xmlns:a16="http://schemas.microsoft.com/office/drawing/2014/main" id="{DF897328-322D-EC82-0266-6D5AF2DFDFC9}"/>
                </a:ext>
              </a:extLst>
            </p:cNvPr>
            <p:cNvSpPr txBox="1"/>
            <p:nvPr/>
          </p:nvSpPr>
          <p:spPr>
            <a:xfrm>
              <a:off x="4675859" y="3043139"/>
              <a:ext cx="2840281" cy="2112086"/>
            </a:xfrm>
            <a:prstGeom prst="rect">
              <a:avLst/>
            </a:prstGeom>
            <a:noFill/>
            <a:ln>
              <a:noFill/>
            </a:ln>
          </p:spPr>
          <p:txBody>
            <a:bodyPr spcFirstLastPara="1" wrap="square" lIns="68575" tIns="34275" rIns="68575" bIns="34275" anchor="t" anchorCtr="0">
              <a:spAutoFit/>
            </a:bodyPr>
            <a:lstStyle/>
            <a:p>
              <a:pPr marL="0" marR="0" lvl="0" indent="0" algn="ctr" rtl="0">
                <a:lnSpc>
                  <a:spcPct val="150000"/>
                </a:lnSpc>
                <a:spcBef>
                  <a:spcPts val="0"/>
                </a:spcBef>
                <a:spcAft>
                  <a:spcPts val="0"/>
                </a:spcAft>
                <a:buClr>
                  <a:srgbClr val="000000"/>
                </a:buClr>
                <a:buSzPts val="1400"/>
                <a:buFont typeface="Arial"/>
                <a:buNone/>
              </a:pPr>
              <a:r>
                <a:rPr lang="en-GB" sz="2400" b="1" i="0" u="none" strike="noStrike" cap="none" dirty="0">
                  <a:solidFill>
                    <a:schemeClr val="lt1"/>
                  </a:solidFill>
                  <a:latin typeface="+mj-lt"/>
                  <a:ea typeface="Fira Sans"/>
                  <a:cs typeface="Fira Sans"/>
                  <a:sym typeface="Fira Sans"/>
                </a:rPr>
                <a:t>FAIR Data</a:t>
              </a:r>
            </a:p>
            <a:p>
              <a:pPr marL="0" marR="0" lvl="0" indent="0" algn="ctr" rtl="0">
                <a:lnSpc>
                  <a:spcPct val="150000"/>
                </a:lnSpc>
                <a:spcBef>
                  <a:spcPts val="0"/>
                </a:spcBef>
                <a:spcAft>
                  <a:spcPts val="0"/>
                </a:spcAft>
                <a:buClr>
                  <a:srgbClr val="000000"/>
                </a:buClr>
                <a:buSzPts val="1400"/>
                <a:buFont typeface="Arial"/>
                <a:buNone/>
              </a:pPr>
              <a:r>
                <a:rPr lang="en-GB" i="0" u="none" strike="noStrike" cap="none" dirty="0">
                  <a:solidFill>
                    <a:schemeClr val="lt1"/>
                  </a:solidFill>
                  <a:ea typeface="Fira Sans Light"/>
                  <a:cs typeface="Fira Sans Light"/>
                  <a:sym typeface="Fira Sans Light"/>
                </a:rPr>
                <a:t>Electronic Lab Notebooks</a:t>
              </a:r>
              <a:endParaRPr lang="en-GB" sz="1100" i="0" u="none" strike="noStrike" cap="none" dirty="0">
                <a:solidFill>
                  <a:srgbClr val="000000"/>
                </a:solidFill>
                <a:ea typeface="Fira Sans Light"/>
                <a:cs typeface="Fira Sans Light"/>
                <a:sym typeface="Fira Sans Light"/>
              </a:endParaRPr>
            </a:p>
            <a:p>
              <a:pPr marL="0" marR="0" lvl="0" indent="0" algn="ctr" rtl="0">
                <a:lnSpc>
                  <a:spcPct val="150000"/>
                </a:lnSpc>
                <a:spcBef>
                  <a:spcPts val="0"/>
                </a:spcBef>
                <a:spcAft>
                  <a:spcPts val="0"/>
                </a:spcAft>
                <a:buClr>
                  <a:srgbClr val="000000"/>
                </a:buClr>
                <a:buSzPts val="1400"/>
                <a:buFont typeface="Arial"/>
                <a:buNone/>
              </a:pPr>
              <a:r>
                <a:rPr lang="en-GB" i="0" u="none" strike="noStrike" cap="none" dirty="0">
                  <a:solidFill>
                    <a:schemeClr val="lt1"/>
                  </a:solidFill>
                  <a:ea typeface="Fira Sans Light"/>
                  <a:cs typeface="Fira Sans Light"/>
                  <a:sym typeface="Fira Sans Light"/>
                </a:rPr>
                <a:t>Repositories</a:t>
              </a:r>
              <a:endParaRPr lang="en-GB" sz="1100" i="0" u="none" strike="noStrike" cap="none" dirty="0">
                <a:solidFill>
                  <a:srgbClr val="000000"/>
                </a:solidFill>
                <a:ea typeface="Fira Sans Light"/>
                <a:cs typeface="Fira Sans Light"/>
                <a:sym typeface="Fira Sans Light"/>
              </a:endParaRPr>
            </a:p>
            <a:p>
              <a:pPr marL="0" marR="0" lvl="0" indent="0" algn="ctr" rtl="0">
                <a:lnSpc>
                  <a:spcPct val="150000"/>
                </a:lnSpc>
                <a:spcBef>
                  <a:spcPts val="0"/>
                </a:spcBef>
                <a:spcAft>
                  <a:spcPts val="0"/>
                </a:spcAft>
                <a:buClr>
                  <a:srgbClr val="000000"/>
                </a:buClr>
                <a:buSzPts val="1400"/>
                <a:buFont typeface="Arial"/>
                <a:buNone/>
              </a:pPr>
              <a:r>
                <a:rPr lang="en-GB" i="0" u="none" strike="noStrike" cap="none" dirty="0">
                  <a:solidFill>
                    <a:schemeClr val="lt1"/>
                  </a:solidFill>
                  <a:ea typeface="Fira Sans Light"/>
                  <a:cs typeface="Fira Sans Light"/>
                  <a:sym typeface="Fira Sans Light"/>
                </a:rPr>
                <a:t>Common Standards</a:t>
              </a:r>
            </a:p>
            <a:p>
              <a:pPr marL="0" marR="0" lvl="0" indent="0" algn="ctr" rtl="0">
                <a:lnSpc>
                  <a:spcPct val="150000"/>
                </a:lnSpc>
                <a:spcBef>
                  <a:spcPts val="0"/>
                </a:spcBef>
                <a:spcAft>
                  <a:spcPts val="0"/>
                </a:spcAft>
                <a:buClr>
                  <a:srgbClr val="000000"/>
                </a:buClr>
                <a:buSzPts val="900"/>
                <a:buFont typeface="Arial"/>
                <a:buNone/>
              </a:pPr>
              <a:endParaRPr lang="en-GB" sz="1050" i="0" u="none" strike="noStrike" cap="none" dirty="0">
                <a:solidFill>
                  <a:srgbClr val="000000"/>
                </a:solidFill>
                <a:ea typeface="Fira Sans"/>
                <a:cs typeface="Fira Sans"/>
                <a:sym typeface="Fira Sans"/>
              </a:endParaRPr>
            </a:p>
          </p:txBody>
        </p:sp>
      </p:grpSp>
      <p:pic>
        <p:nvPicPr>
          <p:cNvPr id="29" name="Google Shape;649;p47" descr="Upload with solid fill">
            <a:extLst>
              <a:ext uri="{FF2B5EF4-FFF2-40B4-BE49-F238E27FC236}">
                <a16:creationId xmlns:a16="http://schemas.microsoft.com/office/drawing/2014/main" id="{A14DD23C-E765-6DF4-AF3F-3D01AEACF5B1}"/>
              </a:ext>
            </a:extLst>
          </p:cNvPr>
          <p:cNvPicPr preferRelativeResize="0"/>
          <p:nvPr/>
        </p:nvPicPr>
        <p:blipFill rotWithShape="1">
          <a:blip r:embed="rId2">
            <a:alphaModFix/>
          </a:blip>
          <a:srcRect/>
          <a:stretch/>
        </p:blipFill>
        <p:spPr>
          <a:xfrm>
            <a:off x="3335389" y="4606124"/>
            <a:ext cx="617730" cy="571000"/>
          </a:xfrm>
          <a:prstGeom prst="rect">
            <a:avLst/>
          </a:prstGeom>
          <a:noFill/>
          <a:ln>
            <a:noFill/>
          </a:ln>
        </p:spPr>
      </p:pic>
      <p:pic>
        <p:nvPicPr>
          <p:cNvPr id="30" name="Google Shape;650;p47" descr="Download from cloud with solid fill">
            <a:extLst>
              <a:ext uri="{FF2B5EF4-FFF2-40B4-BE49-F238E27FC236}">
                <a16:creationId xmlns:a16="http://schemas.microsoft.com/office/drawing/2014/main" id="{73511168-8822-1450-CC4A-D06DA93C27BD}"/>
              </a:ext>
            </a:extLst>
          </p:cNvPr>
          <p:cNvPicPr preferRelativeResize="0"/>
          <p:nvPr/>
        </p:nvPicPr>
        <p:blipFill rotWithShape="1">
          <a:blip r:embed="rId3">
            <a:alphaModFix/>
          </a:blip>
          <a:srcRect/>
          <a:stretch/>
        </p:blipFill>
        <p:spPr>
          <a:xfrm>
            <a:off x="3331238" y="2590453"/>
            <a:ext cx="630716" cy="583004"/>
          </a:xfrm>
          <a:prstGeom prst="rect">
            <a:avLst/>
          </a:prstGeom>
          <a:noFill/>
          <a:ln>
            <a:noFill/>
          </a:ln>
        </p:spPr>
      </p:pic>
      <p:pic>
        <p:nvPicPr>
          <p:cNvPr id="31" name="Google Shape;651;p47" descr="Statistics with solid fill">
            <a:extLst>
              <a:ext uri="{FF2B5EF4-FFF2-40B4-BE49-F238E27FC236}">
                <a16:creationId xmlns:a16="http://schemas.microsoft.com/office/drawing/2014/main" id="{11D399E3-EECA-6655-D13F-ECA546CC76B9}"/>
              </a:ext>
            </a:extLst>
          </p:cNvPr>
          <p:cNvPicPr preferRelativeResize="0"/>
          <p:nvPr/>
        </p:nvPicPr>
        <p:blipFill rotWithShape="1">
          <a:blip r:embed="rId4">
            <a:alphaModFix/>
          </a:blip>
          <a:srcRect/>
          <a:stretch/>
        </p:blipFill>
        <p:spPr>
          <a:xfrm>
            <a:off x="8661411" y="4545817"/>
            <a:ext cx="617730" cy="571000"/>
          </a:xfrm>
          <a:prstGeom prst="rect">
            <a:avLst/>
          </a:prstGeom>
          <a:noFill/>
          <a:ln>
            <a:noFill/>
          </a:ln>
        </p:spPr>
      </p:pic>
      <p:pic>
        <p:nvPicPr>
          <p:cNvPr id="32" name="Google Shape;652;p47" descr="Scientific Thought outline">
            <a:extLst>
              <a:ext uri="{FF2B5EF4-FFF2-40B4-BE49-F238E27FC236}">
                <a16:creationId xmlns:a16="http://schemas.microsoft.com/office/drawing/2014/main" id="{0305A921-3B96-6ADD-7DF0-0037791C7219}"/>
              </a:ext>
            </a:extLst>
          </p:cNvPr>
          <p:cNvPicPr preferRelativeResize="0"/>
          <p:nvPr/>
        </p:nvPicPr>
        <p:blipFill rotWithShape="1">
          <a:blip r:embed="rId5">
            <a:alphaModFix/>
          </a:blip>
          <a:srcRect/>
          <a:stretch/>
        </p:blipFill>
        <p:spPr>
          <a:xfrm>
            <a:off x="5867726" y="1656999"/>
            <a:ext cx="761346" cy="703752"/>
          </a:xfrm>
          <a:prstGeom prst="rect">
            <a:avLst/>
          </a:prstGeom>
          <a:noFill/>
          <a:ln>
            <a:noFill/>
          </a:ln>
        </p:spPr>
      </p:pic>
      <p:pic>
        <p:nvPicPr>
          <p:cNvPr id="33" name="Google Shape;653;p47" descr="Cloud Computing with solid fill">
            <a:extLst>
              <a:ext uri="{FF2B5EF4-FFF2-40B4-BE49-F238E27FC236}">
                <a16:creationId xmlns:a16="http://schemas.microsoft.com/office/drawing/2014/main" id="{4AD64818-3F88-B656-49CC-11752D0BAF6F}"/>
              </a:ext>
            </a:extLst>
          </p:cNvPr>
          <p:cNvPicPr preferRelativeResize="0"/>
          <p:nvPr/>
        </p:nvPicPr>
        <p:blipFill rotWithShape="1">
          <a:blip r:embed="rId6">
            <a:alphaModFix/>
          </a:blip>
          <a:srcRect/>
          <a:stretch/>
        </p:blipFill>
        <p:spPr>
          <a:xfrm>
            <a:off x="5843908" y="5614285"/>
            <a:ext cx="808981" cy="747784"/>
          </a:xfrm>
          <a:prstGeom prst="rect">
            <a:avLst/>
          </a:prstGeom>
          <a:noFill/>
          <a:ln>
            <a:noFill/>
          </a:ln>
        </p:spPr>
      </p:pic>
      <p:pic>
        <p:nvPicPr>
          <p:cNvPr id="34" name="Google Shape;654;p47" descr="Tablet with solid fill">
            <a:extLst>
              <a:ext uri="{FF2B5EF4-FFF2-40B4-BE49-F238E27FC236}">
                <a16:creationId xmlns:a16="http://schemas.microsoft.com/office/drawing/2014/main" id="{84F80FDF-DFE3-92FC-F9CE-FABFEEC14C7D}"/>
              </a:ext>
            </a:extLst>
          </p:cNvPr>
          <p:cNvPicPr preferRelativeResize="0"/>
          <p:nvPr/>
        </p:nvPicPr>
        <p:blipFill rotWithShape="1">
          <a:blip r:embed="rId7">
            <a:alphaModFix/>
          </a:blip>
          <a:srcRect/>
          <a:stretch/>
        </p:blipFill>
        <p:spPr>
          <a:xfrm>
            <a:off x="8578211" y="2461098"/>
            <a:ext cx="808981" cy="747784"/>
          </a:xfrm>
          <a:prstGeom prst="rect">
            <a:avLst/>
          </a:prstGeom>
          <a:noFill/>
          <a:ln>
            <a:noFill/>
          </a:ln>
        </p:spPr>
      </p:pic>
    </p:spTree>
    <p:extLst>
      <p:ext uri="{BB962C8B-B14F-4D97-AF65-F5344CB8AC3E}">
        <p14:creationId xmlns:p14="http://schemas.microsoft.com/office/powerpoint/2010/main" val="4096699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A34CDA-FB10-C64B-5E3D-3889821DD512}"/>
              </a:ext>
            </a:extLst>
          </p:cNvPr>
          <p:cNvSpPr>
            <a:spLocks noGrp="1"/>
          </p:cNvSpPr>
          <p:nvPr>
            <p:ph type="title"/>
          </p:nvPr>
        </p:nvSpPr>
        <p:spPr/>
        <p:txBody>
          <a:bodyPr/>
          <a:lstStyle/>
          <a:p>
            <a:r>
              <a:rPr lang="en-GB" dirty="0">
                <a:latin typeface="Open Sans Condensed"/>
                <a:ea typeface="Open Sans Condensed"/>
                <a:cs typeface="Open Sans Condensed"/>
              </a:rPr>
              <a:t>PSDI – the UK Solution?</a:t>
            </a:r>
          </a:p>
        </p:txBody>
      </p:sp>
      <p:sp>
        <p:nvSpPr>
          <p:cNvPr id="12" name="Content Placeholder 2">
            <a:extLst>
              <a:ext uri="{FF2B5EF4-FFF2-40B4-BE49-F238E27FC236}">
                <a16:creationId xmlns:a16="http://schemas.microsoft.com/office/drawing/2014/main" id="{71C18601-09D1-960B-8319-1EF13694FE85}"/>
              </a:ext>
            </a:extLst>
          </p:cNvPr>
          <p:cNvSpPr>
            <a:spLocks noGrp="1"/>
          </p:cNvSpPr>
          <p:nvPr>
            <p:ph idx="1"/>
          </p:nvPr>
        </p:nvSpPr>
        <p:spPr>
          <a:xfrm>
            <a:off x="5378463" y="1801368"/>
            <a:ext cx="5084516" cy="4253043"/>
          </a:xfrm>
        </p:spPr>
        <p:txBody>
          <a:bodyPr vert="horz" lIns="91440" tIns="45720" rIns="91440" bIns="45720" rtlCol="0" anchor="t">
            <a:noAutofit/>
          </a:bodyPr>
          <a:lstStyle/>
          <a:p>
            <a:pPr>
              <a:lnSpc>
                <a:spcPct val="114000"/>
              </a:lnSpc>
              <a:spcAft>
                <a:spcPts val="600"/>
              </a:spcAft>
            </a:pPr>
            <a:r>
              <a:rPr lang="en-GB" dirty="0">
                <a:latin typeface="Lato"/>
                <a:ea typeface="Lato"/>
                <a:cs typeface="Lato"/>
              </a:rPr>
              <a:t>UK funded project through the UKRI Digital Research Infrastructure theme (DRI) via EPSRC </a:t>
            </a:r>
          </a:p>
          <a:p>
            <a:r>
              <a:rPr lang="en-GB" dirty="0">
                <a:latin typeface="Lato"/>
                <a:ea typeface="Lato"/>
                <a:cs typeface="Lato"/>
              </a:rPr>
              <a:t>Developed out of a community statement of need </a:t>
            </a:r>
          </a:p>
          <a:p>
            <a:pPr>
              <a:lnSpc>
                <a:spcPct val="113999"/>
              </a:lnSpc>
              <a:spcAft>
                <a:spcPts val="600"/>
              </a:spcAft>
            </a:pPr>
            <a:r>
              <a:rPr lang="en-GB" dirty="0">
                <a:latin typeface="Lato"/>
                <a:ea typeface="Lato"/>
                <a:cs typeface="Lato"/>
              </a:rPr>
              <a:t>Lead institutions: University of Southampton and Science and Technology Facilities Council (STFC) </a:t>
            </a:r>
          </a:p>
          <a:p>
            <a:pPr>
              <a:lnSpc>
                <a:spcPct val="113999"/>
              </a:lnSpc>
              <a:spcAft>
                <a:spcPts val="600"/>
              </a:spcAft>
            </a:pPr>
            <a:r>
              <a:rPr lang="en-GB" dirty="0">
                <a:latin typeface="Lato"/>
                <a:ea typeface="Lato"/>
                <a:cs typeface="Lato"/>
              </a:rPr>
              <a:t>First launch of resources are now live!</a:t>
            </a:r>
            <a:endParaRPr lang="en-GB" dirty="0">
              <a:solidFill>
                <a:srgbClr val="000000"/>
              </a:solidFill>
              <a:ea typeface="Lato"/>
              <a:cs typeface="Lato"/>
            </a:endParaRPr>
          </a:p>
          <a:p>
            <a:pPr>
              <a:lnSpc>
                <a:spcPct val="113999"/>
              </a:lnSpc>
              <a:spcAft>
                <a:spcPts val="600"/>
              </a:spcAft>
            </a:pPr>
            <a:endParaRPr lang="en-GB" dirty="0">
              <a:solidFill>
                <a:srgbClr val="0350AE"/>
              </a:solidFill>
              <a:ea typeface="Lato"/>
              <a:cs typeface="Lato"/>
            </a:endParaRPr>
          </a:p>
        </p:txBody>
      </p:sp>
      <p:pic>
        <p:nvPicPr>
          <p:cNvPr id="7" name="Picture 6" descr="A picture containing circle, font, design&#10;&#10;Description automatically generated">
            <a:extLst>
              <a:ext uri="{FF2B5EF4-FFF2-40B4-BE49-F238E27FC236}">
                <a16:creationId xmlns:a16="http://schemas.microsoft.com/office/drawing/2014/main" id="{B9772413-A276-63F7-3871-8CDCE23199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104" y="1281132"/>
            <a:ext cx="4642081" cy="1906019"/>
          </a:xfrm>
          <a:prstGeom prst="rect">
            <a:avLst/>
          </a:prstGeom>
        </p:spPr>
      </p:pic>
      <p:pic>
        <p:nvPicPr>
          <p:cNvPr id="11" name="Picture 10" descr="A blue background with white text&#10;&#10;Description automatically generated">
            <a:extLst>
              <a:ext uri="{FF2B5EF4-FFF2-40B4-BE49-F238E27FC236}">
                <a16:creationId xmlns:a16="http://schemas.microsoft.com/office/drawing/2014/main" id="{4D66BDFF-8E19-0688-80B0-C95A38F8B2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104" y="3363223"/>
            <a:ext cx="4642081" cy="2912984"/>
          </a:xfrm>
          <a:prstGeom prst="rect">
            <a:avLst/>
          </a:prstGeom>
        </p:spPr>
      </p:pic>
    </p:spTree>
    <p:extLst>
      <p:ext uri="{BB962C8B-B14F-4D97-AF65-F5344CB8AC3E}">
        <p14:creationId xmlns:p14="http://schemas.microsoft.com/office/powerpoint/2010/main" val="2189589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88C9A-5DCB-5FAB-4542-9A3E712C8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CE0DA-CA7A-24AD-0D5E-45E59889496E}"/>
              </a:ext>
            </a:extLst>
          </p:cNvPr>
          <p:cNvSpPr>
            <a:spLocks noGrp="1"/>
          </p:cNvSpPr>
          <p:nvPr>
            <p:ph type="title"/>
          </p:nvPr>
        </p:nvSpPr>
        <p:spPr/>
        <p:txBody>
          <a:bodyPr/>
          <a:lstStyle/>
          <a:p>
            <a:r>
              <a:rPr lang="en-GB" dirty="0">
                <a:latin typeface="Open Sans Condensed"/>
                <a:cs typeface="Calibri Light"/>
              </a:rPr>
              <a:t>Aim of PSDI </a:t>
            </a:r>
            <a:endParaRPr lang="en-GB" dirty="0">
              <a:latin typeface="Open Sans Condensed"/>
            </a:endParaRPr>
          </a:p>
        </p:txBody>
      </p:sp>
      <p:sp>
        <p:nvSpPr>
          <p:cNvPr id="3" name="Content Placeholder 2">
            <a:extLst>
              <a:ext uri="{FF2B5EF4-FFF2-40B4-BE49-F238E27FC236}">
                <a16:creationId xmlns:a16="http://schemas.microsoft.com/office/drawing/2014/main" id="{EBFBFC13-8920-EA57-7AE1-36FAC281DB80}"/>
              </a:ext>
            </a:extLst>
          </p:cNvPr>
          <p:cNvSpPr>
            <a:spLocks noGrp="1"/>
          </p:cNvSpPr>
          <p:nvPr>
            <p:ph idx="1"/>
          </p:nvPr>
        </p:nvSpPr>
        <p:spPr/>
        <p:txBody>
          <a:bodyPr vert="horz" lIns="91440" tIns="45720" rIns="91440" bIns="45720" rtlCol="0" anchor="t">
            <a:normAutofit/>
          </a:bodyPr>
          <a:lstStyle/>
          <a:p>
            <a:pPr marL="0" indent="0" algn="ctr">
              <a:spcBef>
                <a:spcPts val="600"/>
              </a:spcBef>
              <a:buNone/>
            </a:pPr>
            <a:r>
              <a:rPr lang="en-GB" dirty="0">
                <a:latin typeface="Lato"/>
                <a:ea typeface="+mn-lt"/>
                <a:cs typeface="+mn-lt"/>
              </a:rPr>
              <a:t>A data infrastructure that </a:t>
            </a:r>
            <a:endParaRPr lang="en-US" dirty="0"/>
          </a:p>
          <a:p>
            <a:pPr marL="0" indent="0" algn="ctr">
              <a:spcBef>
                <a:spcPts val="600"/>
              </a:spcBef>
              <a:buNone/>
            </a:pPr>
            <a:r>
              <a:rPr lang="en-GB" b="1" dirty="0">
                <a:ea typeface="+mn-lt"/>
                <a:cs typeface="+mn-lt"/>
              </a:rPr>
              <a:t>connects existing</a:t>
            </a:r>
            <a:r>
              <a:rPr lang="en-GB" dirty="0">
                <a:ea typeface="+mn-lt"/>
                <a:cs typeface="+mn-lt"/>
              </a:rPr>
              <a:t> </a:t>
            </a:r>
          </a:p>
          <a:p>
            <a:pPr marL="0" indent="0" algn="ctr">
              <a:spcBef>
                <a:spcPts val="600"/>
              </a:spcBef>
              <a:buNone/>
            </a:pPr>
            <a:r>
              <a:rPr lang="en-GB" dirty="0">
                <a:ea typeface="+mn-lt"/>
                <a:cs typeface="+mn-lt"/>
              </a:rPr>
              <a:t>experimental and computational facilities </a:t>
            </a:r>
          </a:p>
          <a:p>
            <a:pPr marL="0" indent="0" algn="ctr">
              <a:spcBef>
                <a:spcPts val="600"/>
              </a:spcBef>
              <a:buNone/>
            </a:pPr>
            <a:r>
              <a:rPr lang="en-GB" dirty="0">
                <a:ea typeface="+mn-lt"/>
                <a:cs typeface="+mn-lt"/>
              </a:rPr>
              <a:t>within Physical Sciences and beyond</a:t>
            </a:r>
          </a:p>
        </p:txBody>
      </p:sp>
      <p:graphicFrame>
        <p:nvGraphicFramePr>
          <p:cNvPr id="6" name="Diagram 5">
            <a:extLst>
              <a:ext uri="{FF2B5EF4-FFF2-40B4-BE49-F238E27FC236}">
                <a16:creationId xmlns:a16="http://schemas.microsoft.com/office/drawing/2014/main" id="{D6CEC388-D280-7335-B652-FECE515FA676}"/>
              </a:ext>
            </a:extLst>
          </p:cNvPr>
          <p:cNvGraphicFramePr/>
          <p:nvPr>
            <p:extLst>
              <p:ext uri="{D42A27DB-BD31-4B8C-83A1-F6EECF244321}">
                <p14:modId xmlns:p14="http://schemas.microsoft.com/office/powerpoint/2010/main" val="2439286014"/>
              </p:ext>
            </p:extLst>
          </p:nvPr>
        </p:nvGraphicFramePr>
        <p:xfrm>
          <a:off x="231354" y="2956161"/>
          <a:ext cx="10333821" cy="16024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17CC6FEC-65E3-BDEC-B483-303CFFF71C36}"/>
              </a:ext>
            </a:extLst>
          </p:cNvPr>
          <p:cNvGrpSpPr/>
          <p:nvPr/>
        </p:nvGrpSpPr>
        <p:grpSpPr>
          <a:xfrm>
            <a:off x="634006" y="4969507"/>
            <a:ext cx="9544459" cy="1326102"/>
            <a:chOff x="634006" y="3321892"/>
            <a:chExt cx="9544459" cy="1326102"/>
          </a:xfrm>
        </p:grpSpPr>
        <p:sp>
          <p:nvSpPr>
            <p:cNvPr id="7" name="TextBox 6">
              <a:extLst>
                <a:ext uri="{FF2B5EF4-FFF2-40B4-BE49-F238E27FC236}">
                  <a16:creationId xmlns:a16="http://schemas.microsoft.com/office/drawing/2014/main" id="{7707278C-2946-B917-05AD-92EB77F9C2E5}"/>
                </a:ext>
              </a:extLst>
            </p:cNvPr>
            <p:cNvSpPr txBox="1"/>
            <p:nvPr/>
          </p:nvSpPr>
          <p:spPr>
            <a:xfrm>
              <a:off x="634006" y="3321892"/>
              <a:ext cx="9544459" cy="523220"/>
            </a:xfrm>
            <a:prstGeom prst="rect">
              <a:avLst/>
            </a:prstGeom>
            <a:noFill/>
          </p:spPr>
          <p:txBody>
            <a:bodyPr wrap="square" lIns="91440" tIns="45720" rIns="91440" bIns="45720" rtlCol="0" anchor="t">
              <a:spAutoFit/>
            </a:bodyPr>
            <a:lstStyle/>
            <a:p>
              <a:r>
                <a:rPr lang="en-GB" sz="2800" dirty="0">
                  <a:latin typeface="+mj-lt"/>
                </a:rPr>
                <a:t>What it isn’t:</a:t>
              </a:r>
              <a:endParaRPr lang="en-GB" sz="2800" dirty="0">
                <a:ea typeface="Lato"/>
                <a:cs typeface="Lato"/>
              </a:endParaRPr>
            </a:p>
          </p:txBody>
        </p:sp>
        <p:sp>
          <p:nvSpPr>
            <p:cNvPr id="8" name="TextBox 7">
              <a:extLst>
                <a:ext uri="{FF2B5EF4-FFF2-40B4-BE49-F238E27FC236}">
                  <a16:creationId xmlns:a16="http://schemas.microsoft.com/office/drawing/2014/main" id="{B60D7612-2663-0CBE-E1AE-7A1DDC073815}"/>
                </a:ext>
              </a:extLst>
            </p:cNvPr>
            <p:cNvSpPr txBox="1"/>
            <p:nvPr/>
          </p:nvSpPr>
          <p:spPr>
            <a:xfrm>
              <a:off x="1454573" y="3927994"/>
              <a:ext cx="2289187" cy="720000"/>
            </a:xfrm>
            <a:prstGeom prst="roundRect">
              <a:avLst/>
            </a:prstGeom>
            <a:noFill/>
            <a:ln w="28575">
              <a:solidFill>
                <a:schemeClr val="accent2"/>
              </a:solidFill>
            </a:ln>
          </p:spPr>
          <p:txBody>
            <a:bodyPr wrap="square" rtlCol="0" anchor="ctr">
              <a:noAutofit/>
            </a:bodyPr>
            <a:lstStyle/>
            <a:p>
              <a:pPr algn="ctr"/>
              <a:r>
                <a:rPr lang="en-GB" sz="1600" dirty="0"/>
                <a:t>A data dump for any</a:t>
              </a:r>
              <a:br>
                <a:rPr lang="en-GB" sz="1600" dirty="0"/>
              </a:br>
              <a:r>
                <a:rPr lang="en-GB" sz="1600" dirty="0"/>
                <a:t> kind of data</a:t>
              </a:r>
            </a:p>
          </p:txBody>
        </p:sp>
        <p:sp>
          <p:nvSpPr>
            <p:cNvPr id="9" name="TextBox 8">
              <a:extLst>
                <a:ext uri="{FF2B5EF4-FFF2-40B4-BE49-F238E27FC236}">
                  <a16:creationId xmlns:a16="http://schemas.microsoft.com/office/drawing/2014/main" id="{1310A2A1-3BAB-5961-9F77-BA0B90218174}"/>
                </a:ext>
              </a:extLst>
            </p:cNvPr>
            <p:cNvSpPr txBox="1"/>
            <p:nvPr/>
          </p:nvSpPr>
          <p:spPr>
            <a:xfrm>
              <a:off x="4493192" y="3927994"/>
              <a:ext cx="2598788" cy="720000"/>
            </a:xfrm>
            <a:prstGeom prst="roundRect">
              <a:avLst/>
            </a:prstGeom>
            <a:noFill/>
            <a:ln w="28575">
              <a:solidFill>
                <a:schemeClr val="accent3"/>
              </a:solidFill>
            </a:ln>
          </p:spPr>
          <p:txBody>
            <a:bodyPr wrap="none" rtlCol="0" anchor="ctr">
              <a:noAutofit/>
            </a:bodyPr>
            <a:lstStyle/>
            <a:p>
              <a:pPr algn="ctr"/>
              <a:r>
                <a:rPr lang="en-GB" sz="1600"/>
                <a:t>Replacing existing facilities</a:t>
              </a:r>
            </a:p>
          </p:txBody>
        </p:sp>
        <p:sp>
          <p:nvSpPr>
            <p:cNvPr id="10" name="TextBox 9">
              <a:extLst>
                <a:ext uri="{FF2B5EF4-FFF2-40B4-BE49-F238E27FC236}">
                  <a16:creationId xmlns:a16="http://schemas.microsoft.com/office/drawing/2014/main" id="{18012770-F86C-1C0A-9ABC-983A3B11F357}"/>
                </a:ext>
              </a:extLst>
            </p:cNvPr>
            <p:cNvSpPr txBox="1"/>
            <p:nvPr/>
          </p:nvSpPr>
          <p:spPr>
            <a:xfrm>
              <a:off x="7841412" y="3927994"/>
              <a:ext cx="1550424" cy="720000"/>
            </a:xfrm>
            <a:prstGeom prst="roundRect">
              <a:avLst/>
            </a:prstGeom>
            <a:noFill/>
            <a:ln w="28575">
              <a:solidFill>
                <a:schemeClr val="accent5"/>
              </a:solidFill>
            </a:ln>
          </p:spPr>
          <p:txBody>
            <a:bodyPr wrap="none" rtlCol="0" anchor="ctr">
              <a:noAutofit/>
            </a:bodyPr>
            <a:lstStyle/>
            <a:p>
              <a:pPr algn="ctr"/>
              <a:r>
                <a:rPr lang="en-GB" sz="1600"/>
                <a:t>An HPC facility</a:t>
              </a:r>
            </a:p>
          </p:txBody>
        </p:sp>
      </p:grpSp>
    </p:spTree>
    <p:extLst>
      <p:ext uri="{BB962C8B-B14F-4D97-AF65-F5344CB8AC3E}">
        <p14:creationId xmlns:p14="http://schemas.microsoft.com/office/powerpoint/2010/main" val="274359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PSDI: filling a Gap in Provision</a:t>
            </a:r>
          </a:p>
        </p:txBody>
      </p:sp>
      <p:sp>
        <p:nvSpPr>
          <p:cNvPr id="3" name="Content Placeholder 2"/>
          <p:cNvSpPr>
            <a:spLocks noGrp="1"/>
          </p:cNvSpPr>
          <p:nvPr>
            <p:ph idx="1"/>
          </p:nvPr>
        </p:nvSpPr>
        <p:spPr>
          <a:xfrm>
            <a:off x="535826" y="1348031"/>
            <a:ext cx="5418667" cy="1088325"/>
          </a:xfrm>
        </p:spPr>
        <p:txBody>
          <a:bodyPr lIns="91440" tIns="45720" rIns="91440" bIns="45720" anchor="t">
            <a:normAutofit/>
          </a:bodyPr>
          <a:lstStyle/>
          <a:p>
            <a:pPr marL="0" indent="0">
              <a:buNone/>
            </a:pPr>
            <a:r>
              <a:rPr lang="en-GB" b="1">
                <a:solidFill>
                  <a:schemeClr val="accent1"/>
                </a:solidFill>
                <a:cs typeface="Arial"/>
              </a:rPr>
              <a:t>Other domains</a:t>
            </a:r>
            <a:r>
              <a:rPr lang="en-GB">
                <a:solidFill>
                  <a:schemeClr val="accent1"/>
                </a:solidFill>
                <a:cs typeface="Arial"/>
              </a:rPr>
              <a:t> have established </a:t>
            </a:r>
            <a:br>
              <a:rPr lang="en-GB">
                <a:solidFill>
                  <a:schemeClr val="accent1"/>
                </a:solidFill>
                <a:cs typeface="Arial"/>
              </a:rPr>
            </a:br>
            <a:r>
              <a:rPr lang="en-GB">
                <a:solidFill>
                  <a:schemeClr val="accent1"/>
                </a:solidFill>
                <a:cs typeface="Arial"/>
              </a:rPr>
              <a:t>provision </a:t>
            </a:r>
            <a:r>
              <a:rPr lang="en-GB" b="1">
                <a:solidFill>
                  <a:schemeClr val="accent1"/>
                </a:solidFill>
                <a:cs typeface="Arial"/>
              </a:rPr>
              <a:t>in the UK</a:t>
            </a:r>
            <a:r>
              <a:rPr lang="en-GB">
                <a:solidFill>
                  <a:schemeClr val="accent1"/>
                </a:solidFill>
                <a:cs typeface="Arial"/>
              </a:rPr>
              <a:t>, e.g. </a:t>
            </a:r>
          </a:p>
          <a:p>
            <a:endParaRPr lang="en-GB" b="1">
              <a:solidFill>
                <a:schemeClr val="accent1"/>
              </a:solidFill>
              <a:cs typeface="Arial"/>
            </a:endParaRPr>
          </a:p>
        </p:txBody>
      </p:sp>
      <p:graphicFrame>
        <p:nvGraphicFramePr>
          <p:cNvPr id="5" name="Diagram 4">
            <a:extLst>
              <a:ext uri="{FF2B5EF4-FFF2-40B4-BE49-F238E27FC236}">
                <a16:creationId xmlns:a16="http://schemas.microsoft.com/office/drawing/2014/main" id="{A49EF0AC-3116-3B04-3D1C-27523A162385}"/>
              </a:ext>
            </a:extLst>
          </p:cNvPr>
          <p:cNvGraphicFramePr/>
          <p:nvPr/>
        </p:nvGraphicFramePr>
        <p:xfrm>
          <a:off x="4498398" y="1250978"/>
          <a:ext cx="5827421" cy="1185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A907D285-F7B8-68CE-DB62-6F062A10E11E}"/>
              </a:ext>
            </a:extLst>
          </p:cNvPr>
          <p:cNvGraphicFramePr/>
          <p:nvPr/>
        </p:nvGraphicFramePr>
        <p:xfrm>
          <a:off x="4498397" y="2782046"/>
          <a:ext cx="5827421" cy="15850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0F454487-7E2A-B403-2ED4-7556437790F4}"/>
              </a:ext>
            </a:extLst>
          </p:cNvPr>
          <p:cNvSpPr txBox="1"/>
          <p:nvPr/>
        </p:nvSpPr>
        <p:spPr>
          <a:xfrm>
            <a:off x="535826" y="3141312"/>
            <a:ext cx="3801041" cy="707886"/>
          </a:xfrm>
          <a:prstGeom prst="rect">
            <a:avLst/>
          </a:prstGeom>
          <a:noFill/>
        </p:spPr>
        <p:txBody>
          <a:bodyPr wrap="none" rtlCol="0">
            <a:spAutoFit/>
          </a:bodyPr>
          <a:lstStyle/>
          <a:p>
            <a:r>
              <a:rPr lang="en-GB" sz="2000" b="1">
                <a:solidFill>
                  <a:schemeClr val="accent1"/>
                </a:solidFill>
                <a:cs typeface="Arial"/>
              </a:rPr>
              <a:t>Other countries</a:t>
            </a:r>
            <a:r>
              <a:rPr lang="en-GB" sz="2000">
                <a:solidFill>
                  <a:schemeClr val="accent1"/>
                </a:solidFill>
                <a:cs typeface="Arial"/>
              </a:rPr>
              <a:t> have initiatives </a:t>
            </a:r>
            <a:br>
              <a:rPr lang="en-GB" sz="2000">
                <a:solidFill>
                  <a:schemeClr val="accent1"/>
                </a:solidFill>
                <a:cs typeface="Arial"/>
              </a:rPr>
            </a:br>
            <a:r>
              <a:rPr lang="en-GB" sz="2000">
                <a:solidFill>
                  <a:schemeClr val="accent1"/>
                </a:solidFill>
                <a:cs typeface="Arial"/>
              </a:rPr>
              <a:t>underway </a:t>
            </a:r>
            <a:r>
              <a:rPr lang="en-GB" sz="2000" b="1">
                <a:solidFill>
                  <a:schemeClr val="accent1"/>
                </a:solidFill>
                <a:cs typeface="Arial"/>
              </a:rPr>
              <a:t>in this domain</a:t>
            </a:r>
            <a:r>
              <a:rPr lang="en-GB" sz="2000">
                <a:solidFill>
                  <a:schemeClr val="accent1"/>
                </a:solidFill>
                <a:cs typeface="Arial"/>
              </a:rPr>
              <a:t>, e.g.</a:t>
            </a:r>
          </a:p>
        </p:txBody>
      </p:sp>
      <p:sp>
        <p:nvSpPr>
          <p:cNvPr id="4" name="TextBox 3">
            <a:extLst>
              <a:ext uri="{FF2B5EF4-FFF2-40B4-BE49-F238E27FC236}">
                <a16:creationId xmlns:a16="http://schemas.microsoft.com/office/drawing/2014/main" id="{4E1680E4-8728-6A9C-DB92-0F5627F52B46}"/>
              </a:ext>
            </a:extLst>
          </p:cNvPr>
          <p:cNvSpPr txBox="1"/>
          <p:nvPr/>
        </p:nvSpPr>
        <p:spPr>
          <a:xfrm>
            <a:off x="498118" y="4615496"/>
            <a:ext cx="10029902" cy="202106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1000"/>
              </a:spcBef>
              <a:spcAft>
                <a:spcPts val="0"/>
              </a:spcAft>
              <a:buClr>
                <a:srgbClr val="002169"/>
              </a:buClr>
              <a:buSzPct val="80000"/>
              <a:buFont typeface="Wingdings 3" charset="2"/>
              <a:buNone/>
              <a:tabLst/>
              <a:defRPr/>
            </a:pPr>
            <a:r>
              <a:rPr kumimoji="0" lang="en-GB" sz="2000" b="1"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We are building a </a:t>
            </a:r>
            <a:r>
              <a:rPr kumimoji="0" lang="en-GB" sz="2000" b="1" i="1"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UK</a:t>
            </a:r>
            <a:r>
              <a:rPr kumimoji="0" lang="en-GB" sz="2000" b="1"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 </a:t>
            </a:r>
            <a:r>
              <a:rPr kumimoji="0" lang="en-GB" sz="2000" b="1" i="1"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Physical Science</a:t>
            </a:r>
            <a:r>
              <a:rPr kumimoji="0" lang="en-GB" sz="2000" b="1"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 Data Infrastructure</a:t>
            </a:r>
          </a:p>
          <a:p>
            <a:pPr marL="742950" marR="0" lvl="1" indent="-285750" algn="l" defTabSz="457200" rtl="0" eaLnBrk="1" fontAlgn="auto" latinLnBrk="0" hangingPunct="1">
              <a:lnSpc>
                <a:spcPct val="100000"/>
              </a:lnSpc>
              <a:spcBef>
                <a:spcPts val="1000"/>
              </a:spcBef>
              <a:spcAft>
                <a:spcPts val="0"/>
              </a:spcAft>
              <a:buClr>
                <a:srgbClr val="002169"/>
              </a:buClr>
              <a:buSzPct val="80000"/>
              <a:buFont typeface="Wingdings 3" charset="2"/>
              <a:buChar char=""/>
              <a:tabLst/>
              <a:defRPr/>
            </a:pPr>
            <a:r>
              <a:rPr kumimoji="0" lang="en-GB" sz="1800" b="0"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Supporting UK Chemistry, Materials and related disciplines</a:t>
            </a:r>
          </a:p>
          <a:p>
            <a:pPr marL="742950" marR="0" lvl="1" indent="-285750" algn="l" defTabSz="457200" rtl="0" eaLnBrk="1" fontAlgn="auto" latinLnBrk="0" hangingPunct="1">
              <a:lnSpc>
                <a:spcPct val="100000"/>
              </a:lnSpc>
              <a:spcBef>
                <a:spcPts val="1000"/>
              </a:spcBef>
              <a:spcAft>
                <a:spcPts val="0"/>
              </a:spcAft>
              <a:buClr>
                <a:srgbClr val="002169"/>
              </a:buClr>
              <a:buSzPct val="80000"/>
              <a:buFont typeface="Wingdings 3" charset="2"/>
              <a:buChar char=""/>
              <a:tabLst/>
              <a:defRPr/>
            </a:pPr>
            <a:r>
              <a:rPr lang="en-GB">
                <a:solidFill>
                  <a:srgbClr val="011E41">
                    <a:lumMod val="75000"/>
                    <a:lumOff val="25000"/>
                  </a:srgbClr>
                </a:solidFill>
                <a:latin typeface="Lato" panose="020F0502020204030203" pitchFamily="34" charset="0"/>
                <a:cs typeface="Arial"/>
              </a:rPr>
              <a:t>Interfacing</a:t>
            </a:r>
            <a:r>
              <a:rPr kumimoji="0" lang="en-GB" sz="1800" b="0"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 to other domains: </a:t>
            </a:r>
          </a:p>
          <a:p>
            <a:pPr marL="1200150" lvl="2" indent="-285750" defTabSz="457200">
              <a:spcBef>
                <a:spcPts val="1000"/>
              </a:spcBef>
              <a:buClr>
                <a:srgbClr val="002169"/>
              </a:buClr>
              <a:buSzPct val="80000"/>
              <a:buFont typeface="Wingdings 3" charset="2"/>
              <a:buChar char=""/>
              <a:defRPr/>
            </a:pPr>
            <a:r>
              <a:rPr kumimoji="0" lang="en-GB" b="0" i="0" u="none" strike="noStrike" kern="1200" cap="none" spc="0" normalizeH="0" baseline="0" noProof="0" err="1">
                <a:ln>
                  <a:noFill/>
                </a:ln>
                <a:solidFill>
                  <a:srgbClr val="011E41">
                    <a:lumMod val="75000"/>
                    <a:lumOff val="25000"/>
                  </a:srgbClr>
                </a:solidFill>
                <a:effectLst/>
                <a:uLnTx/>
                <a:uFillTx/>
                <a:latin typeface="Lato" panose="020F0502020204030203" pitchFamily="34" charset="0"/>
                <a:ea typeface="+mn-ea"/>
                <a:cs typeface="Arial"/>
              </a:rPr>
              <a:t>eg.</a:t>
            </a:r>
            <a:r>
              <a:rPr kumimoji="0" lang="en-GB" b="0"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rPr>
              <a:t> Life, Medical, Engineering and Environmental Sciences</a:t>
            </a:r>
          </a:p>
          <a:p>
            <a:pPr marL="742950" marR="0" lvl="1" indent="-285750" algn="l" defTabSz="457200" rtl="0" eaLnBrk="1" fontAlgn="auto" latinLnBrk="0" hangingPunct="1">
              <a:lnSpc>
                <a:spcPct val="100000"/>
              </a:lnSpc>
              <a:spcBef>
                <a:spcPts val="1000"/>
              </a:spcBef>
              <a:spcAft>
                <a:spcPts val="0"/>
              </a:spcAft>
              <a:buClr>
                <a:srgbClr val="002169"/>
              </a:buClr>
              <a:buSzPct val="80000"/>
              <a:buFont typeface="Wingdings 3" charset="2"/>
              <a:buChar char=""/>
              <a:tabLst/>
              <a:defRPr/>
            </a:pPr>
            <a:r>
              <a:rPr lang="en-GB">
                <a:solidFill>
                  <a:srgbClr val="011E41">
                    <a:lumMod val="75000"/>
                    <a:lumOff val="25000"/>
                  </a:srgbClr>
                </a:solidFill>
                <a:latin typeface="Lato" panose="020F0502020204030203" pitchFamily="34" charset="0"/>
                <a:cs typeface="Arial"/>
              </a:rPr>
              <a:t>Interfacing with international initiatives</a:t>
            </a:r>
            <a:endParaRPr kumimoji="0" lang="en-GB" sz="1800" b="0" i="0" u="none" strike="noStrike" kern="1200" cap="none" spc="0" normalizeH="0" baseline="0" noProof="0">
              <a:ln>
                <a:noFill/>
              </a:ln>
              <a:solidFill>
                <a:srgbClr val="011E41">
                  <a:lumMod val="75000"/>
                  <a:lumOff val="25000"/>
                </a:srgbClr>
              </a:solidFill>
              <a:effectLst/>
              <a:uLnTx/>
              <a:uFillTx/>
              <a:latin typeface="Lato" panose="020F0502020204030203" pitchFamily="34" charset="0"/>
              <a:ea typeface="+mn-ea"/>
              <a:cs typeface="Arial"/>
            </a:endParaRPr>
          </a:p>
        </p:txBody>
      </p:sp>
      <p:grpSp>
        <p:nvGrpSpPr>
          <p:cNvPr id="7" name="Group 6">
            <a:extLst>
              <a:ext uri="{FF2B5EF4-FFF2-40B4-BE49-F238E27FC236}">
                <a16:creationId xmlns:a16="http://schemas.microsoft.com/office/drawing/2014/main" id="{F4715605-E0A0-AD30-7B3F-A5B203EAE8DF}"/>
              </a:ext>
            </a:extLst>
          </p:cNvPr>
          <p:cNvGrpSpPr/>
          <p:nvPr/>
        </p:nvGrpSpPr>
        <p:grpSpPr>
          <a:xfrm>
            <a:off x="8194853" y="4591885"/>
            <a:ext cx="2130965" cy="2108629"/>
            <a:chOff x="8284684" y="4538504"/>
            <a:chExt cx="2130965" cy="2108629"/>
          </a:xfrm>
        </p:grpSpPr>
        <p:sp>
          <p:nvSpPr>
            <p:cNvPr id="10" name="Quad Arrow 12">
              <a:extLst>
                <a:ext uri="{FF2B5EF4-FFF2-40B4-BE49-F238E27FC236}">
                  <a16:creationId xmlns:a16="http://schemas.microsoft.com/office/drawing/2014/main" id="{95FD35BE-3AD9-0B50-46DE-42B90815B41F}"/>
                </a:ext>
              </a:extLst>
            </p:cNvPr>
            <p:cNvSpPr/>
            <p:nvPr/>
          </p:nvSpPr>
          <p:spPr>
            <a:xfrm>
              <a:off x="8284684" y="4538504"/>
              <a:ext cx="2130965" cy="2108629"/>
            </a:xfrm>
            <a:prstGeom prst="quadArrow">
              <a:avLst>
                <a:gd name="adj1" fmla="val 4408"/>
                <a:gd name="adj2" fmla="val 5539"/>
                <a:gd name="adj3" fmla="val 22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logo with dots and lines&#10;&#10;Description automatically generated">
              <a:extLst>
                <a:ext uri="{FF2B5EF4-FFF2-40B4-BE49-F238E27FC236}">
                  <a16:creationId xmlns:a16="http://schemas.microsoft.com/office/drawing/2014/main" id="{5E182E05-14AB-5FE5-4582-84B4960FCAC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963" r="1264" b="2090"/>
            <a:stretch/>
          </p:blipFill>
          <p:spPr>
            <a:xfrm>
              <a:off x="8883590" y="5120761"/>
              <a:ext cx="933152" cy="944114"/>
            </a:xfrm>
            <a:prstGeom prst="rect">
              <a:avLst/>
            </a:prstGeom>
          </p:spPr>
        </p:pic>
      </p:grpSp>
    </p:spTree>
    <p:extLst>
      <p:ext uri="{BB962C8B-B14F-4D97-AF65-F5344CB8AC3E}">
        <p14:creationId xmlns:p14="http://schemas.microsoft.com/office/powerpoint/2010/main" val="85826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BAE8C8-BB9E-4969-699D-CA845A60EB9B}"/>
              </a:ext>
            </a:extLst>
          </p:cNvPr>
          <p:cNvSpPr>
            <a:spLocks noGrp="1"/>
          </p:cNvSpPr>
          <p:nvPr>
            <p:ph type="title"/>
          </p:nvPr>
        </p:nvSpPr>
        <p:spPr/>
        <p:txBody>
          <a:bodyPr/>
          <a:lstStyle/>
          <a:p>
            <a:r>
              <a:rPr lang="en-GB"/>
              <a:t>PSDI Principles</a:t>
            </a:r>
          </a:p>
        </p:txBody>
      </p:sp>
      <p:graphicFrame>
        <p:nvGraphicFramePr>
          <p:cNvPr id="6" name="Content Placeholder 5">
            <a:extLst>
              <a:ext uri="{FF2B5EF4-FFF2-40B4-BE49-F238E27FC236}">
                <a16:creationId xmlns:a16="http://schemas.microsoft.com/office/drawing/2014/main" id="{7E4FA1C0-4CEC-4067-8B55-AC2B44C4A5C0}"/>
              </a:ext>
            </a:extLst>
          </p:cNvPr>
          <p:cNvGraphicFramePr>
            <a:graphicFrameLocks noGrp="1"/>
          </p:cNvGraphicFramePr>
          <p:nvPr>
            <p:ph idx="1"/>
          </p:nvPr>
        </p:nvGraphicFramePr>
        <p:xfrm>
          <a:off x="1096964" y="1209676"/>
          <a:ext cx="9390062" cy="5426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phic 6">
            <a:extLst>
              <a:ext uri="{FF2B5EF4-FFF2-40B4-BE49-F238E27FC236}">
                <a16:creationId xmlns:a16="http://schemas.microsoft.com/office/drawing/2014/main" id="{4BBB9FD7-AFAB-5A74-7660-EA1AC4008B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2142" y="5475918"/>
            <a:ext cx="1267419" cy="1260000"/>
          </a:xfrm>
          <a:prstGeom prst="rect">
            <a:avLst/>
          </a:prstGeom>
        </p:spPr>
      </p:pic>
      <p:pic>
        <p:nvPicPr>
          <p:cNvPr id="8" name="Graphic 7">
            <a:extLst>
              <a:ext uri="{FF2B5EF4-FFF2-40B4-BE49-F238E27FC236}">
                <a16:creationId xmlns:a16="http://schemas.microsoft.com/office/drawing/2014/main" id="{185E0E21-2A00-9E8A-FC32-ED4D5453F8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28098" y="2561916"/>
            <a:ext cx="1275509" cy="1260000"/>
          </a:xfrm>
          <a:prstGeom prst="rect">
            <a:avLst/>
          </a:prstGeom>
        </p:spPr>
      </p:pic>
      <p:pic>
        <p:nvPicPr>
          <p:cNvPr id="9" name="Graphic 8">
            <a:extLst>
              <a:ext uri="{FF2B5EF4-FFF2-40B4-BE49-F238E27FC236}">
                <a16:creationId xmlns:a16="http://schemas.microsoft.com/office/drawing/2014/main" id="{1A3A5824-9FE8-AF24-C672-1A9CE04803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28098" y="4023037"/>
            <a:ext cx="1267420" cy="1260000"/>
          </a:xfrm>
          <a:prstGeom prst="rect">
            <a:avLst/>
          </a:prstGeom>
        </p:spPr>
      </p:pic>
      <p:pic>
        <p:nvPicPr>
          <p:cNvPr id="14" name="Picture 13" descr="A blue square with people connected to a network&#10;&#10;AI-generated content may be incorrect.">
            <a:extLst>
              <a:ext uri="{FF2B5EF4-FFF2-40B4-BE49-F238E27FC236}">
                <a16:creationId xmlns:a16="http://schemas.microsoft.com/office/drawing/2014/main" id="{F545E9AA-DDD9-6496-006B-84BC2F73CCA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8098" y="1109678"/>
            <a:ext cx="1253731" cy="1260000"/>
          </a:xfrm>
          <a:prstGeom prst="rect">
            <a:avLst/>
          </a:prstGeom>
        </p:spPr>
      </p:pic>
    </p:spTree>
    <p:extLst>
      <p:ext uri="{BB962C8B-B14F-4D97-AF65-F5344CB8AC3E}">
        <p14:creationId xmlns:p14="http://schemas.microsoft.com/office/powerpoint/2010/main" val="2851109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29E1E-F4EF-0946-8C4C-9CE06AB4697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8748" y="1108213"/>
            <a:ext cx="9602051" cy="5338415"/>
          </a:xfrm>
          <a:prstGeom prst="rect">
            <a:avLst/>
          </a:prstGeom>
        </p:spPr>
      </p:pic>
      <p:sp>
        <p:nvSpPr>
          <p:cNvPr id="2" name="TextBox 1">
            <a:extLst>
              <a:ext uri="{FF2B5EF4-FFF2-40B4-BE49-F238E27FC236}">
                <a16:creationId xmlns:a16="http://schemas.microsoft.com/office/drawing/2014/main" id="{93BB722B-1373-C6CC-29D1-91568E144DA9}"/>
              </a:ext>
            </a:extLst>
          </p:cNvPr>
          <p:cNvSpPr txBox="1"/>
          <p:nvPr/>
        </p:nvSpPr>
        <p:spPr>
          <a:xfrm>
            <a:off x="2940328" y="254204"/>
            <a:ext cx="6311343" cy="646331"/>
          </a:xfrm>
          <a:prstGeom prst="rect">
            <a:avLst/>
          </a:prstGeom>
          <a:noFill/>
        </p:spPr>
        <p:txBody>
          <a:bodyPr wrap="none" rtlCol="0">
            <a:spAutoFit/>
          </a:bodyPr>
          <a:lstStyle/>
          <a:p>
            <a:r>
              <a:rPr lang="en-US" sz="3600">
                <a:solidFill>
                  <a:schemeClr val="tx2"/>
                </a:solidFill>
                <a:latin typeface="+mj-lt"/>
              </a:rPr>
              <a:t>The bigger picture (just in the UK)</a:t>
            </a:r>
          </a:p>
        </p:txBody>
      </p:sp>
    </p:spTree>
    <p:extLst>
      <p:ext uri="{BB962C8B-B14F-4D97-AF65-F5344CB8AC3E}">
        <p14:creationId xmlns:p14="http://schemas.microsoft.com/office/powerpoint/2010/main" val="2159182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0B792-8FBA-8441-F27B-2CC75B44F4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242370-C19C-0BA4-0E3E-A59BE188565C}"/>
              </a:ext>
            </a:extLst>
          </p:cNvPr>
          <p:cNvSpPr>
            <a:spLocks noGrp="1"/>
          </p:cNvSpPr>
          <p:nvPr>
            <p:ph type="title"/>
          </p:nvPr>
        </p:nvSpPr>
        <p:spPr>
          <a:xfrm>
            <a:off x="2325757" y="221438"/>
            <a:ext cx="8000062" cy="768297"/>
          </a:xfrm>
        </p:spPr>
        <p:txBody>
          <a:bodyPr/>
          <a:lstStyle/>
          <a:p>
            <a:r>
              <a:rPr lang="en-GB" dirty="0"/>
              <a:t>Community and Partnerships</a:t>
            </a:r>
          </a:p>
        </p:txBody>
      </p:sp>
      <p:pic>
        <p:nvPicPr>
          <p:cNvPr id="7" name="Content Placeholder 6" descr="A blue and black logo&#10;&#10;Description automatically generated">
            <a:extLst>
              <a:ext uri="{FF2B5EF4-FFF2-40B4-BE49-F238E27FC236}">
                <a16:creationId xmlns:a16="http://schemas.microsoft.com/office/drawing/2014/main" id="{0C19A964-B9F7-2C25-5FE8-B3149C1C8CA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18046" y="873581"/>
            <a:ext cx="2194518" cy="942488"/>
          </a:xfrm>
        </p:spPr>
      </p:pic>
      <p:pic>
        <p:nvPicPr>
          <p:cNvPr id="11" name="Picture 10" descr="A couple of grey letters&#10;&#10;Description automatically generated">
            <a:extLst>
              <a:ext uri="{FF2B5EF4-FFF2-40B4-BE49-F238E27FC236}">
                <a16:creationId xmlns:a16="http://schemas.microsoft.com/office/drawing/2014/main" id="{6BB76AB3-F7F9-37FF-1416-C6A526D8D2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6282" y="6172402"/>
            <a:ext cx="2014605" cy="635860"/>
          </a:xfrm>
          <a:prstGeom prst="rect">
            <a:avLst/>
          </a:prstGeom>
        </p:spPr>
      </p:pic>
      <p:pic>
        <p:nvPicPr>
          <p:cNvPr id="13" name="Picture 12" descr="A red sign with white text&#10;&#10;Description automatically generated">
            <a:extLst>
              <a:ext uri="{FF2B5EF4-FFF2-40B4-BE49-F238E27FC236}">
                <a16:creationId xmlns:a16="http://schemas.microsoft.com/office/drawing/2014/main" id="{C399D107-6A99-3480-3250-B3BF5DA991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4104" y="2201514"/>
            <a:ext cx="1201736" cy="1153667"/>
          </a:xfrm>
          <a:prstGeom prst="rect">
            <a:avLst/>
          </a:prstGeom>
        </p:spPr>
      </p:pic>
      <p:pic>
        <p:nvPicPr>
          <p:cNvPr id="15" name="Picture 14" descr="A logo with text on it&#10;&#10;Description automatically generated">
            <a:extLst>
              <a:ext uri="{FF2B5EF4-FFF2-40B4-BE49-F238E27FC236}">
                <a16:creationId xmlns:a16="http://schemas.microsoft.com/office/drawing/2014/main" id="{B3600BCA-FB40-139B-E0B0-D8928E08F12E}"/>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2661" y="5360766"/>
            <a:ext cx="1748885" cy="582962"/>
          </a:xfrm>
          <a:prstGeom prst="rect">
            <a:avLst/>
          </a:prstGeom>
        </p:spPr>
      </p:pic>
      <p:pic>
        <p:nvPicPr>
          <p:cNvPr id="17" name="Picture 16" descr="A blue and black logo&#10;&#10;Description automatically generated">
            <a:extLst>
              <a:ext uri="{FF2B5EF4-FFF2-40B4-BE49-F238E27FC236}">
                <a16:creationId xmlns:a16="http://schemas.microsoft.com/office/drawing/2014/main" id="{62C8F244-BF52-8440-89DC-BB867DF7ABA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502" t="26891" r="10527" b="26395"/>
          <a:stretch/>
        </p:blipFill>
        <p:spPr>
          <a:xfrm>
            <a:off x="5058708" y="835071"/>
            <a:ext cx="3451726" cy="1133138"/>
          </a:xfrm>
          <a:prstGeom prst="rect">
            <a:avLst/>
          </a:prstGeom>
        </p:spPr>
      </p:pic>
      <p:pic>
        <p:nvPicPr>
          <p:cNvPr id="19" name="Picture 18" descr="A black and white logo&#10;&#10;Description automatically generated">
            <a:extLst>
              <a:ext uri="{FF2B5EF4-FFF2-40B4-BE49-F238E27FC236}">
                <a16:creationId xmlns:a16="http://schemas.microsoft.com/office/drawing/2014/main" id="{8CC87EC6-F506-F6E9-03EA-A17B4F0C58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0287" y="3716491"/>
            <a:ext cx="2890233" cy="667298"/>
          </a:xfrm>
          <a:prstGeom prst="rect">
            <a:avLst/>
          </a:prstGeom>
        </p:spPr>
      </p:pic>
      <p:pic>
        <p:nvPicPr>
          <p:cNvPr id="21" name="Picture 20" descr="A blue text on a white background&#10;&#10;Description automatically generated">
            <a:extLst>
              <a:ext uri="{FF2B5EF4-FFF2-40B4-BE49-F238E27FC236}">
                <a16:creationId xmlns:a16="http://schemas.microsoft.com/office/drawing/2014/main" id="{9CB4B79C-0A65-3FDC-8640-815DCC7323A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5303" y="1422389"/>
            <a:ext cx="2223624" cy="688606"/>
          </a:xfrm>
          <a:prstGeom prst="rect">
            <a:avLst/>
          </a:prstGeom>
        </p:spPr>
      </p:pic>
      <p:pic>
        <p:nvPicPr>
          <p:cNvPr id="23" name="Picture 22" descr="A purple text on a black background&#10;&#10;Description automatically generated">
            <a:extLst>
              <a:ext uri="{FF2B5EF4-FFF2-40B4-BE49-F238E27FC236}">
                <a16:creationId xmlns:a16="http://schemas.microsoft.com/office/drawing/2014/main" id="{6F5A6E1D-EADA-E3E5-F254-7D2FB538BF6D}"/>
              </a:ext>
            </a:extLst>
          </p:cNvPr>
          <p:cNvPicPr>
            <a:picLocks noChangeAspect="1"/>
          </p:cNvPicPr>
          <p:nvPr/>
        </p:nvPicPr>
        <p:blipFill rotWithShape="1">
          <a:blip r:embed="rId10">
            <a:extLst>
              <a:ext uri="{28A0092B-C50C-407E-A947-70E740481C1C}">
                <a14:useLocalDpi xmlns:a14="http://schemas.microsoft.com/office/drawing/2010/main" val="0"/>
              </a:ext>
            </a:extLst>
          </a:blip>
          <a:srcRect b="24516"/>
          <a:stretch/>
        </p:blipFill>
        <p:spPr>
          <a:xfrm>
            <a:off x="4411614" y="5198563"/>
            <a:ext cx="2797318" cy="739042"/>
          </a:xfrm>
          <a:prstGeom prst="rect">
            <a:avLst/>
          </a:prstGeom>
        </p:spPr>
      </p:pic>
      <p:pic>
        <p:nvPicPr>
          <p:cNvPr id="6" name="Picture 5" descr="A logo with dots and lines&#10;&#10;Description automatically generated">
            <a:extLst>
              <a:ext uri="{FF2B5EF4-FFF2-40B4-BE49-F238E27FC236}">
                <a16:creationId xmlns:a16="http://schemas.microsoft.com/office/drawing/2014/main" id="{26943039-86BA-C5CC-64D1-5B206DA7F49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63" r="1264" b="2090"/>
          <a:stretch/>
        </p:blipFill>
        <p:spPr>
          <a:xfrm>
            <a:off x="3887724" y="2097217"/>
            <a:ext cx="2649764" cy="2680891"/>
          </a:xfrm>
          <a:prstGeom prst="rect">
            <a:avLst/>
          </a:prstGeom>
        </p:spPr>
      </p:pic>
      <p:pic>
        <p:nvPicPr>
          <p:cNvPr id="9" name="Picture 8" descr="A logo with black letters and a purple background&#10;&#10;Description automatically generated">
            <a:extLst>
              <a:ext uri="{FF2B5EF4-FFF2-40B4-BE49-F238E27FC236}">
                <a16:creationId xmlns:a16="http://schemas.microsoft.com/office/drawing/2014/main" id="{3AC6D4B0-BA78-7BDE-54DA-757F59B42B2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35553" y="5213311"/>
            <a:ext cx="1168031" cy="809739"/>
          </a:xfrm>
          <a:prstGeom prst="rect">
            <a:avLst/>
          </a:prstGeom>
        </p:spPr>
      </p:pic>
      <p:pic>
        <p:nvPicPr>
          <p:cNvPr id="12" name="Picture 11" descr="A white letter on a black background&#10;&#10;Description automatically generated">
            <a:extLst>
              <a:ext uri="{FF2B5EF4-FFF2-40B4-BE49-F238E27FC236}">
                <a16:creationId xmlns:a16="http://schemas.microsoft.com/office/drawing/2014/main" id="{3B670966-E459-FAEC-0AC2-03E7DEC4558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25447" y="6070522"/>
            <a:ext cx="1519245" cy="717421"/>
          </a:xfrm>
          <a:prstGeom prst="rect">
            <a:avLst/>
          </a:prstGeom>
        </p:spPr>
      </p:pic>
      <p:pic>
        <p:nvPicPr>
          <p:cNvPr id="16" name="Picture 15" descr="A red logo with text&#10;&#10;Description automatically generated">
            <a:extLst>
              <a:ext uri="{FF2B5EF4-FFF2-40B4-BE49-F238E27FC236}">
                <a16:creationId xmlns:a16="http://schemas.microsoft.com/office/drawing/2014/main" id="{577EAF46-5D4C-2A9E-75E3-F2AA9E38DFD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2066" y="2388007"/>
            <a:ext cx="1424353" cy="1070997"/>
          </a:xfrm>
          <a:prstGeom prst="rect">
            <a:avLst/>
          </a:prstGeom>
        </p:spPr>
      </p:pic>
      <p:grpSp>
        <p:nvGrpSpPr>
          <p:cNvPr id="22" name="Group 21">
            <a:extLst>
              <a:ext uri="{FF2B5EF4-FFF2-40B4-BE49-F238E27FC236}">
                <a16:creationId xmlns:a16="http://schemas.microsoft.com/office/drawing/2014/main" id="{5C2AE831-508F-5755-5EB7-F0EFCF1959F4}"/>
              </a:ext>
            </a:extLst>
          </p:cNvPr>
          <p:cNvGrpSpPr/>
          <p:nvPr/>
        </p:nvGrpSpPr>
        <p:grpSpPr>
          <a:xfrm>
            <a:off x="795342" y="6172402"/>
            <a:ext cx="2042958" cy="520051"/>
            <a:chOff x="2179782" y="2814235"/>
            <a:chExt cx="2380133" cy="612140"/>
          </a:xfrm>
        </p:grpSpPr>
        <p:pic>
          <p:nvPicPr>
            <p:cNvPr id="2050" name="Picture 2" descr="@CCP-NC">
              <a:extLst>
                <a:ext uri="{FF2B5EF4-FFF2-40B4-BE49-F238E27FC236}">
                  <a16:creationId xmlns:a16="http://schemas.microsoft.com/office/drawing/2014/main" id="{223F77F8-05AD-56D6-5AC3-5B9DE3DF425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179782" y="2814235"/>
              <a:ext cx="612140" cy="61214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7139F418-8220-2F6C-4C73-08C0986C69CD}"/>
                </a:ext>
              </a:extLst>
            </p:cNvPr>
            <p:cNvPicPr>
              <a:picLocks noChangeAspect="1"/>
            </p:cNvPicPr>
            <p:nvPr/>
          </p:nvPicPr>
          <p:blipFill>
            <a:blip r:embed="rId16"/>
            <a:stretch>
              <a:fillRect/>
            </a:stretch>
          </p:blipFill>
          <p:spPr>
            <a:xfrm>
              <a:off x="2791922" y="2843364"/>
              <a:ext cx="1767993" cy="541067"/>
            </a:xfrm>
            <a:prstGeom prst="rect">
              <a:avLst/>
            </a:prstGeom>
          </p:spPr>
        </p:pic>
      </p:grpSp>
      <p:pic>
        <p:nvPicPr>
          <p:cNvPr id="2" name="Picture 1" descr="A blue text on a white background&#10;&#10;AI-generated content may be incorrect.">
            <a:extLst>
              <a:ext uri="{FF2B5EF4-FFF2-40B4-BE49-F238E27FC236}">
                <a16:creationId xmlns:a16="http://schemas.microsoft.com/office/drawing/2014/main" id="{68DD10FE-617D-358C-6CE7-D56D3A162E8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9380" y="4584920"/>
            <a:ext cx="2680304" cy="432757"/>
          </a:xfrm>
          <a:prstGeom prst="rect">
            <a:avLst/>
          </a:prstGeom>
        </p:spPr>
      </p:pic>
      <p:pic>
        <p:nvPicPr>
          <p:cNvPr id="1026" name="Picture 2" descr="University College London Logo / University / Logonoid.com">
            <a:extLst>
              <a:ext uri="{FF2B5EF4-FFF2-40B4-BE49-F238E27FC236}">
                <a16:creationId xmlns:a16="http://schemas.microsoft.com/office/drawing/2014/main" id="{1E01C474-33CF-36DD-B347-7ED2D23630B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608793" y="2068422"/>
            <a:ext cx="1991717" cy="5891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bout the logo | University of Cambridge">
            <a:extLst>
              <a:ext uri="{FF2B5EF4-FFF2-40B4-BE49-F238E27FC236}">
                <a16:creationId xmlns:a16="http://schemas.microsoft.com/office/drawing/2014/main" id="{8B351299-49D1-8D7F-7C90-CF299A90E4E5}"/>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426063" y="4297985"/>
            <a:ext cx="2623256" cy="6886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iversity of Bath Logo PNG Transparent &amp; SVG Vector - Freebie Supply">
            <a:extLst>
              <a:ext uri="{FF2B5EF4-FFF2-40B4-BE49-F238E27FC236}">
                <a16:creationId xmlns:a16="http://schemas.microsoft.com/office/drawing/2014/main" id="{10229738-5A9A-F6B9-4DFA-33E9E414C331}"/>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569831" y="2883067"/>
            <a:ext cx="2030679" cy="8334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University of Warwick - Inova Education">
            <a:extLst>
              <a:ext uri="{FF2B5EF4-FFF2-40B4-BE49-F238E27FC236}">
                <a16:creationId xmlns:a16="http://schemas.microsoft.com/office/drawing/2014/main" id="{FA8AFAEE-9890-72BD-F4C6-29873A0F2B99}"/>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838850" y="2849955"/>
            <a:ext cx="1769943" cy="133437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ueen's University Belfast: Shaping a Better World since 1845">
            <a:extLst>
              <a:ext uri="{FF2B5EF4-FFF2-40B4-BE49-F238E27FC236}">
                <a16:creationId xmlns:a16="http://schemas.microsoft.com/office/drawing/2014/main" id="{B72836B9-F4C9-F561-A915-8B33CFD0E01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301015" y="1920541"/>
            <a:ext cx="2163154" cy="8590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A590405-28FF-D37C-36A8-E9F9BACCA399}"/>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133405" y="3954256"/>
            <a:ext cx="1718130" cy="85906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randing | University of Strathclyde">
            <a:extLst>
              <a:ext uri="{FF2B5EF4-FFF2-40B4-BE49-F238E27FC236}">
                <a16:creationId xmlns:a16="http://schemas.microsoft.com/office/drawing/2014/main" id="{5EF73BB1-A06F-6587-D56C-13A551DF6C07}"/>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514173" y="5435825"/>
            <a:ext cx="2348415" cy="117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382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8"/>
          <p:cNvSpPr txBox="1">
            <a:spLocks noGrp="1"/>
          </p:cNvSpPr>
          <p:nvPr>
            <p:ph type="title"/>
          </p:nvPr>
        </p:nvSpPr>
        <p:spPr>
          <a:xfrm>
            <a:off x="2175380" y="299332"/>
            <a:ext cx="8146037" cy="900000"/>
          </a:xfrm>
          <a:prstGeom prst="rect">
            <a:avLst/>
          </a:prstGeom>
          <a:no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chemeClr val="accent1"/>
              </a:buClr>
              <a:buSzPts val="4000"/>
              <a:buFont typeface="Open Sans"/>
              <a:buNone/>
            </a:pPr>
            <a:r>
              <a:rPr lang="en-GB" b="1" dirty="0"/>
              <a:t>Generating and Accessing Data Collections</a:t>
            </a:r>
            <a:endParaRPr dirty="0"/>
          </a:p>
        </p:txBody>
      </p:sp>
      <p:grpSp>
        <p:nvGrpSpPr>
          <p:cNvPr id="246" name="Google Shape;246;p8"/>
          <p:cNvGrpSpPr/>
          <p:nvPr/>
        </p:nvGrpSpPr>
        <p:grpSpPr>
          <a:xfrm>
            <a:off x="1149924" y="1782381"/>
            <a:ext cx="3979099" cy="3935371"/>
            <a:chOff x="2024830" y="378617"/>
            <a:chExt cx="3979099" cy="3935371"/>
          </a:xfrm>
        </p:grpSpPr>
        <p:sp>
          <p:nvSpPr>
            <p:cNvPr id="248" name="Google Shape;248;p8"/>
            <p:cNvSpPr/>
            <p:nvPr/>
          </p:nvSpPr>
          <p:spPr>
            <a:xfrm>
              <a:off x="2024832" y="1374307"/>
              <a:ext cx="3975553" cy="900000"/>
            </a:xfrm>
            <a:prstGeom prst="roundRect">
              <a:avLst>
                <a:gd name="adj" fmla="val 16667"/>
              </a:avLst>
            </a:prstGeom>
            <a:solidFill>
              <a:srgbClr val="68A7B2"/>
            </a:solidFill>
            <a:ln>
              <a:noFill/>
            </a:ln>
            <a:effectLst>
              <a:outerShdw blurRad="50800" dist="381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txBox="1"/>
            <p:nvPr/>
          </p:nvSpPr>
          <p:spPr>
            <a:xfrm>
              <a:off x="2024831" y="1374307"/>
              <a:ext cx="3975553" cy="900000"/>
            </a:xfrm>
            <a:prstGeom prst="roundRect">
              <a:avLst/>
            </a:prstGeom>
            <a:solidFill>
              <a:srgbClr val="F99E21"/>
            </a:solid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Lato"/>
                <a:buNone/>
              </a:pPr>
              <a:r>
                <a:rPr lang="en-GB" sz="2300">
                  <a:latin typeface="Lato"/>
                  <a:ea typeface="Lato"/>
                  <a:cs typeface="Lato"/>
                  <a:sym typeface="Lato"/>
                </a:rPr>
                <a:t>Reference quality open and licensed data</a:t>
              </a:r>
              <a:endParaRPr/>
            </a:p>
          </p:txBody>
        </p:sp>
        <p:sp>
          <p:nvSpPr>
            <p:cNvPr id="250" name="Google Shape;250;p8"/>
            <p:cNvSpPr/>
            <p:nvPr/>
          </p:nvSpPr>
          <p:spPr>
            <a:xfrm>
              <a:off x="2028376" y="384668"/>
              <a:ext cx="3975553" cy="900000"/>
            </a:xfrm>
            <a:prstGeom prst="roundRect">
              <a:avLst>
                <a:gd name="adj" fmla="val 16667"/>
              </a:avLst>
            </a:prstGeom>
            <a:solidFill>
              <a:srgbClr val="F8B91E"/>
            </a:solidFill>
            <a:ln>
              <a:noFill/>
            </a:ln>
            <a:effectLst>
              <a:outerShdw blurRad="50800" dist="381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8"/>
            <p:cNvSpPr txBox="1"/>
            <p:nvPr/>
          </p:nvSpPr>
          <p:spPr>
            <a:xfrm>
              <a:off x="2117084" y="378617"/>
              <a:ext cx="3743043" cy="900000"/>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Lato"/>
                <a:buNone/>
              </a:pPr>
              <a:r>
                <a:rPr lang="en-GB" sz="2300">
                  <a:latin typeface="Lato"/>
                  <a:ea typeface="Lato"/>
                  <a:cs typeface="Lato"/>
                  <a:sym typeface="Lato"/>
                </a:rPr>
                <a:t>Community Data Collections</a:t>
              </a:r>
              <a:endParaRPr/>
            </a:p>
          </p:txBody>
        </p:sp>
        <p:sp>
          <p:nvSpPr>
            <p:cNvPr id="252" name="Google Shape;252;p8"/>
            <p:cNvSpPr/>
            <p:nvPr/>
          </p:nvSpPr>
          <p:spPr>
            <a:xfrm>
              <a:off x="2024831" y="2363946"/>
              <a:ext cx="3975553" cy="930202"/>
            </a:xfrm>
            <a:prstGeom prst="roundRect">
              <a:avLst>
                <a:gd name="adj" fmla="val 16667"/>
              </a:avLst>
            </a:prstGeom>
            <a:solidFill>
              <a:srgbClr val="993366"/>
            </a:solidFill>
            <a:ln>
              <a:noFill/>
            </a:ln>
            <a:effectLst>
              <a:outerShdw blurRad="50800" dist="381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8"/>
            <p:cNvSpPr txBox="1"/>
            <p:nvPr/>
          </p:nvSpPr>
          <p:spPr>
            <a:xfrm>
              <a:off x="2024830" y="2363944"/>
              <a:ext cx="3975553" cy="930203"/>
            </a:xfrm>
            <a:prstGeom prst="roundRect">
              <a:avLst/>
            </a:prstGeom>
            <a:solidFill>
              <a:srgbClr val="F57725"/>
            </a:solid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Lato"/>
                <a:buNone/>
              </a:pPr>
              <a:r>
                <a:rPr lang="en-GB" sz="2300">
                  <a:latin typeface="Lato"/>
                  <a:ea typeface="Lato"/>
                  <a:cs typeface="Lato"/>
                  <a:sym typeface="Lato"/>
                </a:rPr>
                <a:t>Revived and legacy data sets</a:t>
              </a:r>
              <a:endParaRPr/>
            </a:p>
          </p:txBody>
        </p:sp>
        <p:sp>
          <p:nvSpPr>
            <p:cNvPr id="254" name="Google Shape;254;p8"/>
            <p:cNvSpPr/>
            <p:nvPr/>
          </p:nvSpPr>
          <p:spPr>
            <a:xfrm>
              <a:off x="2024831" y="3383787"/>
              <a:ext cx="3975553" cy="930201"/>
            </a:xfrm>
            <a:prstGeom prst="roundRect">
              <a:avLst>
                <a:gd name="adj" fmla="val 16667"/>
              </a:avLst>
            </a:prstGeom>
            <a:solidFill>
              <a:srgbClr val="5285CC"/>
            </a:solidFill>
            <a:ln>
              <a:noFill/>
            </a:ln>
            <a:effectLst>
              <a:outerShdw blurRad="50800" dist="381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8"/>
            <p:cNvSpPr txBox="1"/>
            <p:nvPr/>
          </p:nvSpPr>
          <p:spPr>
            <a:xfrm>
              <a:off x="2024831" y="3383787"/>
              <a:ext cx="3975553" cy="930201"/>
            </a:xfrm>
            <a:prstGeom prst="roundRect">
              <a:avLst/>
            </a:prstGeom>
            <a:solidFill>
              <a:srgbClr val="6195D4"/>
            </a:solid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chemeClr val="lt1"/>
                </a:buClr>
                <a:buSzPts val="2300"/>
                <a:buFont typeface="Lato"/>
                <a:buNone/>
              </a:pPr>
              <a:r>
                <a:rPr lang="en-GB" sz="2300">
                  <a:latin typeface="Lato"/>
                  <a:ea typeface="Lato"/>
                  <a:cs typeface="Lato"/>
                  <a:sym typeface="Lato"/>
                </a:rPr>
                <a:t>Cross Data Search Service</a:t>
              </a:r>
              <a:endParaRPr/>
            </a:p>
          </p:txBody>
        </p:sp>
      </p:grpSp>
      <p:sp>
        <p:nvSpPr>
          <p:cNvPr id="256" name="Google Shape;256;p8"/>
          <p:cNvSpPr/>
          <p:nvPr/>
        </p:nvSpPr>
        <p:spPr>
          <a:xfrm>
            <a:off x="6096000" y="2778071"/>
            <a:ext cx="4241688" cy="3944006"/>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accent1"/>
              </a:buClr>
              <a:buSzPts val="1600"/>
              <a:buFont typeface="Noto Sans Symbols"/>
              <a:buNone/>
            </a:pPr>
            <a:r>
              <a:rPr lang="en-GB" sz="2000" b="1" dirty="0">
                <a:solidFill>
                  <a:srgbClr val="0050AF"/>
                </a:solidFill>
                <a:latin typeface="Lato"/>
                <a:ea typeface="Lato"/>
                <a:cs typeface="Lato"/>
                <a:sym typeface="Lato"/>
              </a:rPr>
              <a:t>Including:</a:t>
            </a:r>
            <a:endParaRPr sz="2000" b="1" dirty="0">
              <a:solidFill>
                <a:srgbClr val="0050AF"/>
              </a:solidFill>
              <a:latin typeface="Lato"/>
              <a:ea typeface="Lato"/>
              <a:cs typeface="Lato"/>
              <a:sym typeface="Lato"/>
            </a:endParaRPr>
          </a:p>
          <a:p>
            <a:pPr marL="342900" marR="0" lvl="0" indent="-342900" algn="l" rtl="0">
              <a:spcBef>
                <a:spcPts val="1000"/>
              </a:spcBef>
              <a:spcAft>
                <a:spcPts val="0"/>
              </a:spcAft>
              <a:buClr>
                <a:schemeClr val="accent1"/>
              </a:buClr>
              <a:buSzPts val="1600"/>
              <a:buFont typeface="Noto Sans Symbols"/>
              <a:buChar char="►"/>
            </a:pPr>
            <a:r>
              <a:rPr lang="en-GB" sz="2000" dirty="0">
                <a:solidFill>
                  <a:srgbClr val="0050AF"/>
                </a:solidFill>
                <a:latin typeface="Lato"/>
                <a:ea typeface="Lato"/>
                <a:cs typeface="Lato"/>
                <a:sym typeface="Lato"/>
              </a:rPr>
              <a:t>Licensed data sources</a:t>
            </a:r>
            <a:endParaRPr dirty="0"/>
          </a:p>
          <a:p>
            <a:pPr marL="342900" marR="0" lvl="0" indent="-342900" algn="l" rtl="0">
              <a:spcBef>
                <a:spcPts val="1000"/>
              </a:spcBef>
              <a:spcAft>
                <a:spcPts val="0"/>
              </a:spcAft>
              <a:buClr>
                <a:schemeClr val="accent1"/>
              </a:buClr>
              <a:buSzPts val="1600"/>
              <a:buFont typeface="Noto Sans Symbols"/>
              <a:buChar char="►"/>
            </a:pPr>
            <a:r>
              <a:rPr lang="en-GB" sz="2000" dirty="0" err="1">
                <a:solidFill>
                  <a:srgbClr val="0050AF"/>
                </a:solidFill>
                <a:latin typeface="Lato"/>
                <a:ea typeface="Lato"/>
                <a:cs typeface="Lato"/>
                <a:sym typeface="Lato"/>
              </a:rPr>
              <a:t>Propersea</a:t>
            </a:r>
            <a:r>
              <a:rPr lang="en-GB" sz="2000" dirty="0">
                <a:solidFill>
                  <a:srgbClr val="0050AF"/>
                </a:solidFill>
                <a:latin typeface="Lato"/>
                <a:ea typeface="Lato"/>
                <a:cs typeface="Lato"/>
                <a:sym typeface="Lato"/>
              </a:rPr>
              <a:t> (Property Prediction)</a:t>
            </a:r>
            <a:endParaRPr dirty="0"/>
          </a:p>
          <a:p>
            <a:pPr marL="342900" marR="0" lvl="0" indent="-342900" algn="l" rtl="0">
              <a:spcBef>
                <a:spcPts val="1000"/>
              </a:spcBef>
              <a:spcAft>
                <a:spcPts val="0"/>
              </a:spcAft>
              <a:buClr>
                <a:schemeClr val="accent1"/>
              </a:buClr>
              <a:buSzPts val="1600"/>
              <a:buFont typeface="Noto Sans Symbols"/>
              <a:buChar char="►"/>
            </a:pPr>
            <a:r>
              <a:rPr lang="en-GB" sz="2000" dirty="0">
                <a:solidFill>
                  <a:srgbClr val="0050AF"/>
                </a:solidFill>
                <a:latin typeface="Lato"/>
                <a:ea typeface="Lato"/>
                <a:cs typeface="Lato"/>
                <a:sym typeface="Lato"/>
              </a:rPr>
              <a:t>Chemical Availability Search (ChASe)</a:t>
            </a:r>
            <a:endParaRPr dirty="0"/>
          </a:p>
          <a:p>
            <a:pPr marL="342900" marR="0" lvl="0" indent="-342900" algn="l" rtl="0">
              <a:spcBef>
                <a:spcPts val="1000"/>
              </a:spcBef>
              <a:spcAft>
                <a:spcPts val="0"/>
              </a:spcAft>
              <a:buClr>
                <a:schemeClr val="accent1"/>
              </a:buClr>
              <a:buSzPts val="1600"/>
              <a:buFont typeface="Noto Sans Symbols"/>
              <a:buChar char="►"/>
            </a:pPr>
            <a:r>
              <a:rPr lang="en-GB" sz="2000" dirty="0" err="1">
                <a:solidFill>
                  <a:srgbClr val="0050AF"/>
                </a:solidFill>
                <a:latin typeface="Lato"/>
                <a:ea typeface="Lato"/>
                <a:cs typeface="Lato"/>
                <a:sym typeface="Lato"/>
              </a:rPr>
              <a:t>Chemotion</a:t>
            </a:r>
            <a:endParaRPr sz="2000" dirty="0">
              <a:solidFill>
                <a:srgbClr val="0050AF"/>
              </a:solidFill>
              <a:latin typeface="Lato"/>
              <a:ea typeface="Lato"/>
              <a:cs typeface="Lato"/>
              <a:sym typeface="Lato"/>
            </a:endParaRPr>
          </a:p>
          <a:p>
            <a:pPr marL="342900" marR="0" lvl="0" indent="-342900" algn="l" rtl="0">
              <a:spcBef>
                <a:spcPts val="1000"/>
              </a:spcBef>
              <a:spcAft>
                <a:spcPts val="0"/>
              </a:spcAft>
              <a:buClr>
                <a:schemeClr val="accent1"/>
              </a:buClr>
              <a:buSzPts val="1520"/>
              <a:buFont typeface="Noto Sans Symbols"/>
              <a:buChar char="►"/>
            </a:pPr>
            <a:r>
              <a:rPr lang="en-GB" sz="2000" dirty="0">
                <a:solidFill>
                  <a:srgbClr val="0050AF"/>
                </a:solidFill>
                <a:latin typeface="Lato"/>
                <a:ea typeface="Lato"/>
                <a:cs typeface="Lato"/>
                <a:sym typeface="Lato"/>
              </a:rPr>
              <a:t>STFC Open Data</a:t>
            </a:r>
          </a:p>
          <a:p>
            <a:pPr marL="342900" marR="0" lvl="0" indent="-342900" algn="l" rtl="0">
              <a:spcBef>
                <a:spcPts val="1000"/>
              </a:spcBef>
              <a:spcAft>
                <a:spcPts val="0"/>
              </a:spcAft>
              <a:buClr>
                <a:schemeClr val="accent1"/>
              </a:buClr>
              <a:buSzPts val="1520"/>
              <a:buFont typeface="Noto Sans Symbols"/>
              <a:buChar char="►"/>
            </a:pPr>
            <a:r>
              <a:rPr lang="en-GB" sz="2000" dirty="0" err="1">
                <a:solidFill>
                  <a:srgbClr val="0050AF"/>
                </a:solidFill>
                <a:latin typeface="Lato"/>
                <a:sym typeface="Lato"/>
              </a:rPr>
              <a:t>Optimade</a:t>
            </a:r>
            <a:r>
              <a:rPr lang="en-GB" sz="2000" dirty="0">
                <a:solidFill>
                  <a:srgbClr val="0050AF"/>
                </a:solidFill>
                <a:latin typeface="Lato"/>
                <a:sym typeface="Lato"/>
              </a:rPr>
              <a:t> data sources</a:t>
            </a:r>
            <a:endParaRPr sz="2000" dirty="0">
              <a:solidFill>
                <a:srgbClr val="0050AF"/>
              </a:solidFill>
              <a:latin typeface="Lato"/>
              <a:ea typeface="Lato"/>
              <a:cs typeface="Lato"/>
              <a:sym typeface="Lato"/>
            </a:endParaRPr>
          </a:p>
        </p:txBody>
      </p:sp>
      <p:sp>
        <p:nvSpPr>
          <p:cNvPr id="257" name="Google Shape;257;p8"/>
          <p:cNvSpPr/>
          <p:nvPr/>
        </p:nvSpPr>
        <p:spPr>
          <a:xfrm>
            <a:off x="6248398" y="1415264"/>
            <a:ext cx="3743043" cy="1146875"/>
          </a:xfrm>
          <a:prstGeom prst="ellipse">
            <a:avLst/>
          </a:prstGeom>
          <a:solidFill>
            <a:schemeClr val="accent1"/>
          </a:solidFill>
          <a:ln w="19050" cap="rnd" cmpd="sng">
            <a:solidFill>
              <a:srgbClr val="000D2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dirty="0">
                <a:solidFill>
                  <a:schemeClr val="lt1"/>
                </a:solidFill>
                <a:latin typeface="Lato"/>
                <a:ea typeface="Lato"/>
                <a:cs typeface="Lato"/>
                <a:sym typeface="Lato"/>
              </a:rPr>
              <a:t>Over 45 different data sources</a:t>
            </a:r>
            <a:endParaRPr sz="2400" dirty="0">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C211A5B-9FA2-4972-336E-44A4208E5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895" y="1676189"/>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F32887E-0577-30D0-AABC-AB3502EEE3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4743" y="1676188"/>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61F678-4C2B-6F4B-E916-A9A398A1D4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850" y="4249060"/>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E8C11E4-EBD0-D0F2-3369-F359F83C20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2698" y="4249059"/>
            <a:ext cx="1428750" cy="1428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D9CD9DC-DA29-797B-D920-9259D04413C1}"/>
              </a:ext>
            </a:extLst>
          </p:cNvPr>
          <p:cNvSpPr txBox="1"/>
          <p:nvPr/>
        </p:nvSpPr>
        <p:spPr>
          <a:xfrm>
            <a:off x="1894645" y="2151101"/>
            <a:ext cx="1774845" cy="461665"/>
          </a:xfrm>
          <a:prstGeom prst="rect">
            <a:avLst/>
          </a:prstGeom>
          <a:noFill/>
        </p:spPr>
        <p:txBody>
          <a:bodyPr wrap="none" rtlCol="0">
            <a:spAutoFit/>
          </a:bodyPr>
          <a:lstStyle/>
          <a:p>
            <a:r>
              <a:rPr lang="en-GB" sz="2400">
                <a:latin typeface="+mj-lt"/>
              </a:rPr>
              <a:t>Data Services</a:t>
            </a:r>
          </a:p>
        </p:txBody>
      </p:sp>
      <p:sp>
        <p:nvSpPr>
          <p:cNvPr id="7" name="TextBox 6">
            <a:extLst>
              <a:ext uri="{FF2B5EF4-FFF2-40B4-BE49-F238E27FC236}">
                <a16:creationId xmlns:a16="http://schemas.microsoft.com/office/drawing/2014/main" id="{AC3E78A1-5FA4-8B31-F984-7B5D1589EF3D}"/>
              </a:ext>
            </a:extLst>
          </p:cNvPr>
          <p:cNvSpPr txBox="1"/>
          <p:nvPr/>
        </p:nvSpPr>
        <p:spPr>
          <a:xfrm>
            <a:off x="5623493" y="2159730"/>
            <a:ext cx="1446230" cy="461665"/>
          </a:xfrm>
          <a:prstGeom prst="rect">
            <a:avLst/>
          </a:prstGeom>
          <a:noFill/>
        </p:spPr>
        <p:txBody>
          <a:bodyPr wrap="none" rtlCol="0">
            <a:spAutoFit/>
          </a:bodyPr>
          <a:lstStyle/>
          <a:p>
            <a:r>
              <a:rPr lang="en-GB" sz="2400">
                <a:latin typeface="+mj-lt"/>
              </a:rPr>
              <a:t>Data Tools</a:t>
            </a:r>
          </a:p>
        </p:txBody>
      </p:sp>
      <p:sp>
        <p:nvSpPr>
          <p:cNvPr id="8" name="TextBox 7">
            <a:extLst>
              <a:ext uri="{FF2B5EF4-FFF2-40B4-BE49-F238E27FC236}">
                <a16:creationId xmlns:a16="http://schemas.microsoft.com/office/drawing/2014/main" id="{6F5C6F98-A671-8B4D-1CBE-CE8A0BB7671A}"/>
              </a:ext>
            </a:extLst>
          </p:cNvPr>
          <p:cNvSpPr txBox="1"/>
          <p:nvPr/>
        </p:nvSpPr>
        <p:spPr>
          <a:xfrm>
            <a:off x="1902600" y="4547936"/>
            <a:ext cx="1728358" cy="830997"/>
          </a:xfrm>
          <a:prstGeom prst="rect">
            <a:avLst/>
          </a:prstGeom>
          <a:noFill/>
        </p:spPr>
        <p:txBody>
          <a:bodyPr wrap="none" rtlCol="0">
            <a:spAutoFit/>
          </a:bodyPr>
          <a:lstStyle/>
          <a:p>
            <a:r>
              <a:rPr lang="en-GB" sz="2400">
                <a:latin typeface="+mj-lt"/>
              </a:rPr>
              <a:t>Access to</a:t>
            </a:r>
            <a:br>
              <a:rPr lang="en-GB" sz="2400">
                <a:latin typeface="+mj-lt"/>
              </a:rPr>
            </a:br>
            <a:r>
              <a:rPr lang="en-GB" sz="2400">
                <a:latin typeface="+mj-lt"/>
              </a:rPr>
              <a:t>Data Sources</a:t>
            </a:r>
          </a:p>
        </p:txBody>
      </p:sp>
      <p:sp>
        <p:nvSpPr>
          <p:cNvPr id="9" name="TextBox 8">
            <a:extLst>
              <a:ext uri="{FF2B5EF4-FFF2-40B4-BE49-F238E27FC236}">
                <a16:creationId xmlns:a16="http://schemas.microsoft.com/office/drawing/2014/main" id="{E40BCA03-A2DD-C39A-5B21-56FB0604EBDF}"/>
              </a:ext>
            </a:extLst>
          </p:cNvPr>
          <p:cNvSpPr txBox="1"/>
          <p:nvPr/>
        </p:nvSpPr>
        <p:spPr>
          <a:xfrm>
            <a:off x="5631448" y="4363268"/>
            <a:ext cx="1667444" cy="1200329"/>
          </a:xfrm>
          <a:prstGeom prst="rect">
            <a:avLst/>
          </a:prstGeom>
          <a:noFill/>
        </p:spPr>
        <p:txBody>
          <a:bodyPr wrap="none" rtlCol="0">
            <a:spAutoFit/>
          </a:bodyPr>
          <a:lstStyle/>
          <a:p>
            <a:r>
              <a:rPr lang="en-GB" sz="2400">
                <a:latin typeface="+mj-lt"/>
              </a:rPr>
              <a:t>Guidance, </a:t>
            </a:r>
            <a:br>
              <a:rPr lang="en-GB" sz="2400">
                <a:latin typeface="+mj-lt"/>
              </a:rPr>
            </a:br>
            <a:r>
              <a:rPr lang="en-GB" sz="2400">
                <a:latin typeface="+mj-lt"/>
              </a:rPr>
              <a:t>Training &amp; </a:t>
            </a:r>
          </a:p>
          <a:p>
            <a:r>
              <a:rPr lang="en-GB" sz="2400">
                <a:latin typeface="+mj-lt"/>
              </a:rPr>
              <a:t>Case Studies</a:t>
            </a:r>
          </a:p>
        </p:txBody>
      </p:sp>
      <p:sp>
        <p:nvSpPr>
          <p:cNvPr id="11" name="Title 1">
            <a:extLst>
              <a:ext uri="{FF2B5EF4-FFF2-40B4-BE49-F238E27FC236}">
                <a16:creationId xmlns:a16="http://schemas.microsoft.com/office/drawing/2014/main" id="{97A7DD86-4A69-57F7-478E-71B343B94D3A}"/>
              </a:ext>
            </a:extLst>
          </p:cNvPr>
          <p:cNvSpPr>
            <a:spLocks noGrp="1"/>
          </p:cNvSpPr>
          <p:nvPr>
            <p:ph type="title"/>
          </p:nvPr>
        </p:nvSpPr>
        <p:spPr>
          <a:xfrm>
            <a:off x="2179782" y="148286"/>
            <a:ext cx="8146037" cy="900000"/>
          </a:xfrm>
        </p:spPr>
        <p:txBody>
          <a:bodyPr/>
          <a:lstStyle/>
          <a:p>
            <a:pPr algn="ctr"/>
            <a:r>
              <a:rPr lang="en-GB">
                <a:latin typeface="Open Sans Condensed"/>
                <a:ea typeface="Open Sans Condensed"/>
                <a:cs typeface="Open Sans Condensed"/>
              </a:rPr>
              <a:t>What does PSDI have available?</a:t>
            </a:r>
            <a:endParaRPr lang="en-GB"/>
          </a:p>
        </p:txBody>
      </p:sp>
      <p:sp>
        <p:nvSpPr>
          <p:cNvPr id="12" name="TextBox 11">
            <a:extLst>
              <a:ext uri="{FF2B5EF4-FFF2-40B4-BE49-F238E27FC236}">
                <a16:creationId xmlns:a16="http://schemas.microsoft.com/office/drawing/2014/main" id="{62B03616-EAEF-A56C-1A24-E5F426A251FC}"/>
              </a:ext>
            </a:extLst>
          </p:cNvPr>
          <p:cNvSpPr txBox="1"/>
          <p:nvPr/>
        </p:nvSpPr>
        <p:spPr>
          <a:xfrm>
            <a:off x="3436336" y="6235254"/>
            <a:ext cx="4040017" cy="369332"/>
          </a:xfrm>
          <a:prstGeom prst="rect">
            <a:avLst/>
          </a:prstGeom>
          <a:noFill/>
        </p:spPr>
        <p:txBody>
          <a:bodyPr wrap="none" rtlCol="0">
            <a:spAutoFit/>
          </a:bodyPr>
          <a:lstStyle/>
          <a:p>
            <a:pPr algn="ctr"/>
            <a:r>
              <a:rPr lang="en-GB">
                <a:latin typeface="Segoe UI" panose="020B0502040204020203" pitchFamily="34" charset="0"/>
                <a:ea typeface="Lato"/>
                <a:cs typeface="Lato"/>
              </a:rPr>
              <a:t>Find our resources on </a:t>
            </a:r>
            <a:r>
              <a:rPr lang="en-GB">
                <a:latin typeface="Segoe UI" panose="020B0502040204020203" pitchFamily="34" charset="0"/>
                <a:ea typeface="Lato"/>
                <a:cs typeface="Lato"/>
                <a:hlinkClick r:id="rId7"/>
              </a:rPr>
              <a:t>www.psdi.ac.uk</a:t>
            </a:r>
            <a:r>
              <a:rPr lang="en-GB">
                <a:latin typeface="Segoe UI" panose="020B0502040204020203" pitchFamily="34" charset="0"/>
                <a:ea typeface="Lato"/>
                <a:cs typeface="Lato"/>
              </a:rPr>
              <a:t>!</a:t>
            </a:r>
            <a:endParaRPr lang="en-GB">
              <a:latin typeface="Lato"/>
              <a:ea typeface="Lato"/>
              <a:cs typeface="Lato"/>
            </a:endParaRPr>
          </a:p>
        </p:txBody>
      </p:sp>
      <p:sp>
        <p:nvSpPr>
          <p:cNvPr id="2" name="TextBox 1">
            <a:extLst>
              <a:ext uri="{FF2B5EF4-FFF2-40B4-BE49-F238E27FC236}">
                <a16:creationId xmlns:a16="http://schemas.microsoft.com/office/drawing/2014/main" id="{D288BB56-D207-87AE-59BB-5283D8DF4486}"/>
              </a:ext>
            </a:extLst>
          </p:cNvPr>
          <p:cNvSpPr txBox="1"/>
          <p:nvPr/>
        </p:nvSpPr>
        <p:spPr>
          <a:xfrm>
            <a:off x="9014983" y="2151100"/>
            <a:ext cx="1579278" cy="461665"/>
          </a:xfrm>
          <a:prstGeom prst="rect">
            <a:avLst/>
          </a:prstGeom>
          <a:noFill/>
        </p:spPr>
        <p:txBody>
          <a:bodyPr wrap="none" rtlCol="0">
            <a:spAutoFit/>
          </a:bodyPr>
          <a:lstStyle/>
          <a:p>
            <a:r>
              <a:rPr lang="en-GB" sz="2400">
                <a:latin typeface="+mj-lt"/>
              </a:rPr>
              <a:t>Community</a:t>
            </a:r>
          </a:p>
        </p:txBody>
      </p:sp>
      <p:sp>
        <p:nvSpPr>
          <p:cNvPr id="3" name="TextBox 2">
            <a:extLst>
              <a:ext uri="{FF2B5EF4-FFF2-40B4-BE49-F238E27FC236}">
                <a16:creationId xmlns:a16="http://schemas.microsoft.com/office/drawing/2014/main" id="{07B4F968-F528-4F1F-EEED-1CAE807E4982}"/>
              </a:ext>
            </a:extLst>
          </p:cNvPr>
          <p:cNvSpPr txBox="1"/>
          <p:nvPr/>
        </p:nvSpPr>
        <p:spPr>
          <a:xfrm>
            <a:off x="9014983" y="4732599"/>
            <a:ext cx="1805302" cy="461665"/>
          </a:xfrm>
          <a:prstGeom prst="rect">
            <a:avLst/>
          </a:prstGeom>
          <a:noFill/>
        </p:spPr>
        <p:txBody>
          <a:bodyPr wrap="none" rtlCol="0">
            <a:spAutoFit/>
          </a:bodyPr>
          <a:lstStyle/>
          <a:p>
            <a:r>
              <a:rPr lang="en-GB" sz="2400">
                <a:latin typeface="+mj-lt"/>
              </a:rPr>
              <a:t>Collaboration</a:t>
            </a:r>
          </a:p>
        </p:txBody>
      </p:sp>
      <p:pic>
        <p:nvPicPr>
          <p:cNvPr id="4" name="Picture 3">
            <a:extLst>
              <a:ext uri="{FF2B5EF4-FFF2-40B4-BE49-F238E27FC236}">
                <a16:creationId xmlns:a16="http://schemas.microsoft.com/office/drawing/2014/main" id="{FAB7B2E1-752F-11EB-6388-E80B9A35D7A0}"/>
              </a:ext>
            </a:extLst>
          </p:cNvPr>
          <p:cNvPicPr>
            <a:picLocks noChangeAspect="1"/>
          </p:cNvPicPr>
          <p:nvPr/>
        </p:nvPicPr>
        <p:blipFill>
          <a:blip r:embed="rId8"/>
          <a:stretch>
            <a:fillRect/>
          </a:stretch>
        </p:blipFill>
        <p:spPr>
          <a:xfrm>
            <a:off x="7570636" y="1672903"/>
            <a:ext cx="1428630" cy="1419105"/>
          </a:xfrm>
          <a:prstGeom prst="rect">
            <a:avLst/>
          </a:prstGeom>
        </p:spPr>
      </p:pic>
      <p:pic>
        <p:nvPicPr>
          <p:cNvPr id="14" name="Picture 13" descr="A handshake with a blue and yellow background&#10;&#10;AI-generated content may be incorrect.">
            <a:extLst>
              <a:ext uri="{FF2B5EF4-FFF2-40B4-BE49-F238E27FC236}">
                <a16:creationId xmlns:a16="http://schemas.microsoft.com/office/drawing/2014/main" id="{C3762174-7CF2-ADF2-16C0-12B3035523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78591" y="4245235"/>
            <a:ext cx="1436392" cy="1436392"/>
          </a:xfrm>
          <a:prstGeom prst="rect">
            <a:avLst/>
          </a:prstGeom>
        </p:spPr>
      </p:pic>
      <p:grpSp>
        <p:nvGrpSpPr>
          <p:cNvPr id="19" name="Group 18">
            <a:extLst>
              <a:ext uri="{FF2B5EF4-FFF2-40B4-BE49-F238E27FC236}">
                <a16:creationId xmlns:a16="http://schemas.microsoft.com/office/drawing/2014/main" id="{478850B0-9588-B887-399C-AD113977791F}"/>
              </a:ext>
            </a:extLst>
          </p:cNvPr>
          <p:cNvGrpSpPr/>
          <p:nvPr/>
        </p:nvGrpSpPr>
        <p:grpSpPr>
          <a:xfrm>
            <a:off x="473850" y="2920271"/>
            <a:ext cx="10203982" cy="1636293"/>
            <a:chOff x="473850" y="2920271"/>
            <a:chExt cx="10203982" cy="1636293"/>
          </a:xfrm>
        </p:grpSpPr>
        <p:sp>
          <p:nvSpPr>
            <p:cNvPr id="5" name="Rectangle: Rounded Corners 4">
              <a:extLst>
                <a:ext uri="{FF2B5EF4-FFF2-40B4-BE49-F238E27FC236}">
                  <a16:creationId xmlns:a16="http://schemas.microsoft.com/office/drawing/2014/main" id="{45407C6C-ED01-0A92-9763-3744E831D597}"/>
                </a:ext>
              </a:extLst>
            </p:cNvPr>
            <p:cNvSpPr/>
            <p:nvPr/>
          </p:nvSpPr>
          <p:spPr>
            <a:xfrm>
              <a:off x="473850" y="2920271"/>
              <a:ext cx="10203982" cy="1636293"/>
            </a:xfrm>
            <a:prstGeom prst="roundRect">
              <a:avLst/>
            </a:prstGeom>
            <a:solidFill>
              <a:schemeClr val="accent2">
                <a:lumMod val="40000"/>
                <a:lumOff val="60000"/>
                <a:alpha val="69804"/>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solidFill>
                  <a:latin typeface="+mj-lt"/>
                </a:rPr>
                <a:t>Underpinning services</a:t>
              </a:r>
            </a:p>
            <a:p>
              <a:pPr algn="ctr"/>
              <a:endParaRPr lang="en-GB"/>
            </a:p>
            <a:p>
              <a:pPr algn="ctr"/>
              <a:endParaRPr lang="en-GB"/>
            </a:p>
            <a:p>
              <a:pPr algn="ctr"/>
              <a:endParaRPr lang="en-GB"/>
            </a:p>
          </p:txBody>
        </p:sp>
        <p:sp>
          <p:nvSpPr>
            <p:cNvPr id="10" name="TextBox 9">
              <a:extLst>
                <a:ext uri="{FF2B5EF4-FFF2-40B4-BE49-F238E27FC236}">
                  <a16:creationId xmlns:a16="http://schemas.microsoft.com/office/drawing/2014/main" id="{91117208-88C2-03BE-8CBB-0F11BDAFE3DA}"/>
                </a:ext>
              </a:extLst>
            </p:cNvPr>
            <p:cNvSpPr txBox="1"/>
            <p:nvPr/>
          </p:nvSpPr>
          <p:spPr>
            <a:xfrm>
              <a:off x="1126468" y="3727726"/>
              <a:ext cx="1957587" cy="646331"/>
            </a:xfrm>
            <a:prstGeom prst="rect">
              <a:avLst/>
            </a:prstGeom>
            <a:noFill/>
          </p:spPr>
          <p:txBody>
            <a:bodyPr wrap="none" rtlCol="0">
              <a:spAutoFit/>
            </a:bodyPr>
            <a:lstStyle/>
            <a:p>
              <a:r>
                <a:rPr lang="en-GB"/>
                <a:t>Authentication &amp; </a:t>
              </a:r>
            </a:p>
            <a:p>
              <a:r>
                <a:rPr lang="en-GB"/>
                <a:t>Authorisation</a:t>
              </a:r>
            </a:p>
          </p:txBody>
        </p:sp>
        <p:sp>
          <p:nvSpPr>
            <p:cNvPr id="13" name="TextBox 12">
              <a:extLst>
                <a:ext uri="{FF2B5EF4-FFF2-40B4-BE49-F238E27FC236}">
                  <a16:creationId xmlns:a16="http://schemas.microsoft.com/office/drawing/2014/main" id="{782C111C-AD16-DB9A-A2A1-18B69EE13B7E}"/>
                </a:ext>
              </a:extLst>
            </p:cNvPr>
            <p:cNvSpPr txBox="1"/>
            <p:nvPr/>
          </p:nvSpPr>
          <p:spPr>
            <a:xfrm>
              <a:off x="3643493" y="3716937"/>
              <a:ext cx="1593706" cy="369332"/>
            </a:xfrm>
            <a:prstGeom prst="rect">
              <a:avLst/>
            </a:prstGeom>
            <a:noFill/>
          </p:spPr>
          <p:txBody>
            <a:bodyPr wrap="none" rtlCol="0">
              <a:spAutoFit/>
            </a:bodyPr>
            <a:lstStyle/>
            <a:p>
              <a:r>
                <a:rPr lang="en-GB"/>
                <a:t>Data Indexing</a:t>
              </a:r>
            </a:p>
          </p:txBody>
        </p:sp>
        <p:sp>
          <p:nvSpPr>
            <p:cNvPr id="17" name="TextBox 16">
              <a:extLst>
                <a:ext uri="{FF2B5EF4-FFF2-40B4-BE49-F238E27FC236}">
                  <a16:creationId xmlns:a16="http://schemas.microsoft.com/office/drawing/2014/main" id="{E0FF956F-36CE-0B94-2E02-38A0E69E5B69}"/>
                </a:ext>
              </a:extLst>
            </p:cNvPr>
            <p:cNvSpPr txBox="1"/>
            <p:nvPr/>
          </p:nvSpPr>
          <p:spPr>
            <a:xfrm>
              <a:off x="6075441" y="3716937"/>
              <a:ext cx="1927131" cy="646331"/>
            </a:xfrm>
            <a:prstGeom prst="rect">
              <a:avLst/>
            </a:prstGeom>
            <a:noFill/>
          </p:spPr>
          <p:txBody>
            <a:bodyPr wrap="none" rtlCol="0">
              <a:spAutoFit/>
            </a:bodyPr>
            <a:lstStyle/>
            <a:p>
              <a:r>
                <a:rPr lang="en-GB"/>
                <a:t>Containerisation </a:t>
              </a:r>
              <a:br>
                <a:rPr lang="en-GB"/>
              </a:br>
              <a:r>
                <a:rPr lang="en-GB"/>
                <a:t>&amp; deployment</a:t>
              </a:r>
            </a:p>
          </p:txBody>
        </p:sp>
        <p:sp>
          <p:nvSpPr>
            <p:cNvPr id="18" name="TextBox 17">
              <a:extLst>
                <a:ext uri="{FF2B5EF4-FFF2-40B4-BE49-F238E27FC236}">
                  <a16:creationId xmlns:a16="http://schemas.microsoft.com/office/drawing/2014/main" id="{9964EF1E-DE5D-8CA9-FE0D-EB28B324398D}"/>
                </a:ext>
              </a:extLst>
            </p:cNvPr>
            <p:cNvSpPr txBox="1"/>
            <p:nvPr/>
          </p:nvSpPr>
          <p:spPr>
            <a:xfrm>
              <a:off x="8685380" y="3728928"/>
              <a:ext cx="1218603" cy="646331"/>
            </a:xfrm>
            <a:prstGeom prst="rect">
              <a:avLst/>
            </a:prstGeom>
            <a:noFill/>
          </p:spPr>
          <p:txBody>
            <a:bodyPr wrap="none" rtlCol="0">
              <a:spAutoFit/>
            </a:bodyPr>
            <a:lstStyle/>
            <a:p>
              <a:r>
                <a:rPr lang="en-GB"/>
                <a:t>Resource </a:t>
              </a:r>
              <a:br>
                <a:rPr lang="en-GB"/>
              </a:br>
              <a:r>
                <a:rPr lang="en-GB"/>
                <a:t>Catalogue</a:t>
              </a:r>
            </a:p>
          </p:txBody>
        </p:sp>
      </p:grpSp>
    </p:spTree>
    <p:extLst>
      <p:ext uri="{BB962C8B-B14F-4D97-AF65-F5344CB8AC3E}">
        <p14:creationId xmlns:p14="http://schemas.microsoft.com/office/powerpoint/2010/main" val="85355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36E4B9A-D3CA-7B05-34C8-6B4A90A9E770}"/>
              </a:ext>
            </a:extLst>
          </p:cNvPr>
          <p:cNvGraphicFramePr/>
          <p:nvPr/>
        </p:nvGraphicFramePr>
        <p:xfrm>
          <a:off x="963084" y="1600200"/>
          <a:ext cx="9028641" cy="4714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8">
            <a:extLst>
              <a:ext uri="{FF2B5EF4-FFF2-40B4-BE49-F238E27FC236}">
                <a16:creationId xmlns:a16="http://schemas.microsoft.com/office/drawing/2014/main" id="{E1E38FD3-0400-4DF8-E8BE-DE0D4F124DB6}"/>
              </a:ext>
            </a:extLst>
          </p:cNvPr>
          <p:cNvSpPr>
            <a:spLocks noGrp="1"/>
          </p:cNvSpPr>
          <p:nvPr>
            <p:ph type="title"/>
          </p:nvPr>
        </p:nvSpPr>
        <p:spPr/>
        <p:txBody>
          <a:bodyPr>
            <a:normAutofit/>
          </a:bodyPr>
          <a:lstStyle/>
          <a:p>
            <a:r>
              <a:rPr lang="en-GB" dirty="0">
                <a:latin typeface="Open Sans Condensed"/>
              </a:rPr>
              <a:t>FAIR for the future?</a:t>
            </a:r>
            <a:endParaRPr lang="en-GB" dirty="0"/>
          </a:p>
        </p:txBody>
      </p:sp>
    </p:spTree>
    <p:extLst>
      <p:ext uri="{BB962C8B-B14F-4D97-AF65-F5344CB8AC3E}">
        <p14:creationId xmlns:p14="http://schemas.microsoft.com/office/powerpoint/2010/main" val="402991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D9CC1-0019-939C-F1A0-623D83A2F917}"/>
              </a:ext>
            </a:extLst>
          </p:cNvPr>
          <p:cNvSpPr>
            <a:spLocks noGrp="1"/>
          </p:cNvSpPr>
          <p:nvPr>
            <p:ph type="title"/>
          </p:nvPr>
        </p:nvSpPr>
        <p:spPr/>
        <p:txBody>
          <a:bodyPr/>
          <a:lstStyle/>
          <a:p>
            <a:r>
              <a:rPr lang="en-GB" dirty="0"/>
              <a:t>RCUK 2013 Data Policy</a:t>
            </a:r>
          </a:p>
        </p:txBody>
      </p:sp>
      <p:sp>
        <p:nvSpPr>
          <p:cNvPr id="3" name="Content Placeholder 2">
            <a:extLst>
              <a:ext uri="{FF2B5EF4-FFF2-40B4-BE49-F238E27FC236}">
                <a16:creationId xmlns:a16="http://schemas.microsoft.com/office/drawing/2014/main" id="{888C04E3-CB52-FB2A-CBEC-4BF29236D780}"/>
              </a:ext>
            </a:extLst>
          </p:cNvPr>
          <p:cNvSpPr>
            <a:spLocks noGrp="1"/>
          </p:cNvSpPr>
          <p:nvPr>
            <p:ph idx="1"/>
          </p:nvPr>
        </p:nvSpPr>
        <p:spPr>
          <a:xfrm>
            <a:off x="677334" y="1219200"/>
            <a:ext cx="9065380" cy="5323113"/>
          </a:xfrm>
        </p:spPr>
        <p:txBody>
          <a:bodyPr>
            <a:normAutofit fontScale="92500" lnSpcReduction="10000"/>
          </a:bodyPr>
          <a:lstStyle/>
          <a:p>
            <a:r>
              <a:rPr lang="en-GB" dirty="0"/>
              <a:t>The </a:t>
            </a:r>
            <a:r>
              <a:rPr lang="en-GB" dirty="0">
                <a:hlinkClick r:id="rId2"/>
              </a:rPr>
              <a:t>Common Principles on Data Policy</a:t>
            </a:r>
            <a:r>
              <a:rPr lang="en-GB" dirty="0"/>
              <a:t> mandate</a:t>
            </a:r>
          </a:p>
          <a:p>
            <a:pPr lvl="1"/>
            <a:r>
              <a:rPr lang="en-GB" sz="1900" dirty="0"/>
              <a:t>Publicly funded research data must be openly accessible to the maximum extent possible.</a:t>
            </a:r>
          </a:p>
          <a:p>
            <a:pPr lvl="1"/>
            <a:r>
              <a:rPr lang="en-GB" sz="1900" dirty="0"/>
              <a:t>Data underpinning published findings must be preserved and shared to support research integrity, transparency, and validation. </a:t>
            </a:r>
          </a:p>
          <a:p>
            <a:r>
              <a:rPr lang="en-GB" dirty="0"/>
              <a:t>Key requirements and principles:</a:t>
            </a:r>
          </a:p>
          <a:p>
            <a:pPr lvl="1"/>
            <a:r>
              <a:rPr lang="en-GB" b="1" dirty="0"/>
              <a:t>Statement of Access:</a:t>
            </a:r>
            <a:r>
              <a:rPr lang="en-GB" dirty="0"/>
              <a:t> Publications must include a data access statement describing how and where the underlying data, samples, or models can be accessed.</a:t>
            </a:r>
          </a:p>
          <a:p>
            <a:pPr lvl="1"/>
            <a:r>
              <a:rPr lang="en-GB" b="1" dirty="0"/>
              <a:t>Data Preservation:</a:t>
            </a:r>
            <a:r>
              <a:rPr lang="en-GB" dirty="0"/>
              <a:t> Data that validates research findings should be safely preserved and, where appropriate, made publicly available for a minimum of 10 years.</a:t>
            </a:r>
          </a:p>
          <a:p>
            <a:pPr lvl="1"/>
            <a:r>
              <a:rPr lang="en-GB" b="1" dirty="0"/>
              <a:t>Justifiable Restrictions:</a:t>
            </a:r>
            <a:r>
              <a:rPr lang="en-GB" dirty="0"/>
              <a:t> Making data "open" is the default expectation, but not if there are legitimate ethical, legal, or commercial reasons (e.g., patient confidentiality, intellectual property).</a:t>
            </a:r>
          </a:p>
          <a:p>
            <a:pPr lvl="1"/>
            <a:r>
              <a:rPr lang="en-GB" b="1" dirty="0"/>
              <a:t>Exclusive Use:</a:t>
            </a:r>
            <a:r>
              <a:rPr lang="en-GB" dirty="0"/>
              <a:t> Researchers are entitled to a period of exclusive use of their generated data, but this right typically extends only up to the point of publication.</a:t>
            </a:r>
          </a:p>
          <a:p>
            <a:pPr lvl="1"/>
            <a:r>
              <a:rPr lang="en-GB" b="1" dirty="0"/>
              <a:t>Data Management Plans:</a:t>
            </a:r>
            <a:r>
              <a:rPr lang="en-GB" dirty="0"/>
              <a:t> Researchers must create robust data management plans as part of their grant proposals to detail how data will be captured, stored, and curated.</a:t>
            </a:r>
          </a:p>
        </p:txBody>
      </p:sp>
    </p:spTree>
    <p:extLst>
      <p:ext uri="{BB962C8B-B14F-4D97-AF65-F5344CB8AC3E}">
        <p14:creationId xmlns:p14="http://schemas.microsoft.com/office/powerpoint/2010/main" val="1035523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AC0CD-B7FC-8F1D-0652-117EEC6A2FB9}"/>
              </a:ext>
            </a:extLst>
          </p:cNvPr>
          <p:cNvSpPr>
            <a:spLocks noGrp="1"/>
          </p:cNvSpPr>
          <p:nvPr>
            <p:ph type="title"/>
          </p:nvPr>
        </p:nvSpPr>
        <p:spPr/>
        <p:txBody>
          <a:bodyPr/>
          <a:lstStyle/>
          <a:p>
            <a:r>
              <a:rPr lang="en-GB" dirty="0"/>
              <a:t>Open Data in an AI-driven World?</a:t>
            </a:r>
          </a:p>
        </p:txBody>
      </p:sp>
      <p:pic>
        <p:nvPicPr>
          <p:cNvPr id="3" name="Picture 2">
            <a:extLst>
              <a:ext uri="{FF2B5EF4-FFF2-40B4-BE49-F238E27FC236}">
                <a16:creationId xmlns:a16="http://schemas.microsoft.com/office/drawing/2014/main" id="{D189F343-A822-EC24-AFE1-D0D73126D7F4}"/>
              </a:ext>
            </a:extLst>
          </p:cNvPr>
          <p:cNvPicPr>
            <a:picLocks noChangeAspect="1"/>
          </p:cNvPicPr>
          <p:nvPr/>
        </p:nvPicPr>
        <p:blipFill>
          <a:blip r:embed="rId2"/>
          <a:srcRect t="15546" b="19537"/>
          <a:stretch>
            <a:fillRect/>
          </a:stretch>
        </p:blipFill>
        <p:spPr>
          <a:xfrm>
            <a:off x="476029" y="1747157"/>
            <a:ext cx="7772400" cy="3363686"/>
          </a:xfrm>
          <a:prstGeom prst="rect">
            <a:avLst/>
          </a:prstGeom>
        </p:spPr>
      </p:pic>
      <p:pic>
        <p:nvPicPr>
          <p:cNvPr id="4" name="Picture 3">
            <a:extLst>
              <a:ext uri="{FF2B5EF4-FFF2-40B4-BE49-F238E27FC236}">
                <a16:creationId xmlns:a16="http://schemas.microsoft.com/office/drawing/2014/main" id="{42CDFDDA-7263-4EF9-9743-1248C6745CA1}"/>
              </a:ext>
            </a:extLst>
          </p:cNvPr>
          <p:cNvPicPr>
            <a:picLocks noChangeAspect="1"/>
          </p:cNvPicPr>
          <p:nvPr/>
        </p:nvPicPr>
        <p:blipFill>
          <a:blip r:embed="rId3"/>
          <a:stretch>
            <a:fillRect/>
          </a:stretch>
        </p:blipFill>
        <p:spPr>
          <a:xfrm>
            <a:off x="7891124" y="4659086"/>
            <a:ext cx="4063810" cy="2031905"/>
          </a:xfrm>
          <a:prstGeom prst="rect">
            <a:avLst/>
          </a:prstGeom>
        </p:spPr>
      </p:pic>
    </p:spTree>
    <p:extLst>
      <p:ext uri="{BB962C8B-B14F-4D97-AF65-F5344CB8AC3E}">
        <p14:creationId xmlns:p14="http://schemas.microsoft.com/office/powerpoint/2010/main" val="3426406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FF35C-8C94-1B5F-A39D-9DCAE11CEE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69C9BB-43FC-F2C7-E578-6CABA8E59679}"/>
              </a:ext>
            </a:extLst>
          </p:cNvPr>
          <p:cNvSpPr>
            <a:spLocks noGrp="1"/>
          </p:cNvSpPr>
          <p:nvPr>
            <p:ph type="title"/>
          </p:nvPr>
        </p:nvSpPr>
        <p:spPr/>
        <p:txBody>
          <a:bodyPr/>
          <a:lstStyle/>
          <a:p>
            <a:r>
              <a:rPr lang="en-GB" dirty="0"/>
              <a:t>Does FAIR = </a:t>
            </a:r>
            <a:r>
              <a:rPr lang="en-GB" dirty="0">
                <a:solidFill>
                  <a:srgbClr val="FF0000"/>
                </a:solidFill>
              </a:rPr>
              <a:t>F</a:t>
            </a:r>
            <a:r>
              <a:rPr lang="en-GB" dirty="0"/>
              <a:t>ully </a:t>
            </a:r>
            <a:r>
              <a:rPr lang="en-GB" dirty="0">
                <a:solidFill>
                  <a:srgbClr val="FF0000"/>
                </a:solidFill>
              </a:rPr>
              <a:t>AI</a:t>
            </a:r>
            <a:r>
              <a:rPr lang="en-GB" dirty="0"/>
              <a:t>-</a:t>
            </a:r>
            <a:r>
              <a:rPr lang="en-GB" dirty="0">
                <a:solidFill>
                  <a:srgbClr val="FF0000"/>
                </a:solidFill>
              </a:rPr>
              <a:t>R</a:t>
            </a:r>
            <a:r>
              <a:rPr lang="en-GB" dirty="0"/>
              <a:t>eady data?!</a:t>
            </a:r>
          </a:p>
        </p:txBody>
      </p:sp>
      <p:sp>
        <p:nvSpPr>
          <p:cNvPr id="3" name="Content Placeholder 2">
            <a:extLst>
              <a:ext uri="{FF2B5EF4-FFF2-40B4-BE49-F238E27FC236}">
                <a16:creationId xmlns:a16="http://schemas.microsoft.com/office/drawing/2014/main" id="{75D0BE23-5C80-E521-6BAB-F4FFA8CCEECC}"/>
              </a:ext>
            </a:extLst>
          </p:cNvPr>
          <p:cNvSpPr>
            <a:spLocks noGrp="1"/>
          </p:cNvSpPr>
          <p:nvPr>
            <p:ph idx="1"/>
          </p:nvPr>
        </p:nvSpPr>
        <p:spPr>
          <a:xfrm>
            <a:off x="677333" y="1219201"/>
            <a:ext cx="9206895" cy="5148942"/>
          </a:xfrm>
        </p:spPr>
        <p:txBody>
          <a:bodyPr>
            <a:normAutofit lnSpcReduction="10000"/>
          </a:bodyPr>
          <a:lstStyle/>
          <a:p>
            <a:pPr fontAlgn="t"/>
            <a:r>
              <a:rPr lang="en-GB" dirty="0"/>
              <a:t>Simply making data available is not enough. Data must be structured, documented, and connected to its scientific context to be useful for AI.</a:t>
            </a:r>
          </a:p>
          <a:p>
            <a:pPr fontAlgn="t"/>
            <a:r>
              <a:rPr lang="en-GB" b="1" dirty="0">
                <a:hlinkClick r:id="rId3"/>
              </a:rPr>
              <a:t>PSDI AI for Science project</a:t>
            </a:r>
            <a:endParaRPr lang="en-GB" b="1" dirty="0"/>
          </a:p>
          <a:p>
            <a:pPr lvl="1" fontAlgn="t"/>
            <a:r>
              <a:rPr lang="en-GB" b="1" dirty="0"/>
              <a:t>AI Ready Datasets Collection</a:t>
            </a:r>
            <a:r>
              <a:rPr lang="en-GB" dirty="0"/>
              <a:t> spanning microscopy, diffraction, crystallography, physical chemistry, and computational chemistry</a:t>
            </a:r>
          </a:p>
          <a:p>
            <a:pPr lvl="1" fontAlgn="t"/>
            <a:r>
              <a:rPr lang="en-GB" dirty="0"/>
              <a:t>Standards </a:t>
            </a:r>
            <a:r>
              <a:rPr lang="en-GB" dirty="0" err="1"/>
              <a:t>eg</a:t>
            </a:r>
            <a:r>
              <a:rPr lang="en-GB" dirty="0"/>
              <a:t> </a:t>
            </a:r>
            <a:r>
              <a:rPr lang="en-GB" b="1" dirty="0"/>
              <a:t>Croissant metadata</a:t>
            </a:r>
            <a:r>
              <a:rPr lang="en-GB" dirty="0"/>
              <a:t> and </a:t>
            </a:r>
            <a:r>
              <a:rPr lang="en-GB" b="1" dirty="0"/>
              <a:t>RO-Crate</a:t>
            </a:r>
            <a:r>
              <a:rPr lang="en-GB" dirty="0"/>
              <a:t> to capture provenance, variables, relationships, annotations, intended use.</a:t>
            </a:r>
          </a:p>
          <a:p>
            <a:pPr lvl="1" fontAlgn="t"/>
            <a:r>
              <a:rPr lang="en-GB" b="1" dirty="0"/>
              <a:t>Usable data needs context</a:t>
            </a:r>
            <a:r>
              <a:rPr lang="en-GB" dirty="0"/>
              <a:t>: AI systems require clear descriptions of what data represents, where it came from, and how it should be interpreted. </a:t>
            </a:r>
          </a:p>
          <a:p>
            <a:pPr lvl="1" fontAlgn="t"/>
            <a:r>
              <a:rPr lang="en-GB" dirty="0"/>
              <a:t>AI-ready data supports both </a:t>
            </a:r>
            <a:r>
              <a:rPr lang="en-GB" b="1" dirty="0"/>
              <a:t>human understanding</a:t>
            </a:r>
            <a:r>
              <a:rPr lang="en-GB" dirty="0"/>
              <a:t> and </a:t>
            </a:r>
            <a:r>
              <a:rPr lang="en-GB" b="1" dirty="0"/>
              <a:t>machine processing</a:t>
            </a:r>
            <a:r>
              <a:rPr lang="en-GB" dirty="0"/>
              <a:t>.</a:t>
            </a:r>
          </a:p>
          <a:p>
            <a:pPr lvl="1" fontAlgn="t"/>
            <a:r>
              <a:rPr lang="en-GB" dirty="0"/>
              <a:t>No single data format fits all applications; successful AI readiness depends on metadata, standards, expertise, and curation.</a:t>
            </a:r>
          </a:p>
          <a:p>
            <a:pPr marL="457200" lvl="1" indent="0" fontAlgn="t">
              <a:buNone/>
            </a:pPr>
            <a:endParaRPr lang="en-GB" dirty="0"/>
          </a:p>
          <a:p>
            <a:pPr fontAlgn="t"/>
            <a:r>
              <a:rPr lang="en-GB" b="1" dirty="0"/>
              <a:t>AI-ready data = FAIR data + rich metadata + provenance + expert curation + clear scientific context.</a:t>
            </a:r>
          </a:p>
          <a:p>
            <a:pPr fontAlgn="t"/>
            <a:endParaRPr lang="en-GB" dirty="0"/>
          </a:p>
          <a:p>
            <a:pPr fontAlgn="t"/>
            <a:endParaRPr lang="en-GB" dirty="0"/>
          </a:p>
          <a:p>
            <a:endParaRPr lang="en-GB" dirty="0"/>
          </a:p>
          <a:p>
            <a:pPr marL="0" indent="0">
              <a:buNone/>
            </a:pPr>
            <a:endParaRPr lang="en-GB" dirty="0"/>
          </a:p>
        </p:txBody>
      </p:sp>
    </p:spTree>
    <p:extLst>
      <p:ext uri="{BB962C8B-B14F-4D97-AF65-F5344CB8AC3E}">
        <p14:creationId xmlns:p14="http://schemas.microsoft.com/office/powerpoint/2010/main" val="3518656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5EC73A4-486E-F816-7FAF-DB820956FFA7}"/>
              </a:ext>
            </a:extLst>
          </p:cNvPr>
          <p:cNvSpPr txBox="1">
            <a:spLocks/>
          </p:cNvSpPr>
          <p:nvPr/>
        </p:nvSpPr>
        <p:spPr>
          <a:xfrm>
            <a:off x="2179782" y="48718"/>
            <a:ext cx="8146037" cy="865805"/>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0" kern="1200" cap="none">
                <a:solidFill>
                  <a:schemeClr val="accent1"/>
                </a:solidFill>
                <a:latin typeface="Open Sans Condensed" panose="020B0806030504020204" pitchFamily="34" charset="0"/>
                <a:ea typeface="Open Sans Condensed" panose="020B0806030504020204" pitchFamily="34" charset="0"/>
                <a:cs typeface="Open Sans Condensed" panose="020B0806030504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a:t>Community</a:t>
            </a:r>
          </a:p>
        </p:txBody>
      </p:sp>
      <p:sp>
        <p:nvSpPr>
          <p:cNvPr id="7" name="TextBox 6">
            <a:extLst>
              <a:ext uri="{FF2B5EF4-FFF2-40B4-BE49-F238E27FC236}">
                <a16:creationId xmlns:a16="http://schemas.microsoft.com/office/drawing/2014/main" id="{C527DE91-895E-98F5-4CA7-9F7EC88DC2B6}"/>
              </a:ext>
            </a:extLst>
          </p:cNvPr>
          <p:cNvSpPr txBox="1"/>
          <p:nvPr/>
        </p:nvSpPr>
        <p:spPr>
          <a:xfrm>
            <a:off x="1094104" y="2227686"/>
            <a:ext cx="2049535" cy="646331"/>
          </a:xfrm>
          <a:prstGeom prst="rect">
            <a:avLst/>
          </a:prstGeom>
          <a:noFill/>
        </p:spPr>
        <p:txBody>
          <a:bodyPr wrap="none" rtlCol="0">
            <a:spAutoFit/>
          </a:bodyPr>
          <a:lstStyle/>
          <a:p>
            <a:r>
              <a:rPr lang="en-GB" sz="3600">
                <a:solidFill>
                  <a:schemeClr val="accent3">
                    <a:lumMod val="75000"/>
                  </a:schemeClr>
                </a:solidFill>
                <a:latin typeface="Cambria" panose="02040503050406030204" pitchFamily="18" charset="0"/>
                <a:ea typeface="Cambria" panose="02040503050406030204" pitchFamily="18" charset="0"/>
              </a:rPr>
              <a:t>Advocacy</a:t>
            </a:r>
          </a:p>
        </p:txBody>
      </p:sp>
      <p:sp>
        <p:nvSpPr>
          <p:cNvPr id="8" name="TextBox 7">
            <a:extLst>
              <a:ext uri="{FF2B5EF4-FFF2-40B4-BE49-F238E27FC236}">
                <a16:creationId xmlns:a16="http://schemas.microsoft.com/office/drawing/2014/main" id="{4E31BD42-1C69-9738-77A5-1749902588E2}"/>
              </a:ext>
            </a:extLst>
          </p:cNvPr>
          <p:cNvSpPr txBox="1"/>
          <p:nvPr/>
        </p:nvSpPr>
        <p:spPr>
          <a:xfrm>
            <a:off x="4500583" y="5305563"/>
            <a:ext cx="1659429" cy="461665"/>
          </a:xfrm>
          <a:prstGeom prst="rect">
            <a:avLst/>
          </a:prstGeom>
          <a:noFill/>
        </p:spPr>
        <p:txBody>
          <a:bodyPr wrap="none" rtlCol="0">
            <a:spAutoFit/>
          </a:bodyPr>
          <a:lstStyle/>
          <a:p>
            <a:r>
              <a:rPr lang="en-GB" sz="2400">
                <a:solidFill>
                  <a:schemeClr val="accent2"/>
                </a:solidFill>
                <a:latin typeface="Cambria" panose="02040503050406030204" pitchFamily="18" charset="0"/>
                <a:ea typeface="Cambria" panose="02040503050406030204" pitchFamily="18" charset="0"/>
              </a:rPr>
              <a:t>Champions</a:t>
            </a:r>
          </a:p>
        </p:txBody>
      </p:sp>
      <p:sp>
        <p:nvSpPr>
          <p:cNvPr id="10" name="TextBox 9">
            <a:extLst>
              <a:ext uri="{FF2B5EF4-FFF2-40B4-BE49-F238E27FC236}">
                <a16:creationId xmlns:a16="http://schemas.microsoft.com/office/drawing/2014/main" id="{0ABA4398-38EE-E94B-A5D9-8BB64EC62C4C}"/>
              </a:ext>
            </a:extLst>
          </p:cNvPr>
          <p:cNvSpPr txBox="1"/>
          <p:nvPr/>
        </p:nvSpPr>
        <p:spPr>
          <a:xfrm>
            <a:off x="297464" y="4050986"/>
            <a:ext cx="3526928" cy="584775"/>
          </a:xfrm>
          <a:prstGeom prst="rect">
            <a:avLst/>
          </a:prstGeom>
          <a:noFill/>
        </p:spPr>
        <p:txBody>
          <a:bodyPr wrap="none" rtlCol="0">
            <a:spAutoFit/>
          </a:bodyPr>
          <a:lstStyle/>
          <a:p>
            <a:r>
              <a:rPr lang="en-GB" sz="3200">
                <a:solidFill>
                  <a:schemeClr val="accent2"/>
                </a:solidFill>
                <a:latin typeface="Cambria" panose="02040503050406030204" pitchFamily="18" charset="0"/>
                <a:ea typeface="Cambria" panose="02040503050406030204" pitchFamily="18" charset="0"/>
              </a:rPr>
              <a:t>Identify Skills Gaps</a:t>
            </a:r>
          </a:p>
        </p:txBody>
      </p:sp>
      <p:sp>
        <p:nvSpPr>
          <p:cNvPr id="11" name="TextBox 10">
            <a:extLst>
              <a:ext uri="{FF2B5EF4-FFF2-40B4-BE49-F238E27FC236}">
                <a16:creationId xmlns:a16="http://schemas.microsoft.com/office/drawing/2014/main" id="{9FFFA4CB-9BC2-DB84-F053-537A7E186D00}"/>
              </a:ext>
            </a:extLst>
          </p:cNvPr>
          <p:cNvSpPr txBox="1"/>
          <p:nvPr/>
        </p:nvSpPr>
        <p:spPr>
          <a:xfrm>
            <a:off x="7998738" y="2791594"/>
            <a:ext cx="2478564" cy="1077218"/>
          </a:xfrm>
          <a:prstGeom prst="rect">
            <a:avLst/>
          </a:prstGeom>
          <a:noFill/>
        </p:spPr>
        <p:txBody>
          <a:bodyPr wrap="none" rtlCol="0">
            <a:spAutoFit/>
          </a:bodyPr>
          <a:lstStyle/>
          <a:p>
            <a:r>
              <a:rPr lang="en-GB" sz="3200">
                <a:solidFill>
                  <a:schemeClr val="accent2">
                    <a:lumMod val="75000"/>
                  </a:schemeClr>
                </a:solidFill>
                <a:latin typeface="Cambria" panose="02040503050406030204" pitchFamily="18" charset="0"/>
                <a:ea typeface="Cambria" panose="02040503050406030204" pitchFamily="18" charset="0"/>
              </a:rPr>
              <a:t>Sharing Best </a:t>
            </a:r>
            <a:br>
              <a:rPr lang="en-GB" sz="3200">
                <a:solidFill>
                  <a:schemeClr val="accent2">
                    <a:lumMod val="75000"/>
                  </a:schemeClr>
                </a:solidFill>
                <a:latin typeface="Cambria" panose="02040503050406030204" pitchFamily="18" charset="0"/>
                <a:ea typeface="Cambria" panose="02040503050406030204" pitchFamily="18" charset="0"/>
              </a:rPr>
            </a:br>
            <a:r>
              <a:rPr lang="en-GB" sz="3200">
                <a:solidFill>
                  <a:schemeClr val="accent2">
                    <a:lumMod val="75000"/>
                  </a:schemeClr>
                </a:solidFill>
                <a:latin typeface="Cambria" panose="02040503050406030204" pitchFamily="18" charset="0"/>
                <a:ea typeface="Cambria" panose="02040503050406030204" pitchFamily="18" charset="0"/>
              </a:rPr>
              <a:t>Practice</a:t>
            </a:r>
          </a:p>
        </p:txBody>
      </p:sp>
      <p:sp>
        <p:nvSpPr>
          <p:cNvPr id="12" name="TextBox 11">
            <a:extLst>
              <a:ext uri="{FF2B5EF4-FFF2-40B4-BE49-F238E27FC236}">
                <a16:creationId xmlns:a16="http://schemas.microsoft.com/office/drawing/2014/main" id="{929A38A7-8824-6B43-5CE9-09A9681E11B7}"/>
              </a:ext>
            </a:extLst>
          </p:cNvPr>
          <p:cNvSpPr txBox="1"/>
          <p:nvPr/>
        </p:nvSpPr>
        <p:spPr>
          <a:xfrm>
            <a:off x="8530461" y="4029550"/>
            <a:ext cx="1608133" cy="830997"/>
          </a:xfrm>
          <a:prstGeom prst="rect">
            <a:avLst/>
          </a:prstGeom>
          <a:noFill/>
        </p:spPr>
        <p:txBody>
          <a:bodyPr wrap="none" rtlCol="0">
            <a:spAutoFit/>
          </a:bodyPr>
          <a:lstStyle/>
          <a:p>
            <a:r>
              <a:rPr lang="en-GB" sz="2400">
                <a:solidFill>
                  <a:schemeClr val="accent3">
                    <a:lumMod val="75000"/>
                  </a:schemeClr>
                </a:solidFill>
                <a:latin typeface="Cambria" panose="02040503050406030204" pitchFamily="18" charset="0"/>
                <a:ea typeface="Cambria" panose="02040503050406030204" pitchFamily="18" charset="0"/>
              </a:rPr>
              <a:t>Data skills </a:t>
            </a:r>
            <a:br>
              <a:rPr lang="en-GB" sz="2400">
                <a:solidFill>
                  <a:schemeClr val="accent3">
                    <a:lumMod val="75000"/>
                  </a:schemeClr>
                </a:solidFill>
                <a:latin typeface="Cambria" panose="02040503050406030204" pitchFamily="18" charset="0"/>
                <a:ea typeface="Cambria" panose="02040503050406030204" pitchFamily="18" charset="0"/>
              </a:rPr>
            </a:br>
            <a:r>
              <a:rPr lang="en-GB" sz="2400">
                <a:solidFill>
                  <a:schemeClr val="accent3">
                    <a:lumMod val="75000"/>
                  </a:schemeClr>
                </a:solidFill>
                <a:latin typeface="Cambria" panose="02040503050406030204" pitchFamily="18" charset="0"/>
                <a:ea typeface="Cambria" panose="02040503050406030204" pitchFamily="18" charset="0"/>
              </a:rPr>
              <a:t>Training</a:t>
            </a:r>
          </a:p>
        </p:txBody>
      </p:sp>
      <p:sp>
        <p:nvSpPr>
          <p:cNvPr id="13" name="TextBox 12">
            <a:extLst>
              <a:ext uri="{FF2B5EF4-FFF2-40B4-BE49-F238E27FC236}">
                <a16:creationId xmlns:a16="http://schemas.microsoft.com/office/drawing/2014/main" id="{FD663BB9-E83A-7A54-E998-63BF05892FA5}"/>
              </a:ext>
            </a:extLst>
          </p:cNvPr>
          <p:cNvSpPr txBox="1"/>
          <p:nvPr/>
        </p:nvSpPr>
        <p:spPr>
          <a:xfrm>
            <a:off x="7793352" y="5021285"/>
            <a:ext cx="2295327" cy="830997"/>
          </a:xfrm>
          <a:prstGeom prst="rect">
            <a:avLst/>
          </a:prstGeom>
          <a:noFill/>
        </p:spPr>
        <p:txBody>
          <a:bodyPr wrap="square" rtlCol="0">
            <a:spAutoFit/>
          </a:bodyPr>
          <a:lstStyle/>
          <a:p>
            <a:pPr algn="r"/>
            <a:r>
              <a:rPr lang="en-GB" sz="2400">
                <a:latin typeface="Cambria" panose="02040503050406030204" pitchFamily="18" charset="0"/>
                <a:ea typeface="Cambria" panose="02040503050406030204" pitchFamily="18" charset="0"/>
              </a:rPr>
              <a:t>Provision of guidance</a:t>
            </a:r>
          </a:p>
        </p:txBody>
      </p:sp>
      <p:sp>
        <p:nvSpPr>
          <p:cNvPr id="14" name="TextBox 13">
            <a:extLst>
              <a:ext uri="{FF2B5EF4-FFF2-40B4-BE49-F238E27FC236}">
                <a16:creationId xmlns:a16="http://schemas.microsoft.com/office/drawing/2014/main" id="{52C6F576-33A0-4D0E-4361-C224F4A4C9EA}"/>
              </a:ext>
            </a:extLst>
          </p:cNvPr>
          <p:cNvSpPr txBox="1"/>
          <p:nvPr/>
        </p:nvSpPr>
        <p:spPr>
          <a:xfrm>
            <a:off x="1911708" y="4794272"/>
            <a:ext cx="1761405" cy="830997"/>
          </a:xfrm>
          <a:prstGeom prst="rect">
            <a:avLst/>
          </a:prstGeom>
          <a:noFill/>
        </p:spPr>
        <p:txBody>
          <a:bodyPr wrap="square" rtlCol="0">
            <a:spAutoFit/>
          </a:bodyPr>
          <a:lstStyle/>
          <a:p>
            <a:r>
              <a:rPr lang="en-GB" sz="2400">
                <a:solidFill>
                  <a:schemeClr val="accent3">
                    <a:lumMod val="75000"/>
                  </a:schemeClr>
                </a:solidFill>
                <a:latin typeface="Cambria" panose="02040503050406030204" pitchFamily="18" charset="0"/>
                <a:ea typeface="Cambria" panose="02040503050406030204" pitchFamily="18" charset="0"/>
              </a:rPr>
              <a:t>Research Culture</a:t>
            </a:r>
          </a:p>
        </p:txBody>
      </p:sp>
      <p:sp>
        <p:nvSpPr>
          <p:cNvPr id="16" name="TextBox 15">
            <a:extLst>
              <a:ext uri="{FF2B5EF4-FFF2-40B4-BE49-F238E27FC236}">
                <a16:creationId xmlns:a16="http://schemas.microsoft.com/office/drawing/2014/main" id="{66A225FF-5DCF-F87D-B942-21D075A3014B}"/>
              </a:ext>
            </a:extLst>
          </p:cNvPr>
          <p:cNvSpPr txBox="1"/>
          <p:nvPr/>
        </p:nvSpPr>
        <p:spPr>
          <a:xfrm>
            <a:off x="1081736" y="3015277"/>
            <a:ext cx="2432076" cy="954107"/>
          </a:xfrm>
          <a:prstGeom prst="rect">
            <a:avLst/>
          </a:prstGeom>
          <a:noFill/>
        </p:spPr>
        <p:txBody>
          <a:bodyPr wrap="none" rtlCol="0">
            <a:spAutoFit/>
          </a:bodyPr>
          <a:lstStyle/>
          <a:p>
            <a:pPr algn="r"/>
            <a:r>
              <a:rPr lang="en-GB" sz="2800">
                <a:solidFill>
                  <a:schemeClr val="accent5">
                    <a:lumMod val="75000"/>
                  </a:schemeClr>
                </a:solidFill>
                <a:latin typeface="Cambria" panose="02040503050406030204" pitchFamily="18" charset="0"/>
                <a:ea typeface="Cambria" panose="02040503050406030204" pitchFamily="18" charset="0"/>
              </a:rPr>
              <a:t>Community of </a:t>
            </a:r>
            <a:br>
              <a:rPr lang="en-GB" sz="2800">
                <a:solidFill>
                  <a:schemeClr val="accent5">
                    <a:lumMod val="75000"/>
                  </a:schemeClr>
                </a:solidFill>
                <a:latin typeface="Cambria" panose="02040503050406030204" pitchFamily="18" charset="0"/>
                <a:ea typeface="Cambria" panose="02040503050406030204" pitchFamily="18" charset="0"/>
              </a:rPr>
            </a:br>
            <a:r>
              <a:rPr lang="en-GB" sz="2800">
                <a:solidFill>
                  <a:schemeClr val="accent5">
                    <a:lumMod val="75000"/>
                  </a:schemeClr>
                </a:solidFill>
                <a:latin typeface="Cambria" panose="02040503050406030204" pitchFamily="18" charset="0"/>
                <a:ea typeface="Cambria" panose="02040503050406030204" pitchFamily="18" charset="0"/>
              </a:rPr>
              <a:t>Practice</a:t>
            </a:r>
          </a:p>
        </p:txBody>
      </p:sp>
      <p:pic>
        <p:nvPicPr>
          <p:cNvPr id="17" name="Picture 16" descr="A picture containing diagram&#10;&#10;Description automatically generated">
            <a:extLst>
              <a:ext uri="{FF2B5EF4-FFF2-40B4-BE49-F238E27FC236}">
                <a16:creationId xmlns:a16="http://schemas.microsoft.com/office/drawing/2014/main" id="{9963C45D-8DC7-41CB-2B30-E665B7FEC5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9866" y="1869585"/>
            <a:ext cx="4092119" cy="3469208"/>
          </a:xfrm>
          <a:prstGeom prst="rect">
            <a:avLst/>
          </a:prstGeom>
        </p:spPr>
      </p:pic>
      <p:sp>
        <p:nvSpPr>
          <p:cNvPr id="5" name="TextBox 4">
            <a:extLst>
              <a:ext uri="{FF2B5EF4-FFF2-40B4-BE49-F238E27FC236}">
                <a16:creationId xmlns:a16="http://schemas.microsoft.com/office/drawing/2014/main" id="{E1441312-ECD6-9333-6F4E-7F4C55BB90EC}"/>
              </a:ext>
            </a:extLst>
          </p:cNvPr>
          <p:cNvSpPr txBox="1"/>
          <p:nvPr/>
        </p:nvSpPr>
        <p:spPr>
          <a:xfrm>
            <a:off x="5159925" y="5852282"/>
            <a:ext cx="4403287" cy="461665"/>
          </a:xfrm>
          <a:prstGeom prst="rect">
            <a:avLst/>
          </a:prstGeom>
          <a:noFill/>
        </p:spPr>
        <p:txBody>
          <a:bodyPr wrap="square">
            <a:spAutoFit/>
          </a:bodyPr>
          <a:lstStyle/>
          <a:p>
            <a:pPr>
              <a:spcBef>
                <a:spcPts val="0"/>
              </a:spcBef>
            </a:pPr>
            <a:r>
              <a:rPr lang="en-GB" sz="2400">
                <a:solidFill>
                  <a:schemeClr val="accent5">
                    <a:lumMod val="75000"/>
                  </a:schemeClr>
                </a:solidFill>
                <a:latin typeface="Cambria" panose="02040503050406030204" pitchFamily="18" charset="0"/>
                <a:ea typeface="Cambria" panose="02040503050406030204" pitchFamily="18" charset="0"/>
              </a:rPr>
              <a:t>Policy Design &amp; Implementation</a:t>
            </a:r>
          </a:p>
        </p:txBody>
      </p:sp>
      <p:sp>
        <p:nvSpPr>
          <p:cNvPr id="18" name="TextBox 17">
            <a:extLst>
              <a:ext uri="{FF2B5EF4-FFF2-40B4-BE49-F238E27FC236}">
                <a16:creationId xmlns:a16="http://schemas.microsoft.com/office/drawing/2014/main" id="{FD97FC29-0EB0-D3C0-020C-E22958378136}"/>
              </a:ext>
            </a:extLst>
          </p:cNvPr>
          <p:cNvSpPr txBox="1"/>
          <p:nvPr/>
        </p:nvSpPr>
        <p:spPr>
          <a:xfrm>
            <a:off x="245097" y="1701358"/>
            <a:ext cx="3556295" cy="461665"/>
          </a:xfrm>
          <a:prstGeom prst="rect">
            <a:avLst/>
          </a:prstGeom>
          <a:noFill/>
        </p:spPr>
        <p:txBody>
          <a:bodyPr wrap="none" rtlCol="0">
            <a:spAutoFit/>
          </a:bodyPr>
          <a:lstStyle/>
          <a:p>
            <a:r>
              <a:rPr lang="en-GB" sz="2400">
                <a:latin typeface="Cambria" panose="02040503050406030204" pitchFamily="18" charset="0"/>
                <a:ea typeface="Cambria" panose="02040503050406030204" pitchFamily="18" charset="0"/>
              </a:rPr>
              <a:t>Internships &amp; Placements</a:t>
            </a:r>
          </a:p>
        </p:txBody>
      </p:sp>
      <p:sp>
        <p:nvSpPr>
          <p:cNvPr id="19" name="TextBox 18">
            <a:extLst>
              <a:ext uri="{FF2B5EF4-FFF2-40B4-BE49-F238E27FC236}">
                <a16:creationId xmlns:a16="http://schemas.microsoft.com/office/drawing/2014/main" id="{BC605099-9B84-BE6A-A98F-6448DE17D49E}"/>
              </a:ext>
            </a:extLst>
          </p:cNvPr>
          <p:cNvSpPr txBox="1"/>
          <p:nvPr/>
        </p:nvSpPr>
        <p:spPr>
          <a:xfrm>
            <a:off x="7998738" y="2089186"/>
            <a:ext cx="2600007" cy="461665"/>
          </a:xfrm>
          <a:prstGeom prst="rect">
            <a:avLst/>
          </a:prstGeom>
          <a:noFill/>
        </p:spPr>
        <p:txBody>
          <a:bodyPr wrap="none" rtlCol="0">
            <a:spAutoFit/>
          </a:bodyPr>
          <a:lstStyle/>
          <a:p>
            <a:r>
              <a:rPr lang="en-GB" sz="2400">
                <a:latin typeface="Cambria" panose="02040503050406030204" pitchFamily="18" charset="0"/>
                <a:ea typeface="Cambria" panose="02040503050406030204" pitchFamily="18" charset="0"/>
              </a:rPr>
              <a:t>Validation of ideas</a:t>
            </a:r>
          </a:p>
        </p:txBody>
      </p:sp>
      <p:sp>
        <p:nvSpPr>
          <p:cNvPr id="20" name="TextBox 19">
            <a:extLst>
              <a:ext uri="{FF2B5EF4-FFF2-40B4-BE49-F238E27FC236}">
                <a16:creationId xmlns:a16="http://schemas.microsoft.com/office/drawing/2014/main" id="{2B5C8A5D-3A20-8482-F388-E3702D51C5D4}"/>
              </a:ext>
            </a:extLst>
          </p:cNvPr>
          <p:cNvSpPr txBox="1"/>
          <p:nvPr/>
        </p:nvSpPr>
        <p:spPr>
          <a:xfrm>
            <a:off x="710256" y="5753072"/>
            <a:ext cx="3175036" cy="461665"/>
          </a:xfrm>
          <a:prstGeom prst="rect">
            <a:avLst/>
          </a:prstGeom>
          <a:noFill/>
        </p:spPr>
        <p:txBody>
          <a:bodyPr wrap="none" rtlCol="0">
            <a:spAutoFit/>
          </a:bodyPr>
          <a:lstStyle/>
          <a:p>
            <a:r>
              <a:rPr lang="en-GB" sz="2400">
                <a:latin typeface="Cambria" panose="02040503050406030204" pitchFamily="18" charset="0"/>
                <a:ea typeface="Cambria" panose="02040503050406030204" pitchFamily="18" charset="0"/>
              </a:rPr>
              <a:t>Channel with Funders</a:t>
            </a:r>
          </a:p>
        </p:txBody>
      </p:sp>
      <p:sp>
        <p:nvSpPr>
          <p:cNvPr id="21" name="TextBox 20">
            <a:extLst>
              <a:ext uri="{FF2B5EF4-FFF2-40B4-BE49-F238E27FC236}">
                <a16:creationId xmlns:a16="http://schemas.microsoft.com/office/drawing/2014/main" id="{C583507B-394E-828D-32E9-3B85D74FBC4B}"/>
              </a:ext>
            </a:extLst>
          </p:cNvPr>
          <p:cNvSpPr txBox="1"/>
          <p:nvPr/>
        </p:nvSpPr>
        <p:spPr>
          <a:xfrm>
            <a:off x="5835925" y="1159362"/>
            <a:ext cx="3914854" cy="523220"/>
          </a:xfrm>
          <a:prstGeom prst="rect">
            <a:avLst/>
          </a:prstGeom>
          <a:noFill/>
        </p:spPr>
        <p:txBody>
          <a:bodyPr wrap="none" rtlCol="0">
            <a:spAutoFit/>
          </a:bodyPr>
          <a:lstStyle/>
          <a:p>
            <a:r>
              <a:rPr lang="en-GB" sz="2800">
                <a:solidFill>
                  <a:schemeClr val="accent5"/>
                </a:solidFill>
                <a:latin typeface="Cambria" panose="02040503050406030204" pitchFamily="18" charset="0"/>
                <a:ea typeface="Cambria" panose="02040503050406030204" pitchFamily="18" charset="0"/>
              </a:rPr>
              <a:t>Channel with Publishers</a:t>
            </a:r>
          </a:p>
        </p:txBody>
      </p:sp>
      <p:sp>
        <p:nvSpPr>
          <p:cNvPr id="23" name="TextBox 22">
            <a:extLst>
              <a:ext uri="{FF2B5EF4-FFF2-40B4-BE49-F238E27FC236}">
                <a16:creationId xmlns:a16="http://schemas.microsoft.com/office/drawing/2014/main" id="{E3500568-C813-7625-B7C5-2CDF49FE2141}"/>
              </a:ext>
            </a:extLst>
          </p:cNvPr>
          <p:cNvSpPr txBox="1"/>
          <p:nvPr/>
        </p:nvSpPr>
        <p:spPr>
          <a:xfrm>
            <a:off x="2332182" y="6308962"/>
            <a:ext cx="3888950" cy="523220"/>
          </a:xfrm>
          <a:prstGeom prst="rect">
            <a:avLst/>
          </a:prstGeom>
          <a:noFill/>
        </p:spPr>
        <p:txBody>
          <a:bodyPr wrap="none" rtlCol="0">
            <a:spAutoFit/>
          </a:bodyPr>
          <a:lstStyle/>
          <a:p>
            <a:r>
              <a:rPr lang="en-GB" sz="2800">
                <a:solidFill>
                  <a:schemeClr val="accent2">
                    <a:lumMod val="75000"/>
                  </a:schemeClr>
                </a:solidFill>
                <a:latin typeface="Cambria" panose="02040503050406030204" pitchFamily="18" charset="0"/>
                <a:ea typeface="Cambria" panose="02040503050406030204" pitchFamily="18" charset="0"/>
              </a:rPr>
              <a:t>Requirements gathering</a:t>
            </a:r>
          </a:p>
        </p:txBody>
      </p:sp>
      <p:sp>
        <p:nvSpPr>
          <p:cNvPr id="2" name="TextBox 1">
            <a:extLst>
              <a:ext uri="{FF2B5EF4-FFF2-40B4-BE49-F238E27FC236}">
                <a16:creationId xmlns:a16="http://schemas.microsoft.com/office/drawing/2014/main" id="{1104A357-ED61-6110-D5DF-F7F8DF5BFB10}"/>
              </a:ext>
            </a:extLst>
          </p:cNvPr>
          <p:cNvSpPr txBox="1"/>
          <p:nvPr/>
        </p:nvSpPr>
        <p:spPr>
          <a:xfrm>
            <a:off x="1613062" y="1101526"/>
            <a:ext cx="4120102" cy="523220"/>
          </a:xfrm>
          <a:prstGeom prst="rect">
            <a:avLst/>
          </a:prstGeom>
          <a:noFill/>
        </p:spPr>
        <p:txBody>
          <a:bodyPr wrap="none" rtlCol="0">
            <a:spAutoFit/>
          </a:bodyPr>
          <a:lstStyle/>
          <a:p>
            <a:r>
              <a:rPr lang="en-GB" sz="2800">
                <a:solidFill>
                  <a:schemeClr val="accent2"/>
                </a:solidFill>
                <a:latin typeface="Cambria" panose="02040503050406030204" pitchFamily="18" charset="0"/>
                <a:ea typeface="Cambria" panose="02040503050406030204" pitchFamily="18" charset="0"/>
              </a:rPr>
              <a:t>Not just about technology</a:t>
            </a:r>
          </a:p>
        </p:txBody>
      </p:sp>
    </p:spTree>
    <p:extLst>
      <p:ext uri="{BB962C8B-B14F-4D97-AF65-F5344CB8AC3E}">
        <p14:creationId xmlns:p14="http://schemas.microsoft.com/office/powerpoint/2010/main" val="2637095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11F1-8903-9534-0186-D0FAA304C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4795A-2C0B-A6D8-FBB1-DA7BF7B9DACB}"/>
              </a:ext>
            </a:extLst>
          </p:cNvPr>
          <p:cNvSpPr>
            <a:spLocks noGrp="1"/>
          </p:cNvSpPr>
          <p:nvPr>
            <p:ph type="title"/>
          </p:nvPr>
        </p:nvSpPr>
        <p:spPr/>
        <p:txBody>
          <a:bodyPr/>
          <a:lstStyle/>
          <a:p>
            <a:r>
              <a:rPr lang="en-GB" dirty="0"/>
              <a:t>Outlook</a:t>
            </a:r>
          </a:p>
        </p:txBody>
      </p:sp>
      <p:sp>
        <p:nvSpPr>
          <p:cNvPr id="3" name="Content Placeholder 2">
            <a:extLst>
              <a:ext uri="{FF2B5EF4-FFF2-40B4-BE49-F238E27FC236}">
                <a16:creationId xmlns:a16="http://schemas.microsoft.com/office/drawing/2014/main" id="{E138E0C3-C531-D527-0395-F5F871B3A396}"/>
              </a:ext>
            </a:extLst>
          </p:cNvPr>
          <p:cNvSpPr>
            <a:spLocks noGrp="1"/>
          </p:cNvSpPr>
          <p:nvPr>
            <p:ph idx="1"/>
          </p:nvPr>
        </p:nvSpPr>
        <p:spPr>
          <a:xfrm>
            <a:off x="677333" y="1219201"/>
            <a:ext cx="9206895" cy="5148942"/>
          </a:xfrm>
        </p:spPr>
        <p:txBody>
          <a:bodyPr>
            <a:normAutofit/>
          </a:bodyPr>
          <a:lstStyle/>
          <a:p>
            <a:pPr marL="457200" lvl="1" indent="0" fontAlgn="t">
              <a:buNone/>
            </a:pPr>
            <a:endParaRPr lang="en-GB" dirty="0"/>
          </a:p>
          <a:p>
            <a:pPr fontAlgn="t"/>
            <a:r>
              <a:rPr lang="en-GB" b="1" dirty="0"/>
              <a:t>Emphasis on AI is going to drive activity in the UK</a:t>
            </a:r>
          </a:p>
          <a:p>
            <a:pPr fontAlgn="t"/>
            <a:endParaRPr lang="en-GB" b="1" dirty="0"/>
          </a:p>
          <a:p>
            <a:pPr fontAlgn="t"/>
            <a:r>
              <a:rPr lang="en-GB" b="1" dirty="0"/>
              <a:t>New UKRI ‘Common Principles’ data policy 2027</a:t>
            </a:r>
          </a:p>
          <a:p>
            <a:pPr fontAlgn="t"/>
            <a:r>
              <a:rPr lang="en-GB" b="1" dirty="0"/>
              <a:t>Domains revisiting their respective approaches</a:t>
            </a:r>
          </a:p>
          <a:p>
            <a:pPr fontAlgn="t"/>
            <a:endParaRPr lang="en-GB" b="1" dirty="0"/>
          </a:p>
          <a:p>
            <a:pPr fontAlgn="t"/>
            <a:r>
              <a:rPr lang="en-GB" b="1" dirty="0"/>
              <a:t>Need for ACTIONABLE Data Management Plans</a:t>
            </a:r>
          </a:p>
          <a:p>
            <a:pPr lvl="1" fontAlgn="t"/>
            <a:r>
              <a:rPr lang="en-GB" b="1" dirty="0"/>
              <a:t>Need infrastructure to support this!</a:t>
            </a:r>
          </a:p>
          <a:p>
            <a:pPr fontAlgn="t"/>
            <a:r>
              <a:rPr lang="en-GB" b="1" dirty="0"/>
              <a:t>Long term is not just about storage – preservation AND curation</a:t>
            </a:r>
          </a:p>
          <a:p>
            <a:pPr lvl="1" fontAlgn="t"/>
            <a:r>
              <a:rPr lang="en-GB" b="1" dirty="0"/>
              <a:t>Development of standards and processes</a:t>
            </a:r>
          </a:p>
          <a:p>
            <a:pPr fontAlgn="t"/>
            <a:r>
              <a:rPr lang="en-GB" b="1" dirty="0"/>
              <a:t>Much more specificity regarding suitable ‘repositories’</a:t>
            </a:r>
          </a:p>
          <a:p>
            <a:pPr lvl="1" fontAlgn="t"/>
            <a:r>
              <a:rPr lang="en-GB" b="1" dirty="0"/>
              <a:t>Drive development of more domain specific repositories  </a:t>
            </a:r>
          </a:p>
          <a:p>
            <a:pPr fontAlgn="t"/>
            <a:endParaRPr lang="en-GB" dirty="0"/>
          </a:p>
          <a:p>
            <a:pPr fontAlgn="t"/>
            <a:endParaRPr lang="en-GB" dirty="0"/>
          </a:p>
          <a:p>
            <a:endParaRPr lang="en-GB" dirty="0"/>
          </a:p>
          <a:p>
            <a:pPr marL="0" indent="0">
              <a:buNone/>
            </a:pPr>
            <a:endParaRPr lang="en-GB" dirty="0"/>
          </a:p>
        </p:txBody>
      </p:sp>
    </p:spTree>
    <p:extLst>
      <p:ext uri="{BB962C8B-B14F-4D97-AF65-F5344CB8AC3E}">
        <p14:creationId xmlns:p14="http://schemas.microsoft.com/office/powerpoint/2010/main" val="3652946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C65D2-50FA-AC82-8B95-2AA553DE76CB}"/>
              </a:ext>
            </a:extLst>
          </p:cNvPr>
          <p:cNvSpPr>
            <a:spLocks noGrp="1"/>
          </p:cNvSpPr>
          <p:nvPr>
            <p:ph type="title"/>
          </p:nvPr>
        </p:nvSpPr>
        <p:spPr/>
        <p:txBody>
          <a:bodyPr/>
          <a:lstStyle/>
          <a:p>
            <a:r>
              <a:rPr lang="en-GB" dirty="0"/>
              <a:t>Domain Perspectives</a:t>
            </a:r>
          </a:p>
        </p:txBody>
      </p:sp>
      <p:sp>
        <p:nvSpPr>
          <p:cNvPr id="3" name="Content Placeholder 2">
            <a:extLst>
              <a:ext uri="{FF2B5EF4-FFF2-40B4-BE49-F238E27FC236}">
                <a16:creationId xmlns:a16="http://schemas.microsoft.com/office/drawing/2014/main" id="{43616731-3A2D-5599-86F5-08A9E23D503D}"/>
              </a:ext>
            </a:extLst>
          </p:cNvPr>
          <p:cNvSpPr>
            <a:spLocks noGrp="1"/>
          </p:cNvSpPr>
          <p:nvPr>
            <p:ph idx="1"/>
          </p:nvPr>
        </p:nvSpPr>
        <p:spPr>
          <a:xfrm>
            <a:off x="677334" y="1219200"/>
            <a:ext cx="8596668" cy="5417361"/>
          </a:xfrm>
        </p:spPr>
        <p:txBody>
          <a:bodyPr/>
          <a:lstStyle/>
          <a:p>
            <a:r>
              <a:rPr lang="en-GB" dirty="0"/>
              <a:t>Each of the 7 Research Councils have their own take on the RCUK Common Principles on Data policy</a:t>
            </a:r>
          </a:p>
          <a:p>
            <a:pPr marL="0" indent="0">
              <a:buNone/>
            </a:pPr>
            <a:endParaRPr lang="en-GB" dirty="0"/>
          </a:p>
          <a:p>
            <a:r>
              <a:rPr lang="en-GB" dirty="0">
                <a:hlinkClick r:id="rId2"/>
              </a:rPr>
              <a:t>EPSRC Policy Framework on Research Data </a:t>
            </a:r>
            <a:r>
              <a:rPr lang="en-GB" dirty="0"/>
              <a:t>– actually dates back to 2011</a:t>
            </a:r>
          </a:p>
          <a:p>
            <a:r>
              <a:rPr lang="en-GB" dirty="0"/>
              <a:t>7 Core Principles</a:t>
            </a:r>
          </a:p>
          <a:p>
            <a:pPr lvl="1"/>
            <a:r>
              <a:rPr lang="en-GB" dirty="0"/>
              <a:t>Publicly funded research data should generally be made as widely and freely available as possible in a timely and responsible manner.</a:t>
            </a:r>
          </a:p>
          <a:p>
            <a:pPr lvl="1"/>
            <a:r>
              <a:rPr lang="en-GB" dirty="0"/>
              <a:t>The research process should not be damaged by the inappropriate release of such data.</a:t>
            </a:r>
          </a:p>
          <a:p>
            <a:pPr marL="457200" lvl="1" indent="0">
              <a:buNone/>
            </a:pPr>
            <a:endParaRPr lang="en-GB" dirty="0"/>
          </a:p>
          <a:p>
            <a:r>
              <a:rPr lang="en-GB" dirty="0"/>
              <a:t>Data should be preserved for 10 years FROM LAST ACCESS</a:t>
            </a:r>
          </a:p>
          <a:p>
            <a:r>
              <a:rPr lang="en-GB" dirty="0"/>
              <a:t>Responsibility for data management lies with the institution, not the investigator </a:t>
            </a:r>
          </a:p>
          <a:p>
            <a:endParaRPr lang="en-GB" dirty="0"/>
          </a:p>
        </p:txBody>
      </p:sp>
    </p:spTree>
    <p:extLst>
      <p:ext uri="{BB962C8B-B14F-4D97-AF65-F5344CB8AC3E}">
        <p14:creationId xmlns:p14="http://schemas.microsoft.com/office/powerpoint/2010/main" val="2343431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0B8DA-3485-F4C1-5DA8-C368C7A17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42836-1431-B036-330B-EE17CF4EC00A}"/>
              </a:ext>
            </a:extLst>
          </p:cNvPr>
          <p:cNvSpPr>
            <a:spLocks noGrp="1"/>
          </p:cNvSpPr>
          <p:nvPr>
            <p:ph type="title"/>
          </p:nvPr>
        </p:nvSpPr>
        <p:spPr/>
        <p:txBody>
          <a:bodyPr/>
          <a:lstStyle/>
          <a:p>
            <a:r>
              <a:rPr lang="en-GB" dirty="0"/>
              <a:t>How was this perceived?</a:t>
            </a:r>
          </a:p>
        </p:txBody>
      </p:sp>
      <p:sp>
        <p:nvSpPr>
          <p:cNvPr id="3" name="Content Placeholder 2">
            <a:extLst>
              <a:ext uri="{FF2B5EF4-FFF2-40B4-BE49-F238E27FC236}">
                <a16:creationId xmlns:a16="http://schemas.microsoft.com/office/drawing/2014/main" id="{E9C442FE-8161-CF3E-AF11-BA44DF6E330B}"/>
              </a:ext>
            </a:extLst>
          </p:cNvPr>
          <p:cNvSpPr>
            <a:spLocks noGrp="1"/>
          </p:cNvSpPr>
          <p:nvPr>
            <p:ph idx="1"/>
          </p:nvPr>
        </p:nvSpPr>
        <p:spPr/>
        <p:txBody>
          <a:bodyPr/>
          <a:lstStyle/>
          <a:p>
            <a:endParaRPr lang="en-GB" dirty="0"/>
          </a:p>
          <a:p>
            <a:endParaRPr lang="en-GB" dirty="0"/>
          </a:p>
          <a:p>
            <a:r>
              <a:rPr lang="en-GB" dirty="0"/>
              <a:t>‘Put it in a repository’ </a:t>
            </a:r>
          </a:p>
          <a:p>
            <a:endParaRPr lang="en-GB" dirty="0"/>
          </a:p>
          <a:p>
            <a:r>
              <a:rPr lang="en-GB" dirty="0"/>
              <a:t>Or maybe don’t put it in a repository</a:t>
            </a:r>
          </a:p>
          <a:p>
            <a:endParaRPr lang="en-GB" dirty="0"/>
          </a:p>
          <a:p>
            <a:r>
              <a:rPr lang="en-GB" dirty="0"/>
              <a:t>Is Open Science achievable this way?</a:t>
            </a:r>
          </a:p>
          <a:p>
            <a:r>
              <a:rPr lang="en-GB" dirty="0"/>
              <a:t>Is this approach actually useful for driving Open Science? </a:t>
            </a:r>
          </a:p>
          <a:p>
            <a:r>
              <a:rPr lang="en-GB" dirty="0"/>
              <a:t>Is this policy really implementable / practicable now?</a:t>
            </a:r>
          </a:p>
          <a:p>
            <a:endParaRPr lang="en-GB" dirty="0"/>
          </a:p>
          <a:p>
            <a:endParaRPr lang="en-GB" dirty="0"/>
          </a:p>
          <a:p>
            <a:pPr marL="0" indent="0">
              <a:buNone/>
            </a:pPr>
            <a:endParaRPr lang="en-GB" dirty="0"/>
          </a:p>
        </p:txBody>
      </p:sp>
    </p:spTree>
    <p:extLst>
      <p:ext uri="{BB962C8B-B14F-4D97-AF65-F5344CB8AC3E}">
        <p14:creationId xmlns:p14="http://schemas.microsoft.com/office/powerpoint/2010/main" val="295676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D7239-BE50-4943-09CA-B0F3ADC6CC78}"/>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FABB2878-DC8D-1F77-2540-2397786CFCAD}"/>
              </a:ext>
            </a:extLst>
          </p:cNvPr>
          <p:cNvSpPr txBox="1">
            <a:spLocks/>
          </p:cNvSpPr>
          <p:nvPr/>
        </p:nvSpPr>
        <p:spPr>
          <a:xfrm>
            <a:off x="2179782" y="221438"/>
            <a:ext cx="7094220" cy="900000"/>
          </a:xfrm>
          <a:prstGeom prst="rect">
            <a:avLst/>
          </a:prstGeom>
        </p:spPr>
        <p:txBody>
          <a:bodyPr/>
          <a:lstStyle>
            <a:lvl1pPr algn="ctr" defTabSz="457200" rtl="0" eaLnBrk="1" latinLnBrk="0" hangingPunct="1">
              <a:spcBef>
                <a:spcPct val="0"/>
              </a:spcBef>
              <a:buNone/>
              <a:defRPr sz="4000" kern="1200">
                <a:solidFill>
                  <a:schemeClr val="accent1"/>
                </a:solidFill>
                <a:latin typeface="Open Sans Condensed" panose="020B0806030504020204" pitchFamily="34" charset="0"/>
                <a:ea typeface="Open Sans Condensed" panose="020B0806030504020204" pitchFamily="34" charset="0"/>
                <a:cs typeface="Open Sans Condensed" panose="020B0806030504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GB" dirty="0">
                <a:solidFill>
                  <a:srgbClr val="002169"/>
                </a:solidFill>
                <a:latin typeface="Open Sans Condensed"/>
                <a:ea typeface="Open Sans Condensed"/>
                <a:cs typeface="Open Sans Condensed"/>
              </a:rPr>
              <a:t>P</a:t>
            </a:r>
            <a:r>
              <a:rPr kumimoji="0" lang="en-GB" sz="4000" b="0" i="0" u="none" strike="noStrike" kern="1200" cap="none" spc="0" normalizeH="0" baseline="0" noProof="0" dirty="0" err="1">
                <a:ln>
                  <a:noFill/>
                </a:ln>
                <a:solidFill>
                  <a:srgbClr val="002169"/>
                </a:solidFill>
                <a:effectLst/>
                <a:uLnTx/>
                <a:uFillTx/>
                <a:latin typeface="Open Sans Condensed"/>
                <a:ea typeface="Open Sans Condensed"/>
                <a:cs typeface="Open Sans Condensed"/>
              </a:rPr>
              <a:t>roblems</a:t>
            </a:r>
            <a:r>
              <a:rPr kumimoji="0" lang="en-GB" sz="4000" b="0" i="0" u="none" strike="noStrike" kern="1200" cap="none" spc="0" normalizeH="0" baseline="0" noProof="0" dirty="0">
                <a:ln>
                  <a:noFill/>
                </a:ln>
                <a:solidFill>
                  <a:srgbClr val="002169"/>
                </a:solidFill>
                <a:effectLst/>
                <a:uLnTx/>
                <a:uFillTx/>
                <a:latin typeface="Open Sans Condensed"/>
                <a:ea typeface="Open Sans Condensed"/>
                <a:cs typeface="Open Sans Condensed"/>
              </a:rPr>
              <a:t> then – and now?</a:t>
            </a:r>
            <a:endParaRPr kumimoji="0" lang="en-GB" sz="4000" b="0" i="0" u="none" strike="noStrike" kern="1200" cap="none" spc="0" normalizeH="0" baseline="0" noProof="0" dirty="0">
              <a:ln>
                <a:noFill/>
              </a:ln>
              <a:solidFill>
                <a:srgbClr val="002169"/>
              </a:solidFill>
              <a:effectLst/>
              <a:uLnTx/>
              <a:uFillTx/>
              <a:latin typeface="Open Sans Condensed" panose="020B0806030504020204" pitchFamily="34" charset="0"/>
              <a:ea typeface="Open Sans Condensed" panose="020B0806030504020204" pitchFamily="34" charset="0"/>
              <a:cs typeface="Open Sans Condensed" panose="020B0806030504020204" pitchFamily="34" charset="0"/>
            </a:endParaRPr>
          </a:p>
        </p:txBody>
      </p:sp>
      <p:grpSp>
        <p:nvGrpSpPr>
          <p:cNvPr id="5" name="Group 4">
            <a:extLst>
              <a:ext uri="{FF2B5EF4-FFF2-40B4-BE49-F238E27FC236}">
                <a16:creationId xmlns:a16="http://schemas.microsoft.com/office/drawing/2014/main" id="{5F60873A-E3F5-0EB7-F8D7-F0C4716F3272}"/>
              </a:ext>
            </a:extLst>
          </p:cNvPr>
          <p:cNvGrpSpPr/>
          <p:nvPr/>
        </p:nvGrpSpPr>
        <p:grpSpPr>
          <a:xfrm>
            <a:off x="277838" y="1427563"/>
            <a:ext cx="10329183" cy="5052799"/>
            <a:chOff x="1028700" y="2489312"/>
            <a:chExt cx="15493775" cy="7579199"/>
          </a:xfrm>
        </p:grpSpPr>
        <p:grpSp>
          <p:nvGrpSpPr>
            <p:cNvPr id="6" name="Group 2">
              <a:extLst>
                <a:ext uri="{FF2B5EF4-FFF2-40B4-BE49-F238E27FC236}">
                  <a16:creationId xmlns:a16="http://schemas.microsoft.com/office/drawing/2014/main" id="{6A7ABC2C-3793-1392-DF36-70642185D2DC}"/>
                </a:ext>
              </a:extLst>
            </p:cNvPr>
            <p:cNvGrpSpPr/>
            <p:nvPr/>
          </p:nvGrpSpPr>
          <p:grpSpPr>
            <a:xfrm>
              <a:off x="1957056" y="4849591"/>
              <a:ext cx="572172" cy="475499"/>
              <a:chOff x="0" y="0"/>
              <a:chExt cx="1561822" cy="1297940"/>
            </a:xfrm>
          </p:grpSpPr>
          <p:sp>
            <p:nvSpPr>
              <p:cNvPr id="85" name="Freeform 3">
                <a:extLst>
                  <a:ext uri="{FF2B5EF4-FFF2-40B4-BE49-F238E27FC236}">
                    <a16:creationId xmlns:a16="http://schemas.microsoft.com/office/drawing/2014/main" id="{1BC4ADAE-B347-E986-BA01-BEDD70C4CF9C}"/>
                  </a:ext>
                </a:extLst>
              </p:cNvPr>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00216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4">
              <a:extLst>
                <a:ext uri="{FF2B5EF4-FFF2-40B4-BE49-F238E27FC236}">
                  <a16:creationId xmlns:a16="http://schemas.microsoft.com/office/drawing/2014/main" id="{A0DBB3B9-02AE-A260-6337-B9C2E09A6452}"/>
                </a:ext>
              </a:extLst>
            </p:cNvPr>
            <p:cNvGrpSpPr/>
            <p:nvPr/>
          </p:nvGrpSpPr>
          <p:grpSpPr>
            <a:xfrm>
              <a:off x="1028700" y="5525127"/>
              <a:ext cx="2428884" cy="950999"/>
              <a:chOff x="0" y="0"/>
              <a:chExt cx="670128" cy="262380"/>
            </a:xfrm>
          </p:grpSpPr>
          <p:sp>
            <p:nvSpPr>
              <p:cNvPr id="83" name="Freeform 5">
                <a:extLst>
                  <a:ext uri="{FF2B5EF4-FFF2-40B4-BE49-F238E27FC236}">
                    <a16:creationId xmlns:a16="http://schemas.microsoft.com/office/drawing/2014/main" id="{418FAEBA-EDB9-DFC9-09FF-7BD6D0C107F5}"/>
                  </a:ext>
                </a:extLst>
              </p:cNvPr>
              <p:cNvSpPr/>
              <p:nvPr/>
            </p:nvSpPr>
            <p:spPr>
              <a:xfrm>
                <a:off x="0" y="0"/>
                <a:ext cx="670128" cy="262380"/>
              </a:xfrm>
              <a:custGeom>
                <a:avLst/>
                <a:gdLst/>
                <a:ahLst/>
                <a:cxnLst/>
                <a:rect l="l" t="t" r="r" b="b"/>
                <a:pathLst>
                  <a:path w="670128" h="262380">
                    <a:moveTo>
                      <a:pt x="63749" y="0"/>
                    </a:moveTo>
                    <a:lnTo>
                      <a:pt x="606379" y="0"/>
                    </a:lnTo>
                    <a:cubicBezTo>
                      <a:pt x="623286" y="0"/>
                      <a:pt x="639501" y="6716"/>
                      <a:pt x="651456" y="18672"/>
                    </a:cubicBezTo>
                    <a:cubicBezTo>
                      <a:pt x="663412" y="30627"/>
                      <a:pt x="670128" y="46842"/>
                      <a:pt x="670128" y="63749"/>
                    </a:cubicBezTo>
                    <a:lnTo>
                      <a:pt x="670128" y="198631"/>
                    </a:lnTo>
                    <a:cubicBezTo>
                      <a:pt x="670128" y="215539"/>
                      <a:pt x="663412" y="231753"/>
                      <a:pt x="651456" y="243709"/>
                    </a:cubicBezTo>
                    <a:cubicBezTo>
                      <a:pt x="639501" y="255664"/>
                      <a:pt x="623286" y="262380"/>
                      <a:pt x="606379" y="262380"/>
                    </a:cubicBezTo>
                    <a:lnTo>
                      <a:pt x="63749" y="262380"/>
                    </a:lnTo>
                    <a:cubicBezTo>
                      <a:pt x="46842" y="262380"/>
                      <a:pt x="30627" y="255664"/>
                      <a:pt x="18672" y="243709"/>
                    </a:cubicBezTo>
                    <a:cubicBezTo>
                      <a:pt x="6716" y="231753"/>
                      <a:pt x="0" y="215539"/>
                      <a:pt x="0" y="198631"/>
                    </a:cubicBezTo>
                    <a:lnTo>
                      <a:pt x="0" y="63749"/>
                    </a:lnTo>
                    <a:cubicBezTo>
                      <a:pt x="0" y="46842"/>
                      <a:pt x="6716" y="30627"/>
                      <a:pt x="18672" y="18672"/>
                    </a:cubicBezTo>
                    <a:cubicBezTo>
                      <a:pt x="30627" y="6716"/>
                      <a:pt x="46842" y="0"/>
                      <a:pt x="63749" y="0"/>
                    </a:cubicBezTo>
                    <a:close/>
                  </a:path>
                </a:pathLst>
              </a:custGeom>
              <a:solidFill>
                <a:srgbClr val="002169"/>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84" name="TextBox 6">
                <a:extLst>
                  <a:ext uri="{FF2B5EF4-FFF2-40B4-BE49-F238E27FC236}">
                    <a16:creationId xmlns:a16="http://schemas.microsoft.com/office/drawing/2014/main" id="{EB02F4E1-E1AE-AE1E-E174-3E16344BEFA4}"/>
                  </a:ext>
                </a:extLst>
              </p:cNvPr>
              <p:cNvSpPr txBox="1"/>
              <p:nvPr/>
            </p:nvSpPr>
            <p:spPr>
              <a:xfrm>
                <a:off x="0" y="-47625"/>
                <a:ext cx="670128" cy="31000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7">
              <a:extLst>
                <a:ext uri="{FF2B5EF4-FFF2-40B4-BE49-F238E27FC236}">
                  <a16:creationId xmlns:a16="http://schemas.microsoft.com/office/drawing/2014/main" id="{443753CF-DDFC-7771-A5B7-004079DF873A}"/>
                </a:ext>
              </a:extLst>
            </p:cNvPr>
            <p:cNvGrpSpPr/>
            <p:nvPr/>
          </p:nvGrpSpPr>
          <p:grpSpPr>
            <a:xfrm>
              <a:off x="1028700" y="2489312"/>
              <a:ext cx="2428884" cy="2428884"/>
              <a:chOff x="0" y="0"/>
              <a:chExt cx="812800" cy="812800"/>
            </a:xfrm>
          </p:grpSpPr>
          <p:sp>
            <p:nvSpPr>
              <p:cNvPr id="81" name="Freeform 8">
                <a:extLst>
                  <a:ext uri="{FF2B5EF4-FFF2-40B4-BE49-F238E27FC236}">
                    <a16:creationId xmlns:a16="http://schemas.microsoft.com/office/drawing/2014/main" id="{F59A0888-2BCF-33BB-327D-9AA3E706AA3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0F225B"/>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82" name="TextBox 9">
                <a:extLst>
                  <a:ext uri="{FF2B5EF4-FFF2-40B4-BE49-F238E27FC236}">
                    <a16:creationId xmlns:a16="http://schemas.microsoft.com/office/drawing/2014/main" id="{933F80F1-7E6C-F47E-B156-FE6858EAAFA7}"/>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a:extLst>
                <a:ext uri="{FF2B5EF4-FFF2-40B4-BE49-F238E27FC236}">
                  <a16:creationId xmlns:a16="http://schemas.microsoft.com/office/drawing/2014/main" id="{D782E2E8-3F3C-4BC8-8364-9FC03660110C}"/>
                </a:ext>
              </a:extLst>
            </p:cNvPr>
            <p:cNvSpPr/>
            <p:nvPr/>
          </p:nvSpPr>
          <p:spPr>
            <a:xfrm>
              <a:off x="1028700" y="3110340"/>
              <a:ext cx="2450176" cy="1938701"/>
            </a:xfrm>
            <a:custGeom>
              <a:avLst/>
              <a:gdLst/>
              <a:ahLst/>
              <a:cxnLst/>
              <a:rect l="l" t="t" r="r" b="b"/>
              <a:pathLst>
                <a:path w="2450176" h="1938701">
                  <a:moveTo>
                    <a:pt x="0" y="0"/>
                  </a:moveTo>
                  <a:lnTo>
                    <a:pt x="2450176" y="0"/>
                  </a:lnTo>
                  <a:lnTo>
                    <a:pt x="2450176" y="1938701"/>
                  </a:lnTo>
                  <a:lnTo>
                    <a:pt x="0" y="1938701"/>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a:extLst>
                <a:ext uri="{FF2B5EF4-FFF2-40B4-BE49-F238E27FC236}">
                  <a16:creationId xmlns:a16="http://schemas.microsoft.com/office/drawing/2014/main" id="{41BFBA1E-D6E1-3C36-1E02-B1394C5C5905}"/>
                </a:ext>
              </a:extLst>
            </p:cNvPr>
            <p:cNvSpPr/>
            <p:nvPr/>
          </p:nvSpPr>
          <p:spPr>
            <a:xfrm>
              <a:off x="4273426" y="4579528"/>
              <a:ext cx="2450176" cy="1938701"/>
            </a:xfrm>
            <a:custGeom>
              <a:avLst/>
              <a:gdLst/>
              <a:ahLst/>
              <a:cxnLst/>
              <a:rect l="l" t="t" r="r" b="b"/>
              <a:pathLst>
                <a:path w="2450176" h="1938701">
                  <a:moveTo>
                    <a:pt x="0" y="0"/>
                  </a:moveTo>
                  <a:lnTo>
                    <a:pt x="2450176" y="0"/>
                  </a:lnTo>
                  <a:lnTo>
                    <a:pt x="2450176" y="1938702"/>
                  </a:lnTo>
                  <a:lnTo>
                    <a:pt x="0" y="1938702"/>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a:extLst>
                <a:ext uri="{FF2B5EF4-FFF2-40B4-BE49-F238E27FC236}">
                  <a16:creationId xmlns:a16="http://schemas.microsoft.com/office/drawing/2014/main" id="{6675439A-2717-C1D3-2533-FD9E6210FB88}"/>
                </a:ext>
              </a:extLst>
            </p:cNvPr>
            <p:cNvSpPr/>
            <p:nvPr/>
          </p:nvSpPr>
          <p:spPr>
            <a:xfrm>
              <a:off x="10762878" y="4579528"/>
              <a:ext cx="2450176" cy="1938701"/>
            </a:xfrm>
            <a:custGeom>
              <a:avLst/>
              <a:gdLst/>
              <a:ahLst/>
              <a:cxnLst/>
              <a:rect l="l" t="t" r="r" b="b"/>
              <a:pathLst>
                <a:path w="2450176" h="1938701">
                  <a:moveTo>
                    <a:pt x="0" y="0"/>
                  </a:moveTo>
                  <a:lnTo>
                    <a:pt x="2450176" y="0"/>
                  </a:lnTo>
                  <a:lnTo>
                    <a:pt x="2450176" y="1938702"/>
                  </a:lnTo>
                  <a:lnTo>
                    <a:pt x="0" y="1938702"/>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id="{03C51F01-8379-E4FA-740A-2CEBA578136E}"/>
                </a:ext>
              </a:extLst>
            </p:cNvPr>
            <p:cNvSpPr/>
            <p:nvPr/>
          </p:nvSpPr>
          <p:spPr>
            <a:xfrm>
              <a:off x="7518152" y="3110340"/>
              <a:ext cx="2450176" cy="1938701"/>
            </a:xfrm>
            <a:custGeom>
              <a:avLst/>
              <a:gdLst/>
              <a:ahLst/>
              <a:cxnLst/>
              <a:rect l="l" t="t" r="r" b="b"/>
              <a:pathLst>
                <a:path w="2450176" h="1938701">
                  <a:moveTo>
                    <a:pt x="0" y="0"/>
                  </a:moveTo>
                  <a:lnTo>
                    <a:pt x="2450176" y="0"/>
                  </a:lnTo>
                  <a:lnTo>
                    <a:pt x="2450176" y="1938701"/>
                  </a:lnTo>
                  <a:lnTo>
                    <a:pt x="0" y="1938701"/>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4" name="Group 14">
              <a:extLst>
                <a:ext uri="{FF2B5EF4-FFF2-40B4-BE49-F238E27FC236}">
                  <a16:creationId xmlns:a16="http://schemas.microsoft.com/office/drawing/2014/main" id="{27B176A9-07CE-9294-C0C1-8101A4317BFF}"/>
                </a:ext>
              </a:extLst>
            </p:cNvPr>
            <p:cNvGrpSpPr/>
            <p:nvPr/>
          </p:nvGrpSpPr>
          <p:grpSpPr>
            <a:xfrm>
              <a:off x="1282674" y="2743286"/>
              <a:ext cx="1920936" cy="1920936"/>
              <a:chOff x="0" y="0"/>
              <a:chExt cx="812800" cy="812800"/>
            </a:xfrm>
          </p:grpSpPr>
          <p:sp>
            <p:nvSpPr>
              <p:cNvPr id="79" name="Freeform 15">
                <a:extLst>
                  <a:ext uri="{FF2B5EF4-FFF2-40B4-BE49-F238E27FC236}">
                    <a16:creationId xmlns:a16="http://schemas.microsoft.com/office/drawing/2014/main" id="{05D4787B-B9DD-D9EA-9515-AFDFFFD52B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80" name="TextBox 16">
                <a:extLst>
                  <a:ext uri="{FF2B5EF4-FFF2-40B4-BE49-F238E27FC236}">
                    <a16:creationId xmlns:a16="http://schemas.microsoft.com/office/drawing/2014/main" id="{59769EFF-1916-D4B1-D673-DF6B3252855A}"/>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7">
              <a:extLst>
                <a:ext uri="{FF2B5EF4-FFF2-40B4-BE49-F238E27FC236}">
                  <a16:creationId xmlns:a16="http://schemas.microsoft.com/office/drawing/2014/main" id="{04BD87D8-ED5E-4DF0-BCEB-6612A0268225}"/>
                </a:ext>
              </a:extLst>
            </p:cNvPr>
            <p:cNvGrpSpPr/>
            <p:nvPr/>
          </p:nvGrpSpPr>
          <p:grpSpPr>
            <a:xfrm>
              <a:off x="4294923" y="3853200"/>
              <a:ext cx="2428884" cy="2428884"/>
              <a:chOff x="0" y="0"/>
              <a:chExt cx="812800" cy="812800"/>
            </a:xfrm>
          </p:grpSpPr>
          <p:sp>
            <p:nvSpPr>
              <p:cNvPr id="77" name="Freeform 18">
                <a:extLst>
                  <a:ext uri="{FF2B5EF4-FFF2-40B4-BE49-F238E27FC236}">
                    <a16:creationId xmlns:a16="http://schemas.microsoft.com/office/drawing/2014/main" id="{5BC9E568-F19A-72A8-DDEA-473DBEB49E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FFA536"/>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8" name="TextBox 19">
                <a:extLst>
                  <a:ext uri="{FF2B5EF4-FFF2-40B4-BE49-F238E27FC236}">
                    <a16:creationId xmlns:a16="http://schemas.microsoft.com/office/drawing/2014/main" id="{5115DDCB-EA59-6D2D-D012-8EF2B22D56C5}"/>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20">
              <a:extLst>
                <a:ext uri="{FF2B5EF4-FFF2-40B4-BE49-F238E27FC236}">
                  <a16:creationId xmlns:a16="http://schemas.microsoft.com/office/drawing/2014/main" id="{A7CB90AA-D214-4CB1-4572-B94DEFAF59A4}"/>
                </a:ext>
              </a:extLst>
            </p:cNvPr>
            <p:cNvGrpSpPr/>
            <p:nvPr/>
          </p:nvGrpSpPr>
          <p:grpSpPr>
            <a:xfrm>
              <a:off x="4548896" y="4079691"/>
              <a:ext cx="1920936" cy="1920936"/>
              <a:chOff x="0" y="0"/>
              <a:chExt cx="812800" cy="812800"/>
            </a:xfrm>
          </p:grpSpPr>
          <p:sp>
            <p:nvSpPr>
              <p:cNvPr id="75" name="Freeform 21">
                <a:extLst>
                  <a:ext uri="{FF2B5EF4-FFF2-40B4-BE49-F238E27FC236}">
                    <a16:creationId xmlns:a16="http://schemas.microsoft.com/office/drawing/2014/main" id="{D1C3B107-FA51-CEC4-6847-178335F586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6" name="TextBox 22">
                <a:extLst>
                  <a:ext uri="{FF2B5EF4-FFF2-40B4-BE49-F238E27FC236}">
                    <a16:creationId xmlns:a16="http://schemas.microsoft.com/office/drawing/2014/main" id="{F8DA692B-3EB8-0E5D-1F3A-80F6319698AA}"/>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23">
              <a:extLst>
                <a:ext uri="{FF2B5EF4-FFF2-40B4-BE49-F238E27FC236}">
                  <a16:creationId xmlns:a16="http://schemas.microsoft.com/office/drawing/2014/main" id="{2B088075-A1EA-3A4E-801C-92BDAE90C1DC}"/>
                </a:ext>
              </a:extLst>
            </p:cNvPr>
            <p:cNvGrpSpPr/>
            <p:nvPr/>
          </p:nvGrpSpPr>
          <p:grpSpPr>
            <a:xfrm>
              <a:off x="7561145" y="2489312"/>
              <a:ext cx="2428884" cy="2428884"/>
              <a:chOff x="0" y="0"/>
              <a:chExt cx="812800" cy="812800"/>
            </a:xfrm>
          </p:grpSpPr>
          <p:sp>
            <p:nvSpPr>
              <p:cNvPr id="73" name="Freeform 24">
                <a:extLst>
                  <a:ext uri="{FF2B5EF4-FFF2-40B4-BE49-F238E27FC236}">
                    <a16:creationId xmlns:a16="http://schemas.microsoft.com/office/drawing/2014/main" id="{5C343C15-9AD0-1123-61B6-3D273C5D6E5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599BA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4" name="TextBox 25">
                <a:extLst>
                  <a:ext uri="{FF2B5EF4-FFF2-40B4-BE49-F238E27FC236}">
                    <a16:creationId xmlns:a16="http://schemas.microsoft.com/office/drawing/2014/main" id="{3B9C892F-9875-6EFB-E7A9-89A2E7901575}"/>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26">
              <a:extLst>
                <a:ext uri="{FF2B5EF4-FFF2-40B4-BE49-F238E27FC236}">
                  <a16:creationId xmlns:a16="http://schemas.microsoft.com/office/drawing/2014/main" id="{8F0845DF-7A01-0413-77E7-5B33720ED1D6}"/>
                </a:ext>
              </a:extLst>
            </p:cNvPr>
            <p:cNvGrpSpPr/>
            <p:nvPr/>
          </p:nvGrpSpPr>
          <p:grpSpPr>
            <a:xfrm>
              <a:off x="7815119" y="2743286"/>
              <a:ext cx="1920936" cy="1920936"/>
              <a:chOff x="0" y="0"/>
              <a:chExt cx="812800" cy="812800"/>
            </a:xfrm>
          </p:grpSpPr>
          <p:sp>
            <p:nvSpPr>
              <p:cNvPr id="71" name="Freeform 27">
                <a:extLst>
                  <a:ext uri="{FF2B5EF4-FFF2-40B4-BE49-F238E27FC236}">
                    <a16:creationId xmlns:a16="http://schemas.microsoft.com/office/drawing/2014/main" id="{ED11BBC1-23BB-3C95-A97C-69B2EBAE334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2" name="TextBox 28">
                <a:extLst>
                  <a:ext uri="{FF2B5EF4-FFF2-40B4-BE49-F238E27FC236}">
                    <a16:creationId xmlns:a16="http://schemas.microsoft.com/office/drawing/2014/main" id="{A90E7C9C-7C41-9E8C-6EE7-220CEEE28F8D}"/>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29">
              <a:extLst>
                <a:ext uri="{FF2B5EF4-FFF2-40B4-BE49-F238E27FC236}">
                  <a16:creationId xmlns:a16="http://schemas.microsoft.com/office/drawing/2014/main" id="{75C50FB4-4BB3-6DA1-DA7D-DDAB2CB3A719}"/>
                </a:ext>
              </a:extLst>
            </p:cNvPr>
            <p:cNvGrpSpPr/>
            <p:nvPr/>
          </p:nvGrpSpPr>
          <p:grpSpPr>
            <a:xfrm>
              <a:off x="11081342" y="4079691"/>
              <a:ext cx="1920936" cy="1920936"/>
              <a:chOff x="0" y="0"/>
              <a:chExt cx="812800" cy="812800"/>
            </a:xfrm>
          </p:grpSpPr>
          <p:sp>
            <p:nvSpPr>
              <p:cNvPr id="69" name="Freeform 30">
                <a:extLst>
                  <a:ext uri="{FF2B5EF4-FFF2-40B4-BE49-F238E27FC236}">
                    <a16:creationId xmlns:a16="http://schemas.microsoft.com/office/drawing/2014/main" id="{63A3CFED-C125-0B60-8B26-3BF9EC2F044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0" name="TextBox 31">
                <a:extLst>
                  <a:ext uri="{FF2B5EF4-FFF2-40B4-BE49-F238E27FC236}">
                    <a16:creationId xmlns:a16="http://schemas.microsoft.com/office/drawing/2014/main" id="{69040EAA-866A-8B13-E6CC-A2741CA024AE}"/>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32">
              <a:extLst>
                <a:ext uri="{FF2B5EF4-FFF2-40B4-BE49-F238E27FC236}">
                  <a16:creationId xmlns:a16="http://schemas.microsoft.com/office/drawing/2014/main" id="{33F1A869-D17B-E5DD-CC54-6DBBA8CDE537}"/>
                </a:ext>
              </a:extLst>
            </p:cNvPr>
            <p:cNvGrpSpPr/>
            <p:nvPr/>
          </p:nvGrpSpPr>
          <p:grpSpPr>
            <a:xfrm>
              <a:off x="4294923" y="6911181"/>
              <a:ext cx="2428884" cy="950999"/>
              <a:chOff x="0" y="0"/>
              <a:chExt cx="670128" cy="262380"/>
            </a:xfrm>
          </p:grpSpPr>
          <p:sp>
            <p:nvSpPr>
              <p:cNvPr id="67" name="Freeform 33">
                <a:extLst>
                  <a:ext uri="{FF2B5EF4-FFF2-40B4-BE49-F238E27FC236}">
                    <a16:creationId xmlns:a16="http://schemas.microsoft.com/office/drawing/2014/main" id="{4AB8CD60-776F-70A9-706C-F5FAE64566E4}"/>
                  </a:ext>
                </a:extLst>
              </p:cNvPr>
              <p:cNvSpPr/>
              <p:nvPr/>
            </p:nvSpPr>
            <p:spPr>
              <a:xfrm>
                <a:off x="0" y="0"/>
                <a:ext cx="670128" cy="262380"/>
              </a:xfrm>
              <a:custGeom>
                <a:avLst/>
                <a:gdLst/>
                <a:ahLst/>
                <a:cxnLst/>
                <a:rect l="l" t="t" r="r" b="b"/>
                <a:pathLst>
                  <a:path w="670128" h="262380">
                    <a:moveTo>
                      <a:pt x="63749" y="0"/>
                    </a:moveTo>
                    <a:lnTo>
                      <a:pt x="606379" y="0"/>
                    </a:lnTo>
                    <a:cubicBezTo>
                      <a:pt x="623286" y="0"/>
                      <a:pt x="639501" y="6716"/>
                      <a:pt x="651456" y="18672"/>
                    </a:cubicBezTo>
                    <a:cubicBezTo>
                      <a:pt x="663412" y="30627"/>
                      <a:pt x="670128" y="46842"/>
                      <a:pt x="670128" y="63749"/>
                    </a:cubicBezTo>
                    <a:lnTo>
                      <a:pt x="670128" y="198631"/>
                    </a:lnTo>
                    <a:cubicBezTo>
                      <a:pt x="670128" y="215539"/>
                      <a:pt x="663412" y="231753"/>
                      <a:pt x="651456" y="243709"/>
                    </a:cubicBezTo>
                    <a:cubicBezTo>
                      <a:pt x="639501" y="255664"/>
                      <a:pt x="623286" y="262380"/>
                      <a:pt x="606379" y="262380"/>
                    </a:cubicBezTo>
                    <a:lnTo>
                      <a:pt x="63749" y="262380"/>
                    </a:lnTo>
                    <a:cubicBezTo>
                      <a:pt x="46842" y="262380"/>
                      <a:pt x="30627" y="255664"/>
                      <a:pt x="18672" y="243709"/>
                    </a:cubicBezTo>
                    <a:cubicBezTo>
                      <a:pt x="6716" y="231753"/>
                      <a:pt x="0" y="215539"/>
                      <a:pt x="0" y="198631"/>
                    </a:cubicBezTo>
                    <a:lnTo>
                      <a:pt x="0" y="63749"/>
                    </a:lnTo>
                    <a:cubicBezTo>
                      <a:pt x="0" y="46842"/>
                      <a:pt x="6716" y="30627"/>
                      <a:pt x="18672" y="18672"/>
                    </a:cubicBezTo>
                    <a:cubicBezTo>
                      <a:pt x="30627" y="6716"/>
                      <a:pt x="46842" y="0"/>
                      <a:pt x="63749" y="0"/>
                    </a:cubicBezTo>
                    <a:close/>
                  </a:path>
                </a:pathLst>
              </a:custGeom>
              <a:solidFill>
                <a:srgbClr val="FFA536"/>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68" name="TextBox 34">
                <a:extLst>
                  <a:ext uri="{FF2B5EF4-FFF2-40B4-BE49-F238E27FC236}">
                    <a16:creationId xmlns:a16="http://schemas.microsoft.com/office/drawing/2014/main" id="{397BC6BB-F2CC-F776-7450-7DB681D207D3}"/>
                  </a:ext>
                </a:extLst>
              </p:cNvPr>
              <p:cNvSpPr txBox="1"/>
              <p:nvPr/>
            </p:nvSpPr>
            <p:spPr>
              <a:xfrm>
                <a:off x="0" y="-47625"/>
                <a:ext cx="670128" cy="31000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35">
              <a:extLst>
                <a:ext uri="{FF2B5EF4-FFF2-40B4-BE49-F238E27FC236}">
                  <a16:creationId xmlns:a16="http://schemas.microsoft.com/office/drawing/2014/main" id="{E88CFF28-FFDE-FEAC-8B15-109989EAD5E7}"/>
                </a:ext>
              </a:extLst>
            </p:cNvPr>
            <p:cNvGrpSpPr/>
            <p:nvPr/>
          </p:nvGrpSpPr>
          <p:grpSpPr>
            <a:xfrm>
              <a:off x="5223278" y="6213479"/>
              <a:ext cx="572172" cy="475499"/>
              <a:chOff x="0" y="0"/>
              <a:chExt cx="1561822" cy="1297940"/>
            </a:xfrm>
          </p:grpSpPr>
          <p:sp>
            <p:nvSpPr>
              <p:cNvPr id="66" name="Freeform 36">
                <a:extLst>
                  <a:ext uri="{FF2B5EF4-FFF2-40B4-BE49-F238E27FC236}">
                    <a16:creationId xmlns:a16="http://schemas.microsoft.com/office/drawing/2014/main" id="{0D0068F0-491F-0599-AE96-B16D3238431C}"/>
                  </a:ext>
                </a:extLst>
              </p:cNvPr>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FFA536"/>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37">
              <a:extLst>
                <a:ext uri="{FF2B5EF4-FFF2-40B4-BE49-F238E27FC236}">
                  <a16:creationId xmlns:a16="http://schemas.microsoft.com/office/drawing/2014/main" id="{187AB1F3-572F-83B9-A37C-CB22B102E3D8}"/>
                </a:ext>
              </a:extLst>
            </p:cNvPr>
            <p:cNvGrpSpPr/>
            <p:nvPr/>
          </p:nvGrpSpPr>
          <p:grpSpPr>
            <a:xfrm>
              <a:off x="7561145" y="5525127"/>
              <a:ext cx="2428884" cy="950999"/>
              <a:chOff x="0" y="0"/>
              <a:chExt cx="670128" cy="262380"/>
            </a:xfrm>
          </p:grpSpPr>
          <p:sp>
            <p:nvSpPr>
              <p:cNvPr id="64" name="Freeform 38">
                <a:extLst>
                  <a:ext uri="{FF2B5EF4-FFF2-40B4-BE49-F238E27FC236}">
                    <a16:creationId xmlns:a16="http://schemas.microsoft.com/office/drawing/2014/main" id="{0721AECF-071C-B361-0A2C-B12B9DD29C59}"/>
                  </a:ext>
                </a:extLst>
              </p:cNvPr>
              <p:cNvSpPr/>
              <p:nvPr/>
            </p:nvSpPr>
            <p:spPr>
              <a:xfrm>
                <a:off x="0" y="0"/>
                <a:ext cx="670128" cy="262380"/>
              </a:xfrm>
              <a:custGeom>
                <a:avLst/>
                <a:gdLst/>
                <a:ahLst/>
                <a:cxnLst/>
                <a:rect l="l" t="t" r="r" b="b"/>
                <a:pathLst>
                  <a:path w="670128" h="262380">
                    <a:moveTo>
                      <a:pt x="63749" y="0"/>
                    </a:moveTo>
                    <a:lnTo>
                      <a:pt x="606379" y="0"/>
                    </a:lnTo>
                    <a:cubicBezTo>
                      <a:pt x="623286" y="0"/>
                      <a:pt x="639501" y="6716"/>
                      <a:pt x="651456" y="18672"/>
                    </a:cubicBezTo>
                    <a:cubicBezTo>
                      <a:pt x="663412" y="30627"/>
                      <a:pt x="670128" y="46842"/>
                      <a:pt x="670128" y="63749"/>
                    </a:cubicBezTo>
                    <a:lnTo>
                      <a:pt x="670128" y="198631"/>
                    </a:lnTo>
                    <a:cubicBezTo>
                      <a:pt x="670128" y="215539"/>
                      <a:pt x="663412" y="231753"/>
                      <a:pt x="651456" y="243709"/>
                    </a:cubicBezTo>
                    <a:cubicBezTo>
                      <a:pt x="639501" y="255664"/>
                      <a:pt x="623286" y="262380"/>
                      <a:pt x="606379" y="262380"/>
                    </a:cubicBezTo>
                    <a:lnTo>
                      <a:pt x="63749" y="262380"/>
                    </a:lnTo>
                    <a:cubicBezTo>
                      <a:pt x="46842" y="262380"/>
                      <a:pt x="30627" y="255664"/>
                      <a:pt x="18672" y="243709"/>
                    </a:cubicBezTo>
                    <a:cubicBezTo>
                      <a:pt x="6716" y="231753"/>
                      <a:pt x="0" y="215539"/>
                      <a:pt x="0" y="198631"/>
                    </a:cubicBezTo>
                    <a:lnTo>
                      <a:pt x="0" y="63749"/>
                    </a:lnTo>
                    <a:cubicBezTo>
                      <a:pt x="0" y="46842"/>
                      <a:pt x="6716" y="30627"/>
                      <a:pt x="18672" y="18672"/>
                    </a:cubicBezTo>
                    <a:cubicBezTo>
                      <a:pt x="30627" y="6716"/>
                      <a:pt x="46842" y="0"/>
                      <a:pt x="63749" y="0"/>
                    </a:cubicBezTo>
                    <a:close/>
                  </a:path>
                </a:pathLst>
              </a:custGeom>
              <a:solidFill>
                <a:srgbClr val="599BA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65" name="TextBox 39">
                <a:extLst>
                  <a:ext uri="{FF2B5EF4-FFF2-40B4-BE49-F238E27FC236}">
                    <a16:creationId xmlns:a16="http://schemas.microsoft.com/office/drawing/2014/main" id="{CA858D05-342E-8477-1BB2-25B9A7DA417D}"/>
                  </a:ext>
                </a:extLst>
              </p:cNvPr>
              <p:cNvSpPr txBox="1"/>
              <p:nvPr/>
            </p:nvSpPr>
            <p:spPr>
              <a:xfrm>
                <a:off x="0" y="-47625"/>
                <a:ext cx="670128" cy="31000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40">
              <a:extLst>
                <a:ext uri="{FF2B5EF4-FFF2-40B4-BE49-F238E27FC236}">
                  <a16:creationId xmlns:a16="http://schemas.microsoft.com/office/drawing/2014/main" id="{94C55DB9-A51D-2DD0-C016-339E4ADDF269}"/>
                </a:ext>
              </a:extLst>
            </p:cNvPr>
            <p:cNvGrpSpPr/>
            <p:nvPr/>
          </p:nvGrpSpPr>
          <p:grpSpPr>
            <a:xfrm>
              <a:off x="8489501" y="4849591"/>
              <a:ext cx="572172" cy="475499"/>
              <a:chOff x="0" y="0"/>
              <a:chExt cx="1561822" cy="1297940"/>
            </a:xfrm>
          </p:grpSpPr>
          <p:sp>
            <p:nvSpPr>
              <p:cNvPr id="63" name="Freeform 41">
                <a:extLst>
                  <a:ext uri="{FF2B5EF4-FFF2-40B4-BE49-F238E27FC236}">
                    <a16:creationId xmlns:a16="http://schemas.microsoft.com/office/drawing/2014/main" id="{09196B54-DC36-EC74-C2BA-4152419C0B17}"/>
                  </a:ext>
                </a:extLst>
              </p:cNvPr>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599BA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4" name="Group 42">
              <a:extLst>
                <a:ext uri="{FF2B5EF4-FFF2-40B4-BE49-F238E27FC236}">
                  <a16:creationId xmlns:a16="http://schemas.microsoft.com/office/drawing/2014/main" id="{528C6FB9-9FAF-FE54-DF10-1BB97C050B34}"/>
                </a:ext>
              </a:extLst>
            </p:cNvPr>
            <p:cNvGrpSpPr/>
            <p:nvPr/>
          </p:nvGrpSpPr>
          <p:grpSpPr>
            <a:xfrm>
              <a:off x="10827368" y="6889016"/>
              <a:ext cx="2428884" cy="950999"/>
              <a:chOff x="0" y="0"/>
              <a:chExt cx="670128" cy="262380"/>
            </a:xfrm>
          </p:grpSpPr>
          <p:sp>
            <p:nvSpPr>
              <p:cNvPr id="61" name="Freeform 43">
                <a:extLst>
                  <a:ext uri="{FF2B5EF4-FFF2-40B4-BE49-F238E27FC236}">
                    <a16:creationId xmlns:a16="http://schemas.microsoft.com/office/drawing/2014/main" id="{2E788548-BB2B-6836-D822-2A26E80F7FCF}"/>
                  </a:ext>
                </a:extLst>
              </p:cNvPr>
              <p:cNvSpPr/>
              <p:nvPr/>
            </p:nvSpPr>
            <p:spPr>
              <a:xfrm>
                <a:off x="0" y="0"/>
                <a:ext cx="670128" cy="262380"/>
              </a:xfrm>
              <a:custGeom>
                <a:avLst/>
                <a:gdLst/>
                <a:ahLst/>
                <a:cxnLst/>
                <a:rect l="l" t="t" r="r" b="b"/>
                <a:pathLst>
                  <a:path w="670128" h="262380">
                    <a:moveTo>
                      <a:pt x="63749" y="0"/>
                    </a:moveTo>
                    <a:lnTo>
                      <a:pt x="606379" y="0"/>
                    </a:lnTo>
                    <a:cubicBezTo>
                      <a:pt x="623286" y="0"/>
                      <a:pt x="639501" y="6716"/>
                      <a:pt x="651456" y="18672"/>
                    </a:cubicBezTo>
                    <a:cubicBezTo>
                      <a:pt x="663412" y="30627"/>
                      <a:pt x="670128" y="46842"/>
                      <a:pt x="670128" y="63749"/>
                    </a:cubicBezTo>
                    <a:lnTo>
                      <a:pt x="670128" y="198631"/>
                    </a:lnTo>
                    <a:cubicBezTo>
                      <a:pt x="670128" y="215539"/>
                      <a:pt x="663412" y="231753"/>
                      <a:pt x="651456" y="243709"/>
                    </a:cubicBezTo>
                    <a:cubicBezTo>
                      <a:pt x="639501" y="255664"/>
                      <a:pt x="623286" y="262380"/>
                      <a:pt x="606379" y="262380"/>
                    </a:cubicBezTo>
                    <a:lnTo>
                      <a:pt x="63749" y="262380"/>
                    </a:lnTo>
                    <a:cubicBezTo>
                      <a:pt x="46842" y="262380"/>
                      <a:pt x="30627" y="255664"/>
                      <a:pt x="18672" y="243709"/>
                    </a:cubicBezTo>
                    <a:cubicBezTo>
                      <a:pt x="6716" y="231753"/>
                      <a:pt x="0" y="215539"/>
                      <a:pt x="0" y="198631"/>
                    </a:cubicBezTo>
                    <a:lnTo>
                      <a:pt x="0" y="63749"/>
                    </a:lnTo>
                    <a:cubicBezTo>
                      <a:pt x="0" y="46842"/>
                      <a:pt x="6716" y="30627"/>
                      <a:pt x="18672" y="18672"/>
                    </a:cubicBezTo>
                    <a:cubicBezTo>
                      <a:pt x="30627" y="6716"/>
                      <a:pt x="46842" y="0"/>
                      <a:pt x="63749" y="0"/>
                    </a:cubicBezTo>
                    <a:close/>
                  </a:path>
                </a:pathLst>
              </a:custGeom>
              <a:solidFill>
                <a:srgbClr val="A12568"/>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62" name="TextBox 44">
                <a:extLst>
                  <a:ext uri="{FF2B5EF4-FFF2-40B4-BE49-F238E27FC236}">
                    <a16:creationId xmlns:a16="http://schemas.microsoft.com/office/drawing/2014/main" id="{C64F5C5B-47BB-F6CA-F283-F17F78560831}"/>
                  </a:ext>
                </a:extLst>
              </p:cNvPr>
              <p:cNvSpPr txBox="1"/>
              <p:nvPr/>
            </p:nvSpPr>
            <p:spPr>
              <a:xfrm>
                <a:off x="0" y="-47625"/>
                <a:ext cx="670128" cy="31000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45">
              <a:extLst>
                <a:ext uri="{FF2B5EF4-FFF2-40B4-BE49-F238E27FC236}">
                  <a16:creationId xmlns:a16="http://schemas.microsoft.com/office/drawing/2014/main" id="{59EE2C65-CD2F-A97A-4430-37E1A9878398}"/>
                </a:ext>
              </a:extLst>
            </p:cNvPr>
            <p:cNvGrpSpPr/>
            <p:nvPr/>
          </p:nvGrpSpPr>
          <p:grpSpPr>
            <a:xfrm>
              <a:off x="10827368" y="3853200"/>
              <a:ext cx="2428884" cy="2428884"/>
              <a:chOff x="0" y="0"/>
              <a:chExt cx="812800" cy="812800"/>
            </a:xfrm>
          </p:grpSpPr>
          <p:sp>
            <p:nvSpPr>
              <p:cNvPr id="59" name="Freeform 46">
                <a:extLst>
                  <a:ext uri="{FF2B5EF4-FFF2-40B4-BE49-F238E27FC236}">
                    <a16:creationId xmlns:a16="http://schemas.microsoft.com/office/drawing/2014/main" id="{0E8C37DC-BF88-E340-AE4B-136B5FA333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A12568"/>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60" name="TextBox 47">
                <a:extLst>
                  <a:ext uri="{FF2B5EF4-FFF2-40B4-BE49-F238E27FC236}">
                    <a16:creationId xmlns:a16="http://schemas.microsoft.com/office/drawing/2014/main" id="{D0A8E569-1DBC-C42B-5586-E3A5EA371253}"/>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48">
              <a:extLst>
                <a:ext uri="{FF2B5EF4-FFF2-40B4-BE49-F238E27FC236}">
                  <a16:creationId xmlns:a16="http://schemas.microsoft.com/office/drawing/2014/main" id="{985B88E8-8870-8A80-7770-7B90A6F93E85}"/>
                </a:ext>
              </a:extLst>
            </p:cNvPr>
            <p:cNvGrpSpPr/>
            <p:nvPr/>
          </p:nvGrpSpPr>
          <p:grpSpPr>
            <a:xfrm>
              <a:off x="11755724" y="6213479"/>
              <a:ext cx="572172" cy="475499"/>
              <a:chOff x="0" y="0"/>
              <a:chExt cx="1561822" cy="1297940"/>
            </a:xfrm>
          </p:grpSpPr>
          <p:sp>
            <p:nvSpPr>
              <p:cNvPr id="58" name="Freeform 49">
                <a:extLst>
                  <a:ext uri="{FF2B5EF4-FFF2-40B4-BE49-F238E27FC236}">
                    <a16:creationId xmlns:a16="http://schemas.microsoft.com/office/drawing/2014/main" id="{18F2BFBD-E0FF-0F88-49B0-2DA2103FE68D}"/>
                  </a:ext>
                </a:extLst>
              </p:cNvPr>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A12568"/>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 name="Group 50">
              <a:extLst>
                <a:ext uri="{FF2B5EF4-FFF2-40B4-BE49-F238E27FC236}">
                  <a16:creationId xmlns:a16="http://schemas.microsoft.com/office/drawing/2014/main" id="{7782D0DC-D0E7-35AA-8141-DD3AD2C2BF18}"/>
                </a:ext>
              </a:extLst>
            </p:cNvPr>
            <p:cNvGrpSpPr/>
            <p:nvPr/>
          </p:nvGrpSpPr>
          <p:grpSpPr>
            <a:xfrm>
              <a:off x="14093591" y="5548879"/>
              <a:ext cx="2428884" cy="950999"/>
              <a:chOff x="0" y="0"/>
              <a:chExt cx="670128" cy="262380"/>
            </a:xfrm>
          </p:grpSpPr>
          <p:sp>
            <p:nvSpPr>
              <p:cNvPr id="56" name="Freeform 51">
                <a:extLst>
                  <a:ext uri="{FF2B5EF4-FFF2-40B4-BE49-F238E27FC236}">
                    <a16:creationId xmlns:a16="http://schemas.microsoft.com/office/drawing/2014/main" id="{568F0FD8-FBC4-4A2E-0771-48213E5FD479}"/>
                  </a:ext>
                </a:extLst>
              </p:cNvPr>
              <p:cNvSpPr/>
              <p:nvPr/>
            </p:nvSpPr>
            <p:spPr>
              <a:xfrm>
                <a:off x="0" y="0"/>
                <a:ext cx="670128" cy="262380"/>
              </a:xfrm>
              <a:custGeom>
                <a:avLst/>
                <a:gdLst/>
                <a:ahLst/>
                <a:cxnLst/>
                <a:rect l="l" t="t" r="r" b="b"/>
                <a:pathLst>
                  <a:path w="670128" h="262380">
                    <a:moveTo>
                      <a:pt x="63749" y="0"/>
                    </a:moveTo>
                    <a:lnTo>
                      <a:pt x="606379" y="0"/>
                    </a:lnTo>
                    <a:cubicBezTo>
                      <a:pt x="623286" y="0"/>
                      <a:pt x="639501" y="6716"/>
                      <a:pt x="651456" y="18672"/>
                    </a:cubicBezTo>
                    <a:cubicBezTo>
                      <a:pt x="663412" y="30627"/>
                      <a:pt x="670128" y="46842"/>
                      <a:pt x="670128" y="63749"/>
                    </a:cubicBezTo>
                    <a:lnTo>
                      <a:pt x="670128" y="198631"/>
                    </a:lnTo>
                    <a:cubicBezTo>
                      <a:pt x="670128" y="215539"/>
                      <a:pt x="663412" y="231753"/>
                      <a:pt x="651456" y="243709"/>
                    </a:cubicBezTo>
                    <a:cubicBezTo>
                      <a:pt x="639501" y="255664"/>
                      <a:pt x="623286" y="262380"/>
                      <a:pt x="606379" y="262380"/>
                    </a:cubicBezTo>
                    <a:lnTo>
                      <a:pt x="63749" y="262380"/>
                    </a:lnTo>
                    <a:cubicBezTo>
                      <a:pt x="46842" y="262380"/>
                      <a:pt x="30627" y="255664"/>
                      <a:pt x="18672" y="243709"/>
                    </a:cubicBezTo>
                    <a:cubicBezTo>
                      <a:pt x="6716" y="231753"/>
                      <a:pt x="0" y="215539"/>
                      <a:pt x="0" y="198631"/>
                    </a:cubicBezTo>
                    <a:lnTo>
                      <a:pt x="0" y="63749"/>
                    </a:lnTo>
                    <a:cubicBezTo>
                      <a:pt x="0" y="46842"/>
                      <a:pt x="6716" y="30627"/>
                      <a:pt x="18672" y="18672"/>
                    </a:cubicBezTo>
                    <a:cubicBezTo>
                      <a:pt x="30627" y="6716"/>
                      <a:pt x="46842" y="0"/>
                      <a:pt x="63749" y="0"/>
                    </a:cubicBezTo>
                    <a:close/>
                  </a:path>
                </a:pathLst>
              </a:custGeom>
              <a:solidFill>
                <a:srgbClr val="9D90A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7" name="TextBox 52">
                <a:extLst>
                  <a:ext uri="{FF2B5EF4-FFF2-40B4-BE49-F238E27FC236}">
                    <a16:creationId xmlns:a16="http://schemas.microsoft.com/office/drawing/2014/main" id="{7406F001-713D-C1EB-F556-D3D9BF23795E}"/>
                  </a:ext>
                </a:extLst>
              </p:cNvPr>
              <p:cNvSpPr txBox="1"/>
              <p:nvPr/>
            </p:nvSpPr>
            <p:spPr>
              <a:xfrm>
                <a:off x="0" y="-47625"/>
                <a:ext cx="670128" cy="31000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53">
              <a:extLst>
                <a:ext uri="{FF2B5EF4-FFF2-40B4-BE49-F238E27FC236}">
                  <a16:creationId xmlns:a16="http://schemas.microsoft.com/office/drawing/2014/main" id="{7420F2F2-D2C1-B58F-CF31-1B4AB9859B76}"/>
                </a:ext>
              </a:extLst>
            </p:cNvPr>
            <p:cNvGrpSpPr/>
            <p:nvPr/>
          </p:nvGrpSpPr>
          <p:grpSpPr>
            <a:xfrm>
              <a:off x="14093591" y="2489312"/>
              <a:ext cx="2428884" cy="2428884"/>
              <a:chOff x="0" y="0"/>
              <a:chExt cx="812800" cy="812800"/>
            </a:xfrm>
          </p:grpSpPr>
          <p:sp>
            <p:nvSpPr>
              <p:cNvPr id="54" name="Freeform 54">
                <a:extLst>
                  <a:ext uri="{FF2B5EF4-FFF2-40B4-BE49-F238E27FC236}">
                    <a16:creationId xmlns:a16="http://schemas.microsoft.com/office/drawing/2014/main" id="{C9C5F26B-2F83-4710-B4C8-0373FC6D938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9D90A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5" name="TextBox 55">
                <a:extLst>
                  <a:ext uri="{FF2B5EF4-FFF2-40B4-BE49-F238E27FC236}">
                    <a16:creationId xmlns:a16="http://schemas.microsoft.com/office/drawing/2014/main" id="{0CF7EF5F-B065-8B76-0E25-D654C648E0F4}"/>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56">
              <a:extLst>
                <a:ext uri="{FF2B5EF4-FFF2-40B4-BE49-F238E27FC236}">
                  <a16:creationId xmlns:a16="http://schemas.microsoft.com/office/drawing/2014/main" id="{615E5D84-D6E0-6390-A96C-24F8BFDFDB6E}"/>
                </a:ext>
              </a:extLst>
            </p:cNvPr>
            <p:cNvGrpSpPr/>
            <p:nvPr/>
          </p:nvGrpSpPr>
          <p:grpSpPr>
            <a:xfrm>
              <a:off x="15021946" y="4849591"/>
              <a:ext cx="572172" cy="475499"/>
              <a:chOff x="0" y="0"/>
              <a:chExt cx="1561822" cy="1297940"/>
            </a:xfrm>
          </p:grpSpPr>
          <p:sp>
            <p:nvSpPr>
              <p:cNvPr id="53" name="Freeform 57">
                <a:extLst>
                  <a:ext uri="{FF2B5EF4-FFF2-40B4-BE49-F238E27FC236}">
                    <a16:creationId xmlns:a16="http://schemas.microsoft.com/office/drawing/2014/main" id="{D61032D5-A14B-86C2-0A81-9ED5A455A23D}"/>
                  </a:ext>
                </a:extLst>
              </p:cNvPr>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9D90A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Freeform 58">
              <a:extLst>
                <a:ext uri="{FF2B5EF4-FFF2-40B4-BE49-F238E27FC236}">
                  <a16:creationId xmlns:a16="http://schemas.microsoft.com/office/drawing/2014/main" id="{4E80E92B-33D1-B698-B7C4-410BA69E8E28}"/>
                </a:ext>
              </a:extLst>
            </p:cNvPr>
            <p:cNvSpPr/>
            <p:nvPr/>
          </p:nvSpPr>
          <p:spPr>
            <a:xfrm>
              <a:off x="14007604" y="3110340"/>
              <a:ext cx="2450176" cy="1938701"/>
            </a:xfrm>
            <a:custGeom>
              <a:avLst/>
              <a:gdLst/>
              <a:ahLst/>
              <a:cxnLst/>
              <a:rect l="l" t="t" r="r" b="b"/>
              <a:pathLst>
                <a:path w="2450176" h="1938701">
                  <a:moveTo>
                    <a:pt x="0" y="0"/>
                  </a:moveTo>
                  <a:lnTo>
                    <a:pt x="2450176" y="0"/>
                  </a:lnTo>
                  <a:lnTo>
                    <a:pt x="2450176" y="1938701"/>
                  </a:lnTo>
                  <a:lnTo>
                    <a:pt x="0" y="1938701"/>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31" name="Group 59">
              <a:extLst>
                <a:ext uri="{FF2B5EF4-FFF2-40B4-BE49-F238E27FC236}">
                  <a16:creationId xmlns:a16="http://schemas.microsoft.com/office/drawing/2014/main" id="{AD0011CB-9EF7-7B7C-ED2C-26FA48C769DC}"/>
                </a:ext>
              </a:extLst>
            </p:cNvPr>
            <p:cNvGrpSpPr/>
            <p:nvPr/>
          </p:nvGrpSpPr>
          <p:grpSpPr>
            <a:xfrm>
              <a:off x="14347565" y="2743286"/>
              <a:ext cx="1920936" cy="1920936"/>
              <a:chOff x="0" y="0"/>
              <a:chExt cx="812800" cy="812800"/>
            </a:xfrm>
          </p:grpSpPr>
          <p:sp>
            <p:nvSpPr>
              <p:cNvPr id="51" name="Freeform 60">
                <a:extLst>
                  <a:ext uri="{FF2B5EF4-FFF2-40B4-BE49-F238E27FC236}">
                    <a16:creationId xmlns:a16="http://schemas.microsoft.com/office/drawing/2014/main" id="{C0016BAB-7F45-4287-DBB2-562323CE9FA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2" name="TextBox 61">
                <a:extLst>
                  <a:ext uri="{FF2B5EF4-FFF2-40B4-BE49-F238E27FC236}">
                    <a16:creationId xmlns:a16="http://schemas.microsoft.com/office/drawing/2014/main" id="{C4DA4638-37D1-8C93-A9EC-A9118D8A8D72}"/>
                  </a:ext>
                </a:extLst>
              </p:cNvPr>
              <p:cNvSpPr txBox="1"/>
              <p:nvPr/>
            </p:nvSpPr>
            <p:spPr>
              <a:xfrm>
                <a:off x="76200" y="28575"/>
                <a:ext cx="660400" cy="708025"/>
              </a:xfrm>
              <a:prstGeom prst="rect">
                <a:avLst/>
              </a:prstGeom>
            </p:spPr>
            <p:txBody>
              <a:bodyPr lIns="37227" tIns="37227" rIns="37227" bIns="37227" rtlCol="0" anchor="ctr"/>
              <a:lstStyle/>
              <a:p>
                <a:pPr marL="0" marR="0" lvl="0" indent="0" algn="ctr" defTabSz="609630" rtl="0" eaLnBrk="1" fontAlgn="auto" latinLnBrk="0" hangingPunct="1">
                  <a:lnSpc>
                    <a:spcPts val="205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Freeform 62">
              <a:extLst>
                <a:ext uri="{FF2B5EF4-FFF2-40B4-BE49-F238E27FC236}">
                  <a16:creationId xmlns:a16="http://schemas.microsoft.com/office/drawing/2014/main" id="{53002392-2F94-0FEB-222A-A14C8BD2E6B6}"/>
                </a:ext>
              </a:extLst>
            </p:cNvPr>
            <p:cNvSpPr/>
            <p:nvPr/>
          </p:nvSpPr>
          <p:spPr>
            <a:xfrm rot="3586887">
              <a:off x="3756896" y="3038480"/>
              <a:ext cx="882898" cy="664381"/>
            </a:xfrm>
            <a:custGeom>
              <a:avLst/>
              <a:gdLst/>
              <a:ahLst/>
              <a:cxnLst/>
              <a:rect l="l" t="t" r="r" b="b"/>
              <a:pathLst>
                <a:path w="882898" h="664381">
                  <a:moveTo>
                    <a:pt x="0" y="0"/>
                  </a:moveTo>
                  <a:lnTo>
                    <a:pt x="882898" y="0"/>
                  </a:lnTo>
                  <a:lnTo>
                    <a:pt x="882898" y="664381"/>
                  </a:lnTo>
                  <a:lnTo>
                    <a:pt x="0" y="6643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3" name="Freeform 63">
              <a:extLst>
                <a:ext uri="{FF2B5EF4-FFF2-40B4-BE49-F238E27FC236}">
                  <a16:creationId xmlns:a16="http://schemas.microsoft.com/office/drawing/2014/main" id="{95380A74-CF5A-5307-822D-0CF4DE8EF9EA}"/>
                </a:ext>
              </a:extLst>
            </p:cNvPr>
            <p:cNvSpPr/>
            <p:nvPr/>
          </p:nvSpPr>
          <p:spPr>
            <a:xfrm rot="3586887">
              <a:off x="10354036" y="3038480"/>
              <a:ext cx="882898" cy="664381"/>
            </a:xfrm>
            <a:custGeom>
              <a:avLst/>
              <a:gdLst/>
              <a:ahLst/>
              <a:cxnLst/>
              <a:rect l="l" t="t" r="r" b="b"/>
              <a:pathLst>
                <a:path w="882898" h="664381">
                  <a:moveTo>
                    <a:pt x="0" y="0"/>
                  </a:moveTo>
                  <a:lnTo>
                    <a:pt x="882898" y="0"/>
                  </a:lnTo>
                  <a:lnTo>
                    <a:pt x="882898" y="664381"/>
                  </a:lnTo>
                  <a:lnTo>
                    <a:pt x="0" y="664381"/>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64">
              <a:extLst>
                <a:ext uri="{FF2B5EF4-FFF2-40B4-BE49-F238E27FC236}">
                  <a16:creationId xmlns:a16="http://schemas.microsoft.com/office/drawing/2014/main" id="{3CCD24A6-8155-DC25-6C08-0A9739745653}"/>
                </a:ext>
              </a:extLst>
            </p:cNvPr>
            <p:cNvSpPr/>
            <p:nvPr/>
          </p:nvSpPr>
          <p:spPr>
            <a:xfrm rot="-392496">
              <a:off x="6282357" y="3038480"/>
              <a:ext cx="882898" cy="664381"/>
            </a:xfrm>
            <a:custGeom>
              <a:avLst/>
              <a:gdLst/>
              <a:ahLst/>
              <a:cxnLst/>
              <a:rect l="l" t="t" r="r" b="b"/>
              <a:pathLst>
                <a:path w="882898" h="664381">
                  <a:moveTo>
                    <a:pt x="0" y="0"/>
                  </a:moveTo>
                  <a:lnTo>
                    <a:pt x="882898" y="0"/>
                  </a:lnTo>
                  <a:lnTo>
                    <a:pt x="882898" y="664381"/>
                  </a:lnTo>
                  <a:lnTo>
                    <a:pt x="0" y="664381"/>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65">
              <a:extLst>
                <a:ext uri="{FF2B5EF4-FFF2-40B4-BE49-F238E27FC236}">
                  <a16:creationId xmlns:a16="http://schemas.microsoft.com/office/drawing/2014/main" id="{650DD056-9272-1371-FE41-71305D9D4F55}"/>
                </a:ext>
              </a:extLst>
            </p:cNvPr>
            <p:cNvSpPr/>
            <p:nvPr/>
          </p:nvSpPr>
          <p:spPr>
            <a:xfrm rot="-392496">
              <a:off x="12879497" y="3038480"/>
              <a:ext cx="882898" cy="664381"/>
            </a:xfrm>
            <a:custGeom>
              <a:avLst/>
              <a:gdLst/>
              <a:ahLst/>
              <a:cxnLst/>
              <a:rect l="l" t="t" r="r" b="b"/>
              <a:pathLst>
                <a:path w="882898" h="664381">
                  <a:moveTo>
                    <a:pt x="0" y="0"/>
                  </a:moveTo>
                  <a:lnTo>
                    <a:pt x="882898" y="0"/>
                  </a:lnTo>
                  <a:lnTo>
                    <a:pt x="882898" y="664381"/>
                  </a:lnTo>
                  <a:lnTo>
                    <a:pt x="0" y="664381"/>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6" name="Freeform 66">
              <a:extLst>
                <a:ext uri="{FF2B5EF4-FFF2-40B4-BE49-F238E27FC236}">
                  <a16:creationId xmlns:a16="http://schemas.microsoft.com/office/drawing/2014/main" id="{90F6A363-DD65-1B1F-AC45-F9C5686EC682}"/>
                </a:ext>
              </a:extLst>
            </p:cNvPr>
            <p:cNvSpPr/>
            <p:nvPr/>
          </p:nvSpPr>
          <p:spPr>
            <a:xfrm>
              <a:off x="1806859" y="3227609"/>
              <a:ext cx="893858" cy="952289"/>
            </a:xfrm>
            <a:custGeom>
              <a:avLst/>
              <a:gdLst/>
              <a:ahLst/>
              <a:cxnLst/>
              <a:rect l="l" t="t" r="r" b="b"/>
              <a:pathLst>
                <a:path w="893858" h="952289">
                  <a:moveTo>
                    <a:pt x="0" y="0"/>
                  </a:moveTo>
                  <a:lnTo>
                    <a:pt x="893858" y="0"/>
                  </a:lnTo>
                  <a:lnTo>
                    <a:pt x="893858" y="952289"/>
                  </a:lnTo>
                  <a:lnTo>
                    <a:pt x="0" y="95228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7" name="Freeform 67">
              <a:extLst>
                <a:ext uri="{FF2B5EF4-FFF2-40B4-BE49-F238E27FC236}">
                  <a16:creationId xmlns:a16="http://schemas.microsoft.com/office/drawing/2014/main" id="{3D6E85C3-CD53-7F83-62D8-F40ABF5BB436}"/>
                </a:ext>
              </a:extLst>
            </p:cNvPr>
            <p:cNvSpPr/>
            <p:nvPr/>
          </p:nvSpPr>
          <p:spPr>
            <a:xfrm>
              <a:off x="5029732" y="4564014"/>
              <a:ext cx="959265" cy="952289"/>
            </a:xfrm>
            <a:custGeom>
              <a:avLst/>
              <a:gdLst/>
              <a:ahLst/>
              <a:cxnLst/>
              <a:rect l="l" t="t" r="r" b="b"/>
              <a:pathLst>
                <a:path w="959265" h="952289">
                  <a:moveTo>
                    <a:pt x="0" y="0"/>
                  </a:moveTo>
                  <a:lnTo>
                    <a:pt x="959265" y="0"/>
                  </a:lnTo>
                  <a:lnTo>
                    <a:pt x="959265" y="952289"/>
                  </a:lnTo>
                  <a:lnTo>
                    <a:pt x="0" y="95228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68">
              <a:extLst>
                <a:ext uri="{FF2B5EF4-FFF2-40B4-BE49-F238E27FC236}">
                  <a16:creationId xmlns:a16="http://schemas.microsoft.com/office/drawing/2014/main" id="{86D1AF77-A348-2076-8DAC-00374C111A14}"/>
                </a:ext>
              </a:extLst>
            </p:cNvPr>
            <p:cNvSpPr/>
            <p:nvPr/>
          </p:nvSpPr>
          <p:spPr>
            <a:xfrm>
              <a:off x="14768105" y="3235366"/>
              <a:ext cx="1079856" cy="936775"/>
            </a:xfrm>
            <a:custGeom>
              <a:avLst/>
              <a:gdLst/>
              <a:ahLst/>
              <a:cxnLst/>
              <a:rect l="l" t="t" r="r" b="b"/>
              <a:pathLst>
                <a:path w="1079856" h="936775">
                  <a:moveTo>
                    <a:pt x="0" y="0"/>
                  </a:moveTo>
                  <a:lnTo>
                    <a:pt x="1079855" y="0"/>
                  </a:lnTo>
                  <a:lnTo>
                    <a:pt x="1079855" y="936775"/>
                  </a:lnTo>
                  <a:lnTo>
                    <a:pt x="0" y="93677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69">
              <a:extLst>
                <a:ext uri="{FF2B5EF4-FFF2-40B4-BE49-F238E27FC236}">
                  <a16:creationId xmlns:a16="http://schemas.microsoft.com/office/drawing/2014/main" id="{7D1017CB-B8C1-82EF-380C-E564CC135192}"/>
                </a:ext>
              </a:extLst>
            </p:cNvPr>
            <p:cNvSpPr/>
            <p:nvPr/>
          </p:nvSpPr>
          <p:spPr>
            <a:xfrm>
              <a:off x="11549378" y="4594908"/>
              <a:ext cx="984864" cy="984864"/>
            </a:xfrm>
            <a:custGeom>
              <a:avLst/>
              <a:gdLst/>
              <a:ahLst/>
              <a:cxnLst/>
              <a:rect l="l" t="t" r="r" b="b"/>
              <a:pathLst>
                <a:path w="984864" h="984864">
                  <a:moveTo>
                    <a:pt x="0" y="0"/>
                  </a:moveTo>
                  <a:lnTo>
                    <a:pt x="984864" y="0"/>
                  </a:lnTo>
                  <a:lnTo>
                    <a:pt x="984864" y="984865"/>
                  </a:lnTo>
                  <a:lnTo>
                    <a:pt x="0" y="9848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0" name="Freeform 70">
              <a:extLst>
                <a:ext uri="{FF2B5EF4-FFF2-40B4-BE49-F238E27FC236}">
                  <a16:creationId xmlns:a16="http://schemas.microsoft.com/office/drawing/2014/main" id="{08272A69-9C40-3702-7FF6-9F13B1D71410}"/>
                </a:ext>
              </a:extLst>
            </p:cNvPr>
            <p:cNvSpPr/>
            <p:nvPr/>
          </p:nvSpPr>
          <p:spPr>
            <a:xfrm>
              <a:off x="8276420" y="3227609"/>
              <a:ext cx="933640" cy="952289"/>
            </a:xfrm>
            <a:custGeom>
              <a:avLst/>
              <a:gdLst/>
              <a:ahLst/>
              <a:cxnLst/>
              <a:rect l="l" t="t" r="r" b="b"/>
              <a:pathLst>
                <a:path w="933640" h="952289">
                  <a:moveTo>
                    <a:pt x="0" y="0"/>
                  </a:moveTo>
                  <a:lnTo>
                    <a:pt x="933640" y="0"/>
                  </a:lnTo>
                  <a:lnTo>
                    <a:pt x="933640" y="952289"/>
                  </a:lnTo>
                  <a:lnTo>
                    <a:pt x="0" y="95228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1" name="TextBox 71">
              <a:extLst>
                <a:ext uri="{FF2B5EF4-FFF2-40B4-BE49-F238E27FC236}">
                  <a16:creationId xmlns:a16="http://schemas.microsoft.com/office/drawing/2014/main" id="{418AFAD8-B6FE-4BFF-6200-95E9B3160198}"/>
                </a:ext>
              </a:extLst>
            </p:cNvPr>
            <p:cNvSpPr txBox="1"/>
            <p:nvPr/>
          </p:nvSpPr>
          <p:spPr>
            <a:xfrm>
              <a:off x="1216763" y="5616403"/>
              <a:ext cx="2052758" cy="742800"/>
            </a:xfrm>
            <a:prstGeom prst="rect">
              <a:avLst/>
            </a:prstGeom>
          </p:spPr>
          <p:txBody>
            <a:bodyPr lIns="0" tIns="0" rIns="0" bIns="0" rtlCol="0" anchor="t">
              <a:spAutoFit/>
            </a:bodyPr>
            <a:lstStyle/>
            <a:p>
              <a:pPr marL="0" marR="0" lvl="1" indent="0" algn="ctr" defTabSz="609630" rtl="0" eaLnBrk="1" fontAlgn="auto" latinLnBrk="0" hangingPunct="1">
                <a:lnSpc>
                  <a:spcPts val="196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Condensed"/>
                  <a:ea typeface="Open Sans Condensed SemiBold" pitchFamily="2" charset="0"/>
                  <a:cs typeface="Open Sans Condensed SemiBold" pitchFamily="2" charset="0"/>
                  <a:sym typeface="Open Sans Bold"/>
                </a:rPr>
                <a:t>EXPONENTIAL DATA GROWTH</a:t>
              </a:r>
            </a:p>
          </p:txBody>
        </p:sp>
        <p:sp>
          <p:nvSpPr>
            <p:cNvPr id="42" name="TextBox 72">
              <a:extLst>
                <a:ext uri="{FF2B5EF4-FFF2-40B4-BE49-F238E27FC236}">
                  <a16:creationId xmlns:a16="http://schemas.microsoft.com/office/drawing/2014/main" id="{0A7402F6-A231-E104-E2FC-4AE63E060484}"/>
                </a:ext>
              </a:extLst>
            </p:cNvPr>
            <p:cNvSpPr txBox="1"/>
            <p:nvPr/>
          </p:nvSpPr>
          <p:spPr>
            <a:xfrm>
              <a:off x="1028700" y="6664544"/>
              <a:ext cx="2428884" cy="2040078"/>
            </a:xfrm>
            <a:prstGeom prst="rect">
              <a:avLst/>
            </a:prstGeom>
          </p:spPr>
          <p:txBody>
            <a:bodyPr lIns="0" tIns="0" rIns="0" bIns="0" rtlCol="0" anchor="t">
              <a:spAutoFit/>
            </a:bodyPr>
            <a:lstStyle/>
            <a:p>
              <a:pPr marL="0" marR="0" lvl="0" indent="0" algn="ctr" defTabSz="609630" rtl="0" eaLnBrk="1" fontAlgn="auto" latinLnBrk="0" hangingPunct="1">
                <a:lnSpc>
                  <a:spcPts val="18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11E41"/>
                  </a:solidFill>
                  <a:effectLst/>
                  <a:uLnTx/>
                  <a:uFillTx/>
                  <a:latin typeface="Lato"/>
                  <a:ea typeface="Lato"/>
                  <a:cs typeface="Lato"/>
                  <a:sym typeface="Lato"/>
                </a:rPr>
                <a:t>Research Data is growing exponentially, which could provide great opportunities but also poses significant challenges</a:t>
              </a:r>
            </a:p>
          </p:txBody>
        </p:sp>
        <p:sp>
          <p:nvSpPr>
            <p:cNvPr id="43" name="TextBox 73">
              <a:extLst>
                <a:ext uri="{FF2B5EF4-FFF2-40B4-BE49-F238E27FC236}">
                  <a16:creationId xmlns:a16="http://schemas.microsoft.com/office/drawing/2014/main" id="{8E6A6973-6008-D10A-F822-83CC8158B522}"/>
                </a:ext>
              </a:extLst>
            </p:cNvPr>
            <p:cNvSpPr txBox="1"/>
            <p:nvPr/>
          </p:nvSpPr>
          <p:spPr>
            <a:xfrm>
              <a:off x="4482986" y="6999277"/>
              <a:ext cx="2052758" cy="742800"/>
            </a:xfrm>
            <a:prstGeom prst="rect">
              <a:avLst/>
            </a:prstGeom>
          </p:spPr>
          <p:txBody>
            <a:bodyPr lIns="0" tIns="0" rIns="0" bIns="0" rtlCol="0" anchor="t">
              <a:spAutoFit/>
            </a:bodyPr>
            <a:lstStyle/>
            <a:p>
              <a:pPr marL="0" marR="0" lvl="1" indent="0" algn="ctr" defTabSz="609630" rtl="0" eaLnBrk="1" fontAlgn="auto" latinLnBrk="0" hangingPunct="1">
                <a:lnSpc>
                  <a:spcPts val="196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Condensed"/>
                  <a:ea typeface="Lato Bold"/>
                  <a:cs typeface="Lato Bold"/>
                  <a:sym typeface="Lato Bold"/>
                </a:rPr>
                <a:t>FRAGMENTED RECORDING</a:t>
              </a:r>
            </a:p>
          </p:txBody>
        </p:sp>
        <p:sp>
          <p:nvSpPr>
            <p:cNvPr id="44" name="TextBox 74">
              <a:extLst>
                <a:ext uri="{FF2B5EF4-FFF2-40B4-BE49-F238E27FC236}">
                  <a16:creationId xmlns:a16="http://schemas.microsoft.com/office/drawing/2014/main" id="{03790ABA-6F7E-1055-FC80-90E8ED97C216}"/>
                </a:ext>
              </a:extLst>
            </p:cNvPr>
            <p:cNvSpPr txBox="1"/>
            <p:nvPr/>
          </p:nvSpPr>
          <p:spPr>
            <a:xfrm>
              <a:off x="4294923" y="8028433"/>
              <a:ext cx="2428884" cy="2040078"/>
            </a:xfrm>
            <a:prstGeom prst="rect">
              <a:avLst/>
            </a:prstGeom>
          </p:spPr>
          <p:txBody>
            <a:bodyPr lIns="0" tIns="0" rIns="0" bIns="0" rtlCol="0" anchor="t">
              <a:spAutoFit/>
            </a:bodyPr>
            <a:lstStyle/>
            <a:p>
              <a:pPr marL="0" marR="0" lvl="0" indent="0" algn="ctr" defTabSz="609630" rtl="0" eaLnBrk="1" fontAlgn="auto" latinLnBrk="0" hangingPunct="1">
                <a:lnSpc>
                  <a:spcPts val="18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11E41"/>
                  </a:solidFill>
                  <a:effectLst/>
                  <a:uLnTx/>
                  <a:uFillTx/>
                  <a:latin typeface="Lato"/>
                  <a:ea typeface="Lato"/>
                  <a:cs typeface="Lato"/>
                  <a:sym typeface="Lato"/>
                </a:rPr>
                <a:t>Scientists have a fragmented approach to recording their data, leaving experiments scattered and inconsistent</a:t>
              </a:r>
            </a:p>
          </p:txBody>
        </p:sp>
        <p:sp>
          <p:nvSpPr>
            <p:cNvPr id="45" name="TextBox 75">
              <a:extLst>
                <a:ext uri="{FF2B5EF4-FFF2-40B4-BE49-F238E27FC236}">
                  <a16:creationId xmlns:a16="http://schemas.microsoft.com/office/drawing/2014/main" id="{E6823760-4F4F-7B72-9A9B-E0FC20123D78}"/>
                </a:ext>
              </a:extLst>
            </p:cNvPr>
            <p:cNvSpPr txBox="1"/>
            <p:nvPr/>
          </p:nvSpPr>
          <p:spPr>
            <a:xfrm>
              <a:off x="7749209" y="5613224"/>
              <a:ext cx="2052758" cy="742800"/>
            </a:xfrm>
            <a:prstGeom prst="rect">
              <a:avLst/>
            </a:prstGeom>
          </p:spPr>
          <p:txBody>
            <a:bodyPr lIns="0" tIns="0" rIns="0" bIns="0" rtlCol="0" anchor="t">
              <a:spAutoFit/>
            </a:bodyPr>
            <a:lstStyle/>
            <a:p>
              <a:pPr marL="0" marR="0" lvl="1" indent="0" algn="ctr" defTabSz="609630" rtl="0" eaLnBrk="1" fontAlgn="auto" latinLnBrk="0" hangingPunct="1">
                <a:lnSpc>
                  <a:spcPts val="196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Condensed"/>
                  <a:ea typeface="Lato Bold"/>
                  <a:cs typeface="Lato Bold"/>
                  <a:sym typeface="Lato Bold"/>
                </a:rPr>
                <a:t>LOST DATA &amp; OPPORTUNITIES</a:t>
              </a:r>
            </a:p>
          </p:txBody>
        </p:sp>
        <p:sp>
          <p:nvSpPr>
            <p:cNvPr id="46" name="TextBox 76">
              <a:extLst>
                <a:ext uri="{FF2B5EF4-FFF2-40B4-BE49-F238E27FC236}">
                  <a16:creationId xmlns:a16="http://schemas.microsoft.com/office/drawing/2014/main" id="{C6D70CDE-50F5-0A53-C93D-283363F5B87A}"/>
                </a:ext>
              </a:extLst>
            </p:cNvPr>
            <p:cNvSpPr txBox="1"/>
            <p:nvPr/>
          </p:nvSpPr>
          <p:spPr>
            <a:xfrm>
              <a:off x="7561145" y="6664545"/>
              <a:ext cx="2428884" cy="1693830"/>
            </a:xfrm>
            <a:prstGeom prst="rect">
              <a:avLst/>
            </a:prstGeom>
          </p:spPr>
          <p:txBody>
            <a:bodyPr lIns="0" tIns="0" rIns="0" bIns="0" rtlCol="0" anchor="t">
              <a:spAutoFit/>
            </a:bodyPr>
            <a:lstStyle/>
            <a:p>
              <a:pPr marL="0" marR="0" lvl="0" indent="0" algn="ctr" defTabSz="609630" rtl="0" eaLnBrk="1" fontAlgn="auto" latinLnBrk="0" hangingPunct="1">
                <a:lnSpc>
                  <a:spcPts val="18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11E41"/>
                  </a:solidFill>
                  <a:effectLst/>
                  <a:uLnTx/>
                  <a:uFillTx/>
                  <a:latin typeface="Lato"/>
                  <a:ea typeface="Lato"/>
                  <a:cs typeface="Lato"/>
                  <a:sym typeface="Lato"/>
                </a:rPr>
                <a:t>Data is often poorly stored or described, making access and collaboration very difficult</a:t>
              </a:r>
            </a:p>
          </p:txBody>
        </p:sp>
        <p:sp>
          <p:nvSpPr>
            <p:cNvPr id="47" name="TextBox 77">
              <a:extLst>
                <a:ext uri="{FF2B5EF4-FFF2-40B4-BE49-F238E27FC236}">
                  <a16:creationId xmlns:a16="http://schemas.microsoft.com/office/drawing/2014/main" id="{F1872D03-687F-9A87-34F7-462F77B9656B}"/>
                </a:ext>
              </a:extLst>
            </p:cNvPr>
            <p:cNvSpPr txBox="1"/>
            <p:nvPr/>
          </p:nvSpPr>
          <p:spPr>
            <a:xfrm>
              <a:off x="11015430" y="6999614"/>
              <a:ext cx="2052758" cy="742800"/>
            </a:xfrm>
            <a:prstGeom prst="rect">
              <a:avLst/>
            </a:prstGeom>
          </p:spPr>
          <p:txBody>
            <a:bodyPr lIns="0" tIns="0" rIns="0" bIns="0" rtlCol="0" anchor="t">
              <a:spAutoFit/>
            </a:bodyPr>
            <a:lstStyle/>
            <a:p>
              <a:pPr marL="0" marR="0" lvl="1" indent="0" algn="ctr" defTabSz="609630" rtl="0" eaLnBrk="1" fontAlgn="auto" latinLnBrk="0" hangingPunct="1">
                <a:lnSpc>
                  <a:spcPts val="196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Condensed"/>
                  <a:ea typeface="Lato Bold"/>
                  <a:cs typeface="Lato Bold"/>
                  <a:sym typeface="Lato Bold"/>
                </a:rPr>
                <a:t>REPRODUCIBILITY CRISIS</a:t>
              </a:r>
            </a:p>
          </p:txBody>
        </p:sp>
        <p:sp>
          <p:nvSpPr>
            <p:cNvPr id="48" name="TextBox 78">
              <a:extLst>
                <a:ext uri="{FF2B5EF4-FFF2-40B4-BE49-F238E27FC236}">
                  <a16:creationId xmlns:a16="http://schemas.microsoft.com/office/drawing/2014/main" id="{A3A9E0AD-8BBE-7417-9E2D-99B29FD63CAF}"/>
                </a:ext>
              </a:extLst>
            </p:cNvPr>
            <p:cNvSpPr txBox="1"/>
            <p:nvPr/>
          </p:nvSpPr>
          <p:spPr>
            <a:xfrm>
              <a:off x="10827368" y="8028433"/>
              <a:ext cx="2428884" cy="1347581"/>
            </a:xfrm>
            <a:prstGeom prst="rect">
              <a:avLst/>
            </a:prstGeom>
          </p:spPr>
          <p:txBody>
            <a:bodyPr lIns="0" tIns="0" rIns="0" bIns="0" rtlCol="0" anchor="t">
              <a:spAutoFit/>
            </a:bodyPr>
            <a:lstStyle/>
            <a:p>
              <a:pPr marL="0" marR="0" lvl="0" indent="0" algn="ctr" defTabSz="609630" rtl="0" eaLnBrk="1" fontAlgn="auto" latinLnBrk="0" hangingPunct="1">
                <a:lnSpc>
                  <a:spcPts val="18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11E41"/>
                  </a:solidFill>
                  <a:effectLst/>
                  <a:uLnTx/>
                  <a:uFillTx/>
                  <a:latin typeface="Lato"/>
                  <a:ea typeface="Lato"/>
                  <a:cs typeface="Lato"/>
                  <a:sym typeface="Lato"/>
                </a:rPr>
                <a:t>A vast quantity of scientific research cannot be reproduced, re-used or built upon </a:t>
              </a:r>
            </a:p>
          </p:txBody>
        </p:sp>
        <p:sp>
          <p:nvSpPr>
            <p:cNvPr id="49" name="TextBox 79">
              <a:extLst>
                <a:ext uri="{FF2B5EF4-FFF2-40B4-BE49-F238E27FC236}">
                  <a16:creationId xmlns:a16="http://schemas.microsoft.com/office/drawing/2014/main" id="{F1E81F04-2796-524A-C3F1-061EB2EDB08D}"/>
                </a:ext>
              </a:extLst>
            </p:cNvPr>
            <p:cNvSpPr txBox="1"/>
            <p:nvPr/>
          </p:nvSpPr>
          <p:spPr>
            <a:xfrm>
              <a:off x="14281653" y="5636975"/>
              <a:ext cx="2052758" cy="742800"/>
            </a:xfrm>
            <a:prstGeom prst="rect">
              <a:avLst/>
            </a:prstGeom>
          </p:spPr>
          <p:txBody>
            <a:bodyPr lIns="0" tIns="0" rIns="0" bIns="0" rtlCol="0" anchor="t">
              <a:spAutoFit/>
            </a:bodyPr>
            <a:lstStyle/>
            <a:p>
              <a:pPr marL="0" marR="0" lvl="1" indent="0" algn="ctr" defTabSz="609630" rtl="0" eaLnBrk="1" fontAlgn="auto" latinLnBrk="0" hangingPunct="1">
                <a:lnSpc>
                  <a:spcPts val="1960"/>
                </a:lnSpc>
                <a:spcBef>
                  <a:spcPct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Condensed"/>
                  <a:ea typeface="Lato Bold"/>
                  <a:cs typeface="Lato Bold"/>
                  <a:sym typeface="Lato Bold"/>
                </a:rPr>
                <a:t>COMMUNITY NEEDS</a:t>
              </a:r>
            </a:p>
          </p:txBody>
        </p:sp>
        <p:sp>
          <p:nvSpPr>
            <p:cNvPr id="50" name="TextBox 80">
              <a:extLst>
                <a:ext uri="{FF2B5EF4-FFF2-40B4-BE49-F238E27FC236}">
                  <a16:creationId xmlns:a16="http://schemas.microsoft.com/office/drawing/2014/main" id="{F11E97DD-DE68-3C8B-E75D-B894803A57B2}"/>
                </a:ext>
              </a:extLst>
            </p:cNvPr>
            <p:cNvSpPr txBox="1"/>
            <p:nvPr/>
          </p:nvSpPr>
          <p:spPr>
            <a:xfrm>
              <a:off x="14093591" y="6664544"/>
              <a:ext cx="2428884" cy="1347581"/>
            </a:xfrm>
            <a:prstGeom prst="rect">
              <a:avLst/>
            </a:prstGeom>
          </p:spPr>
          <p:txBody>
            <a:bodyPr lIns="0" tIns="0" rIns="0" bIns="0" rtlCol="0" anchor="t">
              <a:spAutoFit/>
            </a:bodyPr>
            <a:lstStyle/>
            <a:p>
              <a:pPr marL="0" marR="0" lvl="0" indent="0" algn="ctr" defTabSz="609630" rtl="0" eaLnBrk="1" fontAlgn="auto" latinLnBrk="0" hangingPunct="1">
                <a:lnSpc>
                  <a:spcPts val="18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11E41"/>
                  </a:solidFill>
                  <a:effectLst/>
                  <a:uLnTx/>
                  <a:uFillTx/>
                  <a:latin typeface="Lato"/>
                  <a:ea typeface="Lato"/>
                  <a:cs typeface="Lato"/>
                  <a:sym typeface="Lato"/>
                </a:rPr>
                <a:t>Going forward there is a clear need for tools and training to support researchers</a:t>
              </a:r>
            </a:p>
          </p:txBody>
        </p:sp>
      </p:grpSp>
    </p:spTree>
    <p:extLst>
      <p:ext uri="{BB962C8B-B14F-4D97-AF65-F5344CB8AC3E}">
        <p14:creationId xmlns:p14="http://schemas.microsoft.com/office/powerpoint/2010/main" val="257533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CA0E-5BEE-80A7-5647-4E2D4F4F2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0D8A1-303F-CB93-25DA-0897250BD224}"/>
              </a:ext>
            </a:extLst>
          </p:cNvPr>
          <p:cNvSpPr>
            <a:spLocks noGrp="1"/>
          </p:cNvSpPr>
          <p:nvPr>
            <p:ph type="title"/>
          </p:nvPr>
        </p:nvSpPr>
        <p:spPr/>
        <p:txBody>
          <a:bodyPr/>
          <a:lstStyle/>
          <a:p>
            <a:r>
              <a:rPr lang="en-GB" dirty="0"/>
              <a:t>2016 FAIR Principles</a:t>
            </a:r>
          </a:p>
        </p:txBody>
      </p:sp>
      <p:sp>
        <p:nvSpPr>
          <p:cNvPr id="3" name="Content Placeholder 2">
            <a:extLst>
              <a:ext uri="{FF2B5EF4-FFF2-40B4-BE49-F238E27FC236}">
                <a16:creationId xmlns:a16="http://schemas.microsoft.com/office/drawing/2014/main" id="{56114749-F5E4-E459-E1B7-9148F85F4FDC}"/>
              </a:ext>
            </a:extLst>
          </p:cNvPr>
          <p:cNvSpPr>
            <a:spLocks noGrp="1"/>
          </p:cNvSpPr>
          <p:nvPr>
            <p:ph idx="1"/>
          </p:nvPr>
        </p:nvSpPr>
        <p:spPr>
          <a:xfrm>
            <a:off x="677334" y="1219200"/>
            <a:ext cx="8404898" cy="5308921"/>
          </a:xfrm>
        </p:spPr>
        <p:txBody>
          <a:bodyPr>
            <a:normAutofit fontScale="92500" lnSpcReduction="20000"/>
          </a:bodyPr>
          <a:lstStyle/>
          <a:p>
            <a:r>
              <a:rPr lang="en-GB" dirty="0"/>
              <a:t>Incredibly well communicated</a:t>
            </a:r>
          </a:p>
          <a:p>
            <a:r>
              <a:rPr lang="en-GB" dirty="0"/>
              <a:t>A ‘household name’ understandable by all</a:t>
            </a:r>
          </a:p>
          <a:p>
            <a:endParaRPr lang="en-GB" dirty="0"/>
          </a:p>
          <a:p>
            <a:r>
              <a:rPr lang="en-GB" dirty="0"/>
              <a:t>But have we become FAIR over the last decade?</a:t>
            </a:r>
          </a:p>
          <a:p>
            <a:endParaRPr lang="en-GB" dirty="0"/>
          </a:p>
          <a:p>
            <a:r>
              <a:rPr lang="en-GB" dirty="0"/>
              <a:t>What do the principles mean in practice?</a:t>
            </a:r>
          </a:p>
          <a:p>
            <a:pPr marL="0" indent="0">
              <a:buNone/>
            </a:pPr>
            <a:endParaRPr lang="en-GB" dirty="0"/>
          </a:p>
          <a:p>
            <a:r>
              <a:rPr lang="en-GB" b="1" dirty="0"/>
              <a:t>Findable</a:t>
            </a:r>
            <a:r>
              <a:rPr lang="en-GB" dirty="0"/>
              <a:t>: PIDs, metadata, indexing (ID registered in a searchable resource). 															</a:t>
            </a:r>
          </a:p>
          <a:p>
            <a:r>
              <a:rPr lang="en-GB" b="1" dirty="0"/>
              <a:t>Accessible</a:t>
            </a:r>
            <a:r>
              <a:rPr lang="en-GB" dirty="0"/>
              <a:t>: Standardised protocols (open, free &amp; universally implementable), authorisation, metadata persistence. 					</a:t>
            </a:r>
          </a:p>
          <a:p>
            <a:r>
              <a:rPr lang="en-GB" b="1" dirty="0"/>
              <a:t>Interoperable</a:t>
            </a:r>
            <a:r>
              <a:rPr lang="en-GB" dirty="0"/>
              <a:t>: Shared languages, controlled vocabularies, references.  </a:t>
            </a:r>
          </a:p>
          <a:p>
            <a:pPr marL="0" indent="0">
              <a:buNone/>
            </a:pPr>
            <a:r>
              <a:rPr lang="en-GB" sz="1200" dirty="0"/>
              <a:t> </a:t>
            </a:r>
          </a:p>
          <a:p>
            <a:r>
              <a:rPr lang="en-GB" b="1" dirty="0"/>
              <a:t>Reusable</a:t>
            </a:r>
            <a:r>
              <a:rPr lang="en-GB" dirty="0"/>
              <a:t>: Clear licensing, provenance, community standards.			</a:t>
            </a:r>
          </a:p>
          <a:p>
            <a:endParaRPr lang="en-GB" dirty="0"/>
          </a:p>
          <a:p>
            <a:endParaRPr lang="en-GB" dirty="0"/>
          </a:p>
          <a:p>
            <a:endParaRPr lang="en-GB" dirty="0"/>
          </a:p>
          <a:p>
            <a:pPr marL="0" indent="0">
              <a:buNone/>
            </a:pPr>
            <a:endParaRPr lang="en-GB" dirty="0"/>
          </a:p>
        </p:txBody>
      </p:sp>
      <p:pic>
        <p:nvPicPr>
          <p:cNvPr id="5" name="Picture 4" descr="Right Tick Images – Browse 289,904 Stock Photos, Vectors ...">
            <a:extLst>
              <a:ext uri="{FF2B5EF4-FFF2-40B4-BE49-F238E27FC236}">
                <a16:creationId xmlns:a16="http://schemas.microsoft.com/office/drawing/2014/main" id="{663A2508-D5F8-C3B6-7102-27E47BF7A32E}"/>
              </a:ext>
            </a:extLst>
          </p:cNvPr>
          <p:cNvPicPr>
            <a:picLocks noChangeAspect="1"/>
          </p:cNvPicPr>
          <p:nvPr/>
        </p:nvPicPr>
        <p:blipFill>
          <a:blip r:embed="rId3"/>
          <a:srcRect l="54395" t="10120" b="8798"/>
          <a:stretch>
            <a:fillRect/>
          </a:stretch>
        </p:blipFill>
        <p:spPr>
          <a:xfrm>
            <a:off x="8705763" y="5160452"/>
            <a:ext cx="752938" cy="762000"/>
          </a:xfrm>
          <a:prstGeom prst="rect">
            <a:avLst/>
          </a:prstGeom>
        </p:spPr>
      </p:pic>
      <p:pic>
        <p:nvPicPr>
          <p:cNvPr id="9" name="Picture 8" descr="Right Tick Images – Browse 289,904 Stock Photos, Vectors ...">
            <a:extLst>
              <a:ext uri="{FF2B5EF4-FFF2-40B4-BE49-F238E27FC236}">
                <a16:creationId xmlns:a16="http://schemas.microsoft.com/office/drawing/2014/main" id="{3C70AD47-70C0-F963-FC3F-102A0CA7C5A7}"/>
              </a:ext>
            </a:extLst>
          </p:cNvPr>
          <p:cNvPicPr>
            <a:picLocks noChangeAspect="1"/>
          </p:cNvPicPr>
          <p:nvPr/>
        </p:nvPicPr>
        <p:blipFill>
          <a:blip r:embed="rId3"/>
          <a:srcRect t="16216" r="44714" b="15322"/>
          <a:stretch>
            <a:fillRect/>
          </a:stretch>
        </p:blipFill>
        <p:spPr>
          <a:xfrm>
            <a:off x="8545917" y="4441041"/>
            <a:ext cx="912784" cy="643404"/>
          </a:xfrm>
          <a:prstGeom prst="rect">
            <a:avLst/>
          </a:prstGeom>
        </p:spPr>
      </p:pic>
      <p:pic>
        <p:nvPicPr>
          <p:cNvPr id="10" name="Picture 9" descr="Right Tick Images – Browse 289,904 Stock Photos, Vectors ...">
            <a:extLst>
              <a:ext uri="{FF2B5EF4-FFF2-40B4-BE49-F238E27FC236}">
                <a16:creationId xmlns:a16="http://schemas.microsoft.com/office/drawing/2014/main" id="{3C2EDE58-9FF4-47A0-10D6-E639F7B4105A}"/>
              </a:ext>
            </a:extLst>
          </p:cNvPr>
          <p:cNvPicPr>
            <a:picLocks noChangeAspect="1"/>
          </p:cNvPicPr>
          <p:nvPr/>
        </p:nvPicPr>
        <p:blipFill>
          <a:blip r:embed="rId3"/>
          <a:srcRect l="54395" t="16607" b="14931"/>
          <a:stretch>
            <a:fillRect/>
          </a:stretch>
        </p:blipFill>
        <p:spPr>
          <a:xfrm>
            <a:off x="8707948" y="5843447"/>
            <a:ext cx="752938" cy="643404"/>
          </a:xfrm>
          <a:prstGeom prst="rect">
            <a:avLst/>
          </a:prstGeom>
        </p:spPr>
      </p:pic>
      <p:pic>
        <p:nvPicPr>
          <p:cNvPr id="11" name="Picture 10" descr="Right Tick Images – Browse 289,904 Stock Photos, Vectors ...">
            <a:extLst>
              <a:ext uri="{FF2B5EF4-FFF2-40B4-BE49-F238E27FC236}">
                <a16:creationId xmlns:a16="http://schemas.microsoft.com/office/drawing/2014/main" id="{F2059861-9F26-B405-06E2-6FA21EB8B5E9}"/>
              </a:ext>
            </a:extLst>
          </p:cNvPr>
          <p:cNvPicPr>
            <a:picLocks noChangeAspect="1"/>
          </p:cNvPicPr>
          <p:nvPr/>
        </p:nvPicPr>
        <p:blipFill>
          <a:blip r:embed="rId3"/>
          <a:srcRect l="54395" t="10120" b="8798"/>
          <a:stretch>
            <a:fillRect/>
          </a:stretch>
        </p:blipFill>
        <p:spPr>
          <a:xfrm>
            <a:off x="8705763" y="3603034"/>
            <a:ext cx="752938" cy="762000"/>
          </a:xfrm>
          <a:prstGeom prst="rect">
            <a:avLst/>
          </a:prstGeom>
        </p:spPr>
      </p:pic>
    </p:spTree>
    <p:extLst>
      <p:ext uri="{BB962C8B-B14F-4D97-AF65-F5344CB8AC3E}">
        <p14:creationId xmlns:p14="http://schemas.microsoft.com/office/powerpoint/2010/main" val="421731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A527C-6178-B194-E978-B5B558D85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371E0-8205-E779-47E2-598DE1FE7080}"/>
              </a:ext>
            </a:extLst>
          </p:cNvPr>
          <p:cNvSpPr>
            <a:spLocks noGrp="1"/>
          </p:cNvSpPr>
          <p:nvPr>
            <p:ph type="title"/>
          </p:nvPr>
        </p:nvSpPr>
        <p:spPr/>
        <p:txBody>
          <a:bodyPr>
            <a:normAutofit fontScale="90000"/>
          </a:bodyPr>
          <a:lstStyle/>
          <a:p>
            <a:r>
              <a:rPr lang="en-GB" dirty="0"/>
              <a:t>10 years on - Is FAIR data Open Data?</a:t>
            </a:r>
          </a:p>
        </p:txBody>
      </p:sp>
      <p:sp>
        <p:nvSpPr>
          <p:cNvPr id="3" name="Content Placeholder 2">
            <a:extLst>
              <a:ext uri="{FF2B5EF4-FFF2-40B4-BE49-F238E27FC236}">
                <a16:creationId xmlns:a16="http://schemas.microsoft.com/office/drawing/2014/main" id="{F3AD84DC-C0A2-546F-ECF0-B9C8EFCA4A00}"/>
              </a:ext>
            </a:extLst>
          </p:cNvPr>
          <p:cNvSpPr>
            <a:spLocks noGrp="1"/>
          </p:cNvSpPr>
          <p:nvPr>
            <p:ph idx="1"/>
          </p:nvPr>
        </p:nvSpPr>
        <p:spPr>
          <a:xfrm>
            <a:off x="677334" y="1219200"/>
            <a:ext cx="8596668" cy="5417361"/>
          </a:xfrm>
        </p:spPr>
        <p:txBody>
          <a:bodyPr>
            <a:normAutofit fontScale="85000" lnSpcReduction="20000"/>
          </a:bodyPr>
          <a:lstStyle/>
          <a:p>
            <a:r>
              <a:rPr lang="en-GB" dirty="0"/>
              <a:t>Data can be FAIR without being open, and Open Data is often not FAIR!</a:t>
            </a:r>
          </a:p>
          <a:p>
            <a:endParaRPr lang="en-GB" dirty="0"/>
          </a:p>
          <a:p>
            <a:r>
              <a:rPr lang="en-GB" b="1" dirty="0"/>
              <a:t>The Goal:</a:t>
            </a:r>
            <a:r>
              <a:rPr lang="en-GB" dirty="0"/>
              <a:t> FAIR aims to make data machine-readable and reusable; Open Data aims to make data publicly available. </a:t>
            </a:r>
          </a:p>
          <a:p>
            <a:r>
              <a:rPr lang="en-GB" b="1" dirty="0"/>
              <a:t>Access:</a:t>
            </a:r>
            <a:r>
              <a:rPr lang="en-GB" dirty="0"/>
              <a:t> FAIR allows data to be closed or restricted due to privacy or security; Open Data should be accessible to anyone without restrictions. </a:t>
            </a:r>
          </a:p>
          <a:p>
            <a:r>
              <a:rPr lang="en-GB" b="1" dirty="0"/>
              <a:t>The Target:</a:t>
            </a:r>
            <a:r>
              <a:rPr lang="en-GB" dirty="0"/>
              <a:t> FAIR designs data primarily for computer systems; Open Data is more for human access and transparency. </a:t>
            </a:r>
          </a:p>
          <a:p>
            <a:pPr marL="0" indent="0">
              <a:buNone/>
            </a:pPr>
            <a:endParaRPr lang="en-GB" dirty="0"/>
          </a:p>
          <a:p>
            <a:r>
              <a:rPr lang="en-GB" b="1" dirty="0"/>
              <a:t>FAIR and Open:</a:t>
            </a:r>
            <a:r>
              <a:rPr lang="en-GB" dirty="0"/>
              <a:t> Gold standard - highly organised, machine-readable, and free to use. </a:t>
            </a:r>
            <a:r>
              <a:rPr lang="en-GB" dirty="0">
                <a:solidFill>
                  <a:srgbClr val="FF0000"/>
                </a:solidFill>
              </a:rPr>
              <a:t>Barely any examples of this!</a:t>
            </a:r>
          </a:p>
          <a:p>
            <a:r>
              <a:rPr lang="en-GB" b="1" dirty="0"/>
              <a:t>FAIR but Closed:</a:t>
            </a:r>
            <a:r>
              <a:rPr lang="en-GB" dirty="0"/>
              <a:t> Secure records with standardised vocabularies and strict metadata, but require authorised credentials to access. </a:t>
            </a:r>
            <a:r>
              <a:rPr lang="en-GB" dirty="0">
                <a:solidFill>
                  <a:srgbClr val="FF0000"/>
                </a:solidFill>
              </a:rPr>
              <a:t>Journal articles – the way research is communicated!</a:t>
            </a:r>
          </a:p>
          <a:p>
            <a:r>
              <a:rPr lang="en-GB" b="1" dirty="0"/>
              <a:t>Open but Not FAIR:</a:t>
            </a:r>
            <a:r>
              <a:rPr lang="en-GB" dirty="0"/>
              <a:t> A PDF on a public website - anyone can download, but machines cannot easily search, extract, or integrate the data. </a:t>
            </a:r>
            <a:r>
              <a:rPr lang="en-GB" dirty="0">
                <a:solidFill>
                  <a:srgbClr val="FF0000"/>
                </a:solidFill>
              </a:rPr>
              <a:t>Supporting Information?!</a:t>
            </a:r>
          </a:p>
          <a:p>
            <a:r>
              <a:rPr lang="en-GB" b="1" dirty="0"/>
              <a:t>Closed and Not FAIR:</a:t>
            </a:r>
            <a:r>
              <a:rPr lang="en-GB" dirty="0"/>
              <a:t> Private, unindexed files stored locally on a personal laptop. </a:t>
            </a:r>
            <a:r>
              <a:rPr lang="en-GB" dirty="0">
                <a:solidFill>
                  <a:srgbClr val="FF0000"/>
                </a:solidFill>
              </a:rPr>
              <a:t>95% of publicly funded research data!</a:t>
            </a:r>
          </a:p>
        </p:txBody>
      </p:sp>
    </p:spTree>
    <p:extLst>
      <p:ext uri="{BB962C8B-B14F-4D97-AF65-F5344CB8AC3E}">
        <p14:creationId xmlns:p14="http://schemas.microsoft.com/office/powerpoint/2010/main" val="3013715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A5AA47-2D54-9BC8-4381-E8DD781727B6}"/>
              </a:ext>
            </a:extLst>
          </p:cNvPr>
          <p:cNvSpPr>
            <a:spLocks noGrp="1"/>
          </p:cNvSpPr>
          <p:nvPr>
            <p:ph type="title"/>
          </p:nvPr>
        </p:nvSpPr>
        <p:spPr>
          <a:xfrm>
            <a:off x="2208835" y="235806"/>
            <a:ext cx="8146037" cy="900000"/>
          </a:xfrm>
        </p:spPr>
        <p:txBody>
          <a:bodyPr>
            <a:normAutofit fontScale="90000"/>
          </a:bodyPr>
          <a:lstStyle/>
          <a:p>
            <a:r>
              <a:rPr lang="en-US" dirty="0"/>
              <a:t>Current Barriers &amp; Challenges to Open and Transparent Digital Research</a:t>
            </a:r>
            <a:endParaRPr lang="en-GB" dirty="0"/>
          </a:p>
        </p:txBody>
      </p:sp>
      <p:pic>
        <p:nvPicPr>
          <p:cNvPr id="6" name="Google Shape;714;p51">
            <a:extLst>
              <a:ext uri="{FF2B5EF4-FFF2-40B4-BE49-F238E27FC236}">
                <a16:creationId xmlns:a16="http://schemas.microsoft.com/office/drawing/2014/main" id="{84A7F537-698D-331A-6FAC-FB943E662901}"/>
              </a:ext>
            </a:extLst>
          </p:cNvPr>
          <p:cNvPicPr preferRelativeResize="0"/>
          <p:nvPr/>
        </p:nvPicPr>
        <p:blipFill rotWithShape="1">
          <a:blip r:embed="rId2">
            <a:alphaModFix/>
          </a:blip>
          <a:srcRect/>
          <a:stretch/>
        </p:blipFill>
        <p:spPr>
          <a:xfrm>
            <a:off x="710787" y="1921581"/>
            <a:ext cx="3995028" cy="3995028"/>
          </a:xfrm>
          <a:prstGeom prst="rect">
            <a:avLst/>
          </a:prstGeom>
          <a:noFill/>
          <a:ln>
            <a:noFill/>
          </a:ln>
        </p:spPr>
      </p:pic>
      <p:sp>
        <p:nvSpPr>
          <p:cNvPr id="7" name="Google Shape;715;p51">
            <a:extLst>
              <a:ext uri="{FF2B5EF4-FFF2-40B4-BE49-F238E27FC236}">
                <a16:creationId xmlns:a16="http://schemas.microsoft.com/office/drawing/2014/main" id="{B2667C07-CE49-505E-F078-A4964BBA3C10}"/>
              </a:ext>
            </a:extLst>
          </p:cNvPr>
          <p:cNvSpPr txBox="1"/>
          <p:nvPr/>
        </p:nvSpPr>
        <p:spPr>
          <a:xfrm>
            <a:off x="710787" y="5949435"/>
            <a:ext cx="3604502" cy="161552"/>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GB" sz="600" u="sng">
                <a:solidFill>
                  <a:schemeClr val="dk1"/>
                </a:solidFill>
                <a:latin typeface="Fira Sans"/>
                <a:ea typeface="Fira Sans"/>
                <a:cs typeface="Fira Sans"/>
                <a:sym typeface="Fira Sans"/>
                <a:hlinkClick r:id="rId3">
                  <a:extLst>
                    <a:ext uri="{A12FA001-AC4F-418D-AE19-62706E023703}">
                      <ahyp:hlinkClr xmlns:ahyp="http://schemas.microsoft.com/office/drawing/2018/hyperlinkcolor" val="tx"/>
                    </a:ext>
                  </a:extLst>
                </a:hlinkClick>
              </a:rPr>
              <a:t>CC BY-ND 4.0 </a:t>
            </a:r>
            <a:r>
              <a:rPr lang="en-GB" sz="600">
                <a:solidFill>
                  <a:schemeClr val="dk1"/>
                </a:solidFill>
                <a:latin typeface="Fira Sans"/>
                <a:ea typeface="Fira Sans"/>
                <a:cs typeface="Fira Sans"/>
                <a:sym typeface="Fira Sans"/>
              </a:rPr>
              <a:t>Errant Science </a:t>
            </a:r>
            <a:r>
              <a:rPr lang="en-GB" sz="600">
                <a:solidFill>
                  <a:srgbClr val="000000"/>
                </a:solidFill>
                <a:latin typeface="Fira Sans"/>
                <a:ea typeface="Fira Sans"/>
                <a:cs typeface="Fira Sans"/>
                <a:sym typeface="Fira Sans"/>
              </a:rPr>
              <a:t>- </a:t>
            </a:r>
            <a:r>
              <a:rPr lang="en-GB" sz="600" u="sng">
                <a:solidFill>
                  <a:srgbClr val="000000"/>
                </a:solidFill>
                <a:latin typeface="Fira Sans"/>
                <a:ea typeface="Fira Sans"/>
                <a:cs typeface="Fira Sans"/>
                <a:sym typeface="Fira Sans"/>
                <a:hlinkClick r:id="rId4">
                  <a:extLst>
                    <a:ext uri="{A12FA001-AC4F-418D-AE19-62706E023703}">
                      <ahyp:hlinkClr xmlns:ahyp="http://schemas.microsoft.com/office/drawing/2018/hyperlinkcolor" val="tx"/>
                    </a:ext>
                  </a:extLst>
                </a:hlinkClick>
              </a:rPr>
              <a:t>https://errantscience.com</a:t>
            </a:r>
            <a:endParaRPr sz="1100">
              <a:latin typeface="Fira Sans"/>
              <a:ea typeface="Fira Sans"/>
              <a:cs typeface="Fira Sans"/>
              <a:sym typeface="Fira Sans"/>
            </a:endParaRPr>
          </a:p>
        </p:txBody>
      </p:sp>
      <p:sp>
        <p:nvSpPr>
          <p:cNvPr id="8" name="Google Shape;713;p51">
            <a:extLst>
              <a:ext uri="{FF2B5EF4-FFF2-40B4-BE49-F238E27FC236}">
                <a16:creationId xmlns:a16="http://schemas.microsoft.com/office/drawing/2014/main" id="{B505F145-C355-AE0E-AD87-55FCC989C635}"/>
              </a:ext>
            </a:extLst>
          </p:cNvPr>
          <p:cNvSpPr txBox="1">
            <a:spLocks/>
          </p:cNvSpPr>
          <p:nvPr/>
        </p:nvSpPr>
        <p:spPr>
          <a:xfrm>
            <a:off x="5844530" y="2120032"/>
            <a:ext cx="3600600" cy="3910179"/>
          </a:xfrm>
          <a:prstGeom prst="rect">
            <a:avLst/>
          </a:prstGeom>
          <a:noFill/>
          <a:ln>
            <a:noFill/>
          </a:ln>
        </p:spPr>
        <p:txBody>
          <a:bodyPr spcFirstLastPara="1" vert="horz" wrap="square" lIns="68575" tIns="34275" rIns="68575" bIns="34275" rtlCol="0" anchor="t" anchorCtr="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kern="1200">
                <a:solidFill>
                  <a:schemeClr val="tx1">
                    <a:lumMod val="75000"/>
                    <a:lumOff val="25000"/>
                  </a:schemeClr>
                </a:solidFill>
                <a:latin typeface="Lato" panose="020F0502020204030203"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Lato" panose="020F0502020204030203"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Lato" panose="020F0502020204030203"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spcBef>
                <a:spcPts val="0"/>
              </a:spcBef>
              <a:buSzPts val="1700"/>
            </a:pPr>
            <a:r>
              <a:rPr lang="en-US" sz="2800" dirty="0"/>
              <a:t>Data</a:t>
            </a:r>
          </a:p>
          <a:p>
            <a:pPr>
              <a:spcBef>
                <a:spcPts val="800"/>
              </a:spcBef>
              <a:buSzPts val="1700"/>
            </a:pPr>
            <a:r>
              <a:rPr lang="en-US" sz="2800" dirty="0"/>
              <a:t>Standards</a:t>
            </a:r>
          </a:p>
          <a:p>
            <a:pPr>
              <a:spcBef>
                <a:spcPts val="800"/>
              </a:spcBef>
              <a:buSzPts val="1700"/>
            </a:pPr>
            <a:r>
              <a:rPr lang="en-US" sz="2800" dirty="0"/>
              <a:t>Software</a:t>
            </a:r>
          </a:p>
          <a:p>
            <a:pPr>
              <a:spcBef>
                <a:spcPts val="800"/>
              </a:spcBef>
              <a:buSzPts val="1700"/>
            </a:pPr>
            <a:r>
              <a:rPr lang="en-US" sz="2800" dirty="0"/>
              <a:t>Hardware</a:t>
            </a:r>
          </a:p>
          <a:p>
            <a:pPr>
              <a:spcBef>
                <a:spcPts val="800"/>
              </a:spcBef>
              <a:buSzPts val="1700"/>
            </a:pPr>
            <a:r>
              <a:rPr lang="en-US" sz="2800" dirty="0"/>
              <a:t>Cost</a:t>
            </a:r>
          </a:p>
          <a:p>
            <a:pPr>
              <a:spcBef>
                <a:spcPts val="800"/>
              </a:spcBef>
              <a:buSzPts val="1700"/>
            </a:pPr>
            <a:r>
              <a:rPr lang="en-US" sz="2800" dirty="0"/>
              <a:t>Time</a:t>
            </a:r>
          </a:p>
          <a:p>
            <a:pPr>
              <a:spcBef>
                <a:spcPts val="800"/>
              </a:spcBef>
              <a:buSzPts val="1700"/>
            </a:pPr>
            <a:r>
              <a:rPr lang="en-US" sz="2800" dirty="0"/>
              <a:t>Trust</a:t>
            </a:r>
          </a:p>
          <a:p>
            <a:pPr>
              <a:spcBef>
                <a:spcPts val="800"/>
              </a:spcBef>
              <a:buSzPts val="1700"/>
            </a:pPr>
            <a:r>
              <a:rPr lang="en-US" sz="2800" dirty="0"/>
              <a:t>People / Adoption</a:t>
            </a:r>
          </a:p>
        </p:txBody>
      </p:sp>
    </p:spTree>
    <p:extLst>
      <p:ext uri="{BB962C8B-B14F-4D97-AF65-F5344CB8AC3E}">
        <p14:creationId xmlns:p14="http://schemas.microsoft.com/office/powerpoint/2010/main" val="4223875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3B906-AC76-446E-B5E1-E83589DDDD69}"/>
              </a:ext>
            </a:extLst>
          </p:cNvPr>
          <p:cNvSpPr>
            <a:spLocks noGrp="1"/>
          </p:cNvSpPr>
          <p:nvPr>
            <p:ph type="title"/>
          </p:nvPr>
        </p:nvSpPr>
        <p:spPr/>
        <p:txBody>
          <a:bodyPr>
            <a:noAutofit/>
          </a:bodyPr>
          <a:lstStyle/>
          <a:p>
            <a:r>
              <a:rPr lang="en-GB" sz="2800" dirty="0">
                <a:latin typeface="Open Sans Condensed"/>
                <a:ea typeface="Open Sans Condensed"/>
                <a:cs typeface="Calibri Light"/>
              </a:rPr>
              <a:t>Open Science is not just a Technology problem</a:t>
            </a:r>
            <a:endParaRPr lang="en-US" sz="2800" dirty="0"/>
          </a:p>
        </p:txBody>
      </p:sp>
      <p:sp>
        <p:nvSpPr>
          <p:cNvPr id="3" name="Content Placeholder 2">
            <a:extLst>
              <a:ext uri="{FF2B5EF4-FFF2-40B4-BE49-F238E27FC236}">
                <a16:creationId xmlns:a16="http://schemas.microsoft.com/office/drawing/2014/main" id="{29E66F43-7806-46AE-AF81-7B019200425E}"/>
              </a:ext>
            </a:extLst>
          </p:cNvPr>
          <p:cNvSpPr>
            <a:spLocks noGrp="1"/>
          </p:cNvSpPr>
          <p:nvPr>
            <p:ph idx="1"/>
          </p:nvPr>
        </p:nvSpPr>
        <p:spPr>
          <a:xfrm>
            <a:off x="261696" y="3121443"/>
            <a:ext cx="3532694" cy="3561028"/>
          </a:xfrm>
        </p:spPr>
        <p:txBody>
          <a:bodyPr vert="horz" lIns="91440" tIns="45720" rIns="91440" bIns="45720" rtlCol="0" anchor="t">
            <a:normAutofit/>
          </a:bodyPr>
          <a:lstStyle/>
          <a:p>
            <a:pPr marL="0" indent="0" algn="ctr">
              <a:spcBef>
                <a:spcPts val="600"/>
              </a:spcBef>
              <a:buNone/>
            </a:pPr>
            <a:r>
              <a:rPr lang="en-GB">
                <a:latin typeface="Lato"/>
                <a:ea typeface="+mn-lt"/>
                <a:cs typeface="Arial"/>
              </a:rPr>
              <a:t>Data</a:t>
            </a:r>
            <a:endParaRPr lang="en-GB">
              <a:ea typeface="+mn-lt"/>
              <a:cs typeface="Arial"/>
            </a:endParaRPr>
          </a:p>
          <a:p>
            <a:pPr algn="ctr">
              <a:spcBef>
                <a:spcPts val="600"/>
              </a:spcBef>
            </a:pPr>
            <a:r>
              <a:rPr lang="en-GB">
                <a:latin typeface="Lato"/>
                <a:ea typeface="+mn-lt"/>
                <a:cs typeface="Arial"/>
              </a:rPr>
              <a:t>Lack of access to reusable structured datasets</a:t>
            </a:r>
            <a:endParaRPr lang="en-GB">
              <a:ea typeface="+mn-lt"/>
              <a:cs typeface="Arial"/>
            </a:endParaRPr>
          </a:p>
          <a:p>
            <a:pPr algn="ctr">
              <a:spcBef>
                <a:spcPts val="600"/>
              </a:spcBef>
            </a:pPr>
            <a:r>
              <a:rPr lang="en-GB">
                <a:latin typeface="Lato"/>
                <a:ea typeface="+mn-lt"/>
                <a:cs typeface="Arial"/>
              </a:rPr>
              <a:t>Un-FAIR Data</a:t>
            </a:r>
          </a:p>
          <a:p>
            <a:pPr algn="ctr">
              <a:spcBef>
                <a:spcPts val="600"/>
              </a:spcBef>
            </a:pPr>
            <a:r>
              <a:rPr lang="en-GB">
                <a:latin typeface="Lato"/>
                <a:ea typeface="+mn-lt"/>
                <a:cs typeface="Arial"/>
              </a:rPr>
              <a:t>Data locked away in proprietary formats</a:t>
            </a:r>
          </a:p>
          <a:p>
            <a:pPr algn="ctr">
              <a:spcBef>
                <a:spcPts val="600"/>
              </a:spcBef>
            </a:pPr>
            <a:r>
              <a:rPr lang="en-GB">
                <a:latin typeface="Lato"/>
                <a:ea typeface="+mn-lt"/>
                <a:cs typeface="Arial"/>
              </a:rPr>
              <a:t>Lack of metadata / provenance</a:t>
            </a:r>
            <a:endParaRPr lang="en-GB">
              <a:ea typeface="+mn-lt"/>
              <a:cs typeface="Arial"/>
            </a:endParaRPr>
          </a:p>
          <a:p>
            <a:pPr algn="ctr">
              <a:spcBef>
                <a:spcPts val="600"/>
              </a:spcBef>
            </a:pPr>
            <a:r>
              <a:rPr lang="en-GB" sz="2000">
                <a:latin typeface="Lato"/>
                <a:ea typeface="+mn-lt"/>
                <a:cs typeface="Arial"/>
              </a:rPr>
              <a:t>Cost of storing data </a:t>
            </a:r>
          </a:p>
          <a:p>
            <a:pPr marL="0" indent="0">
              <a:spcBef>
                <a:spcPts val="600"/>
              </a:spcBef>
              <a:buNone/>
            </a:pPr>
            <a:endParaRPr lang="en-GB">
              <a:latin typeface="Lato"/>
              <a:ea typeface="+mn-lt"/>
              <a:cs typeface="Arial"/>
            </a:endParaRPr>
          </a:p>
          <a:p>
            <a:pPr indent="-342900">
              <a:spcBef>
                <a:spcPts val="600"/>
              </a:spcBef>
            </a:pPr>
            <a:endParaRPr lang="en-GB">
              <a:latin typeface="Lato"/>
              <a:ea typeface="+mn-lt"/>
              <a:cs typeface="Arial"/>
            </a:endParaRPr>
          </a:p>
        </p:txBody>
      </p:sp>
      <p:sp>
        <p:nvSpPr>
          <p:cNvPr id="34" name="Content Placeholder 2">
            <a:extLst>
              <a:ext uri="{FF2B5EF4-FFF2-40B4-BE49-F238E27FC236}">
                <a16:creationId xmlns:a16="http://schemas.microsoft.com/office/drawing/2014/main" id="{66C12A75-954A-7F01-0B15-92754477BB1F}"/>
              </a:ext>
            </a:extLst>
          </p:cNvPr>
          <p:cNvSpPr txBox="1">
            <a:spLocks/>
          </p:cNvSpPr>
          <p:nvPr/>
        </p:nvSpPr>
        <p:spPr>
          <a:xfrm>
            <a:off x="3798564" y="3125403"/>
            <a:ext cx="3532694" cy="3732597"/>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kern="1200">
                <a:solidFill>
                  <a:schemeClr val="tx1">
                    <a:lumMod val="75000"/>
                    <a:lumOff val="25000"/>
                  </a:schemeClr>
                </a:solidFill>
                <a:latin typeface="Lato" panose="020F0502020204030203"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Lato" panose="020F0502020204030203"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Lato" panose="020F0502020204030203"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600"/>
              </a:spcBef>
              <a:buNone/>
            </a:pPr>
            <a:r>
              <a:rPr lang="en-GB">
                <a:latin typeface="Lato"/>
                <a:ea typeface="+mn-lt"/>
                <a:cs typeface="Arial"/>
              </a:rPr>
              <a:t>Technology</a:t>
            </a:r>
            <a:endParaRPr lang="en-GB">
              <a:ea typeface="+mn-lt"/>
              <a:cs typeface="Arial"/>
            </a:endParaRPr>
          </a:p>
          <a:p>
            <a:pPr algn="ctr">
              <a:spcBef>
                <a:spcPts val="600"/>
              </a:spcBef>
            </a:pPr>
            <a:r>
              <a:rPr lang="en-GB">
                <a:latin typeface="Lato"/>
                <a:ea typeface="+mn-lt"/>
                <a:cs typeface="Arial"/>
              </a:rPr>
              <a:t>Too many (and yet not enough) formats and standards</a:t>
            </a:r>
            <a:endParaRPr lang="en-GB">
              <a:ea typeface="+mn-lt"/>
              <a:cs typeface="Arial"/>
            </a:endParaRPr>
          </a:p>
          <a:p>
            <a:pPr algn="ctr">
              <a:spcBef>
                <a:spcPts val="600"/>
              </a:spcBef>
            </a:pPr>
            <a:r>
              <a:rPr lang="en-GB">
                <a:latin typeface="Lato"/>
                <a:ea typeface="+mn-lt"/>
                <a:cs typeface="Arial"/>
              </a:rPr>
              <a:t>Complexity in selecting and adhering to standards</a:t>
            </a:r>
            <a:endParaRPr lang="en-GB">
              <a:ea typeface="+mn-lt"/>
              <a:cs typeface="Arial"/>
            </a:endParaRPr>
          </a:p>
          <a:p>
            <a:pPr algn="ctr">
              <a:spcBef>
                <a:spcPts val="600"/>
              </a:spcBef>
            </a:pPr>
            <a:r>
              <a:rPr lang="en-GB">
                <a:latin typeface="Lato"/>
                <a:ea typeface="+mn-lt"/>
                <a:cs typeface="Arial"/>
              </a:rPr>
              <a:t>Lack of interoperability between software</a:t>
            </a:r>
          </a:p>
          <a:p>
            <a:pPr lvl="1" indent="-342900" algn="ctr">
              <a:spcBef>
                <a:spcPts val="600"/>
              </a:spcBef>
              <a:buFont typeface="Courier New" charset="2"/>
              <a:buChar char="o"/>
            </a:pPr>
            <a:endParaRPr lang="en-GB">
              <a:latin typeface="Lato"/>
              <a:ea typeface="+mn-lt"/>
              <a:cs typeface="Arial"/>
            </a:endParaRPr>
          </a:p>
        </p:txBody>
      </p:sp>
      <p:sp>
        <p:nvSpPr>
          <p:cNvPr id="36" name="Content Placeholder 2">
            <a:extLst>
              <a:ext uri="{FF2B5EF4-FFF2-40B4-BE49-F238E27FC236}">
                <a16:creationId xmlns:a16="http://schemas.microsoft.com/office/drawing/2014/main" id="{66B0CE12-06CC-12E3-3AF8-08D1ABAFFC6E}"/>
              </a:ext>
            </a:extLst>
          </p:cNvPr>
          <p:cNvSpPr txBox="1">
            <a:spLocks/>
          </p:cNvSpPr>
          <p:nvPr/>
        </p:nvSpPr>
        <p:spPr>
          <a:xfrm>
            <a:off x="7331474" y="3125402"/>
            <a:ext cx="3532694" cy="3561028"/>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kern="1200">
                <a:solidFill>
                  <a:schemeClr val="tx1">
                    <a:lumMod val="75000"/>
                    <a:lumOff val="25000"/>
                  </a:schemeClr>
                </a:solidFill>
                <a:latin typeface="Lato" panose="020F0502020204030203"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Lato" panose="020F0502020204030203"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Lato" panose="020F0502020204030203"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Lato" panose="020F0502020204030203"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600"/>
              </a:spcBef>
              <a:buNone/>
            </a:pPr>
            <a:r>
              <a:rPr lang="en-GB">
                <a:latin typeface="Lato"/>
                <a:ea typeface="+mn-lt"/>
                <a:cs typeface="Lato"/>
              </a:rPr>
              <a:t>People</a:t>
            </a:r>
            <a:endParaRPr lang="en-US">
              <a:solidFill>
                <a:srgbClr val="011E41"/>
              </a:solidFill>
              <a:ea typeface="+mn-lt"/>
              <a:cs typeface="Lato"/>
            </a:endParaRPr>
          </a:p>
          <a:p>
            <a:pPr algn="ctr">
              <a:spcBef>
                <a:spcPts val="600"/>
              </a:spcBef>
            </a:pPr>
            <a:r>
              <a:rPr lang="en-GB">
                <a:latin typeface="Lato"/>
                <a:ea typeface="+mn-lt"/>
                <a:cs typeface="Lato"/>
              </a:rPr>
              <a:t>Attitude and adoption of standards and principles</a:t>
            </a:r>
          </a:p>
          <a:p>
            <a:pPr algn="ctr">
              <a:spcBef>
                <a:spcPts val="600"/>
              </a:spcBef>
            </a:pPr>
            <a:r>
              <a:rPr lang="en-GB">
                <a:latin typeface="Lato"/>
                <a:ea typeface="+mn-lt"/>
                <a:cs typeface="Lato"/>
              </a:rPr>
              <a:t>Lack of knowledge and skills around data management (need data stewards!)</a:t>
            </a:r>
          </a:p>
          <a:p>
            <a:pPr algn="ctr">
              <a:spcBef>
                <a:spcPts val="600"/>
              </a:spcBef>
            </a:pPr>
            <a:r>
              <a:rPr lang="en-GB">
                <a:latin typeface="Lato"/>
                <a:ea typeface="+mn-lt"/>
                <a:cs typeface="Lato"/>
              </a:rPr>
              <a:t>Lack of time and human resource</a:t>
            </a:r>
            <a:endParaRPr lang="en-GB">
              <a:ea typeface="Lato"/>
              <a:cs typeface="Lato"/>
            </a:endParaRPr>
          </a:p>
        </p:txBody>
      </p:sp>
      <p:pic>
        <p:nvPicPr>
          <p:cNvPr id="37" name="Graphic 36">
            <a:extLst>
              <a:ext uri="{FF2B5EF4-FFF2-40B4-BE49-F238E27FC236}">
                <a16:creationId xmlns:a16="http://schemas.microsoft.com/office/drawing/2014/main" id="{929C4D1D-A3D6-05F6-F44B-F5E5994DCC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57923" y="1291964"/>
            <a:ext cx="1627167" cy="1617642"/>
          </a:xfrm>
          <a:prstGeom prst="rect">
            <a:avLst/>
          </a:prstGeom>
        </p:spPr>
      </p:pic>
      <p:pic>
        <p:nvPicPr>
          <p:cNvPr id="38" name="Graphic 37">
            <a:extLst>
              <a:ext uri="{FF2B5EF4-FFF2-40B4-BE49-F238E27FC236}">
                <a16:creationId xmlns:a16="http://schemas.microsoft.com/office/drawing/2014/main" id="{4D188B41-CFD8-DC3D-EE3F-958A7DC5A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90832" y="1291963"/>
            <a:ext cx="1627167" cy="1617642"/>
          </a:xfrm>
          <a:prstGeom prst="rect">
            <a:avLst/>
          </a:prstGeom>
        </p:spPr>
      </p:pic>
      <p:pic>
        <p:nvPicPr>
          <p:cNvPr id="39" name="Graphic 38">
            <a:extLst>
              <a:ext uri="{FF2B5EF4-FFF2-40B4-BE49-F238E27FC236}">
                <a16:creationId xmlns:a16="http://schemas.microsoft.com/office/drawing/2014/main" id="{1B290757-7B29-BFB9-EBCB-060B109660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4747" y="1296726"/>
            <a:ext cx="1627910" cy="1608117"/>
          </a:xfrm>
          <a:prstGeom prst="rect">
            <a:avLst/>
          </a:prstGeom>
        </p:spPr>
      </p:pic>
    </p:spTree>
    <p:extLst>
      <p:ext uri="{BB962C8B-B14F-4D97-AF65-F5344CB8AC3E}">
        <p14:creationId xmlns:p14="http://schemas.microsoft.com/office/powerpoint/2010/main" val="34725982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5e50769-143d-41f1-905a-b7732b561a21"/>
</p:tagLst>
</file>

<file path=ppt/theme/theme1.xml><?xml version="1.0" encoding="utf-8"?>
<a:theme xmlns:a="http://schemas.openxmlformats.org/drawingml/2006/main" name="PSDI_minimal">
  <a:themeElements>
    <a:clrScheme name="Custom 7">
      <a:dk1>
        <a:srgbClr val="011E41"/>
      </a:dk1>
      <a:lt1>
        <a:srgbClr val="FFFFFF"/>
      </a:lt1>
      <a:dk2>
        <a:srgbClr val="002169"/>
      </a:dk2>
      <a:lt2>
        <a:srgbClr val="E5E1E6"/>
      </a:lt2>
      <a:accent1>
        <a:srgbClr val="002169"/>
      </a:accent1>
      <a:accent2>
        <a:srgbClr val="3D7CC9"/>
      </a:accent2>
      <a:accent3>
        <a:srgbClr val="FF9E18"/>
      </a:accent3>
      <a:accent4>
        <a:srgbClr val="BBBBBB"/>
      </a:accent4>
      <a:accent5>
        <a:srgbClr val="5AA2AE"/>
      </a:accent5>
      <a:accent6>
        <a:srgbClr val="9D90A0"/>
      </a:accent6>
      <a:hlink>
        <a:srgbClr val="3D7CC9"/>
      </a:hlink>
      <a:folHlink>
        <a:srgbClr val="3D7CC9"/>
      </a:folHlink>
    </a:clrScheme>
    <a:fontScheme name="PSDI">
      <a:majorFont>
        <a:latin typeface="Open Sans Condensed"/>
        <a:ea typeface=""/>
        <a:cs typeface=""/>
      </a:majorFont>
      <a:minorFont>
        <a:latin typeface="Lato"/>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hase1b_template.potx" id="{F8204FCD-E679-4ED5-B72B-ABA64F5D0975}" vid="{D7BE1B6B-64AB-489B-9BD9-307415EA4EEC}"/>
    </a:ext>
  </a:extLst>
</a:theme>
</file>

<file path=ppt/theme/theme2.xml><?xml version="1.0" encoding="utf-8"?>
<a:theme xmlns:a="http://schemas.openxmlformats.org/drawingml/2006/main" name="Reduced Background">
  <a:themeElements>
    <a:clrScheme name="Custom 7">
      <a:dk1>
        <a:srgbClr val="011E41"/>
      </a:dk1>
      <a:lt1>
        <a:srgbClr val="FFFFFF"/>
      </a:lt1>
      <a:dk2>
        <a:srgbClr val="002169"/>
      </a:dk2>
      <a:lt2>
        <a:srgbClr val="E5E1E6"/>
      </a:lt2>
      <a:accent1>
        <a:srgbClr val="002169"/>
      </a:accent1>
      <a:accent2>
        <a:srgbClr val="3D7CC9"/>
      </a:accent2>
      <a:accent3>
        <a:srgbClr val="FF9E18"/>
      </a:accent3>
      <a:accent4>
        <a:srgbClr val="BBBBBB"/>
      </a:accent4>
      <a:accent5>
        <a:srgbClr val="5AA2AE"/>
      </a:accent5>
      <a:accent6>
        <a:srgbClr val="9D90A0"/>
      </a:accent6>
      <a:hlink>
        <a:srgbClr val="3D7CC9"/>
      </a:hlink>
      <a:folHlink>
        <a:srgbClr val="3D7CC9"/>
      </a:folHlink>
    </a:clrScheme>
    <a:fontScheme name="PSDI">
      <a:majorFont>
        <a:latin typeface="Open Sans Condensed"/>
        <a:ea typeface=""/>
        <a:cs typeface=""/>
      </a:majorFont>
      <a:minorFont>
        <a:latin typeface="Lato"/>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hase1b_template.potx" id="{F8204FCD-E679-4ED5-B72B-ABA64F5D0975}" vid="{3355FB8F-A693-4A16-8003-86D4059973F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1657ada-6c41-40dd-8fdc-30443b2fc6a6">
      <Terms xmlns="http://schemas.microsoft.com/office/infopath/2007/PartnerControls"/>
    </lcf76f155ced4ddcb4097134ff3c332f>
    <TaxCatchAll xmlns="ac47b1c9-cf8c-429c-8042-da56c3f383a5" xsi:nil="true"/>
    <Notes xmlns="81657ada-6c41-40dd-8fdc-30443b2fc6a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514948F5F06D48916347F2DC83AFA5" ma:contentTypeVersion="20" ma:contentTypeDescription="Create a new document." ma:contentTypeScope="" ma:versionID="303b5708f16ea2c8d3a508062277284a">
  <xsd:schema xmlns:xsd="http://www.w3.org/2001/XMLSchema" xmlns:xs="http://www.w3.org/2001/XMLSchema" xmlns:p="http://schemas.microsoft.com/office/2006/metadata/properties" xmlns:ns2="81657ada-6c41-40dd-8fdc-30443b2fc6a6" xmlns:ns3="ac47b1c9-cf8c-429c-8042-da56c3f383a5" targetNamespace="http://schemas.microsoft.com/office/2006/metadata/properties" ma:root="true" ma:fieldsID="ff55074445be75742aac531bbea03cbf" ns2:_="" ns3:_="">
    <xsd:import namespace="81657ada-6c41-40dd-8fdc-30443b2fc6a6"/>
    <xsd:import namespace="ac47b1c9-cf8c-429c-8042-da56c3f383a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657ada-6c41-40dd-8fdc-30443b2fc6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07c91c-676c-4292-ab42-0332d43006d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otes" ma:index="26" nillable="true" ma:displayName="Notes" ma:format="Dropdown" ma:internalName="Notes">
      <xsd:simpleType>
        <xsd:restriction base="dms:Note">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47b1c9-cf8c-429c-8042-da56c3f383a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6ddd501-903f-470f-a4db-6446f586972b}" ma:internalName="TaxCatchAll" ma:showField="CatchAllData" ma:web="ac47b1c9-cf8c-429c-8042-da56c3f383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762E42-FE03-48FF-A40F-5A8B9E178647}">
  <ds:schemaRefs>
    <ds:schemaRef ds:uri="http://purl.org/dc/dcmitype/"/>
    <ds:schemaRef ds:uri="http://purl.org/dc/elements/1.1/"/>
    <ds:schemaRef ds:uri="81657ada-6c41-40dd-8fdc-30443b2fc6a6"/>
    <ds:schemaRef ds:uri="http://schemas.microsoft.com/office/2006/metadata/properties"/>
    <ds:schemaRef ds:uri="ac47b1c9-cf8c-429c-8042-da56c3f383a5"/>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8ADB4E88-0C97-47AE-85CF-64B39E638367}">
  <ds:schemaRefs>
    <ds:schemaRef ds:uri="http://schemas.microsoft.com/sharepoint/v3/contenttype/forms"/>
  </ds:schemaRefs>
</ds:datastoreItem>
</file>

<file path=customXml/itemProps3.xml><?xml version="1.0" encoding="utf-8"?>
<ds:datastoreItem xmlns:ds="http://schemas.openxmlformats.org/officeDocument/2006/customXml" ds:itemID="{B8C4E73B-9B02-4702-9903-6644E99E7003}">
  <ds:schemaRefs>
    <ds:schemaRef ds:uri="81657ada-6c41-40dd-8fdc-30443b2fc6a6"/>
    <ds:schemaRef ds:uri="ac47b1c9-cf8c-429c-8042-da56c3f383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PSDI_minimal</Template>
  <TotalTime>1404</TotalTime>
  <Words>1908</Words>
  <Application>Microsoft Office PowerPoint</Application>
  <PresentationFormat>Widescreen</PresentationFormat>
  <Paragraphs>264</Paragraphs>
  <Slides>23</Slides>
  <Notes>15</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23</vt:i4>
      </vt:variant>
    </vt:vector>
  </HeadingPairs>
  <TitlesOfParts>
    <vt:vector size="39" baseType="lpstr">
      <vt:lpstr>Calibri</vt:lpstr>
      <vt:lpstr>Wingdings 3</vt:lpstr>
      <vt:lpstr>Fira Sans Light</vt:lpstr>
      <vt:lpstr>Open Sans</vt:lpstr>
      <vt:lpstr>Aptos</vt:lpstr>
      <vt:lpstr>Arial</vt:lpstr>
      <vt:lpstr>Courier New</vt:lpstr>
      <vt:lpstr>Open Sans Condensed</vt:lpstr>
      <vt:lpstr>Cambria</vt:lpstr>
      <vt:lpstr>Tahoma</vt:lpstr>
      <vt:lpstr>Lato</vt:lpstr>
      <vt:lpstr>Noto Sans Symbols</vt:lpstr>
      <vt:lpstr>Segoe UI</vt:lpstr>
      <vt:lpstr>Fira Sans</vt:lpstr>
      <vt:lpstr>PSDI_minimal</vt:lpstr>
      <vt:lpstr>Reduced Background</vt:lpstr>
      <vt:lpstr>PowerPoint Presentation</vt:lpstr>
      <vt:lpstr>RCUK 2013 Data Policy</vt:lpstr>
      <vt:lpstr>Domain Perspectives</vt:lpstr>
      <vt:lpstr>How was this perceived?</vt:lpstr>
      <vt:lpstr>PowerPoint Presentation</vt:lpstr>
      <vt:lpstr>2016 FAIR Principles</vt:lpstr>
      <vt:lpstr>10 years on - Is FAIR data Open Data?</vt:lpstr>
      <vt:lpstr>Current Barriers &amp; Challenges to Open and Transparent Digital Research</vt:lpstr>
      <vt:lpstr>Open Science is not just a Technology problem</vt:lpstr>
      <vt:lpstr>Vision: We all generate and publish FAIR Open data</vt:lpstr>
      <vt:lpstr>PSDI – the UK Solution?</vt:lpstr>
      <vt:lpstr>Aim of PSDI </vt:lpstr>
      <vt:lpstr>PSDI: filling a Gap in Provision</vt:lpstr>
      <vt:lpstr>PSDI Principles</vt:lpstr>
      <vt:lpstr>PowerPoint Presentation</vt:lpstr>
      <vt:lpstr>Community and Partnerships</vt:lpstr>
      <vt:lpstr>Generating and Accessing Data Collections</vt:lpstr>
      <vt:lpstr>What does PSDI have available?</vt:lpstr>
      <vt:lpstr>FAIR for the future?</vt:lpstr>
      <vt:lpstr>Open Data in an AI-driven World?</vt:lpstr>
      <vt:lpstr>Does FAIR = Fully AI-Ready data?!</vt:lpstr>
      <vt:lpstr>PowerPoint Presentation</vt:lpstr>
      <vt:lpstr>Outlook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N.Knight@soton.ac.uk</dc:creator>
  <cp:keywords>PSDI</cp:keywords>
  <cp:lastModifiedBy>Andrew Goetz</cp:lastModifiedBy>
  <cp:revision>22</cp:revision>
  <dcterms:created xsi:type="dcterms:W3CDTF">2023-05-15T16:44:07Z</dcterms:created>
  <dcterms:modified xsi:type="dcterms:W3CDTF">2026-08-10T16:29:36Z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0x010100BE514948F5F06D48916347F2DC83AFA5</vt:lpwstr>
  </property>
  <property fmtid="{D5CDD505-2E9C-101B-9397-08002B2CF9AE}" pid="3" name="MediaServiceImageTags">
    <vt:lpwstr/>
  </property>
</Properties>
</file>